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F56A948-EEDF-4791-8774-BCA68DF1DBFB}">
          <p14:sldIdLst>
            <p14:sldId id="256"/>
            <p14:sldId id="257"/>
            <p14:sldId id="258"/>
            <p14:sldId id="265"/>
            <p14:sldId id="259"/>
            <p14:sldId id="260"/>
            <p14:sldId id="262"/>
            <p14:sldId id="261"/>
            <p14:sldId id="263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D231C-3219-425D-87C5-333A26C5DDF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9D565-96CC-4177-B32D-BE61E6234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D565-96CC-4177-B32D-BE61E6234A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6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4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4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1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9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2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18DC-269B-4487-85E4-9817B40724D3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F203-2984-447E-A408-786CD7E00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3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572654" y="584481"/>
            <a:ext cx="12168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Attention U-Net : </a:t>
            </a:r>
          </a:p>
          <a:p>
            <a:pPr algn="ctr"/>
            <a:r>
              <a:rPr lang="en-US" altLang="zh-CN" sz="4400" dirty="0" smtClean="0"/>
              <a:t>	Learning Where to Look for the </a:t>
            </a:r>
            <a:r>
              <a:rPr lang="en-US" altLang="zh-CN" sz="4400" dirty="0"/>
              <a:t>Pancreas</a:t>
            </a:r>
            <a:r>
              <a:rPr lang="en-US" altLang="zh-CN" sz="4400" dirty="0" smtClean="0"/>
              <a:t> 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8681" y="2031031"/>
            <a:ext cx="10194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Abstract: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propose </a:t>
            </a:r>
            <a:r>
              <a:rPr lang="en-US" altLang="zh-CN" sz="2400" dirty="0"/>
              <a:t>a novel attention gate (AG) model for medical imaging that automatically learns to focus on target structures of varying shapes and </a:t>
            </a:r>
            <a:r>
              <a:rPr lang="en-US" altLang="zh-CN" sz="2400" dirty="0" smtClean="0"/>
              <a:t>sizes.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Models trained with AGs implicitly learn to suppress irrelevant regions in an input image while highlighting salient features useful for a speciﬁc task. 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/>
              <a:t>AGs can be easily integrated into standard CNN architectures such as the U-Net model with minimal computational overhead while increasing the model sensitivity and prediction accuracy</a:t>
            </a:r>
            <a:r>
              <a:rPr lang="en-US" altLang="zh-CN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The proposed Attention U-Net architecture is evaluated on two large CT abdominal datasets for multi-class image </a:t>
            </a:r>
            <a:r>
              <a:rPr lang="en-US" altLang="zh-CN" sz="2400" dirty="0" smtClean="0"/>
              <a:t>segmentation.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22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9" y="1499309"/>
            <a:ext cx="10402092" cy="287814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9" y="4717913"/>
            <a:ext cx="10807138" cy="10992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1129" y="697180"/>
            <a:ext cx="9282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MMI10"/>
              </a:rPr>
              <a:t>CT</a:t>
            </a:r>
            <a:r>
              <a:rPr lang="en-US" altLang="zh-CN" sz="2400" b="1" dirty="0">
                <a:latin typeface="NimbusRomNo9L-Regu"/>
              </a:rPr>
              <a:t>-</a:t>
            </a:r>
            <a:r>
              <a:rPr lang="en-US" altLang="zh-CN" sz="2400" b="1" dirty="0">
                <a:latin typeface="CMR10"/>
              </a:rPr>
              <a:t>150 </a:t>
            </a:r>
            <a:r>
              <a:rPr lang="en-US" altLang="zh-CN" sz="2400" b="1" dirty="0">
                <a:latin typeface="NimbusRomNo9L-Regu"/>
              </a:rPr>
              <a:t>dataset for </a:t>
            </a:r>
            <a:r>
              <a:rPr lang="en-US" altLang="zh-CN" sz="2400" b="1" dirty="0" smtClean="0">
                <a:latin typeface="NimbusRomNo9L-Regu"/>
              </a:rPr>
              <a:t>both training </a:t>
            </a:r>
            <a:r>
              <a:rPr lang="en-US" altLang="zh-CN" sz="2400" b="1" dirty="0">
                <a:latin typeface="NimbusRomNo9L-Regu"/>
              </a:rPr>
              <a:t>(</a:t>
            </a:r>
            <a:r>
              <a:rPr lang="en-US" altLang="zh-CN" sz="2400" b="1" dirty="0">
                <a:latin typeface="CMR10"/>
              </a:rPr>
              <a:t>120</a:t>
            </a:r>
            <a:r>
              <a:rPr lang="en-US" altLang="zh-CN" sz="2400" b="1" dirty="0">
                <a:latin typeface="NimbusRomNo9L-Regu"/>
              </a:rPr>
              <a:t>) and testing (</a:t>
            </a:r>
            <a:r>
              <a:rPr lang="en-US" altLang="zh-CN" sz="2400" b="1" dirty="0" smtClean="0">
                <a:latin typeface="CMR10"/>
              </a:rPr>
              <a:t>30)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61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" y="1750975"/>
            <a:ext cx="11207532" cy="3005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6487" y="603116"/>
            <a:ext cx="1145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dirty="0" smtClean="0"/>
              <a:t>dataset contains </a:t>
            </a:r>
            <a:r>
              <a:rPr lang="en-US" altLang="zh-CN" sz="2400" dirty="0"/>
              <a:t>in total 82 scans which are split into training (61) and testing (21) </a:t>
            </a:r>
            <a:r>
              <a:rPr lang="en-US" altLang="zh-CN" sz="2400" dirty="0" smtClean="0"/>
              <a:t>sets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52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9" y="2198451"/>
            <a:ext cx="11400604" cy="3257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699" y="865762"/>
            <a:ext cx="1057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Results from state-of-the-art CT pancreas segmentation models are </a:t>
            </a:r>
            <a:r>
              <a:rPr lang="en-US" altLang="zh-CN" sz="2400" dirty="0" err="1"/>
              <a:t>summarised</a:t>
            </a:r>
            <a:r>
              <a:rPr lang="en-US" altLang="zh-CN" sz="2400" dirty="0"/>
              <a:t> in Table 4 </a:t>
            </a:r>
            <a:r>
              <a:rPr lang="en-US" altLang="zh-CN" sz="2400" dirty="0" smtClean="0"/>
              <a:t>for comparison </a:t>
            </a:r>
            <a:r>
              <a:rPr lang="en-US" altLang="zh-CN" sz="2400" dirty="0"/>
              <a:t>purposes.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93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1284" y="1586645"/>
            <a:ext cx="117899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Fully convolutional networks and the U-Net are two commonly used architectures.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 </a:t>
            </a:r>
            <a:r>
              <a:rPr lang="en-US" altLang="zh-CN" sz="2400" dirty="0" smtClean="0">
                <a:solidFill>
                  <a:srgbClr val="333333"/>
                </a:solidFill>
                <a:latin typeface="times" panose="02020603050405020304" pitchFamily="18" charset="0"/>
              </a:rPr>
              <a:t>Despite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their good representational power, these architectures rely on multi-stage </a:t>
            </a:r>
            <a:r>
              <a:rPr lang="en-US" altLang="zh-CN" sz="2400" dirty="0">
                <a:solidFill>
                  <a:srgbClr val="FF0000"/>
                </a:solidFill>
                <a:latin typeface="times" panose="02020603050405020304" pitchFamily="18" charset="0"/>
              </a:rPr>
              <a:t>cascaded CNNs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when the target organs show large inter-patient variation in terms of shape and size</a:t>
            </a:r>
            <a:r>
              <a:rPr lang="en-US" altLang="zh-CN" sz="2400" dirty="0" smtClean="0">
                <a:solidFill>
                  <a:srgbClr val="333333"/>
                </a:solidFill>
                <a:latin typeface="times" panose="02020603050405020304" pitchFamily="18" charset="0"/>
              </a:rPr>
              <a:t>.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Cascaded frameworks extract a region of interest (ROI) and make dense predictions on that particular </a:t>
            </a:r>
            <a:r>
              <a:rPr lang="en-US" altLang="zh-CN" sz="2400" dirty="0" smtClean="0">
                <a:solidFill>
                  <a:srgbClr val="333333"/>
                </a:solidFill>
                <a:latin typeface="times" panose="02020603050405020304" pitchFamily="18" charset="0"/>
              </a:rPr>
              <a:t>ROI.</a:t>
            </a:r>
          </a:p>
          <a:p>
            <a:pPr marL="342900" indent="-342900">
              <a:buAutoNum type="arabicPeriod"/>
            </a:pPr>
            <a:endParaRPr lang="en-US" altLang="zh-CN" sz="2400" dirty="0" smtClean="0">
              <a:solidFill>
                <a:srgbClr val="333333"/>
              </a:solidFill>
              <a:latin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But this approach leads to excessive and redundant use of computational resources and model parameters; for instance, similar low-level features are repeatedly extracted by all models within the cascade</a:t>
            </a:r>
            <a:r>
              <a:rPr lang="en-US" altLang="zh-CN" sz="2400" dirty="0" smtClean="0">
                <a:solidFill>
                  <a:srgbClr val="333333"/>
                </a:solidFill>
                <a:latin typeface="times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rgbClr val="333333"/>
              </a:solidFill>
              <a:latin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To address this general problem, we propose a simple and yet effective solution, namely attention gates (AGs). </a:t>
            </a:r>
          </a:p>
          <a:p>
            <a:pPr marL="342900" indent="-342900">
              <a:buAutoNum type="arabicPeriod"/>
            </a:pPr>
            <a:endParaRPr lang="zh-CN" altLang="en-US" dirty="0">
              <a:solidFill>
                <a:srgbClr val="333333"/>
              </a:solidFill>
              <a:latin typeface="times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284" y="693774"/>
            <a:ext cx="231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问题的</a:t>
            </a:r>
            <a:r>
              <a:rPr lang="zh-CN" altLang="en-US" sz="2800" dirty="0" smtClean="0"/>
              <a:t>提出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65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668" y="1231672"/>
            <a:ext cx="9883030" cy="4612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rgbClr val="333333"/>
              </a:solidFill>
              <a:latin typeface="times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times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.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proposing grid-based gating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that allows attention coefficients to be more specific to local regions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2. We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propose one of the first use cases of </a:t>
            </a:r>
            <a:r>
              <a:rPr lang="en-US" altLang="zh-CN" sz="2400" b="1" dirty="0">
                <a:solidFill>
                  <a:srgbClr val="333333"/>
                </a:solidFill>
                <a:latin typeface="times" panose="02020603050405020304" pitchFamily="18" charset="0"/>
              </a:rPr>
              <a:t>soft-attention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 technique in a feed-forward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CNN model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applied to a medical imaging task. The proposed attention gates can replace </a:t>
            </a:r>
            <a:r>
              <a:rPr lang="en-US" altLang="zh-CN" sz="2400" b="1" dirty="0">
                <a:solidFill>
                  <a:srgbClr val="333333"/>
                </a:solidFill>
                <a:latin typeface="times" panose="02020603050405020304" pitchFamily="18" charset="0"/>
              </a:rPr>
              <a:t>hard attention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approaches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used in image classification [36] and external organ </a:t>
            </a:r>
            <a:r>
              <a:rPr lang="en-US" altLang="zh-CN" sz="2400" dirty="0" err="1">
                <a:solidFill>
                  <a:srgbClr val="333333"/>
                </a:solidFill>
                <a:latin typeface="times" panose="02020603050405020304" pitchFamily="18" charset="0"/>
              </a:rPr>
              <a:t>localisation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models in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image segmentation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frameworks.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3. An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extension to the standard U-Net model is proposed to improve model sensitivity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to foreground </a:t>
            </a:r>
            <a:r>
              <a:rPr lang="en-US" altLang="zh-CN" sz="2400" dirty="0">
                <a:solidFill>
                  <a:srgbClr val="333333"/>
                </a:solidFill>
                <a:latin typeface="times" panose="02020603050405020304" pitchFamily="18" charset="0"/>
              </a:rPr>
              <a:t>pixels without requiring complicated heuristics.</a:t>
            </a:r>
            <a:endParaRPr lang="zh-CN" altLang="en-US" sz="2400" dirty="0">
              <a:solidFill>
                <a:srgbClr val="333333"/>
              </a:solidFill>
              <a:latin typeface="times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668" y="852293"/>
            <a:ext cx="152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8094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0118" y="27237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补充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10118" y="1087189"/>
            <a:ext cx="105058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Soft </a:t>
            </a:r>
            <a:r>
              <a:rPr lang="en-US" altLang="zh-CN" dirty="0" smtClean="0">
                <a:latin typeface="+mn-ea"/>
              </a:rPr>
              <a:t>Attention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en-US" dirty="0" smtClean="0">
                <a:latin typeface="+mn-ea"/>
              </a:rPr>
              <a:t>传统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Attention Mechanism</a:t>
            </a:r>
            <a:r>
              <a:rPr lang="zh-CN" altLang="en-US" dirty="0">
                <a:latin typeface="+mn-ea"/>
              </a:rPr>
              <a:t>就是</a:t>
            </a:r>
            <a:r>
              <a:rPr lang="en-US" altLang="zh-CN" dirty="0">
                <a:latin typeface="+mn-ea"/>
              </a:rPr>
              <a:t>Soft Attention,</a:t>
            </a:r>
            <a:r>
              <a:rPr lang="zh-CN" altLang="en-US" dirty="0">
                <a:latin typeface="+mn-ea"/>
              </a:rPr>
              <a:t>即通过确定性的得分计算来得到</a:t>
            </a:r>
            <a:r>
              <a:rPr lang="en-US" altLang="zh-CN" dirty="0">
                <a:latin typeface="+mn-ea"/>
              </a:rPr>
              <a:t>attended</a:t>
            </a:r>
            <a:r>
              <a:rPr lang="zh-CN" altLang="en-US" dirty="0">
                <a:latin typeface="+mn-ea"/>
              </a:rPr>
              <a:t>之后</a:t>
            </a:r>
            <a:r>
              <a:rPr lang="zh-CN" altLang="en-US" dirty="0" smtClean="0">
                <a:latin typeface="+mn-ea"/>
              </a:rPr>
              <a:t>的编码</a:t>
            </a:r>
            <a:r>
              <a:rPr lang="zh-CN" altLang="en-US" dirty="0">
                <a:latin typeface="+mn-ea"/>
              </a:rPr>
              <a:t>隐状态。</a:t>
            </a:r>
            <a:r>
              <a:rPr lang="en-US" altLang="zh-CN" dirty="0">
                <a:latin typeface="+mn-ea"/>
              </a:rPr>
              <a:t>Soft Attention</a:t>
            </a:r>
            <a:r>
              <a:rPr lang="zh-CN" altLang="en-US" dirty="0">
                <a:latin typeface="+mn-ea"/>
              </a:rPr>
              <a:t>是参数化的（</a:t>
            </a:r>
            <a:r>
              <a:rPr lang="en-US" altLang="zh-CN" dirty="0">
                <a:latin typeface="+mn-ea"/>
              </a:rPr>
              <a:t>Parameterization</a:t>
            </a:r>
            <a:r>
              <a:rPr lang="zh-CN" altLang="en-US" dirty="0">
                <a:latin typeface="+mn-ea"/>
              </a:rPr>
              <a:t>），因此可导，可以被嵌入到模型</a:t>
            </a:r>
            <a:r>
              <a:rPr lang="zh-CN" altLang="en-US" dirty="0" smtClean="0">
                <a:latin typeface="+mn-ea"/>
              </a:rPr>
              <a:t>中去</a:t>
            </a:r>
            <a:r>
              <a:rPr lang="zh-CN" altLang="en-US" dirty="0">
                <a:latin typeface="+mn-ea"/>
              </a:rPr>
              <a:t>，直接训练。梯度可以经过</a:t>
            </a:r>
            <a:r>
              <a:rPr lang="en-US" altLang="zh-CN" dirty="0">
                <a:latin typeface="+mn-ea"/>
              </a:rPr>
              <a:t>Attention Mechanism</a:t>
            </a:r>
            <a:r>
              <a:rPr lang="zh-CN" altLang="en-US" dirty="0">
                <a:latin typeface="+mn-ea"/>
              </a:rPr>
              <a:t>模块，反向传播到模型其他部分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Hard </a:t>
            </a:r>
            <a:r>
              <a:rPr lang="en-US" altLang="zh-CN" dirty="0" smtClean="0">
                <a:latin typeface="+mn-ea"/>
              </a:rPr>
              <a:t>Attention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    相反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Hard Attention</a:t>
            </a:r>
            <a:r>
              <a:rPr lang="zh-CN" altLang="en-US" dirty="0">
                <a:latin typeface="+mn-ea"/>
              </a:rPr>
              <a:t>是一个随机的过程。</a:t>
            </a:r>
            <a:r>
              <a:rPr lang="en-US" altLang="zh-CN" dirty="0">
                <a:latin typeface="+mn-ea"/>
              </a:rPr>
              <a:t>Hard Attention</a:t>
            </a:r>
            <a:r>
              <a:rPr lang="zh-CN" altLang="en-US" dirty="0">
                <a:latin typeface="+mn-ea"/>
              </a:rPr>
              <a:t>不会选择整个</a:t>
            </a:r>
            <a:r>
              <a:rPr lang="en-US" altLang="zh-CN" dirty="0">
                <a:latin typeface="+mn-ea"/>
              </a:rPr>
              <a:t>encoder</a:t>
            </a:r>
            <a:r>
              <a:rPr lang="zh-CN" altLang="en-US" dirty="0">
                <a:latin typeface="+mn-ea"/>
              </a:rPr>
              <a:t>的隐层输出做为其输入，</a:t>
            </a:r>
            <a:r>
              <a:rPr lang="en-US" altLang="zh-CN" dirty="0">
                <a:latin typeface="+mn-ea"/>
              </a:rPr>
              <a:t>Hard Attention</a:t>
            </a:r>
            <a:r>
              <a:rPr lang="zh-CN" altLang="en-US" dirty="0">
                <a:latin typeface="+mn-ea"/>
              </a:rPr>
              <a:t>会依概率</a:t>
            </a:r>
            <a:r>
              <a:rPr lang="en-US" altLang="zh-CN" dirty="0">
                <a:latin typeface="+mn-ea"/>
              </a:rPr>
              <a:t>Si</a:t>
            </a:r>
            <a:r>
              <a:rPr lang="zh-CN" altLang="en-US" dirty="0">
                <a:latin typeface="+mn-ea"/>
              </a:rPr>
              <a:t>来采样输入端的隐状态一部分来进行计算，而不是整个</a:t>
            </a:r>
            <a:r>
              <a:rPr lang="en-US" altLang="zh-CN" dirty="0">
                <a:latin typeface="+mn-ea"/>
              </a:rPr>
              <a:t>encoder</a:t>
            </a:r>
            <a:r>
              <a:rPr lang="zh-CN" altLang="en-US" dirty="0">
                <a:latin typeface="+mn-ea"/>
              </a:rPr>
              <a:t>的隐状态。为了实现梯度的反向传播，需要采用蒙特卡洛采样的方法来估计模块的梯度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4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7" y="904063"/>
            <a:ext cx="11467909" cy="52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3" y="832178"/>
            <a:ext cx="11591757" cy="32756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4" y="4476026"/>
            <a:ext cx="8633997" cy="14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7" y="2296943"/>
            <a:ext cx="10599819" cy="11035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398" y="1011677"/>
            <a:ext cx="1092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update rule for convolution </a:t>
            </a:r>
            <a:r>
              <a:rPr lang="en-US" altLang="zh-CN" sz="2400" dirty="0" smtClean="0"/>
              <a:t>parameters in </a:t>
            </a:r>
            <a:r>
              <a:rPr lang="en-US" altLang="zh-CN" sz="2400" dirty="0"/>
              <a:t>layer </a:t>
            </a:r>
            <a:r>
              <a:rPr lang="en-US" altLang="zh-CN" sz="2400" dirty="0" smtClean="0"/>
              <a:t>l-1can </a:t>
            </a:r>
            <a:r>
              <a:rPr lang="en-US" altLang="zh-CN" sz="2400" dirty="0"/>
              <a:t>be formulated as follows: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90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3" y="613132"/>
            <a:ext cx="11615498" cy="3001224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6" y="4163440"/>
            <a:ext cx="11058012" cy="2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5293" y="466927"/>
            <a:ext cx="365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Experiments and Result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65761" y="1381328"/>
            <a:ext cx="9649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valuate </a:t>
            </a:r>
            <a:r>
              <a:rPr lang="en-US" altLang="zh-CN" dirty="0"/>
              <a:t>the Attention U-Net model on a challenging abdominal CT multi-label </a:t>
            </a:r>
            <a:r>
              <a:rPr lang="en-US" altLang="zh-CN" dirty="0" smtClean="0"/>
              <a:t>segmentation problem.</a:t>
            </a:r>
          </a:p>
          <a:p>
            <a:r>
              <a:rPr lang="en-US" altLang="zh-CN" dirty="0"/>
              <a:t>In particular, pancreas boundary delineation is a difﬁcult task due to shape-variability and poor tissue contrast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5761" y="2461098"/>
            <a:ext cx="93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Evaluation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two </a:t>
            </a:r>
            <a:r>
              <a:rPr lang="en-US" altLang="zh-CN" dirty="0"/>
              <a:t>different CT abdominal datasets are </a:t>
            </a:r>
            <a:r>
              <a:rPr lang="en-US" altLang="zh-CN" dirty="0" smtClean="0"/>
              <a:t>used(CT-150/CT-82)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5761" y="3082526"/>
            <a:ext cx="8272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Details:</a:t>
            </a:r>
          </a:p>
          <a:p>
            <a:r>
              <a:rPr lang="en-US" altLang="zh-CN" dirty="0" smtClean="0"/>
              <a:t>    ·</a:t>
            </a:r>
            <a:r>
              <a:rPr lang="en-US" altLang="zh-CN" dirty="0"/>
              <a:t> propose a 3D-model to capture sufﬁcient semantic </a:t>
            </a:r>
            <a:r>
              <a:rPr lang="en-US" altLang="zh-CN" dirty="0" smtClean="0"/>
              <a:t>context</a:t>
            </a:r>
          </a:p>
          <a:p>
            <a:r>
              <a:rPr lang="en-US" altLang="zh-CN" dirty="0" smtClean="0"/>
              <a:t>    ·</a:t>
            </a:r>
            <a:r>
              <a:rPr lang="en-US" altLang="zh-CN" dirty="0"/>
              <a:t> batch sizes of 2 to 4 </a:t>
            </a:r>
            <a:r>
              <a:rPr lang="en-US" altLang="zh-CN" dirty="0" smtClean="0"/>
              <a:t>samples</a:t>
            </a:r>
          </a:p>
          <a:p>
            <a:r>
              <a:rPr lang="en-US" altLang="zh-CN" dirty="0" smtClean="0"/>
              <a:t>    ·</a:t>
            </a:r>
            <a:r>
              <a:rPr lang="en-US" altLang="zh-CN" dirty="0"/>
              <a:t> Adam </a:t>
            </a:r>
            <a:r>
              <a:rPr lang="en-US" altLang="zh-CN" dirty="0" smtClean="0"/>
              <a:t>optimizer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batch-</a:t>
            </a:r>
            <a:r>
              <a:rPr lang="en-US" altLang="zh-CN" dirty="0" err="1" smtClean="0"/>
              <a:t>normalisation</a:t>
            </a:r>
            <a:r>
              <a:rPr lang="zh-CN" altLang="en-US" dirty="0" smtClean="0"/>
              <a:t>、</a:t>
            </a:r>
            <a:r>
              <a:rPr lang="en-US" altLang="zh-CN" dirty="0"/>
              <a:t> standard data-augmentation techniques</a:t>
            </a:r>
            <a:endParaRPr lang="en-US" altLang="zh-CN" dirty="0" smtClean="0"/>
          </a:p>
          <a:p>
            <a:r>
              <a:rPr lang="en-US" altLang="zh-CN" dirty="0" smtClean="0"/>
              <a:t>    ·</a:t>
            </a:r>
            <a:r>
              <a:rPr lang="en-US" altLang="zh-CN" dirty="0"/>
              <a:t> using the Sorensen-Dice </a:t>
            </a:r>
            <a:r>
              <a:rPr lang="en-US" altLang="zh-CN" dirty="0" smtClean="0"/>
              <a:t>loss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·</a:t>
            </a:r>
            <a:r>
              <a:rPr lang="en-US" altLang="zh-CN" dirty="0"/>
              <a:t> be less sensitive to class </a:t>
            </a:r>
            <a:r>
              <a:rPr lang="en-US" altLang="zh-CN" dirty="0" smtClean="0"/>
              <a:t>imbalance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·</a:t>
            </a:r>
            <a:r>
              <a:rPr lang="en-US" altLang="zh-CN" dirty="0"/>
              <a:t> </a:t>
            </a:r>
            <a:r>
              <a:rPr lang="en-US" altLang="zh-CN" dirty="0"/>
              <a:t>g</a:t>
            </a:r>
            <a:r>
              <a:rPr lang="en-US" altLang="zh-CN" dirty="0" smtClean="0"/>
              <a:t>ating parameters </a:t>
            </a:r>
            <a:r>
              <a:rPr lang="en-US" altLang="zh-CN" dirty="0"/>
              <a:t>are </a:t>
            </a:r>
            <a:r>
              <a:rPr lang="en-US" altLang="zh-CN" dirty="0" err="1"/>
              <a:t>initialised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040860" y="5214026"/>
            <a:ext cx="727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评价指标：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·</a:t>
            </a:r>
            <a:r>
              <a:rPr lang="en-US" altLang="zh-CN" dirty="0"/>
              <a:t> Dice scores (DSC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·</a:t>
            </a:r>
            <a:r>
              <a:rPr lang="en-US" altLang="zh-CN" dirty="0"/>
              <a:t> surface distances (S2S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·</a:t>
            </a:r>
            <a:r>
              <a:rPr lang="en-US" altLang="zh-CN" dirty="0"/>
              <a:t> pancreas </a:t>
            </a:r>
            <a:r>
              <a:rPr lang="en-US" altLang="zh-CN" dirty="0" smtClean="0"/>
              <a:t>predictions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·</a:t>
            </a:r>
            <a:r>
              <a:rPr lang="en-US" altLang="zh-CN" dirty="0"/>
              <a:t> trainable </a:t>
            </a:r>
            <a:r>
              <a:rPr lang="en-US" altLang="zh-CN" dirty="0" smtClean="0"/>
              <a:t>parameters(</a:t>
            </a:r>
            <a:r>
              <a:rPr lang="zh-CN" altLang="en-US" dirty="0" smtClean="0"/>
              <a:t>代表模型的容量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4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491</Words>
  <Application>Microsoft Office PowerPoint</Application>
  <PresentationFormat>宽屏</PresentationFormat>
  <Paragraphs>45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CMMI10</vt:lpstr>
      <vt:lpstr>CMR10</vt:lpstr>
      <vt:lpstr>NimbusRomNo9L-Regu</vt:lpstr>
      <vt:lpstr>宋体</vt:lpstr>
      <vt:lpstr>Arial</vt:lpstr>
      <vt:lpstr>Calibri</vt:lpstr>
      <vt:lpstr>Calibri Light</vt:lpstr>
      <vt:lpstr>times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江林</dc:creator>
  <cp:lastModifiedBy>何 江林</cp:lastModifiedBy>
  <cp:revision>77</cp:revision>
  <dcterms:created xsi:type="dcterms:W3CDTF">2018-11-05T02:53:02Z</dcterms:created>
  <dcterms:modified xsi:type="dcterms:W3CDTF">2018-11-09T05:20:04Z</dcterms:modified>
</cp:coreProperties>
</file>