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tags/tag4.xml" ContentType="application/vnd.openxmlformats-officedocument.presentationml.tags+xml"/>
  <Override PartName="/ppt/tags/tag5.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256" r:id="rId2"/>
    <p:sldId id="1691" r:id="rId3"/>
    <p:sldId id="1692" r:id="rId4"/>
    <p:sldId id="1693" r:id="rId5"/>
    <p:sldId id="1694" r:id="rId6"/>
    <p:sldId id="1695" r:id="rId7"/>
    <p:sldId id="1696" r:id="rId8"/>
    <p:sldId id="1697" r:id="rId9"/>
    <p:sldId id="1698" r:id="rId10"/>
    <p:sldId id="1699" r:id="rId11"/>
    <p:sldId id="1740" r:id="rId12"/>
    <p:sldId id="1741" r:id="rId13"/>
    <p:sldId id="261" r:id="rId14"/>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93E0"/>
    <a:srgbClr val="FCF2F1"/>
    <a:srgbClr val="0088D3"/>
    <a:srgbClr val="4B62E4"/>
    <a:srgbClr val="A20000"/>
    <a:srgbClr val="A40000"/>
    <a:srgbClr val="9E0000"/>
    <a:srgbClr val="C7450B"/>
    <a:srgbClr val="E24E0C"/>
    <a:srgbClr val="DC61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FD4203-D9ED-440C-90F0-E44693686A18}" v="111" dt="2018-07-30T02:23:45.0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80" autoAdjust="0"/>
    <p:restoredTop sz="95250" autoAdjust="0"/>
  </p:normalViewPr>
  <p:slideViewPr>
    <p:cSldViewPr snapToGrid="0">
      <p:cViewPr>
        <p:scale>
          <a:sx n="75" d="100"/>
          <a:sy n="75" d="100"/>
        </p:scale>
        <p:origin x="619" y="298"/>
      </p:cViewPr>
      <p:guideLst/>
    </p:cSldViewPr>
  </p:slid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83" d="100"/>
          <a:sy n="83" d="100"/>
        </p:scale>
        <p:origin x="393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8D71A18-B9C3-4986-BCC8-424CC148A1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693BEB7D-1537-4379-B247-4E84B9DDE1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11A802-43AB-40BA-9799-929F03C8AD32}" type="datetimeFigureOut">
              <a:rPr lang="zh-CN" altLang="en-US" smtClean="0"/>
              <a:t>2019/5/17</a:t>
            </a:fld>
            <a:endParaRPr lang="zh-CN" altLang="en-US"/>
          </a:p>
        </p:txBody>
      </p:sp>
      <p:sp>
        <p:nvSpPr>
          <p:cNvPr id="4" name="页脚占位符 3">
            <a:extLst>
              <a:ext uri="{FF2B5EF4-FFF2-40B4-BE49-F238E27FC236}">
                <a16:creationId xmlns:a16="http://schemas.microsoft.com/office/drawing/2014/main" id="{691B0A67-9F47-4B2F-AADF-2ED9E62A8F8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E8108E24-1541-4A47-9620-367307CB1DF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FA3855-118D-4C8F-9F70-A429C062A444}" type="slidenum">
              <a:rPr lang="zh-CN" altLang="en-US" smtClean="0"/>
              <a:t>‹#›</a:t>
            </a:fld>
            <a:endParaRPr lang="zh-CN" altLang="en-US"/>
          </a:p>
        </p:txBody>
      </p:sp>
    </p:spTree>
    <p:extLst>
      <p:ext uri="{BB962C8B-B14F-4D97-AF65-F5344CB8AC3E}">
        <p14:creationId xmlns:p14="http://schemas.microsoft.com/office/powerpoint/2010/main" val="9067677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2019/5/17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32906534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7BADE8C-02A2-4B7E-BA2D-A9D9E7CA1110}"/>
              </a:ext>
            </a:extLst>
          </p:cNvPr>
          <p:cNvGrpSpPr/>
          <p:nvPr userDrawn="1"/>
        </p:nvGrpSpPr>
        <p:grpSpPr>
          <a:xfrm>
            <a:off x="0" y="-381309"/>
            <a:ext cx="12936651" cy="8055151"/>
            <a:chOff x="0" y="-381309"/>
            <a:chExt cx="12936651" cy="8055151"/>
          </a:xfrm>
        </p:grpSpPr>
        <p:sp>
          <p:nvSpPr>
            <p:cNvPr id="7" name="直角三角形 6">
              <a:extLst>
                <a:ext uri="{FF2B5EF4-FFF2-40B4-BE49-F238E27FC236}">
                  <a16:creationId xmlns:a16="http://schemas.microsoft.com/office/drawing/2014/main" id="{52776843-4F0E-4A4A-A9BB-8C8060073EAB}"/>
                </a:ext>
              </a:extLst>
            </p:cNvPr>
            <p:cNvSpPr/>
            <p:nvPr userDrawn="1"/>
          </p:nvSpPr>
          <p:spPr>
            <a:xfrm>
              <a:off x="0" y="3701441"/>
              <a:ext cx="1309708" cy="316631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a:extLst>
                <a:ext uri="{FF2B5EF4-FFF2-40B4-BE49-F238E27FC236}">
                  <a16:creationId xmlns:a16="http://schemas.microsoft.com/office/drawing/2014/main" id="{7182EA01-2217-4E29-932B-DE435D8B7A9A}"/>
                </a:ext>
              </a:extLst>
            </p:cNvPr>
            <p:cNvSpPr/>
            <p:nvPr userDrawn="1"/>
          </p:nvSpPr>
          <p:spPr>
            <a:xfrm>
              <a:off x="300013" y="4911135"/>
              <a:ext cx="2245483" cy="1961153"/>
            </a:xfrm>
            <a:prstGeom prst="rtTriangle">
              <a:avLst/>
            </a:pr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a:extLst>
                <a:ext uri="{FF2B5EF4-FFF2-40B4-BE49-F238E27FC236}">
                  <a16:creationId xmlns:a16="http://schemas.microsoft.com/office/drawing/2014/main" id="{4C362653-F0B5-4344-A723-246F0A3AA81C}"/>
                </a:ext>
              </a:extLst>
            </p:cNvPr>
            <p:cNvSpPr/>
            <p:nvPr userDrawn="1"/>
          </p:nvSpPr>
          <p:spPr>
            <a:xfrm rot="874746">
              <a:off x="7484821" y="-381309"/>
              <a:ext cx="5451830" cy="8055151"/>
            </a:xfrm>
            <a:custGeom>
              <a:avLst/>
              <a:gdLst>
                <a:gd name="connsiteX0" fmla="*/ 0 w 5451830"/>
                <a:gd name="connsiteY0" fmla="*/ 968984 h 8055151"/>
                <a:gd name="connsiteX1" fmla="*/ 3725560 w 5451830"/>
                <a:gd name="connsiteY1" fmla="*/ 0 h 8055151"/>
                <a:gd name="connsiteX2" fmla="*/ 5451830 w 5451830"/>
                <a:gd name="connsiteY2" fmla="*/ 6637180 h 8055151"/>
                <a:gd name="connsiteX3" fmla="*/ 0 w 5451830"/>
                <a:gd name="connsiteY3" fmla="*/ 8055151 h 8055151"/>
              </a:gdLst>
              <a:ahLst/>
              <a:cxnLst>
                <a:cxn ang="0">
                  <a:pos x="connsiteX0" y="connsiteY0"/>
                </a:cxn>
                <a:cxn ang="0">
                  <a:pos x="connsiteX1" y="connsiteY1"/>
                </a:cxn>
                <a:cxn ang="0">
                  <a:pos x="connsiteX2" y="connsiteY2"/>
                </a:cxn>
                <a:cxn ang="0">
                  <a:pos x="connsiteX3" y="connsiteY3"/>
                </a:cxn>
              </a:cxnLst>
              <a:rect l="l" t="t" r="r" b="b"/>
              <a:pathLst>
                <a:path w="5451830" h="8055151">
                  <a:moveTo>
                    <a:pt x="0" y="968984"/>
                  </a:moveTo>
                  <a:lnTo>
                    <a:pt x="3725560" y="0"/>
                  </a:lnTo>
                  <a:lnTo>
                    <a:pt x="5451830" y="6637180"/>
                  </a:lnTo>
                  <a:lnTo>
                    <a:pt x="0" y="8055151"/>
                  </a:lnTo>
                  <a:close/>
                </a:path>
              </a:pathLst>
            </a:custGeom>
            <a:blipFill>
              <a:blip r:embed="rId2"/>
              <a:stretch>
                <a:fillRect l="-51387" r="-5117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5">
              <a:extLst>
                <a:ext uri="{FF2B5EF4-FFF2-40B4-BE49-F238E27FC236}">
                  <a16:creationId xmlns:a16="http://schemas.microsoft.com/office/drawing/2014/main" id="{FDF12946-8EAB-417C-BE89-A4FB5FB0BA7B}"/>
                </a:ext>
              </a:extLst>
            </p:cNvPr>
            <p:cNvSpPr>
              <a:spLocks/>
            </p:cNvSpPr>
            <p:nvPr userDrawn="1"/>
          </p:nvSpPr>
          <p:spPr bwMode="auto">
            <a:xfrm>
              <a:off x="6245640" y="-4765"/>
              <a:ext cx="2719388" cy="6858003"/>
            </a:xfrm>
            <a:custGeom>
              <a:avLst/>
              <a:gdLst>
                <a:gd name="T0" fmla="*/ 1155 w 1713"/>
                <a:gd name="T1" fmla="*/ 4 h 4312"/>
                <a:gd name="T2" fmla="*/ 0 w 1713"/>
                <a:gd name="T3" fmla="*/ 4312 h 4312"/>
                <a:gd name="T4" fmla="*/ 577 w 1713"/>
                <a:gd name="T5" fmla="*/ 4312 h 4312"/>
                <a:gd name="T6" fmla="*/ 1713 w 1713"/>
                <a:gd name="T7" fmla="*/ 0 h 4312"/>
                <a:gd name="T8" fmla="*/ 1155 w 1713"/>
                <a:gd name="T9" fmla="*/ 4 h 4312"/>
              </a:gdLst>
              <a:ahLst/>
              <a:cxnLst>
                <a:cxn ang="0">
                  <a:pos x="T0" y="T1"/>
                </a:cxn>
                <a:cxn ang="0">
                  <a:pos x="T2" y="T3"/>
                </a:cxn>
                <a:cxn ang="0">
                  <a:pos x="T4" y="T5"/>
                </a:cxn>
                <a:cxn ang="0">
                  <a:pos x="T6" y="T7"/>
                </a:cxn>
                <a:cxn ang="0">
                  <a:pos x="T8" y="T9"/>
                </a:cxn>
              </a:cxnLst>
              <a:rect l="0" t="0" r="r" b="b"/>
              <a:pathLst>
                <a:path w="1713" h="4312">
                  <a:moveTo>
                    <a:pt x="1155" y="4"/>
                  </a:moveTo>
                  <a:lnTo>
                    <a:pt x="0" y="4312"/>
                  </a:lnTo>
                  <a:lnTo>
                    <a:pt x="577" y="4312"/>
                  </a:lnTo>
                  <a:lnTo>
                    <a:pt x="1713" y="0"/>
                  </a:lnTo>
                  <a:lnTo>
                    <a:pt x="1155" y="4"/>
                  </a:lnTo>
                  <a:close/>
                </a:path>
              </a:pathLst>
            </a:custGeom>
            <a:solidFill>
              <a:schemeClr val="accent1">
                <a:lumMod val="60000"/>
                <a:lumOff val="40000"/>
              </a:schemeClr>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6">
              <a:extLst>
                <a:ext uri="{FF2B5EF4-FFF2-40B4-BE49-F238E27FC236}">
                  <a16:creationId xmlns:a16="http://schemas.microsoft.com/office/drawing/2014/main" id="{E2E876C8-EECD-4573-BAD0-B79A5D5D6F58}"/>
                </a:ext>
              </a:extLst>
            </p:cNvPr>
            <p:cNvSpPr>
              <a:spLocks/>
            </p:cNvSpPr>
            <p:nvPr userDrawn="1"/>
          </p:nvSpPr>
          <p:spPr bwMode="auto">
            <a:xfrm>
              <a:off x="5925884" y="-4764"/>
              <a:ext cx="2720975" cy="6872515"/>
            </a:xfrm>
            <a:custGeom>
              <a:avLst/>
              <a:gdLst>
                <a:gd name="T0" fmla="*/ 1155 w 1714"/>
                <a:gd name="T1" fmla="*/ 4 h 4312"/>
                <a:gd name="T2" fmla="*/ 0 w 1714"/>
                <a:gd name="T3" fmla="*/ 4312 h 4312"/>
                <a:gd name="T4" fmla="*/ 578 w 1714"/>
                <a:gd name="T5" fmla="*/ 4312 h 4312"/>
                <a:gd name="T6" fmla="*/ 1714 w 1714"/>
                <a:gd name="T7" fmla="*/ 0 h 4312"/>
                <a:gd name="T8" fmla="*/ 1155 w 1714"/>
                <a:gd name="T9" fmla="*/ 4 h 4312"/>
              </a:gdLst>
              <a:ahLst/>
              <a:cxnLst>
                <a:cxn ang="0">
                  <a:pos x="T0" y="T1"/>
                </a:cxn>
                <a:cxn ang="0">
                  <a:pos x="T2" y="T3"/>
                </a:cxn>
                <a:cxn ang="0">
                  <a:pos x="T4" y="T5"/>
                </a:cxn>
                <a:cxn ang="0">
                  <a:pos x="T6" y="T7"/>
                </a:cxn>
                <a:cxn ang="0">
                  <a:pos x="T8" y="T9"/>
                </a:cxn>
              </a:cxnLst>
              <a:rect l="0" t="0" r="r" b="b"/>
              <a:pathLst>
                <a:path w="1714" h="4312">
                  <a:moveTo>
                    <a:pt x="1155" y="4"/>
                  </a:moveTo>
                  <a:lnTo>
                    <a:pt x="0" y="4312"/>
                  </a:lnTo>
                  <a:lnTo>
                    <a:pt x="578" y="4312"/>
                  </a:lnTo>
                  <a:lnTo>
                    <a:pt x="1714" y="0"/>
                  </a:lnTo>
                  <a:lnTo>
                    <a:pt x="1155" y="4"/>
                  </a:lnTo>
                  <a:close/>
                </a:path>
              </a:pathLst>
            </a:custGeom>
            <a:solidFill>
              <a:schemeClr val="accent1">
                <a:lumMod val="20000"/>
                <a:lumOff val="80000"/>
                <a:alpha val="63000"/>
              </a:schemeClr>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14" name="Freeform 7">
              <a:extLst>
                <a:ext uri="{FF2B5EF4-FFF2-40B4-BE49-F238E27FC236}">
                  <a16:creationId xmlns:a16="http://schemas.microsoft.com/office/drawing/2014/main" id="{F08BDF66-4450-4C02-ADF5-4DBA653D426A}"/>
                </a:ext>
              </a:extLst>
            </p:cNvPr>
            <p:cNvSpPr>
              <a:spLocks/>
            </p:cNvSpPr>
            <p:nvPr userDrawn="1"/>
          </p:nvSpPr>
          <p:spPr bwMode="auto">
            <a:xfrm>
              <a:off x="7055367" y="3049588"/>
              <a:ext cx="992188" cy="3803650"/>
            </a:xfrm>
            <a:custGeom>
              <a:avLst/>
              <a:gdLst>
                <a:gd name="T0" fmla="*/ 496 w 625"/>
                <a:gd name="T1" fmla="*/ 0 h 2396"/>
                <a:gd name="T2" fmla="*/ 0 w 625"/>
                <a:gd name="T3" fmla="*/ 1879 h 2396"/>
                <a:gd name="T4" fmla="*/ 625 w 625"/>
                <a:gd name="T5" fmla="*/ 2396 h 2396"/>
                <a:gd name="T6" fmla="*/ 496 w 625"/>
                <a:gd name="T7" fmla="*/ 0 h 2396"/>
              </a:gdLst>
              <a:ahLst/>
              <a:cxnLst>
                <a:cxn ang="0">
                  <a:pos x="T0" y="T1"/>
                </a:cxn>
                <a:cxn ang="0">
                  <a:pos x="T2" y="T3"/>
                </a:cxn>
                <a:cxn ang="0">
                  <a:pos x="T4" y="T5"/>
                </a:cxn>
                <a:cxn ang="0">
                  <a:pos x="T6" y="T7"/>
                </a:cxn>
              </a:cxnLst>
              <a:rect l="0" t="0" r="r" b="b"/>
              <a:pathLst>
                <a:path w="625" h="2396">
                  <a:moveTo>
                    <a:pt x="496" y="0"/>
                  </a:moveTo>
                  <a:lnTo>
                    <a:pt x="0" y="1879"/>
                  </a:lnTo>
                  <a:lnTo>
                    <a:pt x="625" y="2396"/>
                  </a:lnTo>
                  <a:lnTo>
                    <a:pt x="496" y="0"/>
                  </a:lnTo>
                  <a:close/>
                </a:path>
              </a:pathLst>
            </a:custGeom>
            <a:solidFill>
              <a:schemeClr val="accent1">
                <a:alpha val="52000"/>
              </a:schemeClr>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8">
              <a:extLst>
                <a:ext uri="{FF2B5EF4-FFF2-40B4-BE49-F238E27FC236}">
                  <a16:creationId xmlns:a16="http://schemas.microsoft.com/office/drawing/2014/main" id="{ED27D990-C8ED-4356-8DCB-7847215B46C1}"/>
                </a:ext>
              </a:extLst>
            </p:cNvPr>
            <p:cNvSpPr>
              <a:spLocks/>
            </p:cNvSpPr>
            <p:nvPr userDrawn="1"/>
          </p:nvSpPr>
          <p:spPr bwMode="auto">
            <a:xfrm>
              <a:off x="6848903" y="5740627"/>
              <a:ext cx="3209925" cy="1127125"/>
            </a:xfrm>
            <a:custGeom>
              <a:avLst/>
              <a:gdLst>
                <a:gd name="T0" fmla="*/ 175 w 2022"/>
                <a:gd name="T1" fmla="*/ 0 h 710"/>
                <a:gd name="T2" fmla="*/ 0 w 2022"/>
                <a:gd name="T3" fmla="*/ 706 h 710"/>
                <a:gd name="T4" fmla="*/ 2022 w 2022"/>
                <a:gd name="T5" fmla="*/ 710 h 710"/>
                <a:gd name="T6" fmla="*/ 175 w 2022"/>
                <a:gd name="T7" fmla="*/ 0 h 710"/>
              </a:gdLst>
              <a:ahLst/>
              <a:cxnLst>
                <a:cxn ang="0">
                  <a:pos x="T0" y="T1"/>
                </a:cxn>
                <a:cxn ang="0">
                  <a:pos x="T2" y="T3"/>
                </a:cxn>
                <a:cxn ang="0">
                  <a:pos x="T4" y="T5"/>
                </a:cxn>
                <a:cxn ang="0">
                  <a:pos x="T6" y="T7"/>
                </a:cxn>
              </a:cxnLst>
              <a:rect l="0" t="0" r="r" b="b"/>
              <a:pathLst>
                <a:path w="2022" h="710">
                  <a:moveTo>
                    <a:pt x="175" y="0"/>
                  </a:moveTo>
                  <a:lnTo>
                    <a:pt x="0" y="706"/>
                  </a:lnTo>
                  <a:lnTo>
                    <a:pt x="2022" y="710"/>
                  </a:lnTo>
                  <a:lnTo>
                    <a:pt x="175" y="0"/>
                  </a:lnTo>
                  <a:close/>
                </a:path>
              </a:pathLst>
            </a:custGeom>
            <a:solidFill>
              <a:schemeClr val="accent1">
                <a:lumMod val="60000"/>
                <a:lumOff val="40000"/>
                <a:alpha val="38000"/>
              </a:schemeClr>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9801" name="副标题 2"/>
          <p:cNvSpPr>
            <a:spLocks noGrp="1"/>
          </p:cNvSpPr>
          <p:nvPr userDrawn="1">
            <p:ph type="subTitle" idx="1"/>
          </p:nvPr>
        </p:nvSpPr>
        <p:spPr>
          <a:xfrm>
            <a:off x="1058544" y="3308429"/>
            <a:ext cx="5500241" cy="558799"/>
          </a:xfrm>
        </p:spPr>
        <p:txBody>
          <a:bodyPr anchor="ctr">
            <a:normAutofit/>
          </a:bodyPr>
          <a:lstStyle>
            <a:lvl1pPr marL="0" indent="0" algn="l">
              <a:buNone/>
              <a:defRPr sz="24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1"/>
          <p:cNvSpPr>
            <a:spLocks noGrp="1"/>
          </p:cNvSpPr>
          <p:nvPr userDrawn="1">
            <p:ph type="ctrTitle"/>
          </p:nvPr>
        </p:nvSpPr>
        <p:spPr>
          <a:xfrm>
            <a:off x="1058544" y="2294202"/>
            <a:ext cx="5500241" cy="1087138"/>
          </a:xfrm>
        </p:spPr>
        <p:txBody>
          <a:bodyPr anchor="ctr">
            <a:normAutofit/>
          </a:bodyPr>
          <a:lstStyle>
            <a:lvl1pPr algn="l">
              <a:defRPr sz="4000">
                <a:solidFill>
                  <a:schemeClr val="tx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1058544" y="4762999"/>
            <a:ext cx="5087595"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1058544" y="5059270"/>
            <a:ext cx="5087595"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
        <p:nvSpPr>
          <p:cNvPr id="17" name="文本框 16">
            <a:extLst>
              <a:ext uri="{FF2B5EF4-FFF2-40B4-BE49-F238E27FC236}">
                <a16:creationId xmlns:a16="http://schemas.microsoft.com/office/drawing/2014/main" id="{6EB0D097-522D-4F9B-B2F1-BF2A22DAB062}"/>
              </a:ext>
            </a:extLst>
          </p:cNvPr>
          <p:cNvSpPr txBox="1"/>
          <p:nvPr userDrawn="1"/>
        </p:nvSpPr>
        <p:spPr>
          <a:xfrm>
            <a:off x="9664699" y="212907"/>
            <a:ext cx="2241755" cy="515526"/>
          </a:xfrm>
          <a:prstGeom prst="rect">
            <a:avLst/>
          </a:prstGeom>
          <a:noFill/>
        </p:spPr>
        <p:txBody>
          <a:bodyPr wrap="square" rtlCol="0">
            <a:spAutoFit/>
          </a:bodyPr>
          <a:lstStyle/>
          <a:p>
            <a:pPr>
              <a:lnSpc>
                <a:spcPct val="110000"/>
              </a:lnSpc>
            </a:pPr>
            <a:r>
              <a:rPr lang="zh-CN" altLang="en-US" sz="18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信息与软件工程学院</a:t>
            </a:r>
            <a:endParaRPr lang="en-US" altLang="zh-CN" sz="18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a:p>
            <a:pPr>
              <a:lnSpc>
                <a:spcPct val="110000"/>
              </a:lnSpc>
            </a:pPr>
            <a:r>
              <a:rPr lang="en-US" altLang="zh-CN" sz="7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School of information and</a:t>
            </a:r>
            <a:r>
              <a:rPr lang="en-US" altLang="zh-CN" sz="700" b="1" baseline="0" dirty="0">
                <a:solidFill>
                  <a:schemeClr val="accent1"/>
                </a:solidFill>
                <a:latin typeface="Arial" panose="020B0604020202020204" pitchFamily="34" charset="0"/>
                <a:ea typeface="微软雅黑" panose="020B0503020204020204" pitchFamily="34" charset="-122"/>
                <a:cs typeface="Arial" panose="020B0604020202020204" pitchFamily="34" charset="0"/>
              </a:rPr>
              <a:t> software engineering</a:t>
            </a:r>
            <a:endParaRPr lang="zh-CN" altLang="en-US" sz="7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pic>
        <p:nvPicPr>
          <p:cNvPr id="18" name="图片 17">
            <a:extLst>
              <a:ext uri="{FF2B5EF4-FFF2-40B4-BE49-F238E27FC236}">
                <a16:creationId xmlns:a16="http://schemas.microsoft.com/office/drawing/2014/main" id="{A7C62282-0C35-4432-A0DB-40C4949A21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75892"/>
          <a:stretch/>
        </p:blipFill>
        <p:spPr>
          <a:xfrm>
            <a:off x="9009070" y="160965"/>
            <a:ext cx="655629" cy="619409"/>
          </a:xfrm>
          <a:prstGeom prst="rect">
            <a:avLst/>
          </a:prstGeom>
        </p:spPr>
      </p:pic>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B24BE6D-E6ED-4240-8496-5192A9C45DDA}"/>
              </a:ext>
            </a:extLst>
          </p:cNvPr>
          <p:cNvSpPr/>
          <p:nvPr userDrawn="1"/>
        </p:nvSpPr>
        <p:spPr>
          <a:xfrm>
            <a:off x="4124421" y="1878920"/>
            <a:ext cx="7501521" cy="32366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userDrawn="1">
            <p:ph type="title"/>
          </p:nvPr>
        </p:nvSpPr>
        <p:spPr>
          <a:xfrm>
            <a:off x="5283202" y="2533650"/>
            <a:ext cx="5419185" cy="895350"/>
          </a:xfrm>
        </p:spPr>
        <p:txBody>
          <a:bodyPr anchor="b">
            <a:normAutofit/>
          </a:bodyPr>
          <a:lstStyle>
            <a:lvl1pPr algn="l">
              <a:defRPr sz="2800" b="1">
                <a:solidFill>
                  <a:schemeClr val="bg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5284318" y="3429000"/>
            <a:ext cx="5419185" cy="1015623"/>
          </a:xfrm>
        </p:spPr>
        <p:txBody>
          <a:bodyPr anchor="t">
            <a:normAutofit/>
          </a:bodyPr>
          <a:lstStyle>
            <a:lvl1pPr marL="0" indent="0" algn="l">
              <a:lnSpc>
                <a:spcPct val="100000"/>
              </a:lnSpc>
              <a:buNone/>
              <a:defRPr sz="20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
        <p:nvSpPr>
          <p:cNvPr id="4" name="任意多边形: 形状 3">
            <a:extLst>
              <a:ext uri="{FF2B5EF4-FFF2-40B4-BE49-F238E27FC236}">
                <a16:creationId xmlns:a16="http://schemas.microsoft.com/office/drawing/2014/main" id="{FD8F14F5-09A2-449C-A485-C1A9FB02A14A}"/>
              </a:ext>
            </a:extLst>
          </p:cNvPr>
          <p:cNvSpPr/>
          <p:nvPr userDrawn="1"/>
        </p:nvSpPr>
        <p:spPr>
          <a:xfrm rot="20725254" flipH="1">
            <a:off x="-744778" y="-381309"/>
            <a:ext cx="5451830" cy="8055151"/>
          </a:xfrm>
          <a:custGeom>
            <a:avLst/>
            <a:gdLst>
              <a:gd name="connsiteX0" fmla="*/ 0 w 5451830"/>
              <a:gd name="connsiteY0" fmla="*/ 968984 h 8055151"/>
              <a:gd name="connsiteX1" fmla="*/ 3725560 w 5451830"/>
              <a:gd name="connsiteY1" fmla="*/ 0 h 8055151"/>
              <a:gd name="connsiteX2" fmla="*/ 5451830 w 5451830"/>
              <a:gd name="connsiteY2" fmla="*/ 6637180 h 8055151"/>
              <a:gd name="connsiteX3" fmla="*/ 0 w 5451830"/>
              <a:gd name="connsiteY3" fmla="*/ 8055151 h 8055151"/>
            </a:gdLst>
            <a:ahLst/>
            <a:cxnLst>
              <a:cxn ang="0">
                <a:pos x="connsiteX0" y="connsiteY0"/>
              </a:cxn>
              <a:cxn ang="0">
                <a:pos x="connsiteX1" y="connsiteY1"/>
              </a:cxn>
              <a:cxn ang="0">
                <a:pos x="connsiteX2" y="connsiteY2"/>
              </a:cxn>
              <a:cxn ang="0">
                <a:pos x="connsiteX3" y="connsiteY3"/>
              </a:cxn>
            </a:cxnLst>
            <a:rect l="l" t="t" r="r" b="b"/>
            <a:pathLst>
              <a:path w="5451830" h="8055151">
                <a:moveTo>
                  <a:pt x="0" y="968984"/>
                </a:moveTo>
                <a:lnTo>
                  <a:pt x="3725560" y="0"/>
                </a:lnTo>
                <a:lnTo>
                  <a:pt x="5451830" y="6637180"/>
                </a:lnTo>
                <a:lnTo>
                  <a:pt x="0" y="8055151"/>
                </a:lnTo>
                <a:close/>
              </a:path>
            </a:pathLst>
          </a:custGeom>
          <a:blipFill>
            <a:blip r:embed="rId2"/>
            <a:stretch>
              <a:fillRect l="-51387" r="-5117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C943A837-226A-4BBC-B76A-620BFF9D4D36}"/>
              </a:ext>
            </a:extLst>
          </p:cNvPr>
          <p:cNvGrpSpPr/>
          <p:nvPr userDrawn="1"/>
        </p:nvGrpSpPr>
        <p:grpSpPr>
          <a:xfrm flipH="1">
            <a:off x="1378857" y="1823171"/>
            <a:ext cx="4240972" cy="5044581"/>
            <a:chOff x="2422605" y="3049588"/>
            <a:chExt cx="3209925" cy="3818164"/>
          </a:xfrm>
        </p:grpSpPr>
        <p:sp>
          <p:nvSpPr>
            <p:cNvPr id="5" name="Freeform 7">
              <a:extLst>
                <a:ext uri="{FF2B5EF4-FFF2-40B4-BE49-F238E27FC236}">
                  <a16:creationId xmlns:a16="http://schemas.microsoft.com/office/drawing/2014/main" id="{202F376D-B437-4ACB-9363-C810AC4ED4B8}"/>
                </a:ext>
              </a:extLst>
            </p:cNvPr>
            <p:cNvSpPr>
              <a:spLocks/>
            </p:cNvSpPr>
            <p:nvPr userDrawn="1"/>
          </p:nvSpPr>
          <p:spPr bwMode="auto">
            <a:xfrm>
              <a:off x="2618081" y="3049588"/>
              <a:ext cx="992188" cy="3803650"/>
            </a:xfrm>
            <a:custGeom>
              <a:avLst/>
              <a:gdLst>
                <a:gd name="T0" fmla="*/ 496 w 625"/>
                <a:gd name="T1" fmla="*/ 0 h 2396"/>
                <a:gd name="T2" fmla="*/ 0 w 625"/>
                <a:gd name="T3" fmla="*/ 1879 h 2396"/>
                <a:gd name="T4" fmla="*/ 625 w 625"/>
                <a:gd name="T5" fmla="*/ 2396 h 2396"/>
                <a:gd name="T6" fmla="*/ 496 w 625"/>
                <a:gd name="T7" fmla="*/ 0 h 2396"/>
              </a:gdLst>
              <a:ahLst/>
              <a:cxnLst>
                <a:cxn ang="0">
                  <a:pos x="T0" y="T1"/>
                </a:cxn>
                <a:cxn ang="0">
                  <a:pos x="T2" y="T3"/>
                </a:cxn>
                <a:cxn ang="0">
                  <a:pos x="T4" y="T5"/>
                </a:cxn>
                <a:cxn ang="0">
                  <a:pos x="T6" y="T7"/>
                </a:cxn>
              </a:cxnLst>
              <a:rect l="0" t="0" r="r" b="b"/>
              <a:pathLst>
                <a:path w="625" h="2396">
                  <a:moveTo>
                    <a:pt x="496" y="0"/>
                  </a:moveTo>
                  <a:lnTo>
                    <a:pt x="0" y="1879"/>
                  </a:lnTo>
                  <a:lnTo>
                    <a:pt x="625" y="2396"/>
                  </a:lnTo>
                  <a:lnTo>
                    <a:pt x="496" y="0"/>
                  </a:lnTo>
                  <a:close/>
                </a:path>
              </a:pathLst>
            </a:custGeom>
            <a:solidFill>
              <a:schemeClr val="accent1">
                <a:alpha val="68000"/>
              </a:schemeClr>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6" name="Freeform 8">
              <a:extLst>
                <a:ext uri="{FF2B5EF4-FFF2-40B4-BE49-F238E27FC236}">
                  <a16:creationId xmlns:a16="http://schemas.microsoft.com/office/drawing/2014/main" id="{EF0BCEC2-64DC-4263-8E3A-E29E0FA234FA}"/>
                </a:ext>
              </a:extLst>
            </p:cNvPr>
            <p:cNvSpPr>
              <a:spLocks/>
            </p:cNvSpPr>
            <p:nvPr userDrawn="1"/>
          </p:nvSpPr>
          <p:spPr bwMode="auto">
            <a:xfrm>
              <a:off x="2422605" y="5740627"/>
              <a:ext cx="3209925" cy="1127125"/>
            </a:xfrm>
            <a:custGeom>
              <a:avLst/>
              <a:gdLst>
                <a:gd name="T0" fmla="*/ 175 w 2022"/>
                <a:gd name="T1" fmla="*/ 0 h 710"/>
                <a:gd name="T2" fmla="*/ 0 w 2022"/>
                <a:gd name="T3" fmla="*/ 706 h 710"/>
                <a:gd name="T4" fmla="*/ 2022 w 2022"/>
                <a:gd name="T5" fmla="*/ 710 h 710"/>
                <a:gd name="T6" fmla="*/ 175 w 2022"/>
                <a:gd name="T7" fmla="*/ 0 h 710"/>
              </a:gdLst>
              <a:ahLst/>
              <a:cxnLst>
                <a:cxn ang="0">
                  <a:pos x="T0" y="T1"/>
                </a:cxn>
                <a:cxn ang="0">
                  <a:pos x="T2" y="T3"/>
                </a:cxn>
                <a:cxn ang="0">
                  <a:pos x="T4" y="T5"/>
                </a:cxn>
                <a:cxn ang="0">
                  <a:pos x="T6" y="T7"/>
                </a:cxn>
              </a:cxnLst>
              <a:rect l="0" t="0" r="r" b="b"/>
              <a:pathLst>
                <a:path w="2022" h="710">
                  <a:moveTo>
                    <a:pt x="175" y="0"/>
                  </a:moveTo>
                  <a:lnTo>
                    <a:pt x="0" y="706"/>
                  </a:lnTo>
                  <a:lnTo>
                    <a:pt x="2022" y="710"/>
                  </a:lnTo>
                  <a:lnTo>
                    <a:pt x="175" y="0"/>
                  </a:lnTo>
                  <a:close/>
                </a:path>
              </a:pathLst>
            </a:custGeom>
            <a:solidFill>
              <a:schemeClr val="accent1">
                <a:lumMod val="60000"/>
                <a:lumOff val="40000"/>
                <a:alpha val="52000"/>
              </a:schemeClr>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9" name="文本框 8">
            <a:extLst>
              <a:ext uri="{FF2B5EF4-FFF2-40B4-BE49-F238E27FC236}">
                <a16:creationId xmlns:a16="http://schemas.microsoft.com/office/drawing/2014/main" id="{1A1E1918-1780-4938-9469-F8957FD5E22E}"/>
              </a:ext>
            </a:extLst>
          </p:cNvPr>
          <p:cNvSpPr txBox="1"/>
          <p:nvPr userDrawn="1"/>
        </p:nvSpPr>
        <p:spPr>
          <a:xfrm>
            <a:off x="9664699" y="212907"/>
            <a:ext cx="2241755" cy="515526"/>
          </a:xfrm>
          <a:prstGeom prst="rect">
            <a:avLst/>
          </a:prstGeom>
          <a:noFill/>
        </p:spPr>
        <p:txBody>
          <a:bodyPr wrap="square" rtlCol="0">
            <a:spAutoFit/>
          </a:bodyPr>
          <a:lstStyle/>
          <a:p>
            <a:pPr>
              <a:lnSpc>
                <a:spcPct val="110000"/>
              </a:lnSpc>
            </a:pPr>
            <a:r>
              <a:rPr lang="zh-CN" altLang="en-US" sz="18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信息与软件工程学院</a:t>
            </a:r>
            <a:endParaRPr lang="en-US" altLang="zh-CN" sz="18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a:p>
            <a:pPr>
              <a:lnSpc>
                <a:spcPct val="110000"/>
              </a:lnSpc>
            </a:pPr>
            <a:r>
              <a:rPr lang="en-US" altLang="zh-CN" sz="7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School of information and</a:t>
            </a:r>
            <a:r>
              <a:rPr lang="en-US" altLang="zh-CN" sz="700" b="1" baseline="0" dirty="0">
                <a:solidFill>
                  <a:schemeClr val="accent1"/>
                </a:solidFill>
                <a:latin typeface="Arial" panose="020B0604020202020204" pitchFamily="34" charset="0"/>
                <a:ea typeface="微软雅黑" panose="020B0503020204020204" pitchFamily="34" charset="-122"/>
                <a:cs typeface="Arial" panose="020B0604020202020204" pitchFamily="34" charset="0"/>
              </a:rPr>
              <a:t> software engineering</a:t>
            </a:r>
            <a:endParaRPr lang="zh-CN" altLang="en-US" sz="7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pic>
        <p:nvPicPr>
          <p:cNvPr id="10" name="图片 9">
            <a:extLst>
              <a:ext uri="{FF2B5EF4-FFF2-40B4-BE49-F238E27FC236}">
                <a16:creationId xmlns:a16="http://schemas.microsoft.com/office/drawing/2014/main" id="{87E73747-A3C5-4438-ACC1-E91ED207036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75892"/>
          <a:stretch/>
        </p:blipFill>
        <p:spPr>
          <a:xfrm>
            <a:off x="9009070" y="160965"/>
            <a:ext cx="655629" cy="619409"/>
          </a:xfrm>
          <a:prstGeom prst="rect">
            <a:avLst/>
          </a:prstGeom>
        </p:spPr>
      </p:pic>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2019/5/17</a:t>
            </a:fld>
            <a:endParaRPr lang="zh-CN" altLang="en-US"/>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2019/5/17</a:t>
            </a:fld>
            <a:endParaRPr lang="zh-CN" altLang="en-US"/>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页脚占位符 2">
            <a:extLst>
              <a:ext uri="{FF2B5EF4-FFF2-40B4-BE49-F238E27FC236}">
                <a16:creationId xmlns:a16="http://schemas.microsoft.com/office/drawing/2014/main" id="{5F218A13-C4F4-425E-9E2D-124C5976B980}"/>
              </a:ext>
            </a:extLst>
          </p:cNvPr>
          <p:cNvSpPr>
            <a:spLocks noGrp="1"/>
          </p:cNvSpPr>
          <p:nvPr>
            <p:ph type="ftr" sz="quarter" idx="4294967295"/>
          </p:nvPr>
        </p:nvSpPr>
        <p:spPr>
          <a:xfrm>
            <a:off x="669924" y="6240463"/>
            <a:ext cx="4140201" cy="429324"/>
          </a:xfrm>
          <a:prstGeom prst="rect">
            <a:avLst/>
          </a:prstGeom>
        </p:spPr>
        <p:txBody>
          <a:bodyPr/>
          <a:lstStyle/>
          <a:p>
            <a:r>
              <a:rPr lang="en-US" altLang="zh-CN" dirty="0"/>
              <a:t>www.uestc.edu.cn</a:t>
            </a:r>
            <a:endParaRPr lang="zh-CN" altLang="en-US" dirty="0"/>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26325CD-3534-48BD-B913-00A3D3D752CD}"/>
              </a:ext>
            </a:extLst>
          </p:cNvPr>
          <p:cNvSpPr txBox="1"/>
          <p:nvPr userDrawn="1"/>
        </p:nvSpPr>
        <p:spPr>
          <a:xfrm>
            <a:off x="9664699" y="212907"/>
            <a:ext cx="2241755" cy="515526"/>
          </a:xfrm>
          <a:prstGeom prst="rect">
            <a:avLst/>
          </a:prstGeom>
          <a:noFill/>
        </p:spPr>
        <p:txBody>
          <a:bodyPr wrap="square" rtlCol="0">
            <a:spAutoFit/>
          </a:bodyPr>
          <a:lstStyle/>
          <a:p>
            <a:pPr>
              <a:lnSpc>
                <a:spcPct val="110000"/>
              </a:lnSpc>
            </a:pPr>
            <a:r>
              <a:rPr lang="zh-CN" altLang="en-US" sz="18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信息与软件工程学院</a:t>
            </a:r>
            <a:endParaRPr lang="en-US" altLang="zh-CN" sz="18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a:p>
            <a:pPr>
              <a:lnSpc>
                <a:spcPct val="110000"/>
              </a:lnSpc>
            </a:pPr>
            <a:r>
              <a:rPr lang="en-US" altLang="zh-CN" sz="7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School of information and</a:t>
            </a:r>
            <a:r>
              <a:rPr lang="en-US" altLang="zh-CN" sz="700" b="1" baseline="0" dirty="0">
                <a:solidFill>
                  <a:schemeClr val="accent1"/>
                </a:solidFill>
                <a:latin typeface="Arial" panose="020B0604020202020204" pitchFamily="34" charset="0"/>
                <a:ea typeface="微软雅黑" panose="020B0503020204020204" pitchFamily="34" charset="-122"/>
                <a:cs typeface="Arial" panose="020B0604020202020204" pitchFamily="34" charset="0"/>
              </a:rPr>
              <a:t> software engineering</a:t>
            </a:r>
            <a:endParaRPr lang="zh-CN" altLang="en-US" sz="7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pic>
        <p:nvPicPr>
          <p:cNvPr id="3" name="图片 2">
            <a:extLst>
              <a:ext uri="{FF2B5EF4-FFF2-40B4-BE49-F238E27FC236}">
                <a16:creationId xmlns:a16="http://schemas.microsoft.com/office/drawing/2014/main" id="{5860F57E-2A9F-4F21-8575-BDDCD10A878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75892"/>
          <a:stretch/>
        </p:blipFill>
        <p:spPr>
          <a:xfrm>
            <a:off x="9009070" y="160965"/>
            <a:ext cx="655629" cy="619409"/>
          </a:xfrm>
          <a:prstGeom prst="rect">
            <a:avLst/>
          </a:prstGeom>
        </p:spPr>
      </p:pic>
      <p:sp>
        <p:nvSpPr>
          <p:cNvPr id="4" name="页脚占位符 2">
            <a:extLst>
              <a:ext uri="{FF2B5EF4-FFF2-40B4-BE49-F238E27FC236}">
                <a16:creationId xmlns:a16="http://schemas.microsoft.com/office/drawing/2014/main" id="{4D35BB0F-6595-4248-8F3F-60725A4F4DF1}"/>
              </a:ext>
            </a:extLst>
          </p:cNvPr>
          <p:cNvSpPr>
            <a:spLocks noGrp="1"/>
          </p:cNvSpPr>
          <p:nvPr>
            <p:ph type="ftr" sz="quarter" idx="4294967295"/>
          </p:nvPr>
        </p:nvSpPr>
        <p:spPr>
          <a:xfrm>
            <a:off x="669924" y="6240463"/>
            <a:ext cx="4140201" cy="429324"/>
          </a:xfrm>
          <a:prstGeom prst="rect">
            <a:avLst/>
          </a:prstGeom>
        </p:spPr>
        <p:txBody>
          <a:bodyPr/>
          <a:lstStyle/>
          <a:p>
            <a:r>
              <a:rPr lang="en-US" altLang="zh-CN" dirty="0"/>
              <a:t>www.uestc.edu.cn</a:t>
            </a:r>
            <a:endParaRPr lang="zh-CN" altLang="en-US" dirty="0"/>
          </a:p>
        </p:txBody>
      </p:sp>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90AF3746-BA4C-4F58-A6DC-BFD259476294}"/>
              </a:ext>
            </a:extLst>
          </p:cNvPr>
          <p:cNvGrpSpPr/>
          <p:nvPr userDrawn="1"/>
        </p:nvGrpSpPr>
        <p:grpSpPr>
          <a:xfrm flipH="1">
            <a:off x="-744651" y="-380042"/>
            <a:ext cx="12936651" cy="8055151"/>
            <a:chOff x="0" y="-381309"/>
            <a:chExt cx="12936651" cy="8055151"/>
          </a:xfrm>
        </p:grpSpPr>
        <p:sp>
          <p:nvSpPr>
            <p:cNvPr id="7" name="直角三角形 6">
              <a:extLst>
                <a:ext uri="{FF2B5EF4-FFF2-40B4-BE49-F238E27FC236}">
                  <a16:creationId xmlns:a16="http://schemas.microsoft.com/office/drawing/2014/main" id="{A1EA6103-4134-45A9-A1E0-4035CA63964A}"/>
                </a:ext>
              </a:extLst>
            </p:cNvPr>
            <p:cNvSpPr/>
            <p:nvPr userDrawn="1"/>
          </p:nvSpPr>
          <p:spPr>
            <a:xfrm>
              <a:off x="0" y="3701441"/>
              <a:ext cx="1309708" cy="316631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a:extLst>
                <a:ext uri="{FF2B5EF4-FFF2-40B4-BE49-F238E27FC236}">
                  <a16:creationId xmlns:a16="http://schemas.microsoft.com/office/drawing/2014/main" id="{31ABEA50-7B8E-4383-8304-23C2AC41CF31}"/>
                </a:ext>
              </a:extLst>
            </p:cNvPr>
            <p:cNvSpPr/>
            <p:nvPr userDrawn="1"/>
          </p:nvSpPr>
          <p:spPr>
            <a:xfrm>
              <a:off x="300013" y="4911135"/>
              <a:ext cx="2245483" cy="1961153"/>
            </a:xfrm>
            <a:prstGeom prst="rtTriangle">
              <a:avLst/>
            </a:pr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a:extLst>
                <a:ext uri="{FF2B5EF4-FFF2-40B4-BE49-F238E27FC236}">
                  <a16:creationId xmlns:a16="http://schemas.microsoft.com/office/drawing/2014/main" id="{9F26911E-9362-4A61-96BC-00FE0DB826D2}"/>
                </a:ext>
              </a:extLst>
            </p:cNvPr>
            <p:cNvSpPr/>
            <p:nvPr userDrawn="1"/>
          </p:nvSpPr>
          <p:spPr>
            <a:xfrm rot="874746">
              <a:off x="7484821" y="-381309"/>
              <a:ext cx="5451830" cy="8055151"/>
            </a:xfrm>
            <a:custGeom>
              <a:avLst/>
              <a:gdLst>
                <a:gd name="connsiteX0" fmla="*/ 0 w 5451830"/>
                <a:gd name="connsiteY0" fmla="*/ 968984 h 8055151"/>
                <a:gd name="connsiteX1" fmla="*/ 3725560 w 5451830"/>
                <a:gd name="connsiteY1" fmla="*/ 0 h 8055151"/>
                <a:gd name="connsiteX2" fmla="*/ 5451830 w 5451830"/>
                <a:gd name="connsiteY2" fmla="*/ 6637180 h 8055151"/>
                <a:gd name="connsiteX3" fmla="*/ 0 w 5451830"/>
                <a:gd name="connsiteY3" fmla="*/ 8055151 h 8055151"/>
              </a:gdLst>
              <a:ahLst/>
              <a:cxnLst>
                <a:cxn ang="0">
                  <a:pos x="connsiteX0" y="connsiteY0"/>
                </a:cxn>
                <a:cxn ang="0">
                  <a:pos x="connsiteX1" y="connsiteY1"/>
                </a:cxn>
                <a:cxn ang="0">
                  <a:pos x="connsiteX2" y="connsiteY2"/>
                </a:cxn>
                <a:cxn ang="0">
                  <a:pos x="connsiteX3" y="connsiteY3"/>
                </a:cxn>
              </a:cxnLst>
              <a:rect l="l" t="t" r="r" b="b"/>
              <a:pathLst>
                <a:path w="5451830" h="8055151">
                  <a:moveTo>
                    <a:pt x="0" y="968984"/>
                  </a:moveTo>
                  <a:lnTo>
                    <a:pt x="3725560" y="0"/>
                  </a:lnTo>
                  <a:lnTo>
                    <a:pt x="5451830" y="6637180"/>
                  </a:lnTo>
                  <a:lnTo>
                    <a:pt x="0" y="8055151"/>
                  </a:lnTo>
                  <a:close/>
                </a:path>
              </a:pathLst>
            </a:custGeom>
            <a:blipFill>
              <a:blip r:embed="rId2"/>
              <a:stretch>
                <a:fillRect l="-51387" r="-5117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5">
              <a:extLst>
                <a:ext uri="{FF2B5EF4-FFF2-40B4-BE49-F238E27FC236}">
                  <a16:creationId xmlns:a16="http://schemas.microsoft.com/office/drawing/2014/main" id="{53D0EB89-B118-482F-88CE-FFDF8637EDE2}"/>
                </a:ext>
              </a:extLst>
            </p:cNvPr>
            <p:cNvSpPr>
              <a:spLocks/>
            </p:cNvSpPr>
            <p:nvPr userDrawn="1"/>
          </p:nvSpPr>
          <p:spPr bwMode="auto">
            <a:xfrm>
              <a:off x="6245640" y="-4765"/>
              <a:ext cx="2719388" cy="6858003"/>
            </a:xfrm>
            <a:custGeom>
              <a:avLst/>
              <a:gdLst>
                <a:gd name="T0" fmla="*/ 1155 w 1713"/>
                <a:gd name="T1" fmla="*/ 4 h 4312"/>
                <a:gd name="T2" fmla="*/ 0 w 1713"/>
                <a:gd name="T3" fmla="*/ 4312 h 4312"/>
                <a:gd name="T4" fmla="*/ 577 w 1713"/>
                <a:gd name="T5" fmla="*/ 4312 h 4312"/>
                <a:gd name="T6" fmla="*/ 1713 w 1713"/>
                <a:gd name="T7" fmla="*/ 0 h 4312"/>
                <a:gd name="T8" fmla="*/ 1155 w 1713"/>
                <a:gd name="T9" fmla="*/ 4 h 4312"/>
              </a:gdLst>
              <a:ahLst/>
              <a:cxnLst>
                <a:cxn ang="0">
                  <a:pos x="T0" y="T1"/>
                </a:cxn>
                <a:cxn ang="0">
                  <a:pos x="T2" y="T3"/>
                </a:cxn>
                <a:cxn ang="0">
                  <a:pos x="T4" y="T5"/>
                </a:cxn>
                <a:cxn ang="0">
                  <a:pos x="T6" y="T7"/>
                </a:cxn>
                <a:cxn ang="0">
                  <a:pos x="T8" y="T9"/>
                </a:cxn>
              </a:cxnLst>
              <a:rect l="0" t="0" r="r" b="b"/>
              <a:pathLst>
                <a:path w="1713" h="4312">
                  <a:moveTo>
                    <a:pt x="1155" y="4"/>
                  </a:moveTo>
                  <a:lnTo>
                    <a:pt x="0" y="4312"/>
                  </a:lnTo>
                  <a:lnTo>
                    <a:pt x="577" y="4312"/>
                  </a:lnTo>
                  <a:lnTo>
                    <a:pt x="1713" y="0"/>
                  </a:lnTo>
                  <a:lnTo>
                    <a:pt x="1155" y="4"/>
                  </a:lnTo>
                  <a:close/>
                </a:path>
              </a:pathLst>
            </a:custGeom>
            <a:solidFill>
              <a:schemeClr val="accent1">
                <a:lumMod val="60000"/>
                <a:lumOff val="40000"/>
              </a:schemeClr>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6">
              <a:extLst>
                <a:ext uri="{FF2B5EF4-FFF2-40B4-BE49-F238E27FC236}">
                  <a16:creationId xmlns:a16="http://schemas.microsoft.com/office/drawing/2014/main" id="{0C7800AD-5209-4241-9B4D-8184FF203FA5}"/>
                </a:ext>
              </a:extLst>
            </p:cNvPr>
            <p:cNvSpPr>
              <a:spLocks/>
            </p:cNvSpPr>
            <p:nvPr userDrawn="1"/>
          </p:nvSpPr>
          <p:spPr bwMode="auto">
            <a:xfrm>
              <a:off x="5925884" y="-4764"/>
              <a:ext cx="2720975" cy="6872515"/>
            </a:xfrm>
            <a:custGeom>
              <a:avLst/>
              <a:gdLst>
                <a:gd name="T0" fmla="*/ 1155 w 1714"/>
                <a:gd name="T1" fmla="*/ 4 h 4312"/>
                <a:gd name="T2" fmla="*/ 0 w 1714"/>
                <a:gd name="T3" fmla="*/ 4312 h 4312"/>
                <a:gd name="T4" fmla="*/ 578 w 1714"/>
                <a:gd name="T5" fmla="*/ 4312 h 4312"/>
                <a:gd name="T6" fmla="*/ 1714 w 1714"/>
                <a:gd name="T7" fmla="*/ 0 h 4312"/>
                <a:gd name="T8" fmla="*/ 1155 w 1714"/>
                <a:gd name="T9" fmla="*/ 4 h 4312"/>
              </a:gdLst>
              <a:ahLst/>
              <a:cxnLst>
                <a:cxn ang="0">
                  <a:pos x="T0" y="T1"/>
                </a:cxn>
                <a:cxn ang="0">
                  <a:pos x="T2" y="T3"/>
                </a:cxn>
                <a:cxn ang="0">
                  <a:pos x="T4" y="T5"/>
                </a:cxn>
                <a:cxn ang="0">
                  <a:pos x="T6" y="T7"/>
                </a:cxn>
                <a:cxn ang="0">
                  <a:pos x="T8" y="T9"/>
                </a:cxn>
              </a:cxnLst>
              <a:rect l="0" t="0" r="r" b="b"/>
              <a:pathLst>
                <a:path w="1714" h="4312">
                  <a:moveTo>
                    <a:pt x="1155" y="4"/>
                  </a:moveTo>
                  <a:lnTo>
                    <a:pt x="0" y="4312"/>
                  </a:lnTo>
                  <a:lnTo>
                    <a:pt x="578" y="4312"/>
                  </a:lnTo>
                  <a:lnTo>
                    <a:pt x="1714" y="0"/>
                  </a:lnTo>
                  <a:lnTo>
                    <a:pt x="1155" y="4"/>
                  </a:lnTo>
                  <a:close/>
                </a:path>
              </a:pathLst>
            </a:custGeom>
            <a:solidFill>
              <a:schemeClr val="accent1">
                <a:lumMod val="20000"/>
                <a:lumOff val="80000"/>
                <a:alpha val="63000"/>
              </a:schemeClr>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12" name="Freeform 7">
              <a:extLst>
                <a:ext uri="{FF2B5EF4-FFF2-40B4-BE49-F238E27FC236}">
                  <a16:creationId xmlns:a16="http://schemas.microsoft.com/office/drawing/2014/main" id="{0A431533-D8DF-4945-9031-0A911E361362}"/>
                </a:ext>
              </a:extLst>
            </p:cNvPr>
            <p:cNvSpPr>
              <a:spLocks/>
            </p:cNvSpPr>
            <p:nvPr userDrawn="1"/>
          </p:nvSpPr>
          <p:spPr bwMode="auto">
            <a:xfrm>
              <a:off x="7055367" y="3049588"/>
              <a:ext cx="992188" cy="3803650"/>
            </a:xfrm>
            <a:custGeom>
              <a:avLst/>
              <a:gdLst>
                <a:gd name="T0" fmla="*/ 496 w 625"/>
                <a:gd name="T1" fmla="*/ 0 h 2396"/>
                <a:gd name="T2" fmla="*/ 0 w 625"/>
                <a:gd name="T3" fmla="*/ 1879 h 2396"/>
                <a:gd name="T4" fmla="*/ 625 w 625"/>
                <a:gd name="T5" fmla="*/ 2396 h 2396"/>
                <a:gd name="T6" fmla="*/ 496 w 625"/>
                <a:gd name="T7" fmla="*/ 0 h 2396"/>
              </a:gdLst>
              <a:ahLst/>
              <a:cxnLst>
                <a:cxn ang="0">
                  <a:pos x="T0" y="T1"/>
                </a:cxn>
                <a:cxn ang="0">
                  <a:pos x="T2" y="T3"/>
                </a:cxn>
                <a:cxn ang="0">
                  <a:pos x="T4" y="T5"/>
                </a:cxn>
                <a:cxn ang="0">
                  <a:pos x="T6" y="T7"/>
                </a:cxn>
              </a:cxnLst>
              <a:rect l="0" t="0" r="r" b="b"/>
              <a:pathLst>
                <a:path w="625" h="2396">
                  <a:moveTo>
                    <a:pt x="496" y="0"/>
                  </a:moveTo>
                  <a:lnTo>
                    <a:pt x="0" y="1879"/>
                  </a:lnTo>
                  <a:lnTo>
                    <a:pt x="625" y="2396"/>
                  </a:lnTo>
                  <a:lnTo>
                    <a:pt x="496" y="0"/>
                  </a:lnTo>
                  <a:close/>
                </a:path>
              </a:pathLst>
            </a:custGeom>
            <a:solidFill>
              <a:schemeClr val="accent1">
                <a:alpha val="52000"/>
              </a:schemeClr>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8">
              <a:extLst>
                <a:ext uri="{FF2B5EF4-FFF2-40B4-BE49-F238E27FC236}">
                  <a16:creationId xmlns:a16="http://schemas.microsoft.com/office/drawing/2014/main" id="{27C2A4EF-75D3-489E-8E78-456B6370998B}"/>
                </a:ext>
              </a:extLst>
            </p:cNvPr>
            <p:cNvSpPr>
              <a:spLocks/>
            </p:cNvSpPr>
            <p:nvPr userDrawn="1"/>
          </p:nvSpPr>
          <p:spPr bwMode="auto">
            <a:xfrm>
              <a:off x="6848903" y="5740627"/>
              <a:ext cx="3209925" cy="1127125"/>
            </a:xfrm>
            <a:custGeom>
              <a:avLst/>
              <a:gdLst>
                <a:gd name="T0" fmla="*/ 175 w 2022"/>
                <a:gd name="T1" fmla="*/ 0 h 710"/>
                <a:gd name="T2" fmla="*/ 0 w 2022"/>
                <a:gd name="T3" fmla="*/ 706 h 710"/>
                <a:gd name="T4" fmla="*/ 2022 w 2022"/>
                <a:gd name="T5" fmla="*/ 710 h 710"/>
                <a:gd name="T6" fmla="*/ 175 w 2022"/>
                <a:gd name="T7" fmla="*/ 0 h 710"/>
              </a:gdLst>
              <a:ahLst/>
              <a:cxnLst>
                <a:cxn ang="0">
                  <a:pos x="T0" y="T1"/>
                </a:cxn>
                <a:cxn ang="0">
                  <a:pos x="T2" y="T3"/>
                </a:cxn>
                <a:cxn ang="0">
                  <a:pos x="T4" y="T5"/>
                </a:cxn>
                <a:cxn ang="0">
                  <a:pos x="T6" y="T7"/>
                </a:cxn>
              </a:cxnLst>
              <a:rect l="0" t="0" r="r" b="b"/>
              <a:pathLst>
                <a:path w="2022" h="710">
                  <a:moveTo>
                    <a:pt x="175" y="0"/>
                  </a:moveTo>
                  <a:lnTo>
                    <a:pt x="0" y="706"/>
                  </a:lnTo>
                  <a:lnTo>
                    <a:pt x="2022" y="710"/>
                  </a:lnTo>
                  <a:lnTo>
                    <a:pt x="175" y="0"/>
                  </a:lnTo>
                  <a:close/>
                </a:path>
              </a:pathLst>
            </a:custGeom>
            <a:solidFill>
              <a:schemeClr val="accent1">
                <a:lumMod val="60000"/>
                <a:lumOff val="40000"/>
                <a:alpha val="38000"/>
              </a:schemeClr>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13" name="标题 1"/>
          <p:cNvSpPr>
            <a:spLocks noGrp="1"/>
          </p:cNvSpPr>
          <p:nvPr userDrawn="1">
            <p:ph type="ctrTitle" hasCustomPrompt="1"/>
          </p:nvPr>
        </p:nvSpPr>
        <p:spPr>
          <a:xfrm>
            <a:off x="6245642" y="1895559"/>
            <a:ext cx="5274846" cy="1621509"/>
          </a:xfrm>
        </p:spPr>
        <p:txBody>
          <a:bodyPr anchor="b">
            <a:normAutofit/>
          </a:bodyPr>
          <a:lstStyle>
            <a:lvl1pPr marL="0" indent="0" algn="l">
              <a:buFont typeface="Arial" panose="020B0604020202020204" pitchFamily="34" charset="0"/>
              <a:buNone/>
              <a:defRPr sz="4800">
                <a:solidFill>
                  <a:schemeClr val="tx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6245642" y="4327823"/>
            <a:ext cx="5274846" cy="310871"/>
          </a:xfrm>
        </p:spPr>
        <p:txBody>
          <a:bodyPr vert="horz" lIns="91440" tIns="45720" rIns="91440" bIns="45720" rtlCol="0">
            <a:normAutofit/>
          </a:bodyPr>
          <a:lstStyle>
            <a:lvl1pPr marL="0" indent="0" algn="l">
              <a:buNone/>
              <a:defRPr lang="zh-CN" altLang="en-US" sz="20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id="{05EBDA4F-7210-4CAE-8333-80DB24212E78}"/>
              </a:ext>
            </a:extLst>
          </p:cNvPr>
          <p:cNvSpPr>
            <a:spLocks noGrp="1"/>
          </p:cNvSpPr>
          <p:nvPr>
            <p:ph type="body" sz="quarter" idx="10" hasCustomPrompt="1"/>
          </p:nvPr>
        </p:nvSpPr>
        <p:spPr>
          <a:xfrm>
            <a:off x="6245644" y="4031552"/>
            <a:ext cx="5274846" cy="296271"/>
          </a:xfrm>
        </p:spPr>
        <p:txBody>
          <a:bodyPr vert="horz" anchor="ctr">
            <a:noAutofit/>
          </a:bodyPr>
          <a:lstStyle>
            <a:lvl1pPr marL="0" indent="0" algn="l">
              <a:buNone/>
              <a:defRPr sz="20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6" name="文本框 15">
            <a:extLst>
              <a:ext uri="{FF2B5EF4-FFF2-40B4-BE49-F238E27FC236}">
                <a16:creationId xmlns:a16="http://schemas.microsoft.com/office/drawing/2014/main" id="{A7E2CA79-7DD1-408F-9A7C-3F31A9F5501C}"/>
              </a:ext>
            </a:extLst>
          </p:cNvPr>
          <p:cNvSpPr txBox="1"/>
          <p:nvPr userDrawn="1"/>
        </p:nvSpPr>
        <p:spPr>
          <a:xfrm>
            <a:off x="9664699" y="212907"/>
            <a:ext cx="2241755" cy="515526"/>
          </a:xfrm>
          <a:prstGeom prst="rect">
            <a:avLst/>
          </a:prstGeom>
          <a:noFill/>
        </p:spPr>
        <p:txBody>
          <a:bodyPr wrap="square" rtlCol="0">
            <a:spAutoFit/>
          </a:bodyPr>
          <a:lstStyle/>
          <a:p>
            <a:pPr>
              <a:lnSpc>
                <a:spcPct val="110000"/>
              </a:lnSpc>
            </a:pPr>
            <a:r>
              <a:rPr lang="zh-CN" altLang="en-US" sz="18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信息与软件工程学院</a:t>
            </a:r>
            <a:endParaRPr lang="en-US" altLang="zh-CN" sz="18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a:p>
            <a:pPr>
              <a:lnSpc>
                <a:spcPct val="110000"/>
              </a:lnSpc>
            </a:pPr>
            <a:r>
              <a:rPr lang="en-US" altLang="zh-CN" sz="7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School of information and</a:t>
            </a:r>
            <a:r>
              <a:rPr lang="en-US" altLang="zh-CN" sz="700" b="1" baseline="0" dirty="0">
                <a:solidFill>
                  <a:schemeClr val="accent1"/>
                </a:solidFill>
                <a:latin typeface="Arial" panose="020B0604020202020204" pitchFamily="34" charset="0"/>
                <a:ea typeface="微软雅黑" panose="020B0503020204020204" pitchFamily="34" charset="-122"/>
                <a:cs typeface="Arial" panose="020B0604020202020204" pitchFamily="34" charset="0"/>
              </a:rPr>
              <a:t> software engineering</a:t>
            </a:r>
            <a:endParaRPr lang="zh-CN" altLang="en-US" sz="7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pic>
        <p:nvPicPr>
          <p:cNvPr id="17" name="图片 16">
            <a:extLst>
              <a:ext uri="{FF2B5EF4-FFF2-40B4-BE49-F238E27FC236}">
                <a16:creationId xmlns:a16="http://schemas.microsoft.com/office/drawing/2014/main" id="{0A8D8564-F645-40B4-950B-BB7DFBA7739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75892"/>
          <a:stretch/>
        </p:blipFill>
        <p:spPr>
          <a:xfrm>
            <a:off x="9009070" y="160965"/>
            <a:ext cx="655629" cy="619409"/>
          </a:xfrm>
          <a:prstGeom prst="rect">
            <a:avLst/>
          </a:prstGeom>
        </p:spPr>
      </p:pic>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2019/5/17</a:t>
            </a:fld>
            <a:endParaRPr lang="zh-CN" altLang="en-US"/>
          </a:p>
        </p:txBody>
      </p:sp>
      <p:sp>
        <p:nvSpPr>
          <p:cNvPr id="10" name="灯片编号占位符 5">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
        <p:nvSpPr>
          <p:cNvPr id="11" name="文本框 10">
            <a:extLst>
              <a:ext uri="{FF2B5EF4-FFF2-40B4-BE49-F238E27FC236}">
                <a16:creationId xmlns:a16="http://schemas.microsoft.com/office/drawing/2014/main" id="{DD8EAA1D-228D-440D-8915-9672B155DC84}"/>
              </a:ext>
            </a:extLst>
          </p:cNvPr>
          <p:cNvSpPr txBox="1"/>
          <p:nvPr userDrawn="1"/>
        </p:nvSpPr>
        <p:spPr>
          <a:xfrm>
            <a:off x="9664699" y="212907"/>
            <a:ext cx="2241755" cy="515526"/>
          </a:xfrm>
          <a:prstGeom prst="rect">
            <a:avLst/>
          </a:prstGeom>
          <a:noFill/>
        </p:spPr>
        <p:txBody>
          <a:bodyPr wrap="square" rtlCol="0">
            <a:spAutoFit/>
          </a:bodyPr>
          <a:lstStyle/>
          <a:p>
            <a:pPr>
              <a:lnSpc>
                <a:spcPct val="110000"/>
              </a:lnSpc>
            </a:pPr>
            <a:r>
              <a:rPr lang="zh-CN" altLang="en-US" sz="18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信息与软件工程学院</a:t>
            </a:r>
            <a:endParaRPr lang="en-US" altLang="zh-CN" sz="18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a:p>
            <a:pPr>
              <a:lnSpc>
                <a:spcPct val="110000"/>
              </a:lnSpc>
            </a:pPr>
            <a:r>
              <a:rPr lang="en-US" altLang="zh-CN" sz="700" b="1" dirty="0">
                <a:solidFill>
                  <a:schemeClr val="accent1"/>
                </a:solidFill>
                <a:latin typeface="Arial" panose="020B0604020202020204" pitchFamily="34" charset="0"/>
                <a:ea typeface="微软雅黑" panose="020B0503020204020204" pitchFamily="34" charset="-122"/>
                <a:cs typeface="Arial" panose="020B0604020202020204" pitchFamily="34" charset="0"/>
              </a:rPr>
              <a:t>School of information and</a:t>
            </a:r>
            <a:r>
              <a:rPr lang="en-US" altLang="zh-CN" sz="700" b="1" baseline="0" dirty="0">
                <a:solidFill>
                  <a:schemeClr val="accent1"/>
                </a:solidFill>
                <a:latin typeface="Arial" panose="020B0604020202020204" pitchFamily="34" charset="0"/>
                <a:ea typeface="微软雅黑" panose="020B0503020204020204" pitchFamily="34" charset="-122"/>
                <a:cs typeface="Arial" panose="020B0604020202020204" pitchFamily="34" charset="0"/>
              </a:rPr>
              <a:t> software engineering</a:t>
            </a:r>
            <a:endParaRPr lang="zh-CN" altLang="en-US" sz="700" b="1" dirty="0">
              <a:solidFill>
                <a:schemeClr val="accent1"/>
              </a:solidFill>
              <a:latin typeface="Arial" panose="020B0604020202020204" pitchFamily="34" charset="0"/>
              <a:ea typeface="微软雅黑" panose="020B0503020204020204" pitchFamily="34" charset="-122"/>
              <a:cs typeface="Arial" panose="020B0604020202020204" pitchFamily="34" charset="0"/>
            </a:endParaRPr>
          </a:p>
        </p:txBody>
      </p:sp>
      <p:pic>
        <p:nvPicPr>
          <p:cNvPr id="12" name="图片 11">
            <a:extLst>
              <a:ext uri="{FF2B5EF4-FFF2-40B4-BE49-F238E27FC236}">
                <a16:creationId xmlns:a16="http://schemas.microsoft.com/office/drawing/2014/main" id="{7D63B927-2A00-4CC1-B76D-343CB0A80AB8}"/>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r="75892"/>
          <a:stretch/>
        </p:blipFill>
        <p:spPr>
          <a:xfrm>
            <a:off x="9009070" y="160965"/>
            <a:ext cx="655629" cy="619409"/>
          </a:xfrm>
          <a:prstGeom prst="rect">
            <a:avLst/>
          </a:prstGeom>
        </p:spPr>
      </p:pic>
      <p:sp>
        <p:nvSpPr>
          <p:cNvPr id="13" name="页脚占位符 2">
            <a:extLst>
              <a:ext uri="{FF2B5EF4-FFF2-40B4-BE49-F238E27FC236}">
                <a16:creationId xmlns:a16="http://schemas.microsoft.com/office/drawing/2014/main" id="{5B2907A1-58F7-4C00-8B3D-28BE4AD569E6}"/>
              </a:ext>
            </a:extLst>
          </p:cNvPr>
          <p:cNvSpPr>
            <a:spLocks noGrp="1"/>
          </p:cNvSpPr>
          <p:nvPr>
            <p:ph type="ftr" sz="quarter" idx="3"/>
          </p:nvPr>
        </p:nvSpPr>
        <p:spPr>
          <a:xfrm>
            <a:off x="669924" y="6240463"/>
            <a:ext cx="4140201" cy="429324"/>
          </a:xfrm>
          <a:prstGeom prst="rect">
            <a:avLst/>
          </a:prstGeom>
        </p:spPr>
        <p:txBody>
          <a:bodyPr/>
          <a:lstStyle/>
          <a:p>
            <a:r>
              <a:rPr lang="en-US" altLang="zh-CN" dirty="0"/>
              <a:t>www.uestc.edu.cn</a:t>
            </a:r>
            <a:endParaRPr lang="zh-CN" altLang="en-US" dirty="0"/>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4400" b="1" kern="1200">
          <a:solidFill>
            <a:schemeClr val="tx1"/>
          </a:solidFill>
          <a:latin typeface="+mj-ea"/>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ea"/>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ea"/>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ea"/>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ea"/>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ea"/>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tags" Target="../tags/tag2.xml"/><Relationship Id="rId7" Type="http://schemas.openxmlformats.org/officeDocument/2006/relationships/oleObject" Target="../embeddings/oleObject1.bin"/><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3.emf"/><Relationship Id="rId2" Type="http://schemas.openxmlformats.org/officeDocument/2006/relationships/vmlDrawing" Target="../drawings/vmlDrawing2.vml"/><Relationship Id="rId1" Type="http://schemas.openxmlformats.org/officeDocument/2006/relationships/themeOverride" Target="../theme/themeOverride2.xml"/><Relationship Id="rId6" Type="http://schemas.openxmlformats.org/officeDocument/2006/relationships/oleObject" Target="../embeddings/oleObject2.bin"/><Relationship Id="rId5" Type="http://schemas.openxmlformats.org/officeDocument/2006/relationships/slideLayout" Target="../slideLayouts/slideLayout6.xml"/><Relationship Id="rId4" Type="http://schemas.openxmlformats.org/officeDocument/2006/relationships/tags" Target="../tags/tag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3C326D0B-7DAB-41B6-8030-2E4A18CC949B}"/>
              </a:ext>
            </a:extLst>
          </p:cNvPr>
          <p:cNvGraphicFramePr>
            <a:graphicFrameLocks noChangeAspect="1"/>
          </p:cNvGraphicFramePr>
          <p:nvPr>
            <p:custDataLst>
              <p:tags r:id="rId3"/>
            </p:custDataLst>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8" name="think-cell Slide" r:id="rId7" imgW="347" imgH="348" progId="TCLayout.ActiveDocument.1">
                  <p:embed/>
                </p:oleObj>
              </mc:Choice>
              <mc:Fallback>
                <p:oleObj name="think-cell Slide" r:id="rId7" imgW="347" imgH="348" progId="TCLayout.ActiveDocument.1">
                  <p:embed/>
                  <p:pic>
                    <p:nvPicPr>
                      <p:cNvPr id="3" name="对象 2" hidden="1">
                        <a:extLst>
                          <a:ext uri="{FF2B5EF4-FFF2-40B4-BE49-F238E27FC236}">
                            <a16:creationId xmlns:a16="http://schemas.microsoft.com/office/drawing/2014/main" id="{3C326D0B-7DAB-41B6-8030-2E4A18CC949B}"/>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EC933494-1B63-4A32-964F-D05236799BAA}"/>
              </a:ext>
            </a:extLst>
          </p:cNvPr>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6" name="文本占位符 5" hidden="1"/>
          <p:cNvSpPr>
            <a:spLocks noGrp="1"/>
          </p:cNvSpPr>
          <p:nvPr>
            <p:ph type="body" sz="quarter" idx="10"/>
          </p:nvPr>
        </p:nvSpPr>
        <p:spPr/>
        <p:txBody>
          <a:bodyPr/>
          <a:lstStyle/>
          <a:p>
            <a:r>
              <a:rPr lang="en-US" altLang="zh-CN"/>
              <a:t>Speaker name and title</a:t>
            </a:r>
            <a:endParaRPr lang="en-US" altLang="zh-CN" dirty="0"/>
          </a:p>
        </p:txBody>
      </p:sp>
      <p:sp>
        <p:nvSpPr>
          <p:cNvPr id="7" name="文本占位符 6" hidden="1"/>
          <p:cNvSpPr>
            <a:spLocks noGrp="1"/>
          </p:cNvSpPr>
          <p:nvPr>
            <p:ph type="body" sz="quarter" idx="11"/>
          </p:nvPr>
        </p:nvSpPr>
        <p:spPr/>
        <p:txBody>
          <a:bodyPr/>
          <a:lstStyle/>
          <a:p>
            <a:r>
              <a:rPr lang="en-US" altLang="zh-CN"/>
              <a:t>www.islide.cc</a:t>
            </a:r>
            <a:endParaRPr lang="en-US" altLang="en-US" dirty="0"/>
          </a:p>
        </p:txBody>
      </p:sp>
      <p:sp>
        <p:nvSpPr>
          <p:cNvPr id="19" name="文本占位符 5">
            <a:extLst>
              <a:ext uri="{FF2B5EF4-FFF2-40B4-BE49-F238E27FC236}">
                <a16:creationId xmlns:a16="http://schemas.microsoft.com/office/drawing/2014/main" id="{47D146D6-3067-4879-AAB3-264AC92465F1}"/>
              </a:ext>
            </a:extLst>
          </p:cNvPr>
          <p:cNvSpPr txBox="1">
            <a:spLocks/>
          </p:cNvSpPr>
          <p:nvPr/>
        </p:nvSpPr>
        <p:spPr>
          <a:xfrm>
            <a:off x="396311" y="3932698"/>
            <a:ext cx="3281609" cy="542492"/>
          </a:xfrm>
          <a:prstGeom prst="rect">
            <a:avLst/>
          </a:prstGeom>
          <a:ln>
            <a:solidFill>
              <a:schemeClr val="accent1"/>
            </a:solidFill>
          </a:ln>
        </p:spPr>
        <p:txBody>
          <a:bodyPr vert="horz" lIns="91440" tIns="45720" rIns="91440" bIns="45720" rtlCol="0" anchor="ctr">
            <a:noAutofit/>
          </a:bodyPr>
          <a:lstStyle>
            <a:lvl1pPr marL="0" indent="0" algn="l" defTabSz="914354" rtl="0" eaLnBrk="1" latinLnBrk="0" hangingPunct="1">
              <a:lnSpc>
                <a:spcPct val="90000"/>
              </a:lnSpc>
              <a:spcBef>
                <a:spcPts val="1000"/>
              </a:spcBef>
              <a:buFont typeface="Arial" panose="020B0604020202020204" pitchFamily="34" charset="0"/>
              <a:buNone/>
              <a:defRPr sz="1500" b="0" kern="1200">
                <a:solidFill>
                  <a:schemeClr val="tx1"/>
                </a:solidFill>
                <a:latin typeface="+mn-lt"/>
                <a:ea typeface="+mn-ea"/>
                <a:cs typeface="+mn-cs"/>
              </a:defRPr>
            </a:lvl1pPr>
            <a:lvl2pPr marL="457177" indent="0" algn="l"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353"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531"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800" dirty="0">
                <a:solidFill>
                  <a:schemeClr val="accent1"/>
                </a:solidFill>
                <a:latin typeface="宋体" panose="02010600030101010101" pitchFamily="2" charset="-122"/>
                <a:ea typeface="宋体" panose="02010600030101010101" pitchFamily="2" charset="-122"/>
              </a:rPr>
              <a:t>汇报人：何之强</a:t>
            </a:r>
            <a:endParaRPr lang="en-US" altLang="zh-CN" sz="2800" dirty="0">
              <a:solidFill>
                <a:schemeClr val="accent1"/>
              </a:solidFill>
              <a:latin typeface="宋体" panose="02010600030101010101" pitchFamily="2" charset="-122"/>
              <a:ea typeface="宋体" panose="02010600030101010101" pitchFamily="2" charset="-122"/>
            </a:endParaRPr>
          </a:p>
        </p:txBody>
      </p:sp>
      <p:sp>
        <p:nvSpPr>
          <p:cNvPr id="11" name="文本框 10">
            <a:extLst>
              <a:ext uri="{FF2B5EF4-FFF2-40B4-BE49-F238E27FC236}">
                <a16:creationId xmlns:a16="http://schemas.microsoft.com/office/drawing/2014/main" id="{92714A00-917F-4738-A1FD-E39FAA1E7103}"/>
              </a:ext>
            </a:extLst>
          </p:cNvPr>
          <p:cNvSpPr txBox="1"/>
          <p:nvPr/>
        </p:nvSpPr>
        <p:spPr>
          <a:xfrm>
            <a:off x="251704" y="1355643"/>
            <a:ext cx="9615310" cy="1569660"/>
          </a:xfrm>
          <a:prstGeom prst="rect">
            <a:avLst/>
          </a:prstGeom>
          <a:noFill/>
        </p:spPr>
        <p:txBody>
          <a:bodyPr wrap="square" rtlCol="0">
            <a:spAutoFit/>
          </a:bodyPr>
          <a:lstStyle/>
          <a:p>
            <a:r>
              <a:rPr lang="en-US" altLang="zh-CN" sz="4800" dirty="0">
                <a:latin typeface="Times New Roman" panose="02020603050405020304" pitchFamily="18" charset="0"/>
                <a:cs typeface="Times New Roman" panose="02020603050405020304" pitchFamily="18" charset="0"/>
              </a:rPr>
              <a:t>CE-Net: Context Encoder Network for 2D Medical Image Segmentation</a:t>
            </a:r>
            <a:endParaRPr lang="zh-CN" altLang="en-US" sz="9600" dirty="0">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92508AB7-590E-4C0A-B8D9-3DA16D772246}"/>
              </a:ext>
            </a:extLst>
          </p:cNvPr>
          <p:cNvSpPr/>
          <p:nvPr/>
        </p:nvSpPr>
        <p:spPr>
          <a:xfrm>
            <a:off x="0" y="6396335"/>
            <a:ext cx="7355840" cy="461665"/>
          </a:xfrm>
          <a:prstGeom prst="rect">
            <a:avLst/>
          </a:prstGeom>
        </p:spPr>
        <p:txBody>
          <a:bodyPr wrap="square">
            <a:spAutoFit/>
          </a:bodyPr>
          <a:lstStyle/>
          <a:p>
            <a:r>
              <a:rPr lang="en-US" altLang="zh-CN" b="1" dirty="0"/>
              <a:t> </a:t>
            </a:r>
            <a:r>
              <a:rPr lang="en-US" altLang="zh-CN" sz="2400" dirty="0">
                <a:latin typeface="Times New Roman" panose="02020603050405020304" pitchFamily="18" charset="0"/>
                <a:cs typeface="Times New Roman" panose="02020603050405020304" pitchFamily="18" charset="0"/>
              </a:rPr>
              <a:t>2019 IEEE Transactions on Medical Imaging(TMI)</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8F4B90-547F-4239-B7D6-E859F9BA02AD}"/>
              </a:ext>
            </a:extLst>
          </p:cNvPr>
          <p:cNvSpPr>
            <a:spLocks noGrp="1"/>
          </p:cNvSpPr>
          <p:nvPr>
            <p:ph type="title"/>
          </p:nvPr>
        </p:nvSpPr>
        <p:spPr/>
        <p:txBody>
          <a:bodyPr/>
          <a:lstStyle/>
          <a:p>
            <a:r>
              <a:rPr lang="en-US" altLang="zh-CN" b="0" dirty="0"/>
              <a:t>Experiment</a:t>
            </a:r>
            <a:endParaRPr lang="zh-CN" altLang="en-US" dirty="0"/>
          </a:p>
        </p:txBody>
      </p:sp>
      <p:pic>
        <p:nvPicPr>
          <p:cNvPr id="7" name="图片 6">
            <a:extLst>
              <a:ext uri="{FF2B5EF4-FFF2-40B4-BE49-F238E27FC236}">
                <a16:creationId xmlns:a16="http://schemas.microsoft.com/office/drawing/2014/main" id="{A30715B9-04CC-402F-A29F-9BE936B7F72B}"/>
              </a:ext>
            </a:extLst>
          </p:cNvPr>
          <p:cNvPicPr>
            <a:picLocks noChangeAspect="1"/>
          </p:cNvPicPr>
          <p:nvPr/>
        </p:nvPicPr>
        <p:blipFill>
          <a:blip r:embed="rId2"/>
          <a:stretch>
            <a:fillRect/>
          </a:stretch>
        </p:blipFill>
        <p:spPr>
          <a:xfrm>
            <a:off x="2872568" y="1120140"/>
            <a:ext cx="5415598" cy="3512820"/>
          </a:xfrm>
          <a:prstGeom prst="rect">
            <a:avLst/>
          </a:prstGeom>
        </p:spPr>
      </p:pic>
      <p:pic>
        <p:nvPicPr>
          <p:cNvPr id="9" name="图片 8">
            <a:extLst>
              <a:ext uri="{FF2B5EF4-FFF2-40B4-BE49-F238E27FC236}">
                <a16:creationId xmlns:a16="http://schemas.microsoft.com/office/drawing/2014/main" id="{0B04005C-DD9C-4B7E-9510-6291DB8DBA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48" y="4724400"/>
            <a:ext cx="11999913" cy="1538226"/>
          </a:xfrm>
          <a:prstGeom prst="rect">
            <a:avLst/>
          </a:prstGeom>
        </p:spPr>
      </p:pic>
      <p:sp>
        <p:nvSpPr>
          <p:cNvPr id="11" name="矩形 10">
            <a:extLst>
              <a:ext uri="{FF2B5EF4-FFF2-40B4-BE49-F238E27FC236}">
                <a16:creationId xmlns:a16="http://schemas.microsoft.com/office/drawing/2014/main" id="{2846CEBA-49A7-4160-8AAA-82B131D4121D}"/>
              </a:ext>
            </a:extLst>
          </p:cNvPr>
          <p:cNvSpPr/>
          <p:nvPr/>
        </p:nvSpPr>
        <p:spPr>
          <a:xfrm>
            <a:off x="6438900" y="4922520"/>
            <a:ext cx="5311140" cy="1752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34369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228994-328D-408B-9A19-D5C5AD543E5B}"/>
              </a:ext>
            </a:extLst>
          </p:cNvPr>
          <p:cNvSpPr>
            <a:spLocks noGrp="1"/>
          </p:cNvSpPr>
          <p:nvPr>
            <p:ph type="title"/>
          </p:nvPr>
        </p:nvSpPr>
        <p:spPr/>
        <p:txBody>
          <a:bodyPr/>
          <a:lstStyle/>
          <a:p>
            <a:r>
              <a:rPr lang="en-US" altLang="zh-CN" b="0" dirty="0"/>
              <a:t>Experiment</a:t>
            </a:r>
            <a:endParaRPr lang="zh-CN" altLang="en-US" dirty="0"/>
          </a:p>
        </p:txBody>
      </p:sp>
      <p:pic>
        <p:nvPicPr>
          <p:cNvPr id="5" name="图片 4">
            <a:extLst>
              <a:ext uri="{FF2B5EF4-FFF2-40B4-BE49-F238E27FC236}">
                <a16:creationId xmlns:a16="http://schemas.microsoft.com/office/drawing/2014/main" id="{FB639639-2996-4D6B-ACF1-FC369AD19D84}"/>
              </a:ext>
            </a:extLst>
          </p:cNvPr>
          <p:cNvPicPr>
            <a:picLocks noChangeAspect="1"/>
          </p:cNvPicPr>
          <p:nvPr/>
        </p:nvPicPr>
        <p:blipFill rotWithShape="1">
          <a:blip r:embed="rId2">
            <a:extLst>
              <a:ext uri="{28A0092B-C50C-407E-A947-70E740481C1C}">
                <a14:useLocalDpi xmlns:a14="http://schemas.microsoft.com/office/drawing/2010/main" val="0"/>
              </a:ext>
            </a:extLst>
          </a:blip>
          <a:srcRect l="3646" t="10764" r="8854" b="1505"/>
          <a:stretch/>
        </p:blipFill>
        <p:spPr>
          <a:xfrm>
            <a:off x="669924" y="1493519"/>
            <a:ext cx="5269261" cy="3962401"/>
          </a:xfrm>
          <a:prstGeom prst="rect">
            <a:avLst/>
          </a:prstGeom>
        </p:spPr>
      </p:pic>
      <p:pic>
        <p:nvPicPr>
          <p:cNvPr id="7" name="图片 6">
            <a:extLst>
              <a:ext uri="{FF2B5EF4-FFF2-40B4-BE49-F238E27FC236}">
                <a16:creationId xmlns:a16="http://schemas.microsoft.com/office/drawing/2014/main" id="{C430F048-57F9-4053-B212-1D955650EDE2}"/>
              </a:ext>
            </a:extLst>
          </p:cNvPr>
          <p:cNvPicPr>
            <a:picLocks noChangeAspect="1"/>
          </p:cNvPicPr>
          <p:nvPr/>
        </p:nvPicPr>
        <p:blipFill rotWithShape="1">
          <a:blip r:embed="rId3">
            <a:extLst>
              <a:ext uri="{28A0092B-C50C-407E-A947-70E740481C1C}">
                <a14:useLocalDpi xmlns:a14="http://schemas.microsoft.com/office/drawing/2010/main" val="0"/>
              </a:ext>
            </a:extLst>
          </a:blip>
          <a:srcRect l="4319" t="6748" r="9244" b="1753"/>
          <a:stretch/>
        </p:blipFill>
        <p:spPr>
          <a:xfrm>
            <a:off x="6370319" y="1272596"/>
            <a:ext cx="5269261" cy="4183324"/>
          </a:xfrm>
          <a:prstGeom prst="rect">
            <a:avLst/>
          </a:prstGeom>
        </p:spPr>
      </p:pic>
    </p:spTree>
    <p:extLst>
      <p:ext uri="{BB962C8B-B14F-4D97-AF65-F5344CB8AC3E}">
        <p14:creationId xmlns:p14="http://schemas.microsoft.com/office/powerpoint/2010/main" val="2716172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53DC20-26D8-4B41-89F8-D7374B2EE90C}"/>
              </a:ext>
            </a:extLst>
          </p:cNvPr>
          <p:cNvSpPr>
            <a:spLocks noGrp="1"/>
          </p:cNvSpPr>
          <p:nvPr>
            <p:ph type="title"/>
          </p:nvPr>
        </p:nvSpPr>
        <p:spPr/>
        <p:txBody>
          <a:bodyPr/>
          <a:lstStyle/>
          <a:p>
            <a:r>
              <a:rPr lang="en-US" altLang="zh-CN" b="0" dirty="0"/>
              <a:t>Experiment</a:t>
            </a:r>
            <a:endParaRPr lang="zh-CN" altLang="en-US" dirty="0"/>
          </a:p>
        </p:txBody>
      </p:sp>
      <p:pic>
        <p:nvPicPr>
          <p:cNvPr id="5" name="图片 4">
            <a:extLst>
              <a:ext uri="{FF2B5EF4-FFF2-40B4-BE49-F238E27FC236}">
                <a16:creationId xmlns:a16="http://schemas.microsoft.com/office/drawing/2014/main" id="{CB7B0680-2F6F-4481-A775-1610D21CD5DB}"/>
              </a:ext>
            </a:extLst>
          </p:cNvPr>
          <p:cNvPicPr>
            <a:picLocks noChangeAspect="1"/>
          </p:cNvPicPr>
          <p:nvPr/>
        </p:nvPicPr>
        <p:blipFill rotWithShape="1">
          <a:blip r:embed="rId2">
            <a:extLst>
              <a:ext uri="{28A0092B-C50C-407E-A947-70E740481C1C}">
                <a14:useLocalDpi xmlns:a14="http://schemas.microsoft.com/office/drawing/2010/main" val="0"/>
              </a:ext>
            </a:extLst>
          </a:blip>
          <a:srcRect l="2711" t="6323" r="9186" b="1507"/>
          <a:stretch/>
        </p:blipFill>
        <p:spPr>
          <a:xfrm>
            <a:off x="426720" y="1828800"/>
            <a:ext cx="5050118" cy="3962400"/>
          </a:xfrm>
          <a:prstGeom prst="rect">
            <a:avLst/>
          </a:prstGeom>
        </p:spPr>
      </p:pic>
      <p:pic>
        <p:nvPicPr>
          <p:cNvPr id="7" name="图片 6">
            <a:extLst>
              <a:ext uri="{FF2B5EF4-FFF2-40B4-BE49-F238E27FC236}">
                <a16:creationId xmlns:a16="http://schemas.microsoft.com/office/drawing/2014/main" id="{4A5CB6BD-7408-46C8-90BD-271ADE25FA00}"/>
              </a:ext>
            </a:extLst>
          </p:cNvPr>
          <p:cNvPicPr>
            <a:picLocks noChangeAspect="1"/>
          </p:cNvPicPr>
          <p:nvPr/>
        </p:nvPicPr>
        <p:blipFill rotWithShape="1">
          <a:blip r:embed="rId3">
            <a:extLst>
              <a:ext uri="{28A0092B-C50C-407E-A947-70E740481C1C}">
                <a14:useLocalDpi xmlns:a14="http://schemas.microsoft.com/office/drawing/2010/main" val="0"/>
              </a:ext>
            </a:extLst>
          </a:blip>
          <a:srcRect l="5903" t="24537" r="9028" b="20602"/>
          <a:stretch/>
        </p:blipFill>
        <p:spPr>
          <a:xfrm>
            <a:off x="5476838" y="2265679"/>
            <a:ext cx="6385795" cy="3088641"/>
          </a:xfrm>
          <a:prstGeom prst="rect">
            <a:avLst/>
          </a:prstGeom>
        </p:spPr>
      </p:pic>
    </p:spTree>
    <p:extLst>
      <p:ext uri="{BB962C8B-B14F-4D97-AF65-F5344CB8AC3E}">
        <p14:creationId xmlns:p14="http://schemas.microsoft.com/office/powerpoint/2010/main" val="2593189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A6A819F1-33AF-45D7-8BF6-2B0A9769CAD4}"/>
              </a:ext>
            </a:extLst>
          </p:cNvPr>
          <p:cNvGraphicFramePr>
            <a:graphicFrameLocks noChangeAspect="1"/>
          </p:cNvGraphicFramePr>
          <p:nvPr>
            <p:custDataLst>
              <p:tags r:id="rId3"/>
            </p:custDataLst>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75" name="think-cell Slide" r:id="rId6" imgW="347" imgH="348" progId="TCLayout.ActiveDocument.1">
                  <p:embed/>
                </p:oleObj>
              </mc:Choice>
              <mc:Fallback>
                <p:oleObj name="think-cell Slide" r:id="rId6" imgW="347" imgH="348" progId="TCLayout.ActiveDocument.1">
                  <p:embed/>
                  <p:pic>
                    <p:nvPicPr>
                      <p:cNvPr id="3" name="对象 2" hidden="1">
                        <a:extLst>
                          <a:ext uri="{FF2B5EF4-FFF2-40B4-BE49-F238E27FC236}">
                            <a16:creationId xmlns:a16="http://schemas.microsoft.com/office/drawing/2014/main" id="{A6A819F1-33AF-45D7-8BF6-2B0A9769CAD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FF51F16D-1BAD-46EE-A6F4-B8B94C9DF628}"/>
              </a:ext>
            </a:extLst>
          </p:cNvPr>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标题 4"/>
          <p:cNvSpPr>
            <a:spLocks noGrp="1"/>
          </p:cNvSpPr>
          <p:nvPr>
            <p:ph type="ctrTitle"/>
          </p:nvPr>
        </p:nvSpPr>
        <p:spPr>
          <a:xfrm>
            <a:off x="5395037" y="2873754"/>
            <a:ext cx="2675074" cy="879539"/>
          </a:xfrm>
        </p:spPr>
        <p:txBody>
          <a:bodyPr>
            <a:normAutofit/>
          </a:bodyPr>
          <a:lstStyle/>
          <a:p>
            <a:r>
              <a:rPr lang="en-US" altLang="zh-CN" dirty="0"/>
              <a:t>Thanks</a:t>
            </a:r>
            <a:endParaRPr lang="zh-CN" altLang="en-US" dirty="0"/>
          </a:p>
        </p:txBody>
      </p:sp>
    </p:spTree>
    <p:extLst>
      <p:ext uri="{BB962C8B-B14F-4D97-AF65-F5344CB8AC3E}">
        <p14:creationId xmlns:p14="http://schemas.microsoft.com/office/powerpoint/2010/main" val="1259043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F03D39F3-28C6-4BD6-8CC8-0678507EF502}"/>
              </a:ext>
            </a:extLst>
          </p:cNvPr>
          <p:cNvSpPr>
            <a:spLocks noGrp="1"/>
          </p:cNvSpPr>
          <p:nvPr>
            <p:ph type="title"/>
          </p:nvPr>
        </p:nvSpPr>
        <p:spPr/>
        <p:txBody>
          <a:bodyPr>
            <a:normAutofit/>
          </a:bodyPr>
          <a:lstStyle/>
          <a:p>
            <a:r>
              <a:rPr lang="en-US" altLang="zh-CN" dirty="0"/>
              <a:t>Abstract</a:t>
            </a:r>
            <a:endParaRPr lang="zh-CN" altLang="en-US" dirty="0"/>
          </a:p>
        </p:txBody>
      </p:sp>
      <p:sp>
        <p:nvSpPr>
          <p:cNvPr id="6" name="文本框 5">
            <a:extLst>
              <a:ext uri="{FF2B5EF4-FFF2-40B4-BE49-F238E27FC236}">
                <a16:creationId xmlns:a16="http://schemas.microsoft.com/office/drawing/2014/main" id="{13B611DB-337A-4160-AAA1-6B3C1FC1EC7C}"/>
              </a:ext>
            </a:extLst>
          </p:cNvPr>
          <p:cNvSpPr txBox="1"/>
          <p:nvPr/>
        </p:nvSpPr>
        <p:spPr>
          <a:xfrm>
            <a:off x="669924" y="1381760"/>
            <a:ext cx="10607676" cy="3970318"/>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For U-net based approaches, the consecutive pooling and </a:t>
            </a:r>
            <a:r>
              <a:rPr lang="en-US" altLang="zh-CN" sz="2800" dirty="0" err="1">
                <a:latin typeface="Times New Roman" panose="02020603050405020304" pitchFamily="18" charset="0"/>
                <a:cs typeface="Times New Roman" panose="02020603050405020304" pitchFamily="18" charset="0"/>
              </a:rPr>
              <a:t>strided</a:t>
            </a:r>
            <a:r>
              <a:rPr lang="en-US" altLang="zh-CN" sz="2800" dirty="0">
                <a:latin typeface="Times New Roman" panose="02020603050405020304" pitchFamily="18" charset="0"/>
                <a:cs typeface="Times New Roman" panose="02020603050405020304" pitchFamily="18" charset="0"/>
              </a:rPr>
              <a:t> convolutional operations lead to the loss of some spatial information.</a:t>
            </a:r>
          </a:p>
          <a:p>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Propose a context encoder network (referred to as CE-Net) to capture more high-level information and preserve spatial information for 2D medical image segmentation.</a:t>
            </a:r>
          </a:p>
          <a:p>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CE-Net mainly contains three major components: </a:t>
            </a:r>
            <a:r>
              <a:rPr lang="en-US" altLang="zh-CN" sz="2800" dirty="0">
                <a:solidFill>
                  <a:srgbClr val="FF0000"/>
                </a:solidFill>
                <a:latin typeface="Times New Roman" panose="02020603050405020304" pitchFamily="18" charset="0"/>
                <a:cs typeface="Times New Roman" panose="02020603050405020304" pitchFamily="18" charset="0"/>
              </a:rPr>
              <a:t>a feature encoder module</a:t>
            </a:r>
            <a:r>
              <a:rPr lang="en-US" altLang="zh-CN" sz="2800" dirty="0">
                <a:latin typeface="Times New Roman" panose="02020603050405020304" pitchFamily="18" charset="0"/>
                <a:cs typeface="Times New Roman" panose="02020603050405020304" pitchFamily="18" charset="0"/>
              </a:rPr>
              <a:t>, </a:t>
            </a:r>
            <a:r>
              <a:rPr lang="en-US" altLang="zh-CN" sz="2800" dirty="0">
                <a:solidFill>
                  <a:srgbClr val="FF0000"/>
                </a:solidFill>
                <a:latin typeface="Times New Roman" panose="02020603050405020304" pitchFamily="18" charset="0"/>
                <a:cs typeface="Times New Roman" panose="02020603050405020304" pitchFamily="18" charset="0"/>
              </a:rPr>
              <a:t>a context extractor </a:t>
            </a:r>
            <a:r>
              <a:rPr lang="en-US" altLang="zh-CN" sz="2800" dirty="0">
                <a:latin typeface="Times New Roman" panose="02020603050405020304" pitchFamily="18" charset="0"/>
                <a:cs typeface="Times New Roman" panose="02020603050405020304" pitchFamily="18" charset="0"/>
              </a:rPr>
              <a:t>and </a:t>
            </a:r>
            <a:r>
              <a:rPr lang="en-US" altLang="zh-CN" sz="2800" dirty="0">
                <a:solidFill>
                  <a:srgbClr val="FF0000"/>
                </a:solidFill>
                <a:latin typeface="Times New Roman" panose="02020603050405020304" pitchFamily="18" charset="0"/>
                <a:cs typeface="Times New Roman" panose="02020603050405020304" pitchFamily="18" charset="0"/>
              </a:rPr>
              <a:t>a feature decoder module.</a:t>
            </a:r>
            <a:endParaRPr lang="zh-CN" altLang="en-US" sz="5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7047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07635-7F2D-4AE9-8305-70867D0225DA}"/>
              </a:ext>
            </a:extLst>
          </p:cNvPr>
          <p:cNvSpPr>
            <a:spLocks noGrp="1"/>
          </p:cNvSpPr>
          <p:nvPr>
            <p:ph type="title"/>
          </p:nvPr>
        </p:nvSpPr>
        <p:spPr/>
        <p:txBody>
          <a:bodyPr/>
          <a:lstStyle/>
          <a:p>
            <a:r>
              <a:rPr lang="en-US" altLang="zh-CN" dirty="0"/>
              <a:t>Analysis</a:t>
            </a:r>
            <a:endParaRPr lang="zh-CN" altLang="en-US" dirty="0"/>
          </a:p>
        </p:txBody>
      </p:sp>
      <p:sp>
        <p:nvSpPr>
          <p:cNvPr id="5" name="矩形 4">
            <a:extLst>
              <a:ext uri="{FF2B5EF4-FFF2-40B4-BE49-F238E27FC236}">
                <a16:creationId xmlns:a16="http://schemas.microsoft.com/office/drawing/2014/main" id="{0FCEC5A6-3C1C-43D5-8F42-BA7B4FDB80AA}"/>
              </a:ext>
            </a:extLst>
          </p:cNvPr>
          <p:cNvSpPr/>
          <p:nvPr/>
        </p:nvSpPr>
        <p:spPr>
          <a:xfrm>
            <a:off x="669924" y="4921796"/>
            <a:ext cx="10770236" cy="1384995"/>
          </a:xfrm>
          <a:prstGeom prst="rect">
            <a:avLst/>
          </a:prstGeom>
        </p:spPr>
        <p:txBody>
          <a:bodyPr wrap="square">
            <a:spAutoFit/>
          </a:bodyPr>
          <a:lstStyle/>
          <a:p>
            <a:r>
              <a:rPr lang="en-US" altLang="zh-CN" sz="2800" dirty="0">
                <a:latin typeface="Times New Roman" panose="02020603050405020304" pitchFamily="18" charset="0"/>
                <a:cs typeface="Times New Roman" panose="02020603050405020304" pitchFamily="18" charset="0"/>
              </a:rPr>
              <a:t>Capture more high level features in the encoder and preserve more spatial information in the decoder to improve the performance of image segmentation.</a:t>
            </a:r>
            <a:endParaRPr lang="zh-CN" altLang="en-US" sz="2800"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2F8CD9B7-531C-4EE2-B229-6087882B8CE5}"/>
              </a:ext>
            </a:extLst>
          </p:cNvPr>
          <p:cNvSpPr/>
          <p:nvPr/>
        </p:nvSpPr>
        <p:spPr>
          <a:xfrm>
            <a:off x="669923" y="1455619"/>
            <a:ext cx="10850563" cy="3108543"/>
          </a:xfrm>
          <a:prstGeom prst="rect">
            <a:avLst/>
          </a:prstGeom>
        </p:spPr>
        <p:txBody>
          <a:bodyPr wrap="square">
            <a:spAutoFit/>
          </a:bodyPr>
          <a:lstStyle/>
          <a:p>
            <a:r>
              <a:rPr lang="zh-CN" altLang="en-US" sz="2800" dirty="0">
                <a:latin typeface="Times New Roman" panose="02020603050405020304" pitchFamily="18" charset="0"/>
                <a:cs typeface="Times New Roman" panose="02020603050405020304" pitchFamily="18" charset="0"/>
              </a:rPr>
              <a:t>A common limitation of the U-Net and its variations is that the consecutive pooling operations or convolution striding reduce the feature resolution to learn increasingly abstract feature representations. Although this invariance is beneficial for classification or object detection tasks, it often impedes dense prediction tasks which require detailed spatial information. Intuitively, </a:t>
            </a:r>
            <a:r>
              <a:rPr lang="zh-CN" altLang="en-US" sz="2800" dirty="0">
                <a:solidFill>
                  <a:srgbClr val="FF0000"/>
                </a:solidFill>
                <a:latin typeface="Times New Roman" panose="02020603050405020304" pitchFamily="18" charset="0"/>
                <a:cs typeface="Times New Roman" panose="02020603050405020304" pitchFamily="18" charset="0"/>
              </a:rPr>
              <a:t>maintaining high-resolution feature maps at the middle stages can boost segmentation performance</a:t>
            </a:r>
            <a:r>
              <a:rPr lang="zh-CN" alt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73454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67651C-AB1C-4947-9CBC-3F9BF9F284E7}"/>
              </a:ext>
            </a:extLst>
          </p:cNvPr>
          <p:cNvSpPr>
            <a:spLocks noGrp="1"/>
          </p:cNvSpPr>
          <p:nvPr>
            <p:ph type="title"/>
          </p:nvPr>
        </p:nvSpPr>
        <p:spPr/>
        <p:txBody>
          <a:bodyPr/>
          <a:lstStyle/>
          <a:p>
            <a:r>
              <a:rPr lang="en-US" altLang="zh-CN" dirty="0"/>
              <a:t>Structure</a:t>
            </a:r>
            <a:endParaRPr lang="zh-CN" altLang="en-US" dirty="0"/>
          </a:p>
        </p:txBody>
      </p:sp>
      <p:pic>
        <p:nvPicPr>
          <p:cNvPr id="5" name="图片 4">
            <a:extLst>
              <a:ext uri="{FF2B5EF4-FFF2-40B4-BE49-F238E27FC236}">
                <a16:creationId xmlns:a16="http://schemas.microsoft.com/office/drawing/2014/main" id="{A4C021B7-830A-4B57-B1C9-C700C14A79CA}"/>
              </a:ext>
            </a:extLst>
          </p:cNvPr>
          <p:cNvPicPr>
            <a:picLocks noChangeAspect="1"/>
          </p:cNvPicPr>
          <p:nvPr/>
        </p:nvPicPr>
        <p:blipFill>
          <a:blip r:embed="rId2"/>
          <a:stretch>
            <a:fillRect/>
          </a:stretch>
        </p:blipFill>
        <p:spPr>
          <a:xfrm>
            <a:off x="1038295" y="1066801"/>
            <a:ext cx="10113819" cy="5752985"/>
          </a:xfrm>
          <a:prstGeom prst="rect">
            <a:avLst/>
          </a:prstGeom>
        </p:spPr>
      </p:pic>
    </p:spTree>
    <p:extLst>
      <p:ext uri="{BB962C8B-B14F-4D97-AF65-F5344CB8AC3E}">
        <p14:creationId xmlns:p14="http://schemas.microsoft.com/office/powerpoint/2010/main" val="3191239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13DD12-37DA-4B0B-B9C7-07E711739B03}"/>
              </a:ext>
            </a:extLst>
          </p:cNvPr>
          <p:cNvSpPr>
            <a:spLocks noGrp="1"/>
          </p:cNvSpPr>
          <p:nvPr>
            <p:ph type="title"/>
          </p:nvPr>
        </p:nvSpPr>
        <p:spPr/>
        <p:txBody>
          <a:bodyPr/>
          <a:lstStyle/>
          <a:p>
            <a:r>
              <a:rPr lang="en-US" altLang="zh-CN" b="0" dirty="0"/>
              <a:t>Feature Encoder Module</a:t>
            </a:r>
            <a:endParaRPr lang="zh-CN" altLang="en-US" dirty="0"/>
          </a:p>
        </p:txBody>
      </p:sp>
      <p:sp>
        <p:nvSpPr>
          <p:cNvPr id="5" name="文本框 4">
            <a:extLst>
              <a:ext uri="{FF2B5EF4-FFF2-40B4-BE49-F238E27FC236}">
                <a16:creationId xmlns:a16="http://schemas.microsoft.com/office/drawing/2014/main" id="{A5BF3F77-99DC-4AE1-8831-D86FBE2B14FA}"/>
              </a:ext>
            </a:extLst>
          </p:cNvPr>
          <p:cNvSpPr txBox="1"/>
          <p:nvPr/>
        </p:nvSpPr>
        <p:spPr>
          <a:xfrm>
            <a:off x="669924" y="1259840"/>
            <a:ext cx="10850563" cy="353943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In U-Net architecture, each block of encoder contains two convolution layers and one max pooling layer.</a:t>
            </a:r>
          </a:p>
          <a:p>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Replace it with the pretrained ResNet-34</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in the feature encoder module, which retains the first four feature extracting blocks without the average pooling layer and the fully connected layers.</a:t>
            </a:r>
          </a:p>
          <a:p>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Avoid the gradient vanishing and accelerate the network convergence.</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2565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644B19-2024-42DB-92BA-44916BDCEB5C}"/>
              </a:ext>
            </a:extLst>
          </p:cNvPr>
          <p:cNvSpPr>
            <a:spLocks noGrp="1"/>
          </p:cNvSpPr>
          <p:nvPr>
            <p:ph type="title"/>
          </p:nvPr>
        </p:nvSpPr>
        <p:spPr/>
        <p:txBody>
          <a:bodyPr/>
          <a:lstStyle/>
          <a:p>
            <a:r>
              <a:rPr lang="en-US" altLang="zh-CN" b="0" dirty="0"/>
              <a:t>Context Extractor Module</a:t>
            </a:r>
            <a:endParaRPr lang="zh-CN" altLang="en-US" dirty="0"/>
          </a:p>
        </p:txBody>
      </p:sp>
      <p:pic>
        <p:nvPicPr>
          <p:cNvPr id="5" name="图片 4">
            <a:extLst>
              <a:ext uri="{FF2B5EF4-FFF2-40B4-BE49-F238E27FC236}">
                <a16:creationId xmlns:a16="http://schemas.microsoft.com/office/drawing/2014/main" id="{EBB37E64-BD3F-439C-99DB-FAE00B473EFF}"/>
              </a:ext>
            </a:extLst>
          </p:cNvPr>
          <p:cNvPicPr>
            <a:picLocks noChangeAspect="1"/>
          </p:cNvPicPr>
          <p:nvPr/>
        </p:nvPicPr>
        <p:blipFill>
          <a:blip r:embed="rId2"/>
          <a:stretch>
            <a:fillRect/>
          </a:stretch>
        </p:blipFill>
        <p:spPr>
          <a:xfrm>
            <a:off x="491400" y="2489072"/>
            <a:ext cx="5225292" cy="2926163"/>
          </a:xfrm>
          <a:prstGeom prst="rect">
            <a:avLst/>
          </a:prstGeom>
        </p:spPr>
      </p:pic>
      <p:pic>
        <p:nvPicPr>
          <p:cNvPr id="6" name="图片 5">
            <a:extLst>
              <a:ext uri="{FF2B5EF4-FFF2-40B4-BE49-F238E27FC236}">
                <a16:creationId xmlns:a16="http://schemas.microsoft.com/office/drawing/2014/main" id="{4F361850-ADD5-4D17-A907-6EAACC40AC7D}"/>
              </a:ext>
            </a:extLst>
          </p:cNvPr>
          <p:cNvPicPr>
            <a:picLocks noChangeAspect="1"/>
          </p:cNvPicPr>
          <p:nvPr/>
        </p:nvPicPr>
        <p:blipFill>
          <a:blip r:embed="rId3"/>
          <a:stretch>
            <a:fillRect/>
          </a:stretch>
        </p:blipFill>
        <p:spPr>
          <a:xfrm>
            <a:off x="5716692" y="1133317"/>
            <a:ext cx="6110678" cy="5637675"/>
          </a:xfrm>
          <a:prstGeom prst="rect">
            <a:avLst/>
          </a:prstGeom>
        </p:spPr>
      </p:pic>
      <p:sp>
        <p:nvSpPr>
          <p:cNvPr id="8" name="矩形 7">
            <a:extLst>
              <a:ext uri="{FF2B5EF4-FFF2-40B4-BE49-F238E27FC236}">
                <a16:creationId xmlns:a16="http://schemas.microsoft.com/office/drawing/2014/main" id="{C8165788-04D7-4C92-81D6-0A864D83F736}"/>
              </a:ext>
            </a:extLst>
          </p:cNvPr>
          <p:cNvSpPr/>
          <p:nvPr/>
        </p:nvSpPr>
        <p:spPr>
          <a:xfrm>
            <a:off x="669924" y="1339818"/>
            <a:ext cx="7062574" cy="523220"/>
          </a:xfrm>
          <a:prstGeom prst="rect">
            <a:avLst/>
          </a:prstGeom>
        </p:spPr>
        <p:txBody>
          <a:bodyPr wrap="none">
            <a:spAutoFit/>
          </a:bodyPr>
          <a:lstStyle/>
          <a:p>
            <a:r>
              <a:rPr lang="en-US" altLang="zh-CN" sz="2800" dirty="0">
                <a:latin typeface="Times New Roman" panose="02020603050405020304" pitchFamily="18" charset="0"/>
                <a:cs typeface="Times New Roman" panose="02020603050405020304" pitchFamily="18" charset="0"/>
              </a:rPr>
              <a:t>DAC block(Dense </a:t>
            </a:r>
            <a:r>
              <a:rPr lang="en-US" altLang="zh-CN" sz="2800" dirty="0" err="1">
                <a:latin typeface="Times New Roman" panose="02020603050405020304" pitchFamily="18" charset="0"/>
                <a:cs typeface="Times New Roman" panose="02020603050405020304" pitchFamily="18" charset="0"/>
              </a:rPr>
              <a:t>Atrous</a:t>
            </a:r>
            <a:r>
              <a:rPr lang="en-US" altLang="zh-CN" sz="2800" dirty="0">
                <a:latin typeface="Times New Roman" panose="02020603050405020304" pitchFamily="18" charset="0"/>
                <a:cs typeface="Times New Roman" panose="02020603050405020304" pitchFamily="18" charset="0"/>
              </a:rPr>
              <a:t> Convolution module)</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5903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3E2D06-F6B8-4FE9-9880-9376FBE79DE5}"/>
              </a:ext>
            </a:extLst>
          </p:cNvPr>
          <p:cNvSpPr>
            <a:spLocks noGrp="1"/>
          </p:cNvSpPr>
          <p:nvPr>
            <p:ph type="title"/>
          </p:nvPr>
        </p:nvSpPr>
        <p:spPr/>
        <p:txBody>
          <a:bodyPr/>
          <a:lstStyle/>
          <a:p>
            <a:r>
              <a:rPr lang="en-US" altLang="zh-CN" b="0" dirty="0"/>
              <a:t>Context Extractor Module</a:t>
            </a:r>
            <a:endParaRPr lang="zh-CN" altLang="en-US" dirty="0"/>
          </a:p>
        </p:txBody>
      </p:sp>
      <p:sp>
        <p:nvSpPr>
          <p:cNvPr id="3" name="灯片编号占位符 2">
            <a:extLst>
              <a:ext uri="{FF2B5EF4-FFF2-40B4-BE49-F238E27FC236}">
                <a16:creationId xmlns:a16="http://schemas.microsoft.com/office/drawing/2014/main" id="{D8889D27-CCF7-4ECF-8D26-03EC3C13B6FF}"/>
              </a:ext>
            </a:extLst>
          </p:cNvPr>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5" name="矩形 4">
            <a:extLst>
              <a:ext uri="{FF2B5EF4-FFF2-40B4-BE49-F238E27FC236}">
                <a16:creationId xmlns:a16="http://schemas.microsoft.com/office/drawing/2014/main" id="{FE8C4158-8E03-41F3-A108-F11D62CD678A}"/>
              </a:ext>
            </a:extLst>
          </p:cNvPr>
          <p:cNvSpPr/>
          <p:nvPr/>
        </p:nvSpPr>
        <p:spPr>
          <a:xfrm>
            <a:off x="669924" y="2305615"/>
            <a:ext cx="10642600" cy="2246769"/>
          </a:xfrm>
          <a:prstGeom prst="rect">
            <a:avLst/>
          </a:prstGeom>
        </p:spPr>
        <p:txBody>
          <a:bodyPr wrap="square">
            <a:spAutoFit/>
          </a:bodyPr>
          <a:lstStyle/>
          <a:p>
            <a:r>
              <a:rPr lang="en-US" altLang="zh-CN" sz="2800" dirty="0">
                <a:latin typeface="Times New Roman" panose="02020603050405020304" pitchFamily="18" charset="0"/>
                <a:cs typeface="Times New Roman" panose="02020603050405020304" pitchFamily="18" charset="0"/>
              </a:rPr>
              <a:t>It employs different receptive fields, similar to Inception structures. Very often, the convolution of large reception field could extract and generate more abstract features for large objects, while the convolution of small reception field is better</a:t>
            </a:r>
          </a:p>
          <a:p>
            <a:r>
              <a:rPr lang="en-US" altLang="zh-CN" sz="2800" dirty="0">
                <a:latin typeface="Times New Roman" panose="02020603050405020304" pitchFamily="18" charset="0"/>
                <a:cs typeface="Times New Roman" panose="02020603050405020304" pitchFamily="18" charset="0"/>
              </a:rPr>
              <a:t>for small object.</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7401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4D559C-3BEE-4914-A052-C82ADA434C96}"/>
              </a:ext>
            </a:extLst>
          </p:cNvPr>
          <p:cNvSpPr>
            <a:spLocks noGrp="1"/>
          </p:cNvSpPr>
          <p:nvPr>
            <p:ph type="title"/>
          </p:nvPr>
        </p:nvSpPr>
        <p:spPr/>
        <p:txBody>
          <a:bodyPr/>
          <a:lstStyle/>
          <a:p>
            <a:r>
              <a:rPr lang="en-US" altLang="zh-CN" b="0" dirty="0"/>
              <a:t>Context Extractor Module</a:t>
            </a:r>
            <a:endParaRPr lang="zh-CN" altLang="en-US" dirty="0"/>
          </a:p>
        </p:txBody>
      </p:sp>
      <p:sp>
        <p:nvSpPr>
          <p:cNvPr id="5" name="矩形 4">
            <a:extLst>
              <a:ext uri="{FF2B5EF4-FFF2-40B4-BE49-F238E27FC236}">
                <a16:creationId xmlns:a16="http://schemas.microsoft.com/office/drawing/2014/main" id="{0A997758-87E3-40A9-BE05-ECC91027D8F3}"/>
              </a:ext>
            </a:extLst>
          </p:cNvPr>
          <p:cNvSpPr/>
          <p:nvPr/>
        </p:nvSpPr>
        <p:spPr>
          <a:xfrm>
            <a:off x="669924" y="1364734"/>
            <a:ext cx="6183103" cy="523220"/>
          </a:xfrm>
          <a:prstGeom prst="rect">
            <a:avLst/>
          </a:prstGeom>
        </p:spPr>
        <p:txBody>
          <a:bodyPr wrap="none">
            <a:spAutoFit/>
          </a:bodyPr>
          <a:lstStyle/>
          <a:p>
            <a:r>
              <a:rPr lang="en-US" altLang="zh-CN" sz="2800" dirty="0">
                <a:latin typeface="Times New Roman" panose="02020603050405020304" pitchFamily="18" charset="0"/>
                <a:cs typeface="Times New Roman" panose="02020603050405020304" pitchFamily="18" charset="0"/>
              </a:rPr>
              <a:t>RMP</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 Residual Multi-kernel pooling </a:t>
            </a:r>
            <a:r>
              <a:rPr lang="zh-CN" altLang="en-US" sz="2800" dirty="0">
                <a:latin typeface="Times New Roman" panose="02020603050405020304" pitchFamily="18" charset="0"/>
                <a:cs typeface="Times New Roman" panose="02020603050405020304" pitchFamily="18" charset="0"/>
              </a:rPr>
              <a:t>）</a:t>
            </a:r>
          </a:p>
        </p:txBody>
      </p:sp>
      <p:pic>
        <p:nvPicPr>
          <p:cNvPr id="6" name="图片 5">
            <a:extLst>
              <a:ext uri="{FF2B5EF4-FFF2-40B4-BE49-F238E27FC236}">
                <a16:creationId xmlns:a16="http://schemas.microsoft.com/office/drawing/2014/main" id="{65A592A8-F062-442E-9538-C81F004053CF}"/>
              </a:ext>
            </a:extLst>
          </p:cNvPr>
          <p:cNvPicPr>
            <a:picLocks noChangeAspect="1"/>
          </p:cNvPicPr>
          <p:nvPr/>
        </p:nvPicPr>
        <p:blipFill>
          <a:blip r:embed="rId2"/>
          <a:stretch>
            <a:fillRect/>
          </a:stretch>
        </p:blipFill>
        <p:spPr>
          <a:xfrm>
            <a:off x="1282292" y="2087826"/>
            <a:ext cx="9403895" cy="4359018"/>
          </a:xfrm>
          <a:prstGeom prst="rect">
            <a:avLst/>
          </a:prstGeom>
        </p:spPr>
      </p:pic>
    </p:spTree>
    <p:extLst>
      <p:ext uri="{BB962C8B-B14F-4D97-AF65-F5344CB8AC3E}">
        <p14:creationId xmlns:p14="http://schemas.microsoft.com/office/powerpoint/2010/main" val="887335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A1DC28-43AD-4FDE-817B-EE5095D61EF2}"/>
              </a:ext>
            </a:extLst>
          </p:cNvPr>
          <p:cNvSpPr>
            <a:spLocks noGrp="1"/>
          </p:cNvSpPr>
          <p:nvPr>
            <p:ph type="title"/>
          </p:nvPr>
        </p:nvSpPr>
        <p:spPr/>
        <p:txBody>
          <a:bodyPr/>
          <a:lstStyle/>
          <a:p>
            <a:r>
              <a:rPr lang="en-US" altLang="zh-CN" b="0" dirty="0"/>
              <a:t>Context Extractor Module</a:t>
            </a:r>
            <a:endParaRPr lang="zh-CN" altLang="en-US" dirty="0"/>
          </a:p>
        </p:txBody>
      </p:sp>
      <p:sp>
        <p:nvSpPr>
          <p:cNvPr id="5" name="矩形 4">
            <a:extLst>
              <a:ext uri="{FF2B5EF4-FFF2-40B4-BE49-F238E27FC236}">
                <a16:creationId xmlns:a16="http://schemas.microsoft.com/office/drawing/2014/main" id="{DF8C979E-2F2F-4C74-802C-D7B7966B0EF2}"/>
              </a:ext>
            </a:extLst>
          </p:cNvPr>
          <p:cNvSpPr/>
          <p:nvPr/>
        </p:nvSpPr>
        <p:spPr>
          <a:xfrm>
            <a:off x="669924" y="2111256"/>
            <a:ext cx="10778807" cy="2246769"/>
          </a:xfrm>
          <a:prstGeom prst="rect">
            <a:avLst/>
          </a:prstGeom>
        </p:spPr>
        <p:txBody>
          <a:bodyPr wrap="square">
            <a:spAutoFit/>
          </a:bodyPr>
          <a:lstStyle/>
          <a:p>
            <a:r>
              <a:rPr lang="en-US" altLang="zh-CN" sz="2800" dirty="0">
                <a:latin typeface="Times New Roman" panose="02020603050405020304" pitchFamily="18" charset="0"/>
                <a:cs typeface="Times New Roman" panose="02020603050405020304" pitchFamily="18" charset="0"/>
              </a:rPr>
              <a:t>A challenge in segmentation is the large variation of object size in medical image. For example, a tumor in middle or late stage can be much larger than that in early stage. In this paper, we propose a residual multi-kernel pooling to address the problem, which mainly relies on multiple effective field-of-views to detect objects at different sizes.</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98646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3c28d70c-5a22-47f0-8927-53bd5a3b549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4276AA"/>
      </a:accent1>
      <a:accent2>
        <a:srgbClr val="88ACD0"/>
      </a:accent2>
      <a:accent3>
        <a:srgbClr val="A5A5A5"/>
      </a:accent3>
      <a:accent4>
        <a:srgbClr val="888888"/>
      </a:accent4>
      <a:accent5>
        <a:srgbClr val="656565"/>
      </a:accent5>
      <a:accent6>
        <a:srgbClr val="505050"/>
      </a:accent6>
      <a:hlink>
        <a:srgbClr val="4276AA"/>
      </a:hlink>
      <a:folHlink>
        <a:srgbClr val="BFBFBF"/>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4276AA"/>
    </a:accent1>
    <a:accent2>
      <a:srgbClr val="88ACD0"/>
    </a:accent2>
    <a:accent3>
      <a:srgbClr val="A5A5A5"/>
    </a:accent3>
    <a:accent4>
      <a:srgbClr val="888888"/>
    </a:accent4>
    <a:accent5>
      <a:srgbClr val="656565"/>
    </a:accent5>
    <a:accent6>
      <a:srgbClr val="505050"/>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4276AA"/>
    </a:accent1>
    <a:accent2>
      <a:srgbClr val="88ACD0"/>
    </a:accent2>
    <a:accent3>
      <a:srgbClr val="A5A5A5"/>
    </a:accent3>
    <a:accent4>
      <a:srgbClr val="888888"/>
    </a:accent4>
    <a:accent5>
      <a:srgbClr val="656565"/>
    </a:accent5>
    <a:accent6>
      <a:srgbClr val="505050"/>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294</TotalTime>
  <Words>394</Words>
  <Application>Microsoft Office PowerPoint</Application>
  <PresentationFormat>宽屏</PresentationFormat>
  <Paragraphs>36</Paragraphs>
  <Slides>13</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2" baseType="lpstr">
      <vt:lpstr>等线</vt:lpstr>
      <vt:lpstr>黑体</vt:lpstr>
      <vt:lpstr>宋体</vt:lpstr>
      <vt:lpstr>微软雅黑</vt:lpstr>
      <vt:lpstr>Arial</vt:lpstr>
      <vt:lpstr>Calibri</vt:lpstr>
      <vt:lpstr>Times New Roman</vt:lpstr>
      <vt:lpstr>主题5</vt:lpstr>
      <vt:lpstr>think-cell Slide</vt:lpstr>
      <vt:lpstr>PowerPoint 演示文稿</vt:lpstr>
      <vt:lpstr>Abstract</vt:lpstr>
      <vt:lpstr>Analysis</vt:lpstr>
      <vt:lpstr>Structure</vt:lpstr>
      <vt:lpstr>Feature Encoder Module</vt:lpstr>
      <vt:lpstr>Context Extractor Module</vt:lpstr>
      <vt:lpstr>Context Extractor Module</vt:lpstr>
      <vt:lpstr>Context Extractor Module</vt:lpstr>
      <vt:lpstr>Context Extractor Module</vt:lpstr>
      <vt:lpstr>Experiment</vt:lpstr>
      <vt:lpstr>Experiment</vt:lpstr>
      <vt:lpstr>Experiment</vt:lpstr>
      <vt:lpstr>Thanks</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keywords>www.51pptmoban.com</cp:keywords>
  <cp:lastModifiedBy>江林 何</cp:lastModifiedBy>
  <cp:revision>164</cp:revision>
  <cp:lastPrinted>2018-09-20T16:00:00Z</cp:lastPrinted>
  <dcterms:created xsi:type="dcterms:W3CDTF">2018-09-20T16:00:00Z</dcterms:created>
  <dcterms:modified xsi:type="dcterms:W3CDTF">2019-05-17T04:21:12Z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