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1" r:id="rId4"/>
    <p:sldId id="270" r:id="rId5"/>
    <p:sldId id="268" r:id="rId6"/>
    <p:sldId id="262" r:id="rId7"/>
    <p:sldId id="264" r:id="rId8"/>
    <p:sldId id="283" r:id="rId9"/>
    <p:sldId id="265" r:id="rId10"/>
    <p:sldId id="275" r:id="rId11"/>
    <p:sldId id="266" r:id="rId12"/>
    <p:sldId id="271" r:id="rId13"/>
    <p:sldId id="272" r:id="rId14"/>
    <p:sldId id="285" r:id="rId15"/>
    <p:sldId id="282" r:id="rId16"/>
    <p:sldId id="286" r:id="rId17"/>
    <p:sldId id="273" r:id="rId18"/>
    <p:sldId id="276" r:id="rId19"/>
    <p:sldId id="277" r:id="rId20"/>
    <p:sldId id="278" r:id="rId21"/>
    <p:sldId id="279" r:id="rId22"/>
    <p:sldId id="280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2E"/>
    <a:srgbClr val="00003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9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3744C-BA61-41DB-BD74-B239611C3F53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64E-3666-476E-85DD-2B0D742C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5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you</a:t>
            </a:r>
            <a:r>
              <a:rPr lang="en-US" baseline="0" dirty="0" smtClean="0"/>
              <a:t> should learn SAS PRX?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it’s cool.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0564E-3666-476E-85DD-2B0D742CBD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0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0564E-3666-476E-85DD-2B0D742CBD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8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SAS Perl Rex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0564E-3666-476E-85DD-2B0D742CBD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3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ESUG2012_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217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733800"/>
            <a:ext cx="7772400" cy="13716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>
                <a:solidFill>
                  <a:srgbClr val="FFFF66"/>
                </a:solidFill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FFF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276600" y="30874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Durham,</a:t>
            </a:r>
            <a:r>
              <a:rPr lang="en-US" baseline="0" dirty="0" smtClean="0">
                <a:solidFill>
                  <a:srgbClr val="FFFF66"/>
                </a:solidFill>
              </a:rPr>
              <a:t> NC</a:t>
            </a:r>
            <a:endParaRPr lang="en-US" dirty="0" smtClean="0">
              <a:solidFill>
                <a:srgbClr val="FFFF66"/>
              </a:solidFill>
            </a:endParaRPr>
          </a:p>
          <a:p>
            <a:pPr algn="ctr"/>
            <a:r>
              <a:rPr lang="en-US" dirty="0" smtClean="0">
                <a:solidFill>
                  <a:srgbClr val="FFFF66"/>
                </a:solidFill>
              </a:rPr>
              <a:t>Star Date 2012-10-14</a:t>
            </a:r>
            <a:endParaRPr lang="en-US" dirty="0">
              <a:solidFill>
                <a:srgbClr val="FFFF66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69C0-724F-4A9A-90E5-1D9564F4FF89}" type="datetime1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1D67-92C6-4EE9-8F38-49FB681785FF}" type="datetime1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SESUG2012_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34174" y="19507"/>
            <a:ext cx="2109826" cy="742493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48677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33290-C6B2-4526-B4D8-96067C2FB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57200" y="6629400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SESUG 2012, Durham NC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A9A2-8E65-4D96-99DE-09009A80772F}" type="datetime1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928-C87A-448A-9523-178BFB840CDF}" type="datetime1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426C-D695-456B-B2CE-F8F98C4E3020}" type="datetime1">
              <a:rPr lang="en-US" smtClean="0"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7167-7BAE-4DEB-A5C3-4B62A683911F}" type="datetime1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8AFC-3250-48A2-BCA1-606FA2DF0B11}" type="datetime1">
              <a:rPr lang="en-US" smtClean="0"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92C-E81D-4004-85D9-924E892F3B8B}" type="datetime1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6B1F-11CE-47BB-8A41-F012EAF25130}" type="datetime1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AEB1-D430-4C35-9C41-78FA44B1B7FA}" type="datetime1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33290-C6B2-4526-B4D8-96067C2FB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JiangtangH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lefunctionsref/63354/HTML/default/n0frf578x6vno8n1w26b6qn2wlt5.htm" TargetMode="External"/><Relationship Id="rId2" Type="http://schemas.openxmlformats.org/officeDocument/2006/relationships/hyperlink" Target="http://support.sas.com/documentation/cdl/en/lefunctionsref/63354/HTML/default/p1pnb2n4hhvw6hn112walxn4ppt9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jhu@d-Wise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angtang/SESUG201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SAS Regular Expression(Regex): </a:t>
            </a:r>
            <a:br>
              <a:rPr lang="en-US" dirty="0" smtClean="0"/>
            </a:br>
            <a:r>
              <a:rPr lang="en-US" dirty="0" smtClean="0"/>
              <a:t>the First Wave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Jiangtang Hu </a:t>
            </a:r>
            <a:r>
              <a:rPr lang="en-US" sz="2000" i="1" dirty="0" smtClean="0"/>
              <a:t>(</a:t>
            </a:r>
            <a:r>
              <a:rPr lang="en-US" sz="2000" i="1" dirty="0" smtClean="0">
                <a:hlinkClick r:id="rId2"/>
              </a:rPr>
              <a:t>@</a:t>
            </a:r>
            <a:r>
              <a:rPr lang="en-US" sz="2000" i="1" dirty="0" err="1" smtClean="0">
                <a:hlinkClick r:id="rId2"/>
              </a:rPr>
              <a:t>JiangtangHu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d-Wise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C:\Users\jhu\Documents\GitHub\SESUG2012\slides\RegexCoa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518454" cy="601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838200"/>
            <a:ext cx="287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Regex Coach, a desktop tool: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                                                 A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C:\Users\jhu\Documents\GitHub\SESUG2012\slides\te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21995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838200"/>
            <a:ext cx="200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reWork</a:t>
            </a:r>
            <a:r>
              <a:rPr lang="en-US" i="1" dirty="0" smtClean="0">
                <a:solidFill>
                  <a:srgbClr val="FF0000"/>
                </a:solidFill>
              </a:rPr>
              <a:t>: online tool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5334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/>
          <a:lstStyle/>
          <a:p>
            <a:r>
              <a:rPr lang="en-US" dirty="0" smtClean="0"/>
              <a:t>How can get from SAS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370370"/>
              </p:ext>
            </p:extLst>
          </p:nvPr>
        </p:nvGraphicFramePr>
        <p:xfrm>
          <a:off x="457200" y="1828802"/>
          <a:ext cx="8229600" cy="4399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393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Catogory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r>
                        <a:rPr lang="en-US" baseline="0" dirty="0" smtClean="0"/>
                        <a:t> routings</a:t>
                      </a:r>
                      <a:endParaRPr lang="en-US" dirty="0"/>
                    </a:p>
                  </a:txBody>
                  <a:tcPr/>
                </a:tc>
              </a:tr>
              <a:tr h="439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Define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PRX</a:t>
                      </a:r>
                      <a:r>
                        <a:rPr lang="en-US" sz="1000" b="0" i="0" u="sng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PARSE</a:t>
                      </a:r>
                      <a:endParaRPr lang="en-US" sz="1000" b="0" i="0" u="sng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439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Locate </a:t>
                      </a:r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Patterns (position)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0" i="0" u="sng" strike="noStrike" kern="1200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PRX</a:t>
                      </a:r>
                      <a:r>
                        <a:rPr lang="en-US" sz="1000" b="0" i="0" u="sng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MATCH</a:t>
                      </a:r>
                      <a:endParaRPr lang="en-US" sz="1000" b="0" i="0" u="sng" strike="noStrike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439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Locate </a:t>
                      </a:r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Patterns </a:t>
                      </a:r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(position and length)</a:t>
                      </a:r>
                      <a:endParaRPr lang="en-US" sz="1000" b="0" i="0" u="none" strike="noStrike" dirty="0"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0" i="0" u="sng" strike="noStrike" kern="1200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CALL PRX</a:t>
                      </a:r>
                      <a:r>
                        <a:rPr lang="en-US" sz="1000" b="0" i="0" u="sng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SUBSTR</a:t>
                      </a:r>
                      <a:endParaRPr lang="en-US" sz="1000" b="0" i="0" u="sng" strike="noStrike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439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+mj-lt"/>
                        </a:rPr>
                        <a:t>Locate Patterns (best for exact)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0" i="0" u="sng" strike="noStrike" kern="1200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PRXPOSN</a:t>
                      </a:r>
                      <a:endParaRPr lang="en-US" sz="1000" b="0" i="0" u="sng" strike="noStrike" kern="1200" dirty="0">
                        <a:solidFill>
                          <a:srgbClr val="0000FF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  <a:hlinkClick r:id="rId2"/>
                        </a:rPr>
                        <a:t>CALL PRXPOSN</a:t>
                      </a:r>
                      <a:endParaRPr lang="en-US" sz="1000" b="0" i="0" u="sng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439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+mj-lt"/>
                        </a:rPr>
                        <a:t>Locate Patterns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0" i="0" u="sng" strike="noStrike" kern="1200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CALL PRXNEXT</a:t>
                      </a:r>
                      <a:endParaRPr lang="en-US" sz="1000" b="0" i="0" u="sng" strike="noStrike" kern="1200" dirty="0">
                        <a:solidFill>
                          <a:srgbClr val="0000FF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439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+mj-lt"/>
                        </a:rPr>
                        <a:t>Locate Patterns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PRXPAREN</a:t>
                      </a:r>
                      <a:endParaRPr lang="en-US" sz="1000" b="0" i="0" u="sng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445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Substitute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0" i="0" u="sng" strike="noStrike" kern="1200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PRXCHANGE</a:t>
                      </a:r>
                      <a:endParaRPr lang="en-US" sz="1000" b="0" i="0" u="sng" strike="noStrike" kern="1200" dirty="0">
                        <a:solidFill>
                          <a:srgbClr val="0000FF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  <a:hlinkClick r:id="rId3"/>
                        </a:rPr>
                        <a:t>CALL PRXCHANGE</a:t>
                      </a:r>
                      <a:endParaRPr lang="en-US" sz="1000" b="0" i="0" u="sng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439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+mj-lt"/>
                        </a:rPr>
                        <a:t>Memory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CALL PRXFREE</a:t>
                      </a:r>
                      <a:endParaRPr lang="en-US" sz="1000" b="0" i="0" u="sng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439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+mj-lt"/>
                        </a:rPr>
                        <a:t>Debug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CALL PRXDEBUG</a:t>
                      </a:r>
                      <a:endParaRPr lang="en-US" sz="1000" b="0" i="0" u="sng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it to SAS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Demo codes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78932"/>
            <a:ext cx="6159500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7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it to SAS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Demo codes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48335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/>
          <a:lstStyle/>
          <a:p>
            <a:pPr algn="l"/>
            <a:r>
              <a:rPr lang="en-US" dirty="0"/>
              <a:t>Regex with </a:t>
            </a:r>
            <a:r>
              <a:rPr lang="en-US"/>
              <a:t>minimum </a:t>
            </a:r>
            <a:r>
              <a:rPr lang="en-US" smtClean="0"/>
              <a:t>efforts in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 smtClean="0"/>
              <a:t>scratch </a:t>
            </a:r>
            <a:r>
              <a:rPr lang="en-US" dirty="0"/>
              <a:t>the patterns using meta-characters with </a:t>
            </a:r>
            <a:r>
              <a:rPr lang="en-US" dirty="0" smtClean="0"/>
              <a:t>Regex tools</a:t>
            </a:r>
          </a:p>
          <a:p>
            <a:r>
              <a:rPr lang="en-US" dirty="0"/>
              <a:t>validate the </a:t>
            </a:r>
            <a:r>
              <a:rPr lang="en-US" dirty="0" smtClean="0"/>
              <a:t>expression </a:t>
            </a:r>
            <a:r>
              <a:rPr lang="en-US" sz="1600" i="1" dirty="0" smtClean="0"/>
              <a:t>(no modification needed)</a:t>
            </a:r>
          </a:p>
          <a:p>
            <a:r>
              <a:rPr lang="en-US" dirty="0" smtClean="0"/>
              <a:t>locate </a:t>
            </a:r>
            <a:r>
              <a:rPr lang="en-US" dirty="0"/>
              <a:t>the </a:t>
            </a:r>
            <a:r>
              <a:rPr lang="en-US" dirty="0" smtClean="0"/>
              <a:t>patterns </a:t>
            </a:r>
            <a:r>
              <a:rPr lang="en-US" sz="1600" i="1" dirty="0" smtClean="0"/>
              <a:t>(no modification needed)</a:t>
            </a:r>
            <a:endParaRPr lang="en-US" sz="1600" dirty="0" smtClean="0"/>
          </a:p>
          <a:p>
            <a:r>
              <a:rPr lang="en-US" dirty="0" smtClean="0"/>
              <a:t>extract the data needed with an explicit output statement </a:t>
            </a:r>
            <a:r>
              <a:rPr lang="en-US" sz="1600" i="1" dirty="0" smtClean="0"/>
              <a:t>(no modification needed)</a:t>
            </a: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it to SAS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Demo codes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67151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47" y="3126259"/>
            <a:ext cx="6877050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4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So, </a:t>
            </a:r>
            <a:r>
              <a:rPr lang="en-US" dirty="0" smtClean="0"/>
              <a:t>the only </a:t>
            </a:r>
            <a:r>
              <a:rPr lang="en-US" dirty="0" smtClean="0"/>
              <a:t>Question is:</a:t>
            </a:r>
            <a:br>
              <a:rPr lang="en-US" dirty="0" smtClean="0"/>
            </a:br>
            <a:r>
              <a:rPr lang="en-US" dirty="0" smtClean="0"/>
              <a:t>How can we get</a:t>
            </a:r>
            <a:br>
              <a:rPr lang="en-US" dirty="0" smtClean="0"/>
            </a:b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^Table (\d+)\.(\d+)\: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The Golden Finger instead of the Golden</a:t>
            </a:r>
          </a:p>
          <a:p>
            <a:endParaRPr lang="en-US" dirty="0"/>
          </a:p>
        </p:txBody>
      </p:sp>
      <p:pic>
        <p:nvPicPr>
          <p:cNvPr id="7" name="Picture 2" descr="C:\Users\jhu\Documents\GitHub\SESUG2012\slides\goldenFin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0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 Regex is the de facto standard tool for text processing;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you can get help from the whole world besides SAS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05600" cy="1524000"/>
          </a:xfrm>
        </p:spPr>
        <p:txBody>
          <a:bodyPr/>
          <a:lstStyle/>
          <a:p>
            <a:pPr algn="l"/>
            <a:r>
              <a:rPr lang="en-US" dirty="0" smtClean="0"/>
              <a:t>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658495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1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[\w\d!#$%&amp;'*+-/=?^`{|}~]+(\.[\w\d</a:t>
            </a:r>
            <a:r>
              <a:rPr lang="en-US" dirty="0" smtClean="0"/>
              <a:t>!#$%&amp;'*+-/=?^`{|}~]+)*~]+(\.</a:t>
            </a:r>
            <a:r>
              <a:rPr lang="en-US" dirty="0" err="1" smtClean="0"/>
              <a:t>te</a:t>
            </a:r>
            <a:r>
              <a:rPr lang="en-US" dirty="0" smtClean="0"/>
              <a:t>[</a:t>
            </a:r>
            <a:r>
              <a:rPr lang="en-US" dirty="0"/>
              <a:t>w\d</a:t>
            </a:r>
            <a:r>
              <a:rPr lang="en-US" dirty="0" smtClean="0"/>
              <a:t>&amp;'*] \\.^*+?\d</a:t>
            </a:r>
            <a:r>
              <a:rPr lang="en-US" dirty="0"/>
              <a:t>&amp;'*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3" descr="C:\Users\jhu\Documents\GitHub\SESUG2012\slides\Ikn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372862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7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Books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3505200" cy="35052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37338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Online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4102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4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[\w\d!#$%&amp;'*+-/=?^`{|}~]+(\.[\w\d</a:t>
            </a:r>
            <a:r>
              <a:rPr lang="en-US" dirty="0" smtClean="0"/>
              <a:t>!#$%&amp;'*+-/=?^`{|}~]+)*~]+(\.</a:t>
            </a:r>
            <a:r>
              <a:rPr lang="en-US" dirty="0" err="1" smtClean="0"/>
              <a:t>te</a:t>
            </a:r>
            <a:r>
              <a:rPr lang="en-US" dirty="0" smtClean="0"/>
              <a:t>[</a:t>
            </a:r>
            <a:r>
              <a:rPr lang="en-US" dirty="0"/>
              <a:t>w\d</a:t>
            </a:r>
            <a:r>
              <a:rPr lang="en-US" dirty="0" smtClean="0"/>
              <a:t>&amp;'*] \\.^*+?\d</a:t>
            </a:r>
            <a:r>
              <a:rPr lang="en-US" dirty="0"/>
              <a:t>&amp;'*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Some people, when confronted with a problem, think “I know, I’ll use regular expression.”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Now </a:t>
            </a:r>
            <a:r>
              <a:rPr lang="en-US" dirty="0"/>
              <a:t>they have two problems.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5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2800"/>
            <a:ext cx="7772400" cy="12192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/>
          <a:lstStyle/>
          <a:p>
            <a:r>
              <a:rPr lang="en-US" dirty="0" smtClean="0"/>
              <a:t>Contact:</a:t>
            </a:r>
          </a:p>
          <a:p>
            <a:r>
              <a:rPr lang="en-US" dirty="0" smtClean="0">
                <a:hlinkClick r:id="rId2"/>
              </a:rPr>
              <a:t>jhu@d-Wise.com</a:t>
            </a:r>
            <a:endParaRPr lang="en-US" dirty="0" smtClean="0"/>
          </a:p>
          <a:p>
            <a:r>
              <a:rPr lang="en-US" dirty="0" smtClean="0"/>
              <a:t>Jiangtanghu.com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29962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990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The latest news: SAS 9.3 incorporates PRX in </a:t>
            </a:r>
            <a:r>
              <a:rPr lang="en-US" b="1" i="1" dirty="0" err="1" smtClean="0">
                <a:solidFill>
                  <a:srgbClr val="FF0000"/>
                </a:solidFill>
              </a:rPr>
              <a:t>Proc</a:t>
            </a:r>
            <a:r>
              <a:rPr lang="en-US" b="1" i="1" dirty="0" smtClean="0">
                <a:solidFill>
                  <a:srgbClr val="FF0000"/>
                </a:solidFill>
              </a:rPr>
              <a:t> Format! 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r>
              <a:rPr lang="en-US" dirty="0" smtClean="0"/>
              <a:t>You can 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The confidence to dig into Regex</a:t>
            </a:r>
          </a:p>
          <a:p>
            <a:r>
              <a:rPr lang="en-US" dirty="0" smtClean="0"/>
              <a:t>Where to start?</a:t>
            </a:r>
          </a:p>
          <a:p>
            <a:r>
              <a:rPr lang="en-US" dirty="0" smtClean="0"/>
              <a:t>Supporting tools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A Joke</a:t>
            </a:r>
          </a:p>
          <a:p>
            <a:r>
              <a:rPr lang="en-US" dirty="0" smtClean="0"/>
              <a:t>All codes and testing data, available at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https://github.com/Jiangtang/SESUG2012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No picnic! You are already using </a:t>
            </a:r>
            <a:r>
              <a:rPr lang="en-US" sz="3800" dirty="0"/>
              <a:t>Regex</a:t>
            </a:r>
            <a:endParaRPr lang="en-US" sz="3800" dirty="0" smtClean="0"/>
          </a:p>
          <a:p>
            <a:r>
              <a:rPr lang="en-US" sz="3800" dirty="0" smtClean="0"/>
              <a:t>Regex with minimum efforts: a demo</a:t>
            </a:r>
          </a:p>
          <a:p>
            <a:r>
              <a:rPr lang="en-US" sz="3800" dirty="0" smtClean="0"/>
              <a:t>Resource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3300" i="1" dirty="0" smtClean="0"/>
          </a:p>
          <a:p>
            <a:pPr marL="0" indent="0" algn="ctr">
              <a:buNone/>
            </a:pPr>
            <a:endParaRPr lang="en-US" sz="3300" i="1" dirty="0"/>
          </a:p>
          <a:p>
            <a:pPr marL="0" indent="0" algn="ctr">
              <a:buNone/>
            </a:pPr>
            <a:r>
              <a:rPr lang="en-US" sz="3300" i="1" dirty="0" smtClean="0"/>
              <a:t>Search all SAS files with names beginning with “c”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*</a:t>
            </a:r>
            <a:r>
              <a:rPr lang="en-US" sz="4000" dirty="0" smtClean="0"/>
              <a:t>: </a:t>
            </a:r>
            <a:r>
              <a:rPr lang="en-US" sz="4000" dirty="0" smtClean="0"/>
              <a:t>match everything!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8" name="Picture 4" descr="C:\Users\jhu\Documents\GitHub\SESUG2012\slides\wild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11" y="1066800"/>
            <a:ext cx="4346520" cy="348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533400"/>
            <a:ext cx="295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You are already using </a:t>
            </a:r>
            <a:r>
              <a:rPr lang="en-US" b="1" i="1" dirty="0" smtClean="0">
                <a:solidFill>
                  <a:srgbClr val="FF0000"/>
                </a:solidFill>
              </a:rPr>
              <a:t>Regex!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524000"/>
          </a:xfrm>
        </p:spPr>
        <p:txBody>
          <a:bodyPr/>
          <a:lstStyle/>
          <a:p>
            <a:r>
              <a:rPr lang="en-US" dirty="0" smtClean="0"/>
              <a:t>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Input: a </a:t>
            </a:r>
            <a:r>
              <a:rPr lang="en-US" dirty="0" smtClean="0"/>
              <a:t>SAP </a:t>
            </a:r>
            <a:r>
              <a:rPr lang="en-US" dirty="0" smtClean="0"/>
              <a:t>shell.doc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7" name="Picture 3" descr="C:\Users\jhu\Documents\GitHub\SESUG2012\slides\Sh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5969000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524000"/>
          </a:xfrm>
        </p:spPr>
        <p:txBody>
          <a:bodyPr/>
          <a:lstStyle/>
          <a:p>
            <a:r>
              <a:rPr lang="en-US" dirty="0" smtClean="0"/>
              <a:t>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Out</a:t>
            </a:r>
            <a:r>
              <a:rPr lang="en-US" sz="3000" dirty="0" smtClean="0"/>
              <a:t>put: </a:t>
            </a:r>
            <a:r>
              <a:rPr lang="en-US" sz="3000" dirty="0" err="1" smtClean="0"/>
              <a:t>headfoot</a:t>
            </a:r>
            <a:r>
              <a:rPr lang="en-US" sz="3000" dirty="0" smtClean="0"/>
              <a:t> dataset for TLF programming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7" y="2209800"/>
            <a:ext cx="82169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1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smtClean="0">
                <a:solidFill>
                  <a:srgbClr val="FF0000"/>
                </a:solidFill>
              </a:rPr>
              <a:t>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^Table (\d+)\.(\d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+)\:</a:t>
            </a:r>
          </a:p>
          <a:p>
            <a:r>
              <a:rPr lang="en-US" dirty="0"/>
              <a:t>begin (^) with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 then </a:t>
            </a:r>
            <a:r>
              <a:rPr lang="en-US" dirty="0">
                <a:solidFill>
                  <a:srgbClr val="FF0000"/>
                </a:solidFill>
              </a:rPr>
              <a:t>space</a:t>
            </a:r>
            <a:r>
              <a:rPr lang="en-US" dirty="0"/>
              <a:t> then </a:t>
            </a:r>
            <a:r>
              <a:rPr lang="en-US" dirty="0">
                <a:solidFill>
                  <a:srgbClr val="FF0000"/>
                </a:solidFill>
              </a:rPr>
              <a:t>digits</a:t>
            </a:r>
            <a:r>
              <a:rPr lang="en-US" dirty="0"/>
              <a:t>(\d+) then </a:t>
            </a:r>
            <a:r>
              <a:rPr lang="en-US" dirty="0">
                <a:solidFill>
                  <a:srgbClr val="FF0000"/>
                </a:solidFill>
              </a:rPr>
              <a:t>dot</a:t>
            </a:r>
            <a:r>
              <a:rPr lang="en-US" dirty="0"/>
              <a:t> (\.) then </a:t>
            </a:r>
            <a:r>
              <a:rPr lang="en-US" dirty="0">
                <a:solidFill>
                  <a:srgbClr val="FF0000"/>
                </a:solidFill>
              </a:rPr>
              <a:t>digits</a:t>
            </a:r>
            <a:r>
              <a:rPr lang="en-US" dirty="0"/>
              <a:t> then </a:t>
            </a:r>
            <a:r>
              <a:rPr lang="en-US" dirty="0">
                <a:solidFill>
                  <a:srgbClr val="FF0000"/>
                </a:solidFill>
              </a:rPr>
              <a:t>colon</a:t>
            </a:r>
            <a:r>
              <a:rPr lang="en-US" dirty="0" smtClean="0"/>
              <a:t>(\:)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like </a:t>
            </a:r>
            <a:r>
              <a:rPr lang="en-US" b="1" dirty="0"/>
              <a:t>Table 2.1: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D33290-C6B2-4526-B4D8-96067C2FBA6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10000"/>
            <a:ext cx="51339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36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392</Words>
  <Application>Microsoft Office PowerPoint</Application>
  <PresentationFormat>On-screen Show (4:3)</PresentationFormat>
  <Paragraphs>119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SAS Regular Expression(Regex):  the First Wave</vt:lpstr>
      <vt:lpstr>PowerPoint Presentation</vt:lpstr>
      <vt:lpstr>PowerPoint Presentation</vt:lpstr>
      <vt:lpstr>You can take away</vt:lpstr>
      <vt:lpstr>Agenda</vt:lpstr>
      <vt:lpstr>PowerPoint Presentation</vt:lpstr>
      <vt:lpstr>A Demo</vt:lpstr>
      <vt:lpstr>A Demo</vt:lpstr>
      <vt:lpstr>A Demo get Table</vt:lpstr>
      <vt:lpstr>PowerPoint Presentation</vt:lpstr>
      <vt:lpstr>PowerPoint Presentation</vt:lpstr>
      <vt:lpstr>How can get from SAS</vt:lpstr>
      <vt:lpstr>Put it to SAS</vt:lpstr>
      <vt:lpstr>Put it to SAS</vt:lpstr>
      <vt:lpstr>Regex with minimum efforts in SAS</vt:lpstr>
      <vt:lpstr>Put it to SAS</vt:lpstr>
      <vt:lpstr>So, the only Question is: How can we get ^Table (\d+)\.(\d+)\:</vt:lpstr>
      <vt:lpstr> Regex is the de facto standard tool for text processing;  you can get help from the whole world besides SAS</vt:lpstr>
      <vt:lpstr>Google</vt:lpstr>
      <vt:lpstr>Books</vt:lpstr>
      <vt:lpstr>Online Repository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Date 2012.10.14</dc:title>
  <dc:creator>Peter Eberhardt</dc:creator>
  <cp:lastModifiedBy>Jiangtang Hu</cp:lastModifiedBy>
  <cp:revision>240</cp:revision>
  <dcterms:created xsi:type="dcterms:W3CDTF">2011-11-22T01:15:11Z</dcterms:created>
  <dcterms:modified xsi:type="dcterms:W3CDTF">2012-10-15T12:24:07Z</dcterms:modified>
</cp:coreProperties>
</file>