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sldIdLst>
    <p:sldId id="256" r:id="rId3"/>
    <p:sldId id="257" r:id="rId4"/>
    <p:sldId id="298" r:id="rId5"/>
    <p:sldId id="300" r:id="rId6"/>
    <p:sldId id="304" r:id="rId7"/>
    <p:sldId id="305" r:id="rId8"/>
    <p:sldId id="301" r:id="rId9"/>
    <p:sldId id="302" r:id="rId10"/>
    <p:sldId id="30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901A"/>
    <a:srgbClr val="0D11BD"/>
    <a:srgbClr val="477A2E"/>
    <a:srgbClr val="B3C7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05" autoAdjust="0"/>
  </p:normalViewPr>
  <p:slideViewPr>
    <p:cSldViewPr>
      <p:cViewPr>
        <p:scale>
          <a:sx n="75" d="100"/>
          <a:sy n="75" d="100"/>
        </p:scale>
        <p:origin x="931" y="22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0A901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44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6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13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15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D11BD"/>
                </a:solidFill>
              </a:defRPr>
            </a:lvl1pPr>
            <a:lvl2pPr>
              <a:defRPr>
                <a:solidFill>
                  <a:srgbClr val="0D11BD"/>
                </a:solidFill>
              </a:defRPr>
            </a:lvl2pPr>
            <a:lvl3pPr>
              <a:defRPr>
                <a:solidFill>
                  <a:srgbClr val="0D11BD"/>
                </a:solidFill>
              </a:defRPr>
            </a:lvl3pPr>
            <a:lvl4pPr>
              <a:defRPr>
                <a:solidFill>
                  <a:srgbClr val="0D11BD"/>
                </a:solidFill>
              </a:defRPr>
            </a:lvl4pPr>
            <a:lvl5pPr>
              <a:defRPr>
                <a:solidFill>
                  <a:srgbClr val="0D11B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13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6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17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397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181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93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944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166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668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054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0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76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33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90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2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2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53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58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2209800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 smtClean="0"/>
              <a:t>XXXXXXXX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Your Paper Title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0" t="51499" r="54082" b="12420"/>
          <a:stretch/>
        </p:blipFill>
        <p:spPr bwMode="auto">
          <a:xfrm>
            <a:off x="0" y="-1"/>
            <a:ext cx="9144000" cy="1981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4725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 baseline="0">
          <a:solidFill>
            <a:srgbClr val="0D11BD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B3C7EB"/>
            </a:gs>
            <a:gs pos="48000">
              <a:schemeClr val="bg1"/>
            </a:gs>
            <a:gs pos="5000">
              <a:schemeClr val="accent1">
                <a:tint val="44500"/>
                <a:satMod val="160000"/>
              </a:schemeClr>
            </a:gs>
            <a:gs pos="24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457200"/>
            <a:ext cx="8610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50" t="19361" r="28816" b="9083"/>
          <a:stretch/>
        </p:blipFill>
        <p:spPr bwMode="auto">
          <a:xfrm>
            <a:off x="7901939" y="5614007"/>
            <a:ext cx="1242061" cy="1243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1952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b="0" kern="1200" baseline="0">
          <a:solidFill>
            <a:srgbClr val="0A901A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Jiangtang/SESU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8.jp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6400800" cy="3505200"/>
          </a:xfrm>
        </p:spPr>
        <p:txBody>
          <a:bodyPr/>
          <a:lstStyle/>
          <a:p>
            <a:r>
              <a:rPr lang="en-US" sz="4000" dirty="0" smtClean="0"/>
              <a:t>Jiangtang(‘JT’) Hu</a:t>
            </a:r>
          </a:p>
          <a:p>
            <a:r>
              <a:rPr lang="en-US" dirty="0" smtClean="0"/>
              <a:t>d-Wise</a:t>
            </a:r>
          </a:p>
          <a:p>
            <a:r>
              <a:rPr lang="en-US" sz="1500" i="1" dirty="0">
                <a:solidFill>
                  <a:srgbClr val="FF0000"/>
                </a:solidFill>
                <a:hlinkClick r:id="rId2"/>
              </a:rPr>
              <a:t>https://</a:t>
            </a:r>
            <a:r>
              <a:rPr lang="en-US" sz="1500" i="1" dirty="0" smtClean="0">
                <a:solidFill>
                  <a:srgbClr val="FF0000"/>
                </a:solidFill>
                <a:hlinkClick r:id="rId2"/>
              </a:rPr>
              <a:t>github.com/Jiangtang/SESUG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0" y="437605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7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447800"/>
            <a:ext cx="4191000" cy="48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7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535113"/>
            <a:ext cx="4040188" cy="4591050"/>
          </a:xfrm>
        </p:spPr>
        <p:txBody>
          <a:bodyPr/>
          <a:lstStyle/>
          <a:p>
            <a:r>
              <a:rPr lang="en-US" dirty="0"/>
              <a:t>Ronald </a:t>
            </a:r>
            <a:r>
              <a:rPr lang="en-US" dirty="0" err="1" smtClean="0"/>
              <a:t>Fehd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Paul </a:t>
            </a:r>
            <a:r>
              <a:rPr lang="en-US" dirty="0" err="1" smtClean="0"/>
              <a:t>Dorfman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4645025" y="1535114"/>
            <a:ext cx="4041775" cy="4591050"/>
          </a:xfrm>
        </p:spPr>
        <p:txBody>
          <a:bodyPr/>
          <a:lstStyle/>
          <a:p>
            <a:r>
              <a:rPr lang="en-US" dirty="0"/>
              <a:t>Ron </a:t>
            </a:r>
            <a:r>
              <a:rPr lang="en-US" dirty="0" smtClean="0"/>
              <a:t>Cody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Kirk Paul </a:t>
            </a:r>
            <a:r>
              <a:rPr lang="en-US" dirty="0" err="1" smtClean="0"/>
              <a:t>Lafler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082" y="2114939"/>
            <a:ext cx="1524000" cy="1676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082" y="4636537"/>
            <a:ext cx="15240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133600"/>
            <a:ext cx="1524000" cy="19659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243" y="4892351"/>
            <a:ext cx="1552175" cy="122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80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My Picks(1): Programming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Paul M. </a:t>
            </a:r>
            <a:r>
              <a:rPr lang="en-US" dirty="0" err="1" smtClean="0"/>
              <a:t>Dorfman</a:t>
            </a:r>
            <a:r>
              <a:rPr lang="en-US" dirty="0"/>
              <a:t>, </a:t>
            </a:r>
            <a:r>
              <a:rPr lang="en-US" b="1" i="1" dirty="0"/>
              <a:t>How to </a:t>
            </a:r>
            <a:r>
              <a:rPr lang="en-US" b="1" i="1" dirty="0" err="1"/>
              <a:t>DoW</a:t>
            </a:r>
            <a:endParaRPr lang="en-US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240" y="2495247"/>
            <a:ext cx="7886560" cy="2735868"/>
          </a:xfrm>
          <a:prstGeom prst="rect">
            <a:avLst/>
          </a:prstGeom>
          <a:ln>
            <a:solidFill>
              <a:schemeClr val="accent1">
                <a:alpha val="87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0330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My Picks (2-1): Data Sciences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i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400" dirty="0"/>
              <a:t>Charles </a:t>
            </a:r>
            <a:r>
              <a:rPr lang="en-US" sz="2400" dirty="0" smtClean="0"/>
              <a:t>Kincaid</a:t>
            </a:r>
          </a:p>
          <a:p>
            <a:r>
              <a:rPr lang="en-US" sz="2400" b="1" i="1" dirty="0" smtClean="0"/>
              <a:t>How </a:t>
            </a:r>
            <a:r>
              <a:rPr lang="en-US" sz="2400" b="1" i="1" dirty="0"/>
              <a:t>to be a Data Scientist Using SAS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937" y="381000"/>
            <a:ext cx="5895975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86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My Picks (2-2): Data Sciences</a:t>
            </a:r>
            <a:endParaRPr lang="en-US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400" dirty="0" smtClean="0"/>
              <a:t>Jiangtang Hu</a:t>
            </a:r>
          </a:p>
          <a:p>
            <a:r>
              <a:rPr lang="en-US" sz="2400" b="1" i="1" dirty="0"/>
              <a:t>When Bad Things Happen to Good </a:t>
            </a:r>
            <a:r>
              <a:rPr lang="en-US" sz="2400" b="1" i="1" dirty="0" smtClean="0"/>
              <a:t>SAS </a:t>
            </a:r>
            <a:r>
              <a:rPr lang="en-US" sz="2400" b="1" i="1" dirty="0"/>
              <a:t>Programmers</a:t>
            </a:r>
            <a:endParaRPr lang="en-US" sz="2400" dirty="0"/>
          </a:p>
        </p:txBody>
      </p:sp>
      <p:pic>
        <p:nvPicPr>
          <p:cNvPr id="6" name="Picture 2" descr="http://ecx.images-amazon.com/images/I/41v9wdp6-GL._SX329_BO1,204,203,200_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685800"/>
            <a:ext cx="3152775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26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My Picks (3-1): Statistics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John </a:t>
            </a:r>
            <a:r>
              <a:rPr lang="en-US" dirty="0" err="1" smtClean="0"/>
              <a:t>Castelloe</a:t>
            </a:r>
            <a:r>
              <a:rPr lang="en-US" dirty="0" smtClean="0"/>
              <a:t>, </a:t>
            </a:r>
            <a:r>
              <a:rPr lang="en-US" b="1" i="1" dirty="0"/>
              <a:t>Power and Sample Size Computations</a:t>
            </a:r>
          </a:p>
        </p:txBody>
      </p:sp>
    </p:spTree>
    <p:extLst>
      <p:ext uri="{BB962C8B-B14F-4D97-AF65-F5344CB8AC3E}">
        <p14:creationId xmlns:p14="http://schemas.microsoft.com/office/powerpoint/2010/main" val="90935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3389313" cy="114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My Picks (3-2): Statistics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i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228601" y="1435100"/>
            <a:ext cx="2590800" cy="469106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Jiangtang Hu</a:t>
            </a:r>
          </a:p>
          <a:p>
            <a:r>
              <a:rPr lang="en-US" sz="2000" dirty="0"/>
              <a:t> </a:t>
            </a:r>
            <a:r>
              <a:rPr lang="en-US" sz="2000" b="1" i="1" dirty="0"/>
              <a:t>Confidence Intervals for Binomial Proportion Using SAS: The All You Need to Know and No More</a:t>
            </a:r>
          </a:p>
          <a:p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990600"/>
            <a:ext cx="711517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70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610600" cy="685800"/>
          </a:xfrm>
        </p:spPr>
        <p:txBody>
          <a:bodyPr>
            <a:normAutofit/>
          </a:bodyPr>
          <a:lstStyle/>
          <a:p>
            <a:r>
              <a:rPr lang="en-US" sz="3200" dirty="0"/>
              <a:t>My Picks </a:t>
            </a:r>
            <a:r>
              <a:rPr lang="en-US" sz="3200" dirty="0" smtClean="0"/>
              <a:t>(3-2</a:t>
            </a:r>
            <a:r>
              <a:rPr lang="en-US" sz="3200" dirty="0"/>
              <a:t>): Statistics</a:t>
            </a:r>
            <a:endParaRPr lang="en-US" sz="3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209800"/>
            <a:ext cx="5144170" cy="2529006"/>
          </a:xfrm>
        </p:spPr>
      </p:pic>
      <p:sp>
        <p:nvSpPr>
          <p:cNvPr id="6" name="TextBox 5"/>
          <p:cNvSpPr txBox="1"/>
          <p:nvPr/>
        </p:nvSpPr>
        <p:spPr>
          <a:xfrm>
            <a:off x="5105400" y="990600"/>
            <a:ext cx="406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990600"/>
            <a:ext cx="3124200" cy="604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19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SUG2015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ESUG2015_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1792</TotalTime>
  <Words>113</Words>
  <Application>Microsoft Office PowerPoint</Application>
  <PresentationFormat>On-screen Show (4:3)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SESUG2015_title</vt:lpstr>
      <vt:lpstr>SESUG2015_slide</vt:lpstr>
      <vt:lpstr>PowerPoint Presentation</vt:lpstr>
      <vt:lpstr>Numbers</vt:lpstr>
      <vt:lpstr>Big Names</vt:lpstr>
      <vt:lpstr>My Picks(1): Programming</vt:lpstr>
      <vt:lpstr>My Picks (2-1): Data Sciences</vt:lpstr>
      <vt:lpstr>My Picks (2-2): Data Sciences</vt:lpstr>
      <vt:lpstr>My Picks (3-1): Statistics</vt:lpstr>
      <vt:lpstr>My Picks (3-2): Statistics</vt:lpstr>
      <vt:lpstr>My Picks (3-2): Statistics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Bowden Analytics</dc:creator>
  <cp:lastModifiedBy>Jiangtang Hu</cp:lastModifiedBy>
  <cp:revision>533</cp:revision>
  <dcterms:created xsi:type="dcterms:W3CDTF">2014-10-07T02:26:46Z</dcterms:created>
  <dcterms:modified xsi:type="dcterms:W3CDTF">2015-11-12T20:35:26Z</dcterms:modified>
</cp:coreProperties>
</file>