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3" r:id="rId3"/>
    <p:sldId id="284" r:id="rId4"/>
    <p:sldId id="258" r:id="rId5"/>
    <p:sldId id="285" r:id="rId6"/>
    <p:sldId id="286" r:id="rId7"/>
    <p:sldId id="287" r:id="rId8"/>
    <p:sldId id="288" r:id="rId9"/>
    <p:sldId id="289" r:id="rId10"/>
    <p:sldId id="292" r:id="rId11"/>
    <p:sldId id="298" r:id="rId12"/>
    <p:sldId id="295" r:id="rId13"/>
    <p:sldId id="293" r:id="rId14"/>
    <p:sldId id="294" r:id="rId15"/>
    <p:sldId id="296" r:id="rId16"/>
    <p:sldId id="299" r:id="rId17"/>
    <p:sldId id="29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0673" autoAdjust="0"/>
  </p:normalViewPr>
  <p:slideViewPr>
    <p:cSldViewPr>
      <p:cViewPr>
        <p:scale>
          <a:sx n="75" d="100"/>
          <a:sy n="75" d="100"/>
        </p:scale>
        <p:origin x="166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5FA785-67D2-492B-827D-B3C15C665F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FA785-67D2-492B-827D-B3C15C665F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FA785-67D2-492B-827D-B3C15C665FF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4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00" b="0"/>
              <a:t>Confidential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3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7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A7EC32E-F0AA-4E6B-9DD4-558BB8DCE326}" type="slidenum">
              <a:rPr lang="en-US" sz="1000" b="0"/>
              <a:pPr algn="r"/>
              <a:t>‹#›</a:t>
            </a:fld>
            <a:endParaRPr lang="en-US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70C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70C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70C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70C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5"/>
        </a:spcBef>
        <a:spcAft>
          <a:spcPct val="0"/>
        </a:spcAft>
        <a:buChar char="•"/>
        <a:defRPr b="1">
          <a:solidFill>
            <a:srgbClr val="0070C0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5"/>
        </a:spcBef>
        <a:spcAft>
          <a:spcPct val="0"/>
        </a:spcAft>
        <a:buChar char="–"/>
        <a:defRPr sz="1600">
          <a:solidFill>
            <a:srgbClr val="0070C0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5"/>
        </a:spcBef>
        <a:spcAft>
          <a:spcPct val="0"/>
        </a:spcAft>
        <a:buChar char="•"/>
        <a:defRPr sz="1400">
          <a:solidFill>
            <a:srgbClr val="0070C0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5"/>
        </a:spcBef>
        <a:spcAft>
          <a:spcPct val="0"/>
        </a:spcAft>
        <a:buChar char="–"/>
        <a:defRPr sz="1200">
          <a:solidFill>
            <a:srgbClr val="0070C0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5"/>
        </a:spcBef>
        <a:spcAft>
          <a:spcPct val="0"/>
        </a:spcAft>
        <a:buChar char="•"/>
        <a:defRPr sz="1200">
          <a:solidFill>
            <a:srgbClr val="0070C0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iangtangHu" TargetMode="External"/><Relationship Id="rId2" Type="http://schemas.openxmlformats.org/officeDocument/2006/relationships/hyperlink" Target="https://github.com/Jiangtang/SAS_ListProcess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angtang/SAS_ListProcess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angtang/SAS_ListProcessing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Processing with SAS: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        A </a:t>
            </a:r>
            <a:r>
              <a:rPr lang="en-US" dirty="0"/>
              <a:t>Comprehensive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Jiangtang(‘JT’) Hu</a:t>
            </a:r>
          </a:p>
          <a:p>
            <a:pPr algn="ctr"/>
            <a:r>
              <a:rPr lang="en-US" dirty="0" smtClean="0"/>
              <a:t>d-Wise </a:t>
            </a:r>
            <a:r>
              <a:rPr lang="en-US" dirty="0" smtClean="0"/>
              <a:t>Technologies</a:t>
            </a:r>
          </a:p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github.com/Jiangtang/SAS_ListProcessing</a:t>
            </a:r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@</a:t>
            </a:r>
            <a:r>
              <a:rPr lang="en-US" dirty="0" err="1">
                <a:hlinkClick r:id="rId3"/>
              </a:rPr>
              <a:t>J</a:t>
            </a:r>
            <a:r>
              <a:rPr lang="en-US" dirty="0" err="1" smtClean="0">
                <a:hlinkClick r:id="rId3"/>
              </a:rPr>
              <a:t>iangtangHu</a:t>
            </a:r>
            <a:endParaRPr lang="en-US" dirty="0" smtClean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6" name="Multiply 5"/>
          <p:cNvSpPr/>
          <p:nvPr/>
        </p:nvSpPr>
        <p:spPr bwMode="auto">
          <a:xfrm>
            <a:off x="4420961" y="6259512"/>
            <a:ext cx="228600" cy="228600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Collection (1/6): the Host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44730" y="609600"/>
            <a:ext cx="5054539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44730" y="5934660"/>
            <a:ext cx="5880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accent6"/>
                </a:solidFill>
                <a:hlinkClick r:id="rId3"/>
              </a:rPr>
              <a:t>github.com/Jiangtang/SAS_ListProcessing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Collection </a:t>
            </a:r>
            <a:r>
              <a:rPr lang="en-US" dirty="0" smtClean="0"/>
              <a:t>(2/6): </a:t>
            </a:r>
            <a:r>
              <a:rPr lang="en-US" dirty="0"/>
              <a:t>the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8863"/>
            <a:ext cx="8991600" cy="4960937"/>
          </a:xfrm>
        </p:spPr>
        <p:txBody>
          <a:bodyPr/>
          <a:lstStyle/>
          <a:p>
            <a:pPr marL="0" indent="0"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filename list url "https://raw.github.com/Jiangtang/SAS_ListProcessing/master/_ListProcessing";</a:t>
            </a:r>
          </a:p>
          <a:p>
            <a:pPr marL="0" indent="0">
              <a:buNone/>
            </a:pPr>
            <a:endParaRPr lang="nn-N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inc list;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Collection </a:t>
            </a:r>
            <a:r>
              <a:rPr lang="en-US" dirty="0" smtClean="0"/>
              <a:t>(3</a:t>
            </a:r>
            <a:r>
              <a:rPr lang="en-US" dirty="0"/>
              <a:t>/6</a:t>
            </a:r>
            <a:r>
              <a:rPr lang="en-US" dirty="0" smtClean="0"/>
              <a:t>): </a:t>
            </a:r>
            <a:r>
              <a:rPr lang="en-US" dirty="0"/>
              <a:t>the </a:t>
            </a:r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486399"/>
          </a:xfrm>
        </p:spPr>
        <p:txBody>
          <a:bodyPr/>
          <a:lstStyle/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Formatting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Quoting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Counting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Sorting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Slicing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Zipping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Appending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Replacing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Renaming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Editing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Dropping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Matching</a:t>
            </a:r>
          </a:p>
          <a:p>
            <a:pPr marL="3092450" lvl="7" indent="-342900">
              <a:buFont typeface="+mj-lt"/>
              <a:buAutoNum type="arabicPeriod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Reversing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11527061" flipV="1">
            <a:off x="5410200" y="1913930"/>
            <a:ext cx="1371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#45</a:t>
            </a:r>
            <a:endParaRPr lang="en-US" sz="5400" b="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04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Collection </a:t>
            </a:r>
            <a:r>
              <a:rPr lang="en-US" dirty="0" smtClean="0"/>
              <a:t>(4</a:t>
            </a:r>
            <a:r>
              <a:rPr lang="en-US" dirty="0"/>
              <a:t>/6</a:t>
            </a:r>
            <a:r>
              <a:rPr lang="en-US" dirty="0" smtClean="0"/>
              <a:t>): the Source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066579"/>
            <a:ext cx="4267201" cy="486116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95400"/>
            <a:ext cx="4207321" cy="4191221"/>
          </a:xfrm>
        </p:spPr>
      </p:pic>
    </p:spTree>
    <p:extLst>
      <p:ext uri="{BB962C8B-B14F-4D97-AF65-F5344CB8AC3E}">
        <p14:creationId xmlns:p14="http://schemas.microsoft.com/office/powerpoint/2010/main" val="32929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Collection </a:t>
            </a:r>
            <a:r>
              <a:rPr lang="en-US" dirty="0" smtClean="0"/>
              <a:t>(5</a:t>
            </a:r>
            <a:r>
              <a:rPr lang="en-US" dirty="0"/>
              <a:t>/6</a:t>
            </a:r>
            <a:r>
              <a:rPr lang="en-US" dirty="0" smtClean="0"/>
              <a:t>): </a:t>
            </a:r>
            <a:r>
              <a:rPr lang="en-US" dirty="0"/>
              <a:t>the </a:t>
            </a:r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Roland </a:t>
            </a:r>
            <a:r>
              <a:rPr lang="en-US" dirty="0" err="1" smtClean="0"/>
              <a:t>Rashleigh</a:t>
            </a:r>
            <a:r>
              <a:rPr lang="en-US" dirty="0" smtClean="0"/>
              <a:t>-Berry</a:t>
            </a:r>
          </a:p>
          <a:p>
            <a:endParaRPr lang="en-US" dirty="0" smtClean="0"/>
          </a:p>
          <a:p>
            <a:r>
              <a:rPr lang="en-US" dirty="0" smtClean="0"/>
              <a:t>Ian Whitlock</a:t>
            </a:r>
          </a:p>
          <a:p>
            <a:endParaRPr lang="en-US" dirty="0" smtClean="0"/>
          </a:p>
          <a:p>
            <a:r>
              <a:rPr lang="en-US" dirty="0" smtClean="0"/>
              <a:t>Robert </a:t>
            </a:r>
            <a:r>
              <a:rPr lang="en-US" dirty="0"/>
              <a:t>J. </a:t>
            </a:r>
            <a:r>
              <a:rPr lang="en-US" dirty="0" smtClean="0"/>
              <a:t>Morris</a:t>
            </a:r>
          </a:p>
          <a:p>
            <a:endParaRPr lang="en-US" dirty="0" smtClean="0"/>
          </a:p>
          <a:p>
            <a:r>
              <a:rPr lang="en-US" dirty="0" smtClean="0"/>
              <a:t>Richard </a:t>
            </a:r>
            <a:r>
              <a:rPr lang="en-US" dirty="0"/>
              <a:t>A. </a:t>
            </a:r>
            <a:r>
              <a:rPr lang="en-US" dirty="0" err="1" smtClean="0"/>
              <a:t>DeVenezia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Chang Chung</a:t>
            </a:r>
          </a:p>
          <a:p>
            <a:endParaRPr lang="en-US" dirty="0" smtClean="0"/>
          </a:p>
          <a:p>
            <a:r>
              <a:rPr lang="en-US" dirty="0" smtClean="0"/>
              <a:t>Paul </a:t>
            </a:r>
            <a:r>
              <a:rPr lang="en-US" dirty="0" err="1" smtClean="0"/>
              <a:t>Dorfman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Collection </a:t>
            </a:r>
            <a:r>
              <a:rPr lang="en-US" dirty="0" smtClean="0"/>
              <a:t>(6</a:t>
            </a:r>
            <a:r>
              <a:rPr lang="en-US" dirty="0"/>
              <a:t>/6</a:t>
            </a:r>
            <a:r>
              <a:rPr lang="en-US" dirty="0" smtClean="0"/>
              <a:t>): </a:t>
            </a:r>
            <a:r>
              <a:rPr lang="en-US" dirty="0"/>
              <a:t>the </a:t>
            </a:r>
            <a:r>
              <a:rPr lang="en-US" dirty="0" smtClean="0"/>
              <a:t>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function-like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133600"/>
            <a:ext cx="56918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%let ds= </a:t>
            </a:r>
            <a:r>
              <a:rPr lang="en-US" b="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range(to=3, </a:t>
            </a:r>
            <a:r>
              <a:rPr lang="en-US" b="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opre</a:t>
            </a:r>
            <a:r>
              <a:rPr lang="en-US" b="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=a)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2971800"/>
            <a:ext cx="6929420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	create table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		select *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		from </a:t>
            </a:r>
            <a:r>
              <a:rPr lang="en-US" b="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range(to=3,opre=</a:t>
            </a:r>
            <a:r>
              <a:rPr lang="en-US" b="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a,sosep</a:t>
            </a:r>
            <a:r>
              <a:rPr lang="en-US" b="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=%</a:t>
            </a:r>
            <a:r>
              <a:rPr lang="en-US" b="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(,))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		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quit;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053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Y</a:t>
            </a:r>
            <a:r>
              <a:rPr lang="en-US" dirty="0" smtClean="0"/>
              <a:t>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</a:t>
            </a:r>
            <a:r>
              <a:rPr lang="en-US" dirty="0" smtClean="0"/>
              <a:t>eview </a:t>
            </a:r>
            <a:r>
              <a:rPr lang="en-US" dirty="0"/>
              <a:t>the repository of all macros </a:t>
            </a:r>
            <a:r>
              <a:rPr lang="en-US" dirty="0" smtClean="0"/>
              <a:t>available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</a:t>
            </a:r>
            <a:r>
              <a:rPr lang="en-US" dirty="0" smtClean="0"/>
              <a:t>earn </a:t>
            </a:r>
            <a:r>
              <a:rPr lang="en-US" dirty="0"/>
              <a:t>the basic program style by existing </a:t>
            </a:r>
            <a:r>
              <a:rPr lang="en-US" dirty="0" smtClean="0"/>
              <a:t>macros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and only have return value in your </a:t>
            </a:r>
            <a:r>
              <a:rPr lang="en-US" dirty="0" smtClean="0"/>
              <a:t>macros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careful for </a:t>
            </a:r>
            <a:r>
              <a:rPr lang="en-US" dirty="0" smtClean="0"/>
              <a:t>the SAS macro </a:t>
            </a:r>
            <a:r>
              <a:rPr lang="en-US" dirty="0"/>
              <a:t>quoting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895600"/>
            <a:ext cx="323572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 Home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5219700" cy="1828800"/>
          </a:xfrm>
        </p:spPr>
      </p:pic>
      <p:sp>
        <p:nvSpPr>
          <p:cNvPr id="5" name="TextBox 4"/>
          <p:cNvSpPr txBox="1"/>
          <p:nvPr/>
        </p:nvSpPr>
        <p:spPr>
          <a:xfrm>
            <a:off x="438150" y="3581400"/>
            <a:ext cx="800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hlinkClick r:id="rId3"/>
              </a:rPr>
              <a:t>https://github.com/Jiangtang/SAS_ListProcessing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854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William Shakespeare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1"/>
            <a:ext cx="77257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dirty="0" smtClean="0">
              <a:ln w="22225">
                <a:solidFill>
                  <a:schemeClr val="accent2"/>
                </a:solidFill>
                <a:prstDash val="solid"/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795437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List, or not to List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question.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48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SAS-L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" y="838200"/>
            <a:ext cx="8349343" cy="4302386"/>
          </a:xfrm>
        </p:spPr>
      </p:pic>
    </p:spTree>
    <p:extLst>
      <p:ext uri="{BB962C8B-B14F-4D97-AF65-F5344CB8AC3E}">
        <p14:creationId xmlns:p14="http://schemas.microsoft.com/office/powerpoint/2010/main" val="18416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 Story</a:t>
            </a:r>
          </a:p>
          <a:p>
            <a:endParaRPr lang="en-US" sz="2000" dirty="0" smtClean="0"/>
          </a:p>
          <a:p>
            <a:r>
              <a:rPr lang="en-US" sz="2000" dirty="0" smtClean="0"/>
              <a:t>A Collection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Build Your Own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86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703263"/>
          </a:xfrm>
        </p:spPr>
        <p:txBody>
          <a:bodyPr/>
          <a:lstStyle/>
          <a:p>
            <a:r>
              <a:rPr lang="en-US" dirty="0" smtClean="0"/>
              <a:t>What is a List (1/2): In General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data structure to hold sequence of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000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703263"/>
          </a:xfrm>
        </p:spPr>
        <p:txBody>
          <a:bodyPr/>
          <a:lstStyle/>
          <a:p>
            <a:r>
              <a:rPr lang="en-US" dirty="0" smtClean="0"/>
              <a:t>What is a </a:t>
            </a:r>
            <a:r>
              <a:rPr lang="en-US" smtClean="0"/>
              <a:t>List (2/2</a:t>
            </a:r>
            <a:r>
              <a:rPr lang="en-US" dirty="0" smtClean="0"/>
              <a:t>): In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is a list is a list is a list…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 rot="1383583">
            <a:off x="4549839" y="2505282"/>
            <a:ext cx="3504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combine;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set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 a2 a3 a4 a5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un;</a:t>
            </a:r>
          </a:p>
        </p:txBody>
      </p:sp>
      <p:sp>
        <p:nvSpPr>
          <p:cNvPr id="6" name="TextBox 5"/>
          <p:cNvSpPr txBox="1"/>
          <p:nvPr/>
        </p:nvSpPr>
        <p:spPr>
          <a:xfrm rot="245796">
            <a:off x="1143000" y="3886200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%let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group=red yellow pink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Story: My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505200"/>
            <a:ext cx="178927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combine;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set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295400" y="1905000"/>
            <a:ext cx="21336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combine;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set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a1-a3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2286000"/>
            <a:ext cx="4572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	create table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		select *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		from </a:t>
            </a:r>
            <a:r>
              <a:rPr lang="en-US" b="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a1-a3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		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7924800" y="3276600"/>
            <a:ext cx="914400" cy="914400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</a:t>
            </a:r>
            <a:r>
              <a:rPr lang="en-US" dirty="0" smtClean="0"/>
              <a:t>: My Solution (2011)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576200" cy="3505200"/>
          </a:xfrm>
        </p:spPr>
      </p:pic>
    </p:spTree>
    <p:extLst>
      <p:ext uri="{BB962C8B-B14F-4D97-AF65-F5344CB8AC3E}">
        <p14:creationId xmlns:p14="http://schemas.microsoft.com/office/powerpoint/2010/main" val="42040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</a:t>
            </a:r>
            <a:r>
              <a:rPr lang="en-US" dirty="0" smtClean="0"/>
              <a:t>: then I read </a:t>
            </a:r>
            <a:r>
              <a:rPr lang="en-US" dirty="0"/>
              <a:t>Ian </a:t>
            </a:r>
            <a:r>
              <a:rPr lang="en-US" dirty="0" smtClean="0"/>
              <a:t>Whitlock (2007)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23" y="1058863"/>
            <a:ext cx="7755554" cy="4960937"/>
          </a:xfrm>
        </p:spPr>
      </p:pic>
    </p:spTree>
    <p:extLst>
      <p:ext uri="{BB962C8B-B14F-4D97-AF65-F5344CB8AC3E}">
        <p14:creationId xmlns:p14="http://schemas.microsoft.com/office/powerpoint/2010/main" val="32500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SESUG_2013_PP_Template</Template>
  <TotalTime>763</TotalTime>
  <Words>300</Words>
  <Application>Microsoft Office PowerPoint</Application>
  <PresentationFormat>On-screen Show (4:3)</PresentationFormat>
  <Paragraphs>102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Courier New</vt:lpstr>
      <vt:lpstr>Blank</vt:lpstr>
      <vt:lpstr>List Processing with SAS:           A Comprehensive Survey</vt:lpstr>
      <vt:lpstr>From William Shakespeare</vt:lpstr>
      <vt:lpstr>From SAS-L</vt:lpstr>
      <vt:lpstr>Agenda</vt:lpstr>
      <vt:lpstr>What is a List (1/2): In General Programming Languages</vt:lpstr>
      <vt:lpstr>What is a List (2/2): In SAS</vt:lpstr>
      <vt:lpstr>A Story: My Question</vt:lpstr>
      <vt:lpstr>A Story: My Solution (2011)</vt:lpstr>
      <vt:lpstr>A Story: then I read Ian Whitlock (2007)</vt:lpstr>
      <vt:lpstr>A Collection (1/6): the Host</vt:lpstr>
      <vt:lpstr>A Collection (2/6): the Usage</vt:lpstr>
      <vt:lpstr>A Collection (3/6): the Categories</vt:lpstr>
      <vt:lpstr>A Collection (4/6): the Source</vt:lpstr>
      <vt:lpstr>A Collection (5/6): the Credits</vt:lpstr>
      <vt:lpstr>A Collection (6/6): the Criterion</vt:lpstr>
      <vt:lpstr>Build Your Own</vt:lpstr>
      <vt:lpstr>Take Home</vt:lpstr>
    </vt:vector>
  </TitlesOfParts>
  <Company>Capital 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Processing</dc:title>
  <dc:creator>Jiangtang Hu</dc:creator>
  <cp:lastModifiedBy>Jiangtang Hu</cp:lastModifiedBy>
  <cp:revision>253</cp:revision>
  <dcterms:created xsi:type="dcterms:W3CDTF">2013-10-16T18:13:43Z</dcterms:created>
  <dcterms:modified xsi:type="dcterms:W3CDTF">2013-10-17T19:13:43Z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