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9" r:id="rId5"/>
    <p:sldId id="263" r:id="rId6"/>
    <p:sldId id="264" r:id="rId7"/>
    <p:sldId id="265" r:id="rId8"/>
    <p:sldId id="266" r:id="rId9"/>
    <p:sldId id="267" r:id="rId10"/>
    <p:sldId id="268" r:id="rId11"/>
    <p:sldId id="274" r:id="rId12"/>
    <p:sldId id="275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76505" autoAdjust="0"/>
  </p:normalViewPr>
  <p:slideViewPr>
    <p:cSldViewPr>
      <p:cViewPr varScale="1">
        <p:scale>
          <a:sx n="70" d="100"/>
          <a:sy n="70" d="100"/>
        </p:scale>
        <p:origin x="18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5FA785-67D2-492B-827D-B3C15C665F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Report01_20130902_Tom_DONOT_DELETE.sas</a:t>
            </a:r>
          </a:p>
          <a:p>
            <a:r>
              <a:rPr lang="en-US" b="0" dirty="0" smtClean="0"/>
              <a:t>CVS: Concurrent Versions System </a:t>
            </a:r>
          </a:p>
          <a:p>
            <a:r>
              <a:rPr lang="en-US" b="0" dirty="0" smtClean="0"/>
              <a:t>SVN:</a:t>
            </a:r>
            <a:r>
              <a:rPr lang="en-US" b="0" baseline="0" dirty="0" smtClean="0"/>
              <a:t> Subversion</a:t>
            </a:r>
            <a:endParaRPr lang="en-US" b="0" dirty="0" smtClean="0"/>
          </a:p>
          <a:p>
            <a:r>
              <a:rPr lang="en-US" b="0" dirty="0" err="1" smtClean="0"/>
              <a:t>Git</a:t>
            </a:r>
            <a:endParaRPr lang="en-US" b="0" dirty="0" smtClean="0"/>
          </a:p>
          <a:p>
            <a:r>
              <a:rPr lang="en-US" b="0" dirty="0" err="1" smtClean="0"/>
              <a:t>Github</a:t>
            </a:r>
            <a:r>
              <a:rPr lang="en-US" b="0" dirty="0" smtClean="0"/>
              <a:t>:</a:t>
            </a:r>
          </a:p>
          <a:p>
            <a:r>
              <a:rPr lang="en-US" dirty="0" smtClean="0"/>
              <a:t>A web-based hosting services, for</a:t>
            </a:r>
          </a:p>
          <a:p>
            <a:r>
              <a:rPr lang="en-US" dirty="0" smtClean="0"/>
              <a:t>Software development, using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reversion control system</a:t>
            </a:r>
          </a:p>
          <a:p>
            <a:endParaRPr lang="en-US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Distributed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Centralized : clone, checkout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FA785-67D2-492B-827D-B3C15C665FF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3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FA785-67D2-492B-827D-B3C15C665F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5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FA785-67D2-492B-827D-B3C15C665FF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98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FA785-67D2-492B-827D-B3C15C665FF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8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FA785-67D2-492B-827D-B3C15C66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8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0"/>
            <a:ext cx="9121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000" b="0"/>
              <a:t>Confidential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5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3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7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A7EC32E-F0AA-4E6B-9DD4-558BB8DCE326}" type="slidenum">
              <a:rPr lang="en-US" sz="1000" b="0"/>
              <a:pPr algn="r"/>
              <a:t>‹#›</a:t>
            </a:fld>
            <a:endParaRPr lang="en-US" sz="10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70C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70C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70C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70C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5"/>
        </a:spcBef>
        <a:spcAft>
          <a:spcPct val="0"/>
        </a:spcAft>
        <a:buChar char="•"/>
        <a:defRPr b="1">
          <a:solidFill>
            <a:srgbClr val="0070C0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5"/>
        </a:spcBef>
        <a:spcAft>
          <a:spcPct val="0"/>
        </a:spcAft>
        <a:buChar char="–"/>
        <a:defRPr sz="1600">
          <a:solidFill>
            <a:srgbClr val="0070C0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5"/>
        </a:spcBef>
        <a:spcAft>
          <a:spcPct val="0"/>
        </a:spcAft>
        <a:buChar char="•"/>
        <a:defRPr sz="1400">
          <a:solidFill>
            <a:srgbClr val="0070C0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5"/>
        </a:spcBef>
        <a:spcAft>
          <a:spcPct val="0"/>
        </a:spcAft>
        <a:buChar char="–"/>
        <a:defRPr sz="1200">
          <a:solidFill>
            <a:srgbClr val="0070C0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5"/>
        </a:spcBef>
        <a:spcAft>
          <a:spcPct val="0"/>
        </a:spcAft>
        <a:buChar char="•"/>
        <a:defRPr sz="1200">
          <a:solidFill>
            <a:srgbClr val="0070C0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iangtangHu" TargetMode="External"/><Relationship Id="rId2" Type="http://schemas.openxmlformats.org/officeDocument/2006/relationships/hyperlink" Target="https://github.com/Jiangta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angtang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angta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Hitchhiker’s Guide to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SAS </a:t>
            </a:r>
            <a:r>
              <a:rPr lang="en-US" dirty="0"/>
              <a:t>Programming Goes Social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Jiangtang(‘JT’) Hu</a:t>
            </a:r>
          </a:p>
          <a:p>
            <a:pPr algn="ctr"/>
            <a:r>
              <a:rPr lang="en-US" dirty="0" smtClean="0"/>
              <a:t>d-Wise Technologies</a:t>
            </a:r>
          </a:p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github.com/Jiangtang</a:t>
            </a:r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@</a:t>
            </a:r>
            <a:r>
              <a:rPr lang="en-US" dirty="0" err="1">
                <a:hlinkClick r:id="rId3"/>
              </a:rPr>
              <a:t>J</a:t>
            </a:r>
            <a:r>
              <a:rPr lang="en-US" dirty="0" err="1" smtClean="0">
                <a:hlinkClick r:id="rId3"/>
              </a:rPr>
              <a:t>iangtangHu</a:t>
            </a:r>
            <a:endParaRPr lang="en-US" dirty="0" smtClean="0"/>
          </a:p>
          <a:p>
            <a:pPr algn="ctr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829652"/>
            <a:ext cx="1460317" cy="1460317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 bwMode="auto">
          <a:xfrm>
            <a:off x="4420961" y="6259512"/>
            <a:ext cx="228600" cy="228600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Github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It’s based on </a:t>
            </a:r>
            <a:r>
              <a:rPr lang="en-US" sz="2500" dirty="0" err="1" smtClean="0"/>
              <a:t>Git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You don’t need to know </a:t>
            </a:r>
            <a:r>
              <a:rPr lang="en-US" sz="2500" dirty="0" err="1" smtClean="0"/>
              <a:t>Git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Huge community</a:t>
            </a:r>
          </a:p>
          <a:p>
            <a:endParaRPr lang="en-US" sz="2500" dirty="0" smtClean="0"/>
          </a:p>
          <a:p>
            <a:r>
              <a:rPr lang="en-US" sz="2500" dirty="0" smtClean="0"/>
              <a:t>Cool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27831"/>
            <a:ext cx="472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Github</a:t>
            </a:r>
            <a:r>
              <a:rPr lang="en-US" dirty="0" smtClean="0"/>
              <a:t> (2/3): </a:t>
            </a:r>
            <a:r>
              <a:rPr lang="en-US" dirty="0"/>
              <a:t>Help you to find a Job!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90600"/>
            <a:ext cx="612096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en-US" dirty="0"/>
              <a:t>3</a:t>
            </a:r>
            <a:r>
              <a:rPr lang="en-US" dirty="0" smtClean="0"/>
              <a:t>/3</a:t>
            </a:r>
            <a:r>
              <a:rPr lang="en-US" dirty="0"/>
              <a:t>) </a:t>
            </a:r>
            <a:r>
              <a:rPr lang="en-US" dirty="0" smtClean="0"/>
              <a:t>: </a:t>
            </a:r>
            <a:r>
              <a:rPr lang="en-US" dirty="0"/>
              <a:t>Help you to find a Job!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5" y="779463"/>
            <a:ext cx="7430243" cy="5545137"/>
          </a:xfrm>
        </p:spPr>
      </p:pic>
    </p:spTree>
    <p:extLst>
      <p:ext uri="{BB962C8B-B14F-4D97-AF65-F5344CB8AC3E}">
        <p14:creationId xmlns:p14="http://schemas.microsoft.com/office/powerpoint/2010/main" val="11198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(1/2): Create an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57" y="1058863"/>
            <a:ext cx="6768685" cy="4960937"/>
          </a:xfrm>
        </p:spPr>
      </p:pic>
    </p:spTree>
    <p:extLst>
      <p:ext uri="{BB962C8B-B14F-4D97-AF65-F5344CB8AC3E}">
        <p14:creationId xmlns:p14="http://schemas.microsoft.com/office/powerpoint/2010/main" val="22863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</a:t>
            </a:r>
            <a:r>
              <a:rPr lang="en-US" dirty="0" smtClean="0"/>
              <a:t>(2/2): Download the Client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08" y="1058863"/>
            <a:ext cx="7072384" cy="4960937"/>
          </a:xfrm>
        </p:spPr>
      </p:pic>
    </p:spTree>
    <p:extLst>
      <p:ext uri="{BB962C8B-B14F-4D97-AF65-F5344CB8AC3E}">
        <p14:creationId xmlns:p14="http://schemas.microsoft.com/office/powerpoint/2010/main" val="24619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Play Around (1/3): Create or Clone Repositories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0" y="1058863"/>
            <a:ext cx="7696700" cy="4960937"/>
          </a:xfrm>
        </p:spPr>
      </p:pic>
    </p:spTree>
    <p:extLst>
      <p:ext uri="{BB962C8B-B14F-4D97-AF65-F5344CB8AC3E}">
        <p14:creationId xmlns:p14="http://schemas.microsoft.com/office/powerpoint/2010/main" val="19322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Play Around </a:t>
            </a:r>
            <a:r>
              <a:rPr lang="en-US" dirty="0" smtClean="0"/>
              <a:t>(2/3</a:t>
            </a:r>
            <a:r>
              <a:rPr lang="en-US" dirty="0"/>
              <a:t>): </a:t>
            </a:r>
            <a:r>
              <a:rPr lang="en-US" dirty="0" smtClean="0"/>
              <a:t>Commit and Sync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0" y="790349"/>
            <a:ext cx="7696700" cy="4960937"/>
          </a:xfrm>
        </p:spPr>
      </p:pic>
    </p:spTree>
    <p:extLst>
      <p:ext uri="{BB962C8B-B14F-4D97-AF65-F5344CB8AC3E}">
        <p14:creationId xmlns:p14="http://schemas.microsoft.com/office/powerpoint/2010/main" val="21363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Play Around </a:t>
            </a:r>
            <a:r>
              <a:rPr lang="en-US" dirty="0" smtClean="0"/>
              <a:t>(3/3</a:t>
            </a:r>
            <a:r>
              <a:rPr lang="en-US" dirty="0"/>
              <a:t>): </a:t>
            </a:r>
            <a:r>
              <a:rPr lang="en-US" dirty="0" smtClean="0"/>
              <a:t>Check Online!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779463"/>
            <a:ext cx="6019800" cy="5650163"/>
          </a:xfrm>
        </p:spPr>
      </p:pic>
    </p:spTree>
    <p:extLst>
      <p:ext uri="{BB962C8B-B14F-4D97-AF65-F5344CB8AC3E}">
        <p14:creationId xmlns:p14="http://schemas.microsoft.com/office/powerpoint/2010/main" val="5802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Social (1/5): Follow a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ol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6096000" cy="401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5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Social (2/5): Watch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 descr="w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02164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3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7" y="1371600"/>
            <a:ext cx="4069237" cy="304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1676400"/>
            <a:ext cx="364631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Social (3/5): Clone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l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59436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Social (4/5): Fork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1-F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30850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9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Social (5/5): Pull a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6-p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5935663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11-mer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37092"/>
            <a:ext cx="5943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8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 Home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5219700" cy="1828800"/>
          </a:xfrm>
        </p:spPr>
      </p:pic>
      <p:sp>
        <p:nvSpPr>
          <p:cNvPr id="5" name="TextBox 4"/>
          <p:cNvSpPr txBox="1"/>
          <p:nvPr/>
        </p:nvSpPr>
        <p:spPr>
          <a:xfrm>
            <a:off x="1066800" y="35814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hlinkClick r:id="rId3"/>
              </a:rPr>
              <a:t>https://github.com/Jiangtang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44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</a:t>
            </a:r>
          </a:p>
          <a:p>
            <a:endParaRPr lang="en-US" sz="2800" dirty="0" smtClean="0"/>
          </a:p>
          <a:p>
            <a:r>
              <a:rPr lang="en-US" sz="2800" dirty="0" smtClean="0"/>
              <a:t>Who</a:t>
            </a:r>
          </a:p>
          <a:p>
            <a:endParaRPr lang="en-US" sz="2800" dirty="0"/>
          </a:p>
          <a:p>
            <a:r>
              <a:rPr lang="en-US" sz="2800" dirty="0" smtClean="0"/>
              <a:t>Why</a:t>
            </a:r>
          </a:p>
          <a:p>
            <a:endParaRPr lang="en-US" sz="2800" dirty="0" smtClean="0"/>
          </a:p>
          <a:p>
            <a:r>
              <a:rPr lang="en-US" sz="2800" dirty="0" smtClean="0"/>
              <a:t>How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9152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883925"/>
              </p:ext>
            </p:extLst>
          </p:nvPr>
        </p:nvGraphicFramePr>
        <p:xfrm>
          <a:off x="152399" y="1058863"/>
          <a:ext cx="89154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1"/>
                <a:gridCol w="1234847"/>
                <a:gridCol w="1660753"/>
                <a:gridCol w="1752600"/>
                <a:gridCol w="335279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Control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GUI Clients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for</a:t>
                      </a:r>
                      <a:r>
                        <a:rPr lang="en-US" baseline="0" dirty="0" smtClean="0"/>
                        <a:t> Windows/Mac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err="1" smtClean="0"/>
                        <a:t>iOS</a:t>
                      </a:r>
                      <a:r>
                        <a:rPr lang="en-US" baseline="0" dirty="0" smtClean="0"/>
                        <a:t>, 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https://github.com/Jiangtang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TortoiseCVS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TortoiseSVN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057400" y="3810000"/>
            <a:ext cx="5864506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191000"/>
            <a:ext cx="128740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048000"/>
            <a:ext cx="5475872" cy="2514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36" y="914400"/>
            <a:ext cx="375744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Programmers in </a:t>
            </a:r>
            <a:r>
              <a:rPr lang="en-US" dirty="0" err="1" smtClean="0"/>
              <a:t>Github</a:t>
            </a:r>
            <a:r>
              <a:rPr lang="en-US" dirty="0" smtClean="0"/>
              <a:t> (1/4)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83" y="1081668"/>
            <a:ext cx="7536833" cy="4915326"/>
          </a:xfrm>
        </p:spPr>
      </p:pic>
    </p:spTree>
    <p:extLst>
      <p:ext uri="{BB962C8B-B14F-4D97-AF65-F5344CB8AC3E}">
        <p14:creationId xmlns:p14="http://schemas.microsoft.com/office/powerpoint/2010/main" val="2757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Programmers in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(2/4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3" y="1081668"/>
            <a:ext cx="7552074" cy="4915326"/>
          </a:xfrm>
        </p:spPr>
      </p:pic>
    </p:spTree>
    <p:extLst>
      <p:ext uri="{BB962C8B-B14F-4D97-AF65-F5344CB8AC3E}">
        <p14:creationId xmlns:p14="http://schemas.microsoft.com/office/powerpoint/2010/main" val="21300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Programmers in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(3/4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68" y="1058863"/>
            <a:ext cx="7831463" cy="4960937"/>
          </a:xfrm>
        </p:spPr>
      </p:pic>
    </p:spTree>
    <p:extLst>
      <p:ext uri="{BB962C8B-B14F-4D97-AF65-F5344CB8AC3E}">
        <p14:creationId xmlns:p14="http://schemas.microsoft.com/office/powerpoint/2010/main" val="19916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Programmers in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(4/4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2" y="1081668"/>
            <a:ext cx="7559695" cy="4915326"/>
          </a:xfrm>
        </p:spPr>
      </p:pic>
    </p:spTree>
    <p:extLst>
      <p:ext uri="{BB962C8B-B14F-4D97-AF65-F5344CB8AC3E}">
        <p14:creationId xmlns:p14="http://schemas.microsoft.com/office/powerpoint/2010/main" val="46604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SESUG_2013_PP_Template</Template>
  <TotalTime>564</TotalTime>
  <Words>252</Words>
  <Application>Microsoft Office PowerPoint</Application>
  <PresentationFormat>On-screen Show (4:3)</PresentationFormat>
  <Paragraphs>69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Blank</vt:lpstr>
      <vt:lpstr>The Hitchhiker’s Guide to Github:                  SAS Programming Goes Social</vt:lpstr>
      <vt:lpstr>PowerPoint Presentation</vt:lpstr>
      <vt:lpstr>Agenda</vt:lpstr>
      <vt:lpstr>What is Github</vt:lpstr>
      <vt:lpstr>Why Version Control</vt:lpstr>
      <vt:lpstr>SAS Programmers in Github (1/4)</vt:lpstr>
      <vt:lpstr>SAS Programmers in Github (2/4)</vt:lpstr>
      <vt:lpstr>SAS Programmers in Github (3/4)</vt:lpstr>
      <vt:lpstr>SAS Programmers in Github (4/4)</vt:lpstr>
      <vt:lpstr>Why Github (1/3)</vt:lpstr>
      <vt:lpstr>Why Github (2/3): Help you to find a Job!  </vt:lpstr>
      <vt:lpstr>Why Github (3/3) : Help you to find a Job!  </vt:lpstr>
      <vt:lpstr>Get Started (1/2): Create an Account</vt:lpstr>
      <vt:lpstr>Get Started (2/2): Download the Client</vt:lpstr>
      <vt:lpstr>Just Play Around (1/3): Create or Clone Repositories</vt:lpstr>
      <vt:lpstr>Just Play Around (2/3): Commit and Sync</vt:lpstr>
      <vt:lpstr>Just Play Around (3/3): Check Online!</vt:lpstr>
      <vt:lpstr>Be Social (1/5): Follow a User</vt:lpstr>
      <vt:lpstr>Be Social (2/5): Watch A Repository</vt:lpstr>
      <vt:lpstr>Be Social (3/5): Clone A Repository</vt:lpstr>
      <vt:lpstr>Be Social (4/5): Fork A Repository</vt:lpstr>
      <vt:lpstr>Be Social (5/5): Pull a Request</vt:lpstr>
      <vt:lpstr>Take Home</vt:lpstr>
    </vt:vector>
  </TitlesOfParts>
  <Company>Capital 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Hitchhiker’s Guide to Github:                  SAS Programming Goes Social</dc:title>
  <dc:creator>Jiangtang Hu</dc:creator>
  <cp:lastModifiedBy>Jiangtang Hu</cp:lastModifiedBy>
  <cp:revision>105</cp:revision>
  <dcterms:created xsi:type="dcterms:W3CDTF">2013-10-16T18:13:43Z</dcterms:created>
  <dcterms:modified xsi:type="dcterms:W3CDTF">2013-10-17T15:42:21Z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