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</p:sldMasterIdLst>
  <p:sldIdLst>
    <p:sldId id="256" r:id="rId3"/>
    <p:sldId id="258" r:id="rId4"/>
    <p:sldId id="267" r:id="rId5"/>
    <p:sldId id="268" r:id="rId6"/>
    <p:sldId id="257" r:id="rId7"/>
    <p:sldId id="269" r:id="rId8"/>
    <p:sldId id="278" r:id="rId9"/>
    <p:sldId id="270" r:id="rId10"/>
    <p:sldId id="279" r:id="rId11"/>
    <p:sldId id="271" r:id="rId12"/>
    <p:sldId id="280" r:id="rId13"/>
    <p:sldId id="272" r:id="rId14"/>
    <p:sldId id="281" r:id="rId15"/>
    <p:sldId id="282" r:id="rId16"/>
    <p:sldId id="273" r:id="rId17"/>
    <p:sldId id="283" r:id="rId18"/>
    <p:sldId id="274" r:id="rId19"/>
    <p:sldId id="275" r:id="rId20"/>
    <p:sldId id="276" r:id="rId21"/>
    <p:sldId id="277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901A"/>
    <a:srgbClr val="0D11BD"/>
    <a:srgbClr val="477A2E"/>
    <a:srgbClr val="B3C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5" autoAdjust="0"/>
  </p:normalViewPr>
  <p:slideViewPr>
    <p:cSldViewPr>
      <p:cViewPr varScale="1">
        <p:scale>
          <a:sx n="82" d="100"/>
          <a:sy n="82" d="100"/>
        </p:scale>
        <p:origin x="1459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A901A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44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6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13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5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D11BD"/>
                </a:solidFill>
              </a:defRPr>
            </a:lvl1pPr>
            <a:lvl2pPr>
              <a:defRPr>
                <a:solidFill>
                  <a:srgbClr val="0D11BD"/>
                </a:solidFill>
              </a:defRPr>
            </a:lvl2pPr>
            <a:lvl3pPr>
              <a:defRPr>
                <a:solidFill>
                  <a:srgbClr val="0D11BD"/>
                </a:solidFill>
              </a:defRPr>
            </a:lvl3pPr>
            <a:lvl4pPr>
              <a:defRPr>
                <a:solidFill>
                  <a:srgbClr val="0D11BD"/>
                </a:solidFill>
              </a:defRPr>
            </a:lvl4pPr>
            <a:lvl5pPr>
              <a:defRPr>
                <a:solidFill>
                  <a:srgbClr val="0D11BD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134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6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17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39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518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4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6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66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0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7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3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9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2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2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53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4BB906A-7526-49A7-A47A-B7356A5ECE64}" type="datetimeFigureOut">
              <a:rPr lang="en-US" smtClean="0"/>
              <a:t>9/24/2015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69C45DD-ACD7-4724-9D09-8438A74E51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22098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XXXXXXXX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Your Paper Title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" t="51499" r="54082" b="12420"/>
          <a:stretch/>
        </p:blipFill>
        <p:spPr bwMode="auto">
          <a:xfrm>
            <a:off x="0" y="-1"/>
            <a:ext cx="9144000" cy="198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72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 baseline="0">
          <a:solidFill>
            <a:srgbClr val="0D11BD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rgbClr val="B3C7EB"/>
            </a:gs>
            <a:gs pos="48000">
              <a:schemeClr val="bg1"/>
            </a:gs>
            <a:gs pos="5000">
              <a:schemeClr val="accent1">
                <a:tint val="44500"/>
                <a:satMod val="160000"/>
              </a:schemeClr>
            </a:gs>
            <a:gs pos="24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457200"/>
            <a:ext cx="8610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Slide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50" t="19361" r="28816" b="9083"/>
          <a:stretch/>
        </p:blipFill>
        <p:spPr bwMode="auto">
          <a:xfrm>
            <a:off x="7901939" y="5614007"/>
            <a:ext cx="1242061" cy="1243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952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b="0" kern="1200" baseline="0">
          <a:solidFill>
            <a:srgbClr val="0A901A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iangtang/SESU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iangtang/SESUG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500" dirty="0" smtClean="0"/>
              <a:t>When Bad Things Happen to Good SAS® Programmers</a:t>
            </a:r>
            <a:endParaRPr lang="en-US" sz="2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2133600"/>
          </a:xfrm>
        </p:spPr>
        <p:txBody>
          <a:bodyPr/>
          <a:lstStyle/>
          <a:p>
            <a:r>
              <a:rPr lang="en-US" sz="4000" dirty="0" smtClean="0"/>
              <a:t>Jiangtang(‘JT’) Hu</a:t>
            </a:r>
          </a:p>
          <a:p>
            <a:r>
              <a:rPr lang="en-US" dirty="0" smtClean="0"/>
              <a:t>d-Wise</a:t>
            </a:r>
          </a:p>
          <a:p>
            <a:r>
              <a:rPr lang="en-US" sz="1500" i="1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sz="1500" i="1" dirty="0" smtClean="0">
                <a:solidFill>
                  <a:srgbClr val="FF0000"/>
                </a:solidFill>
                <a:hlinkClick r:id="rId2"/>
              </a:rPr>
              <a:t>github.com/Jiangtang/SESUG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357245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7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Internal Challenges: 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only SAS editor available for you to complete your SAS job is SAS Drug Development, </a:t>
            </a:r>
            <a:r>
              <a:rPr lang="en-US" dirty="0" smtClean="0"/>
              <a:t>or SAS </a:t>
            </a:r>
            <a:r>
              <a:rPr lang="en-US" dirty="0"/>
              <a:t>Data Integration </a:t>
            </a:r>
            <a:r>
              <a:rPr lang="en-US" dirty="0" smtClean="0"/>
              <a:t>Studio</a:t>
            </a:r>
            <a:endParaRPr lang="en-US" dirty="0"/>
          </a:p>
        </p:txBody>
      </p:sp>
      <p:pic>
        <p:nvPicPr>
          <p:cNvPr id="4098" name="Picture 2" descr="http://support.sas.com/kb/45/addl/fusion_45270_7_usage_note_45270_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86435"/>
            <a:ext cx="2899916" cy="243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ommunities.sas.com/legacyfs/online/2234_statistic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9" y="3686434"/>
            <a:ext cx="3199401" cy="2333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606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Internal Challenges: 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real BAD…</a:t>
            </a:r>
          </a:p>
          <a:p>
            <a:r>
              <a:rPr lang="en-US" dirty="0" smtClean="0"/>
              <a:t>What we can do</a:t>
            </a:r>
          </a:p>
          <a:p>
            <a:pPr lvl="1"/>
            <a:r>
              <a:rPr lang="en-US" dirty="0"/>
              <a:t>Utilize your local favorite text editors or even SAS </a:t>
            </a:r>
            <a:r>
              <a:rPr lang="en-US" dirty="0" smtClean="0"/>
              <a:t>editors</a:t>
            </a:r>
            <a:endParaRPr lang="en-US" dirty="0"/>
          </a:p>
          <a:p>
            <a:pPr lvl="1"/>
            <a:r>
              <a:rPr lang="en-US" dirty="0"/>
              <a:t>Modularize your </a:t>
            </a:r>
            <a:r>
              <a:rPr lang="en-US" dirty="0" smtClean="0"/>
              <a:t>codes/jobs</a:t>
            </a:r>
            <a:endParaRPr lang="en-US" dirty="0"/>
          </a:p>
        </p:txBody>
      </p:sp>
      <p:pic>
        <p:nvPicPr>
          <p:cNvPr id="4098" name="Picture 2" descr="http://support.sas.com/kb/45/addl/fusion_45270_7_usage_note_45270__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515" y="457200"/>
            <a:ext cx="1143176" cy="96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communities.sas.com/legacyfs/online/2234_statistic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609599"/>
            <a:ext cx="1109765" cy="80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560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Internal Challenges: Outsourcing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>
                <a:solidFill>
                  <a:srgbClr val="FF0000"/>
                </a:solidFill>
              </a:rPr>
              <a:t>if you can’t get it here, 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you can get it somewhere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0873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External Challenges: SAS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97" y="1447801"/>
            <a:ext cx="8229600" cy="5132388"/>
          </a:xfrm>
        </p:spPr>
        <p:txBody>
          <a:bodyPr/>
          <a:lstStyle/>
          <a:p>
            <a:r>
              <a:rPr lang="en-US" dirty="0" smtClean="0"/>
              <a:t>SAS is a proprietary software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09800"/>
            <a:ext cx="6367462" cy="409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8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External Challenges: SAS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97" y="1447801"/>
            <a:ext cx="8229600" cy="51323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524000"/>
            <a:ext cx="5853112" cy="46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3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External Challenges: R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97" y="1447801"/>
            <a:ext cx="8229600" cy="51323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R_S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438400"/>
            <a:ext cx="4533900" cy="288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6106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External Challenges: R</a:t>
            </a:r>
            <a:endParaRPr lang="en-US" sz="3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14691"/>
            <a:ext cx="3628331" cy="2232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653" y="1785144"/>
            <a:ext cx="3495575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1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10600" cy="137160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External Challenges: Big Data</a:t>
            </a:r>
            <a:endParaRPr lang="en-US" sz="30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143000"/>
            <a:ext cx="5391150" cy="537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3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External Challenges: 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   Pool of new SAS Programmers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97" y="1447801"/>
            <a:ext cx="8229600" cy="51323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 descr="Blog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7039096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52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External Challenges: 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   Pool of new SAS Programmers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97" y="1447801"/>
            <a:ext cx="8229600" cy="51323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074" name="Picture 2" descr="for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5943600" cy="421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915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Disclaimer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524000"/>
            <a:ext cx="3352800" cy="4575175"/>
          </a:xfrm>
        </p:spPr>
      </p:pic>
    </p:spTree>
    <p:extLst>
      <p:ext uri="{BB962C8B-B14F-4D97-AF65-F5344CB8AC3E}">
        <p14:creationId xmlns:p14="http://schemas.microsoft.com/office/powerpoint/2010/main" val="48493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External Challenges: </a:t>
            </a:r>
            <a:br>
              <a:rPr lang="en-US" sz="2400" dirty="0" smtClean="0"/>
            </a:br>
            <a:r>
              <a:rPr lang="en-US" sz="2400" dirty="0"/>
              <a:t> </a:t>
            </a:r>
            <a:r>
              <a:rPr lang="en-US" sz="2400" dirty="0" smtClean="0"/>
              <a:t>     Pool of new SAS Programmers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597" y="1447801"/>
            <a:ext cx="8229600" cy="5132388"/>
          </a:xfrm>
        </p:spPr>
        <p:txBody>
          <a:bodyPr/>
          <a:lstStyle/>
          <a:p>
            <a:r>
              <a:rPr lang="en-US" dirty="0" smtClean="0"/>
              <a:t>Post </a:t>
            </a:r>
            <a:r>
              <a:rPr lang="en-US" dirty="0"/>
              <a:t>your question to SAS-L, instead send emails to a single SAS </a:t>
            </a:r>
            <a:r>
              <a:rPr lang="en-US" dirty="0" smtClean="0"/>
              <a:t>helper</a:t>
            </a:r>
          </a:p>
          <a:p>
            <a:r>
              <a:rPr lang="en-US" dirty="0" smtClean="0"/>
              <a:t>Answer </a:t>
            </a:r>
            <a:r>
              <a:rPr lang="en-US" dirty="0"/>
              <a:t>questions if </a:t>
            </a:r>
            <a:r>
              <a:rPr lang="en-US" dirty="0" smtClean="0"/>
              <a:t>possible</a:t>
            </a:r>
          </a:p>
          <a:p>
            <a:r>
              <a:rPr lang="en-US" dirty="0" err="1" smtClean="0"/>
              <a:t>Stackoverflow</a:t>
            </a:r>
            <a:r>
              <a:rPr lang="en-US" dirty="0" smtClean="0"/>
              <a:t> </a:t>
            </a:r>
            <a:r>
              <a:rPr lang="en-US" dirty="0"/>
              <a:t>is another good place to post and answer SAS </a:t>
            </a:r>
            <a:r>
              <a:rPr lang="en-US" dirty="0" smtClean="0"/>
              <a:t>questions</a:t>
            </a:r>
          </a:p>
          <a:p>
            <a:r>
              <a:rPr lang="en-US" dirty="0" smtClean="0"/>
              <a:t>Start </a:t>
            </a:r>
            <a:r>
              <a:rPr lang="en-US" dirty="0"/>
              <a:t>a SAS </a:t>
            </a:r>
            <a:r>
              <a:rPr lang="en-US" dirty="0" smtClean="0"/>
              <a:t>blog</a:t>
            </a:r>
          </a:p>
          <a:p>
            <a:r>
              <a:rPr lang="en-US" dirty="0" smtClean="0"/>
              <a:t>Spread </a:t>
            </a:r>
            <a:r>
              <a:rPr lang="en-US" dirty="0"/>
              <a:t>the </a:t>
            </a:r>
            <a:r>
              <a:rPr lang="en-US" dirty="0" smtClean="0"/>
              <a:t>news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6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495423"/>
          </a:xfrm>
        </p:spPr>
        <p:txBody>
          <a:bodyPr>
            <a:noAutofit/>
          </a:bodyPr>
          <a:lstStyle/>
          <a:p>
            <a:r>
              <a:rPr lang="en-US" sz="2500" dirty="0" smtClean="0"/>
              <a:t>When Bad Things Happen </a:t>
            </a:r>
            <a:r>
              <a:rPr lang="en-US" sz="2500" smtClean="0"/>
              <a:t>to </a:t>
            </a:r>
            <a:r>
              <a:rPr lang="en-US" sz="2500" smtClean="0"/>
              <a:t/>
            </a:r>
            <a:br>
              <a:rPr lang="en-US" sz="2500" smtClean="0"/>
            </a:br>
            <a:r>
              <a:rPr lang="en-US" sz="2500" smtClean="0"/>
              <a:t>Good </a:t>
            </a:r>
            <a:r>
              <a:rPr lang="en-US" sz="2500" dirty="0" smtClean="0"/>
              <a:t>SAS® Programmers</a:t>
            </a:r>
            <a:endParaRPr lang="en-US" sz="25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2133600"/>
          </a:xfrm>
        </p:spPr>
        <p:txBody>
          <a:bodyPr/>
          <a:lstStyle/>
          <a:p>
            <a:r>
              <a:rPr lang="en-US" sz="4000" dirty="0" smtClean="0"/>
              <a:t>Jiangtang(‘JT’) Hu</a:t>
            </a:r>
          </a:p>
          <a:p>
            <a:r>
              <a:rPr lang="en-US" dirty="0" smtClean="0"/>
              <a:t>d-Wise</a:t>
            </a:r>
          </a:p>
          <a:p>
            <a:r>
              <a:rPr lang="en-US" sz="1500" i="1" dirty="0">
                <a:solidFill>
                  <a:srgbClr val="FF0000"/>
                </a:solidFill>
                <a:hlinkClick r:id="rId2"/>
              </a:rPr>
              <a:t>https://</a:t>
            </a:r>
            <a:r>
              <a:rPr lang="en-US" sz="1500" i="1" dirty="0" smtClean="0">
                <a:solidFill>
                  <a:srgbClr val="FF0000"/>
                </a:solidFill>
                <a:hlinkClick r:id="rId2"/>
              </a:rPr>
              <a:t>github.com/Jiangtang/SESUG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438400"/>
            <a:ext cx="1905000" cy="1905000"/>
          </a:xfrm>
          <a:prstGeom prst="rect">
            <a:avLst/>
          </a:prstGeom>
        </p:spPr>
      </p:pic>
      <p:pic>
        <p:nvPicPr>
          <p:cNvPr id="1026" name="Picture 2" descr="http://ecx.images-amazon.com/images/I/41v9wdp6-GL._SX329_BO1,204,203,200_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999" y="1524000"/>
            <a:ext cx="2375638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00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81" y="1614196"/>
            <a:ext cx="883501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1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Question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6" y="1600200"/>
            <a:ext cx="8852814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2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challenges</a:t>
            </a:r>
          </a:p>
          <a:p>
            <a:r>
              <a:rPr lang="en-US" b="1" dirty="0" smtClean="0"/>
              <a:t>How</a:t>
            </a:r>
            <a:endParaRPr lang="en-US" b="1" dirty="0" smtClean="0"/>
          </a:p>
          <a:p>
            <a:r>
              <a:rPr lang="en-US" b="1" dirty="0" smtClean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434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Internal Challenges: 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favorite text editors were not installed/available in the new computing </a:t>
            </a:r>
            <a:r>
              <a:rPr lang="en-US" dirty="0" smtClean="0"/>
              <a:t>system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theseekersquill.files.wordpress.com/2014/10/notepad_logo.png?w=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201930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4/4f/Icon-Vim.svg/256px-Icon-Vi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293902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icons.iconarchive.com/icons/alecive/flatwoken/512/Apps-Sublime-Tex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93902"/>
            <a:ext cx="1395413" cy="139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51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Internal Challenges: 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IT</a:t>
            </a:r>
          </a:p>
          <a:p>
            <a:r>
              <a:rPr lang="en-US" dirty="0" smtClean="0"/>
              <a:t>Green version</a:t>
            </a:r>
          </a:p>
          <a:p>
            <a:r>
              <a:rPr lang="en-US" dirty="0" smtClean="0"/>
              <a:t>Explore advance editing features in SAS</a:t>
            </a:r>
          </a:p>
          <a:p>
            <a:pPr lvl="1"/>
            <a:r>
              <a:rPr lang="en-US" dirty="0" smtClean="0"/>
              <a:t>Display Manager even can do Column selection, parentheses matching,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Enterprise Guide is a better IDE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https://theseekersquill.files.wordpress.com/2014/10/notepad_logo.png?w=6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162" y="1371600"/>
            <a:ext cx="998873" cy="72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4/4f/Icon-Vim.svg/256px-Icon-Vim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1430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ttp://icons.iconarchive.com/icons/alecive/flatwoken/512/Apps-Sublime-Text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581" y="1305413"/>
            <a:ext cx="751987" cy="75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74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Internal Challenges: 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can’t use the traditional SAS Display Manager anymore to write, interactively debug your SAS </a:t>
            </a:r>
            <a:r>
              <a:rPr lang="en-US" dirty="0" smtClean="0"/>
              <a:t>codes and </a:t>
            </a:r>
            <a:r>
              <a:rPr lang="en-US" dirty="0"/>
              <a:t>check temporary </a:t>
            </a:r>
            <a:r>
              <a:rPr lang="en-US" dirty="0" smtClean="0"/>
              <a:t>output datasets</a:t>
            </a:r>
          </a:p>
          <a:p>
            <a:r>
              <a:rPr lang="en-US" dirty="0"/>
              <a:t>The new and only interface to write SAS codes is now SAS </a:t>
            </a:r>
            <a:r>
              <a:rPr lang="en-US" dirty="0" smtClean="0"/>
              <a:t>Enterprise Guide</a:t>
            </a:r>
            <a:r>
              <a:rPr lang="en-US" dirty="0"/>
              <a:t>, or SAS </a:t>
            </a:r>
            <a:r>
              <a:rPr lang="en-US" dirty="0" smtClean="0"/>
              <a:t>Studio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http://img.informer.com/icons/png/48/5573/5573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3340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5357812"/>
            <a:ext cx="457200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5443537"/>
            <a:ext cx="7524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9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Internal Challenges: IT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Change…</a:t>
            </a:r>
          </a:p>
          <a:p>
            <a:pPr lvl="1"/>
            <a:r>
              <a:rPr lang="en-US" dirty="0" smtClean="0"/>
              <a:t>Enterprise Guide is a better IDE</a:t>
            </a:r>
          </a:p>
          <a:p>
            <a:pPr lvl="1"/>
            <a:r>
              <a:rPr lang="en-US" dirty="0" smtClean="0"/>
              <a:t>SAS Studio also has some advantages</a:t>
            </a:r>
          </a:p>
          <a:p>
            <a:pPr lvl="1"/>
            <a:endParaRPr lang="en-US" dirty="0"/>
          </a:p>
          <a:p>
            <a:r>
              <a:rPr lang="en-US" dirty="0" smtClean="0"/>
              <a:t>Pain…</a:t>
            </a:r>
          </a:p>
          <a:p>
            <a:pPr lvl="1"/>
            <a:r>
              <a:rPr lang="en-US" dirty="0" smtClean="0"/>
              <a:t>customized configurations </a:t>
            </a:r>
            <a:endParaRPr lang="en-US" dirty="0"/>
          </a:p>
        </p:txBody>
      </p:sp>
      <p:pic>
        <p:nvPicPr>
          <p:cNvPr id="2050" name="Picture 2" descr="http://img.informer.com/icons/png/48/5573/557358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6858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752475"/>
            <a:ext cx="457200" cy="323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987" y="763361"/>
            <a:ext cx="7524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593"/>
      </p:ext>
    </p:extLst>
  </p:cSld>
  <p:clrMapOvr>
    <a:masterClrMapping/>
  </p:clrMapOvr>
</p:sld>
</file>

<file path=ppt/theme/theme1.xml><?xml version="1.0" encoding="utf-8"?>
<a:theme xmlns:a="http://schemas.openxmlformats.org/drawingml/2006/main" name="SESUG2015_ti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SUG2015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283</Words>
  <Application>Microsoft Office PowerPoint</Application>
  <PresentationFormat>On-screen Show (4:3)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Black</vt:lpstr>
      <vt:lpstr>Calibri</vt:lpstr>
      <vt:lpstr>SESUG2015_title</vt:lpstr>
      <vt:lpstr>SESUG2015_slide</vt:lpstr>
      <vt:lpstr>When Bad Things Happen to Good SAS® Programmers</vt:lpstr>
      <vt:lpstr>Disclaimer</vt:lpstr>
      <vt:lpstr>The Question</vt:lpstr>
      <vt:lpstr>The Question</vt:lpstr>
      <vt:lpstr>Agenda</vt:lpstr>
      <vt:lpstr>Internal Challenges: IT</vt:lpstr>
      <vt:lpstr>Internal Challenges: IT</vt:lpstr>
      <vt:lpstr>Internal Challenges: IT</vt:lpstr>
      <vt:lpstr>Internal Challenges: IT</vt:lpstr>
      <vt:lpstr>Internal Challenges: IT</vt:lpstr>
      <vt:lpstr>Internal Challenges: IT</vt:lpstr>
      <vt:lpstr>Internal Challenges: Outsourcing</vt:lpstr>
      <vt:lpstr>External Challenges: SAS</vt:lpstr>
      <vt:lpstr>External Challenges: SAS</vt:lpstr>
      <vt:lpstr>External Challenges: R</vt:lpstr>
      <vt:lpstr>External Challenges: R</vt:lpstr>
      <vt:lpstr>External Challenges: Big Data</vt:lpstr>
      <vt:lpstr>External Challenges:        Pool of new SAS Programmers</vt:lpstr>
      <vt:lpstr>External Challenges:        Pool of new SAS Programmers</vt:lpstr>
      <vt:lpstr>External Challenges:        Pool of new SAS Programmers</vt:lpstr>
      <vt:lpstr>When Bad Things Happen to  Good SAS® Programmers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Bowden Analytics</dc:creator>
  <cp:lastModifiedBy>Jiangtang Hu</cp:lastModifiedBy>
  <cp:revision>492</cp:revision>
  <dcterms:created xsi:type="dcterms:W3CDTF">2014-10-07T02:26:46Z</dcterms:created>
  <dcterms:modified xsi:type="dcterms:W3CDTF">2015-09-24T14:31:10Z</dcterms:modified>
</cp:coreProperties>
</file>