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4" r:id="rId2"/>
  </p:sldMasterIdLst>
  <p:sldIdLst>
    <p:sldId id="256" r:id="rId3"/>
    <p:sldId id="258" r:id="rId4"/>
    <p:sldId id="267" r:id="rId5"/>
    <p:sldId id="264" r:id="rId6"/>
    <p:sldId id="265" r:id="rId7"/>
    <p:sldId id="266" r:id="rId8"/>
    <p:sldId id="257" r:id="rId9"/>
    <p:sldId id="259" r:id="rId10"/>
    <p:sldId id="261" r:id="rId11"/>
    <p:sldId id="271" r:id="rId12"/>
    <p:sldId id="272" r:id="rId13"/>
    <p:sldId id="269" r:id="rId14"/>
    <p:sldId id="274" r:id="rId15"/>
    <p:sldId id="273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6" r:id="rId26"/>
    <p:sldId id="287" r:id="rId27"/>
    <p:sldId id="285" r:id="rId28"/>
    <p:sldId id="288" r:id="rId29"/>
    <p:sldId id="289" r:id="rId30"/>
    <p:sldId id="290" r:id="rId31"/>
    <p:sldId id="291" r:id="rId32"/>
    <p:sldId id="292" r:id="rId33"/>
    <p:sldId id="293" r:id="rId34"/>
    <p:sldId id="294" r:id="rId35"/>
    <p:sldId id="295" r:id="rId36"/>
    <p:sldId id="296" r:id="rId37"/>
    <p:sldId id="297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A901A"/>
    <a:srgbClr val="0D11BD"/>
    <a:srgbClr val="477A2E"/>
    <a:srgbClr val="B3C7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705" autoAdjust="0"/>
  </p:normalViewPr>
  <p:slideViewPr>
    <p:cSldViewPr>
      <p:cViewPr varScale="1">
        <p:scale>
          <a:sx n="82" d="100"/>
          <a:sy n="82" d="100"/>
        </p:scale>
        <p:origin x="1459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0A901A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4BB906A-7526-49A7-A47A-B7356A5ECE64}" type="datetimeFigureOut">
              <a:rPr lang="en-US" smtClean="0"/>
              <a:t>9/24/2015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69C45DD-ACD7-4724-9D09-8438A74E5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644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4BB906A-7526-49A7-A47A-B7356A5ECE64}" type="datetimeFigureOut">
              <a:rPr lang="en-US" smtClean="0"/>
              <a:t>9/24/2015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69C45DD-ACD7-4724-9D09-8438A74E5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668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4BB906A-7526-49A7-A47A-B7356A5ECE64}" type="datetimeFigureOut">
              <a:rPr lang="en-US" smtClean="0"/>
              <a:t>9/24/2015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69C45DD-ACD7-4724-9D09-8438A74E5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6131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4BB906A-7526-49A7-A47A-B7356A5ECE64}" type="datetimeFigureOut">
              <a:rPr lang="en-US" smtClean="0"/>
              <a:t>9/24/2015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69C45DD-ACD7-4724-9D09-8438A74E5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8158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D11BD"/>
                </a:solidFill>
              </a:defRPr>
            </a:lvl1pPr>
            <a:lvl2pPr>
              <a:defRPr>
                <a:solidFill>
                  <a:srgbClr val="0D11BD"/>
                </a:solidFill>
              </a:defRPr>
            </a:lvl2pPr>
            <a:lvl3pPr>
              <a:defRPr>
                <a:solidFill>
                  <a:srgbClr val="0D11BD"/>
                </a:solidFill>
              </a:defRPr>
            </a:lvl3pPr>
            <a:lvl4pPr>
              <a:defRPr>
                <a:solidFill>
                  <a:srgbClr val="0D11BD"/>
                </a:solidFill>
              </a:defRPr>
            </a:lvl4pPr>
            <a:lvl5pPr>
              <a:defRPr>
                <a:solidFill>
                  <a:srgbClr val="0D11B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4BB906A-7526-49A7-A47A-B7356A5ECE64}" type="datetimeFigureOut">
              <a:rPr lang="en-US" smtClean="0"/>
              <a:t>9/24/2015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69C45DD-ACD7-4724-9D09-8438A74E5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3134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4BB906A-7526-49A7-A47A-B7356A5ECE64}" type="datetimeFigureOut">
              <a:rPr lang="en-US" smtClean="0"/>
              <a:t>9/24/2015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69C45DD-ACD7-4724-9D09-8438A74E5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064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4BB906A-7526-49A7-A47A-B7356A5ECE64}" type="datetimeFigureOut">
              <a:rPr lang="en-US" smtClean="0"/>
              <a:t>9/24/2015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69C45DD-ACD7-4724-9D09-8438A74E5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0174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4BB906A-7526-49A7-A47A-B7356A5ECE64}" type="datetimeFigureOut">
              <a:rPr lang="en-US" smtClean="0"/>
              <a:t>9/24/2015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69C45DD-ACD7-4724-9D09-8438A74E5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0397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4BB906A-7526-49A7-A47A-B7356A5ECE64}" type="datetimeFigureOut">
              <a:rPr lang="en-US" smtClean="0"/>
              <a:t>9/24/2015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69C45DD-ACD7-4724-9D09-8438A74E5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5181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4BB906A-7526-49A7-A47A-B7356A5ECE64}" type="datetimeFigureOut">
              <a:rPr lang="en-US" smtClean="0"/>
              <a:t>9/24/2015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69C45DD-ACD7-4724-9D09-8438A74E5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2930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4BB906A-7526-49A7-A47A-B7356A5ECE64}" type="datetimeFigureOut">
              <a:rPr lang="en-US" smtClean="0"/>
              <a:t>9/24/2015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69C45DD-ACD7-4724-9D09-8438A74E5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944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4BB906A-7526-49A7-A47A-B7356A5ECE64}" type="datetimeFigureOut">
              <a:rPr lang="en-US" smtClean="0"/>
              <a:t>9/24/2015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69C45DD-ACD7-4724-9D09-8438A74E5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71664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4BB906A-7526-49A7-A47A-B7356A5ECE64}" type="datetimeFigureOut">
              <a:rPr lang="en-US" smtClean="0"/>
              <a:t>9/24/2015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69C45DD-ACD7-4724-9D09-8438A74E5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2668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4BB906A-7526-49A7-A47A-B7356A5ECE64}" type="datetimeFigureOut">
              <a:rPr lang="en-US" smtClean="0"/>
              <a:t>9/24/2015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69C45DD-ACD7-4724-9D09-8438A74E5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20545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4BB906A-7526-49A7-A47A-B7356A5ECE64}" type="datetimeFigureOut">
              <a:rPr lang="en-US" smtClean="0"/>
              <a:t>9/24/2015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69C45DD-ACD7-4724-9D09-8438A74E5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502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4BB906A-7526-49A7-A47A-B7356A5ECE64}" type="datetimeFigureOut">
              <a:rPr lang="en-US" smtClean="0"/>
              <a:t>9/24/2015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69C45DD-ACD7-4724-9D09-8438A74E5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076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4BB906A-7526-49A7-A47A-B7356A5ECE64}" type="datetimeFigureOut">
              <a:rPr lang="en-US" smtClean="0"/>
              <a:t>9/24/2015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69C45DD-ACD7-4724-9D09-8438A74E5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033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4BB906A-7526-49A7-A47A-B7356A5ECE64}" type="datetimeFigureOut">
              <a:rPr lang="en-US" smtClean="0"/>
              <a:t>9/24/2015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69C45DD-ACD7-4724-9D09-8438A74E5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090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4BB906A-7526-49A7-A47A-B7356A5ECE64}" type="datetimeFigureOut">
              <a:rPr lang="en-US" smtClean="0"/>
              <a:t>9/24/2015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69C45DD-ACD7-4724-9D09-8438A74E5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429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4BB906A-7526-49A7-A47A-B7356A5ECE64}" type="datetimeFigureOut">
              <a:rPr lang="en-US" smtClean="0"/>
              <a:t>9/24/2015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69C45DD-ACD7-4724-9D09-8438A74E5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128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4BB906A-7526-49A7-A47A-B7356A5ECE64}" type="datetimeFigureOut">
              <a:rPr lang="en-US" smtClean="0"/>
              <a:t>9/24/2015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69C45DD-ACD7-4724-9D09-8438A74E5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553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4BB906A-7526-49A7-A47A-B7356A5ECE64}" type="datetimeFigureOut">
              <a:rPr lang="en-US" smtClean="0"/>
              <a:t>9/24/2015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69C45DD-ACD7-4724-9D09-8438A74E5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258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3400" y="2209800"/>
            <a:ext cx="8229600" cy="1828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err="1" smtClean="0"/>
              <a:t>XXXXXXXX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Your Paper Title 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0" t="51499" r="54082" b="12420"/>
          <a:stretch/>
        </p:blipFill>
        <p:spPr bwMode="auto">
          <a:xfrm>
            <a:off x="0" y="-1"/>
            <a:ext cx="9144000" cy="1981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94725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400" b="1" kern="1200" baseline="0">
          <a:solidFill>
            <a:srgbClr val="0D11BD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rgbClr val="B3C7EB"/>
            </a:gs>
            <a:gs pos="48000">
              <a:schemeClr val="bg1"/>
            </a:gs>
            <a:gs pos="5000">
              <a:schemeClr val="accent1">
                <a:tint val="44500"/>
                <a:satMod val="160000"/>
              </a:schemeClr>
            </a:gs>
            <a:gs pos="24000">
              <a:schemeClr val="bg1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457200"/>
            <a:ext cx="8610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Slide Title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50" t="19361" r="28816" b="9083"/>
          <a:stretch/>
        </p:blipFill>
        <p:spPr bwMode="auto">
          <a:xfrm>
            <a:off x="7901939" y="5614007"/>
            <a:ext cx="1242061" cy="1243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11952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5400" b="0" kern="1200" baseline="0">
          <a:solidFill>
            <a:srgbClr val="0A901A"/>
          </a:solidFill>
          <a:latin typeface="Arial Black" panose="020B0A04020102020204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Jiangtang/SESUG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Confidence Intervals for Binomial Proportion Using SAS</a:t>
            </a:r>
            <a:r>
              <a:rPr lang="en-US" sz="2400" dirty="0" smtClean="0"/>
              <a:t>®: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>The All You Need to Know and No More</a:t>
            </a:r>
            <a:r>
              <a:rPr lang="en-US" sz="2400" dirty="0" smtClean="0"/>
              <a:t>…</a:t>
            </a:r>
            <a:endParaRPr lang="en-US" sz="24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71600" y="3962400"/>
            <a:ext cx="6400800" cy="2133600"/>
          </a:xfrm>
        </p:spPr>
        <p:txBody>
          <a:bodyPr/>
          <a:lstStyle/>
          <a:p>
            <a:r>
              <a:rPr lang="en-US" sz="4000" dirty="0" smtClean="0"/>
              <a:t>Jiangtang(‘JT’) Hu</a:t>
            </a:r>
          </a:p>
          <a:p>
            <a:r>
              <a:rPr lang="en-US" dirty="0" smtClean="0"/>
              <a:t>d-Wise</a:t>
            </a:r>
          </a:p>
          <a:p>
            <a:r>
              <a:rPr lang="en-US" sz="1500" i="1" dirty="0">
                <a:solidFill>
                  <a:srgbClr val="FF0000"/>
                </a:solidFill>
                <a:hlinkClick r:id="rId2"/>
              </a:rPr>
              <a:t>https://</a:t>
            </a:r>
            <a:r>
              <a:rPr lang="en-US" sz="1500" i="1" dirty="0" smtClean="0">
                <a:solidFill>
                  <a:srgbClr val="FF0000"/>
                </a:solidFill>
                <a:hlinkClick r:id="rId2"/>
              </a:rPr>
              <a:t>github.com/Jiangtang/SESUG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3572458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374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A </a:t>
            </a:r>
            <a:r>
              <a:rPr lang="en-US" sz="3600" dirty="0"/>
              <a:t>Programmer’s </a:t>
            </a:r>
            <a:r>
              <a:rPr lang="en-US" sz="3600" dirty="0" smtClean="0"/>
              <a:t>Exercise (3</a:t>
            </a:r>
            <a:r>
              <a:rPr lang="en-US" sz="3600" dirty="0"/>
              <a:t>/4</a:t>
            </a:r>
            <a:r>
              <a:rPr lang="en-US" sz="3600" dirty="0" smtClean="0"/>
              <a:t>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book: Robert </a:t>
            </a:r>
            <a:r>
              <a:rPr lang="en-US" dirty="0" err="1"/>
              <a:t>Newcombe</a:t>
            </a:r>
            <a:r>
              <a:rPr lang="en-US" dirty="0"/>
              <a:t> (2012)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2346315"/>
            <a:ext cx="5974598" cy="3779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909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8610600" cy="6858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A </a:t>
            </a:r>
            <a:r>
              <a:rPr lang="en-US" sz="3600" dirty="0"/>
              <a:t>Programmer’s </a:t>
            </a:r>
            <a:r>
              <a:rPr lang="en-US" sz="3600" dirty="0" smtClean="0"/>
              <a:t>Exercise (4/4)</a:t>
            </a:r>
            <a:endParaRPr lang="en-US" sz="36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838200"/>
            <a:ext cx="3124200" cy="6041414"/>
          </a:xfrm>
        </p:spPr>
      </p:pic>
    </p:spTree>
    <p:extLst>
      <p:ext uri="{BB962C8B-B14F-4D97-AF65-F5344CB8AC3E}">
        <p14:creationId xmlns:p14="http://schemas.microsoft.com/office/powerpoint/2010/main" val="517379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CI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458200" cy="5257800"/>
          </a:xfrm>
        </p:spPr>
        <p:txBody>
          <a:bodyPr/>
          <a:lstStyle/>
          <a:p>
            <a:r>
              <a:rPr lang="en-US" sz="2500" dirty="0" smtClean="0"/>
              <a:t>Inputs: n, r</a:t>
            </a:r>
          </a:p>
          <a:p>
            <a:pPr lvl="1"/>
            <a:r>
              <a:rPr lang="en-US" sz="2100" dirty="0" smtClean="0"/>
              <a:t>derived: p = r/n, q = 1- p)</a:t>
            </a:r>
          </a:p>
          <a:p>
            <a:r>
              <a:rPr lang="en-US" sz="2500" dirty="0" smtClean="0"/>
              <a:t>CI: Confidence Interval, </a:t>
            </a:r>
            <a:r>
              <a:rPr lang="en-US" sz="2500" dirty="0"/>
              <a:t>a range of values, computed from the sample, which </a:t>
            </a:r>
            <a:r>
              <a:rPr lang="en-US" sz="2500" dirty="0" smtClean="0"/>
              <a:t>is with </a:t>
            </a:r>
            <a:r>
              <a:rPr lang="en-US" sz="2500" dirty="0"/>
              <a:t>probability of 95% to cover the population proportion </a:t>
            </a:r>
            <a:br>
              <a:rPr lang="en-US" sz="2500" dirty="0"/>
            </a:br>
            <a:r>
              <a:rPr lang="en-US" sz="2500" dirty="0"/>
              <a:t/>
            </a:r>
            <a:br>
              <a:rPr lang="en-US" sz="2500" dirty="0"/>
            </a:br>
            <a:r>
              <a:rPr lang="en-US" sz="2500" dirty="0"/>
              <a:t/>
            </a:r>
            <a:br>
              <a:rPr lang="en-US" sz="2500" dirty="0"/>
            </a:br>
            <a:r>
              <a:rPr lang="en-US" sz="2500" dirty="0"/>
              <a:t/>
            </a:r>
            <a:br>
              <a:rPr lang="en-US" sz="2500" dirty="0"/>
            </a:br>
            <a:endParaRPr lang="en-US" sz="2500" dirty="0" smtClean="0"/>
          </a:p>
          <a:p>
            <a:endParaRPr lang="en-US" sz="25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7600"/>
            <a:ext cx="7543800" cy="234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3402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CI is important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r>
              <a:rPr lang="en-US" dirty="0" smtClean="0"/>
              <a:t>From </a:t>
            </a:r>
            <a:r>
              <a:rPr lang="en-US" dirty="0"/>
              <a:t>statistical point of view, confidence intervals are generally more informative than </a:t>
            </a:r>
            <a:r>
              <a:rPr lang="en-US" dirty="0" smtClean="0"/>
              <a:t>p-value</a:t>
            </a:r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3124200"/>
            <a:ext cx="7162800" cy="2761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9069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219200"/>
            <a:ext cx="8610600" cy="152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#1: Wald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r>
              <a:rPr lang="en-US" i="1" dirty="0"/>
              <a:t>p </a:t>
            </a:r>
            <a:r>
              <a:rPr lang="en-US" dirty="0"/>
              <a:t>± </a:t>
            </a:r>
            <a:r>
              <a:rPr lang="en-US" i="1" dirty="0"/>
              <a:t>z </a:t>
            </a:r>
            <a:r>
              <a:rPr lang="en-US" dirty="0"/>
              <a:t>× </a:t>
            </a:r>
            <a:r>
              <a:rPr lang="en-US" dirty="0" smtClean="0"/>
              <a:t>SE</a:t>
            </a:r>
          </a:p>
          <a:p>
            <a:pPr lvl="1"/>
            <a:r>
              <a:rPr lang="en-US" sz="2100" dirty="0" smtClean="0"/>
              <a:t>p </a:t>
            </a:r>
            <a:r>
              <a:rPr lang="en-US" sz="2100" dirty="0"/>
              <a:t>is the empirical estimate of the proportion, r / n</a:t>
            </a:r>
            <a:r>
              <a:rPr lang="en-US" sz="2100" dirty="0" smtClean="0"/>
              <a:t>,</a:t>
            </a:r>
          </a:p>
          <a:p>
            <a:pPr lvl="1"/>
            <a:r>
              <a:rPr lang="en-US" sz="2100" dirty="0" smtClean="0"/>
              <a:t>SE</a:t>
            </a:r>
            <a:r>
              <a:rPr lang="en-US" sz="2100" dirty="0"/>
              <a:t>, standard error = √(p(1-p)/n</a:t>
            </a:r>
            <a:r>
              <a:rPr lang="en-US" sz="2100" dirty="0" smtClean="0"/>
              <a:t>)</a:t>
            </a:r>
          </a:p>
          <a:p>
            <a:pPr lvl="1"/>
            <a:r>
              <a:rPr lang="en-US" sz="2100" i="1" dirty="0" smtClean="0"/>
              <a:t>z</a:t>
            </a:r>
            <a:r>
              <a:rPr lang="en-US" sz="2100" dirty="0"/>
              <a:t>, the quantile of the standard normal distribution (</a:t>
            </a:r>
            <a:r>
              <a:rPr lang="en-US" sz="2100" dirty="0" smtClean="0"/>
              <a:t>1.96 </a:t>
            </a:r>
            <a:r>
              <a:rPr lang="en-US" sz="2100" dirty="0"/>
              <a:t>for the usual two-sided 95% interval)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3276600"/>
            <a:ext cx="3743325" cy="329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231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219200"/>
            <a:ext cx="8610600" cy="152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#1: Wald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Pros</a:t>
            </a:r>
          </a:p>
          <a:p>
            <a:pPr lvl="1"/>
            <a:r>
              <a:rPr lang="en-US" dirty="0" smtClean="0"/>
              <a:t>very popular</a:t>
            </a:r>
          </a:p>
          <a:p>
            <a:pPr lvl="1"/>
            <a:r>
              <a:rPr lang="en-US" dirty="0" smtClean="0"/>
              <a:t>Easy to understand</a:t>
            </a:r>
          </a:p>
          <a:p>
            <a:r>
              <a:rPr lang="en-US" dirty="0" smtClean="0"/>
              <a:t>Cons</a:t>
            </a:r>
          </a:p>
          <a:p>
            <a:pPr lvl="1"/>
            <a:r>
              <a:rPr lang="en-US" dirty="0"/>
              <a:t>not </a:t>
            </a:r>
            <a:r>
              <a:rPr lang="en-US" dirty="0" smtClean="0"/>
              <a:t>boundary-respecting (</a:t>
            </a:r>
            <a:r>
              <a:rPr lang="en-US" dirty="0"/>
              <a:t>beyond 0 or </a:t>
            </a:r>
            <a:r>
              <a:rPr lang="en-US" dirty="0" smtClean="0"/>
              <a:t>1)</a:t>
            </a:r>
          </a:p>
          <a:p>
            <a:pPr lvl="1"/>
            <a:r>
              <a:rPr lang="en-US" dirty="0" smtClean="0"/>
              <a:t>Degeneracy: </a:t>
            </a:r>
            <a:r>
              <a:rPr lang="en-US" dirty="0"/>
              <a:t>When p = 0 or 1, </a:t>
            </a:r>
            <a:r>
              <a:rPr lang="en-US" dirty="0" smtClean="0"/>
              <a:t>#1 will </a:t>
            </a:r>
            <a:r>
              <a:rPr lang="en-US" dirty="0"/>
              <a:t>get a zero width interval [0, 0]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09196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219200"/>
            <a:ext cx="8610600" cy="152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#2: Wald with CC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r>
              <a:rPr lang="en-US" dirty="0" smtClean="0"/>
              <a:t>CC: </a:t>
            </a:r>
            <a:r>
              <a:rPr lang="en-US" dirty="0"/>
              <a:t>continuity </a:t>
            </a:r>
            <a:r>
              <a:rPr lang="en-US" dirty="0" smtClean="0"/>
              <a:t>correction, </a:t>
            </a:r>
            <a:r>
              <a:rPr lang="en-US" dirty="0"/>
              <a:t>1 / (2</a:t>
            </a:r>
            <a:r>
              <a:rPr lang="en-US" i="1" dirty="0"/>
              <a:t>n</a:t>
            </a:r>
            <a:r>
              <a:rPr lang="en-US" dirty="0" smtClean="0"/>
              <a:t>)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374958"/>
            <a:ext cx="8477250" cy="371854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7400" y="1904151"/>
            <a:ext cx="2514600" cy="4381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7000" y="2001442"/>
            <a:ext cx="1162050" cy="35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2403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219200"/>
            <a:ext cx="8610600" cy="152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#2: Wald with CC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Pros: </a:t>
            </a:r>
          </a:p>
          <a:p>
            <a:pPr lvl="1"/>
            <a:r>
              <a:rPr lang="en-US" dirty="0" smtClean="0"/>
              <a:t>Avoiding degeneracy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Cons</a:t>
            </a:r>
          </a:p>
          <a:p>
            <a:pPr lvl="1"/>
            <a:r>
              <a:rPr lang="en-US" dirty="0" smtClean="0"/>
              <a:t>Overshoot (wider than #1)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79693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219200"/>
            <a:ext cx="8610600" cy="152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#13: Logit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Similar to #1, Wald (</a:t>
            </a:r>
            <a:r>
              <a:rPr lang="en-US" dirty="0"/>
              <a:t>p = r / </a:t>
            </a:r>
            <a:r>
              <a:rPr lang="en-US" dirty="0" smtClean="0"/>
              <a:t>n)</a:t>
            </a:r>
          </a:p>
          <a:p>
            <a:r>
              <a:rPr lang="en-US" dirty="0"/>
              <a:t>logit </a:t>
            </a:r>
            <a:r>
              <a:rPr lang="en-US" dirty="0" smtClean="0"/>
              <a:t>transformation: log </a:t>
            </a:r>
            <a:r>
              <a:rPr lang="en-US" dirty="0"/>
              <a:t>(p / (1-p</a:t>
            </a:r>
            <a:r>
              <a:rPr lang="en-US" dirty="0" smtClean="0"/>
              <a:t>))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412" y="2971800"/>
            <a:ext cx="7343775" cy="282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2244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219200"/>
            <a:ext cx="8610600" cy="152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#13: Logit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Pros</a:t>
            </a:r>
          </a:p>
          <a:p>
            <a:pPr lvl="1"/>
            <a:r>
              <a:rPr lang="en-US" dirty="0"/>
              <a:t>often used for odds </a:t>
            </a:r>
            <a:r>
              <a:rPr lang="en-US" dirty="0" smtClean="0"/>
              <a:t>ratios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Cons</a:t>
            </a:r>
          </a:p>
          <a:p>
            <a:pPr lvl="1"/>
            <a:r>
              <a:rPr lang="en-US" dirty="0"/>
              <a:t>not guaranteed satisfactory when n is small or</a:t>
            </a:r>
            <a:br>
              <a:rPr lang="en-US" dirty="0"/>
            </a:br>
            <a:r>
              <a:rPr lang="en-US" dirty="0"/>
              <a:t>p is close to 0 or </a:t>
            </a:r>
            <a:r>
              <a:rPr lang="en-US" dirty="0" smtClean="0"/>
              <a:t>1</a:t>
            </a:r>
            <a:r>
              <a:rPr lang="en-US" dirty="0"/>
              <a:t> </a:t>
            </a:r>
            <a:r>
              <a:rPr lang="en-US" dirty="0" smtClean="0"/>
              <a:t>(like #1 ‘Wald’)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724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Disclaimer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1676400"/>
            <a:ext cx="3352800" cy="3916973"/>
          </a:xfrm>
        </p:spPr>
      </p:pic>
    </p:spTree>
    <p:extLst>
      <p:ext uri="{BB962C8B-B14F-4D97-AF65-F5344CB8AC3E}">
        <p14:creationId xmlns:p14="http://schemas.microsoft.com/office/powerpoint/2010/main" val="484931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#3 &amp; 4: Wilson Score w/o CC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#3 Score method, without CC, ‘Wilson’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smtClean="0"/>
              <a:t>#4 Score </a:t>
            </a:r>
            <a:r>
              <a:rPr lang="en-US" dirty="0"/>
              <a:t>method, </a:t>
            </a:r>
            <a:r>
              <a:rPr lang="en-US" dirty="0" smtClean="0"/>
              <a:t>with CC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2662" y="2286000"/>
            <a:ext cx="4105275" cy="7048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0" y="4343400"/>
            <a:ext cx="5943600" cy="164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5899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#3 &amp; 4: Wilson Score w/o CC</a:t>
            </a:r>
            <a:endParaRPr lang="en-US" sz="30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600" y="1905000"/>
            <a:ext cx="8229600" cy="3390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9061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#3 &amp; 4: Wilson Score w/o CC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500" dirty="0"/>
              <a:t>Wilson score method (#3)</a:t>
            </a:r>
            <a:endParaRPr lang="en-US" sz="2500" dirty="0" smtClean="0"/>
          </a:p>
          <a:p>
            <a:pPr lvl="1"/>
            <a:r>
              <a:rPr lang="en-US" sz="2100" dirty="0" smtClean="0"/>
              <a:t>Pros</a:t>
            </a:r>
          </a:p>
          <a:p>
            <a:pPr lvl="2"/>
            <a:r>
              <a:rPr lang="en-US" sz="2100" dirty="0" smtClean="0"/>
              <a:t>is </a:t>
            </a:r>
            <a:r>
              <a:rPr lang="en-US" sz="2100" dirty="0"/>
              <a:t>considered the simplest acceptable alternative to the Wald </a:t>
            </a:r>
            <a:r>
              <a:rPr lang="en-US" sz="2100" dirty="0" smtClean="0"/>
              <a:t>approach</a:t>
            </a:r>
          </a:p>
          <a:p>
            <a:pPr lvl="2"/>
            <a:r>
              <a:rPr lang="en-US" sz="2100" dirty="0"/>
              <a:t>It gets </a:t>
            </a:r>
            <a:r>
              <a:rPr lang="en-US" sz="2100" dirty="0" smtClean="0"/>
              <a:t>better performance </a:t>
            </a:r>
            <a:r>
              <a:rPr lang="en-US" sz="2100" dirty="0"/>
              <a:t>when n is small and when p is close to 0 or </a:t>
            </a:r>
            <a:r>
              <a:rPr lang="en-US" sz="2100" dirty="0" smtClean="0"/>
              <a:t>1</a:t>
            </a:r>
            <a:endParaRPr lang="en-US" sz="2100" dirty="0"/>
          </a:p>
          <a:p>
            <a:pPr lvl="1"/>
            <a:r>
              <a:rPr lang="en-US" sz="2100" dirty="0" smtClean="0"/>
              <a:t>Cons</a:t>
            </a:r>
          </a:p>
          <a:p>
            <a:pPr lvl="2"/>
            <a:r>
              <a:rPr lang="en-US" sz="2000" dirty="0"/>
              <a:t>not boundary-respecting</a:t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42864538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000" dirty="0" smtClean="0"/>
              <a:t>#5 Binomial based: </a:t>
            </a:r>
            <a:r>
              <a:rPr lang="en-US" sz="3000" dirty="0" err="1" smtClean="0"/>
              <a:t>Clopper</a:t>
            </a:r>
            <a:r>
              <a:rPr lang="en-US" sz="3000" dirty="0" smtClean="0"/>
              <a:t>-Pearson ‘exact’</a:t>
            </a:r>
            <a:endParaRPr lang="en-US" sz="30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/>
          <a:lstStyle/>
          <a:p>
            <a:r>
              <a:rPr lang="en-US" sz="2500" dirty="0"/>
              <a:t>computationally </a:t>
            </a:r>
            <a:r>
              <a:rPr lang="en-US" sz="2500" dirty="0" smtClean="0"/>
              <a:t>convenient</a:t>
            </a:r>
          </a:p>
          <a:p>
            <a:endParaRPr lang="en-US" sz="2500" dirty="0"/>
          </a:p>
          <a:p>
            <a:endParaRPr lang="en-US" sz="2500" dirty="0" smtClean="0"/>
          </a:p>
          <a:p>
            <a:endParaRPr lang="en-US" sz="2500" dirty="0" smtClean="0"/>
          </a:p>
          <a:p>
            <a:endParaRPr lang="en-US" sz="2500" dirty="0" smtClean="0"/>
          </a:p>
          <a:p>
            <a:endParaRPr lang="en-US" sz="2500" dirty="0" smtClean="0"/>
          </a:p>
          <a:p>
            <a:r>
              <a:rPr lang="en-US" sz="2500" dirty="0" smtClean="0"/>
              <a:t>Not symmetrical (as #1 - #4)</a:t>
            </a:r>
          </a:p>
          <a:p>
            <a:r>
              <a:rPr lang="en-US" sz="2500" dirty="0" smtClean="0"/>
              <a:t>Based on </a:t>
            </a:r>
            <a:r>
              <a:rPr lang="en-US" sz="2800" dirty="0"/>
              <a:t>exact binomial distribution </a:t>
            </a:r>
            <a:r>
              <a:rPr lang="en-US" sz="2800" dirty="0" smtClean="0"/>
              <a:t>(vs #1 </a:t>
            </a:r>
            <a:r>
              <a:rPr lang="en-US" sz="2800" dirty="0"/>
              <a:t>- #4: normal approximation)</a:t>
            </a:r>
            <a:endParaRPr lang="en-US" sz="2500" dirty="0" smtClean="0"/>
          </a:p>
          <a:p>
            <a:endParaRPr lang="en-US" sz="25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057400"/>
            <a:ext cx="5419725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1258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000" dirty="0"/>
              <a:t>#5 Binomial based: </a:t>
            </a:r>
            <a:r>
              <a:rPr lang="en-US" sz="3000" dirty="0" err="1"/>
              <a:t>Clopper</a:t>
            </a:r>
            <a:r>
              <a:rPr lang="en-US" sz="3000" dirty="0"/>
              <a:t>-Pearson ‘exact’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/>
          <a:lstStyle/>
          <a:p>
            <a:r>
              <a:rPr lang="en-US" sz="2500" dirty="0" smtClean="0"/>
              <a:t>Conservative</a:t>
            </a:r>
            <a:endParaRPr lang="en-US" sz="2500" dirty="0"/>
          </a:p>
          <a:p>
            <a:pPr lvl="1"/>
            <a:r>
              <a:rPr lang="en-US" sz="2500" dirty="0" smtClean="0"/>
              <a:t>Needs large sample size for precision</a:t>
            </a:r>
          </a:p>
          <a:p>
            <a:pPr marL="457200" lvl="1" indent="0">
              <a:buNone/>
            </a:pPr>
            <a:endParaRPr lang="en-US" sz="2500" dirty="0" smtClean="0"/>
          </a:p>
          <a:p>
            <a:pPr marL="400050"/>
            <a:r>
              <a:rPr lang="en-US" sz="2500" dirty="0"/>
              <a:t>recommended for the case of very rare or common events</a:t>
            </a:r>
            <a:br>
              <a:rPr lang="en-US" sz="2500" dirty="0"/>
            </a:br>
            <a:r>
              <a:rPr lang="en-US" sz="2500" dirty="0"/>
              <a:t/>
            </a:r>
            <a:br>
              <a:rPr lang="en-US" sz="2500" dirty="0"/>
            </a:b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22384870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#6 </a:t>
            </a:r>
            <a:r>
              <a:rPr lang="en-US" sz="3000" dirty="0"/>
              <a:t>Binomial based: </a:t>
            </a:r>
            <a:r>
              <a:rPr lang="en-US" sz="3000" dirty="0" smtClean="0"/>
              <a:t>Mid-p</a:t>
            </a:r>
            <a:endParaRPr lang="en-US" sz="30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to reduce </a:t>
            </a:r>
            <a:r>
              <a:rPr lang="en-US" dirty="0" smtClean="0"/>
              <a:t>the conservatism of #5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663031"/>
            <a:ext cx="5343525" cy="24003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-159096" y="5562600"/>
            <a:ext cx="67169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3" algn="ctr"/>
            <a:r>
              <a:rPr lang="en-US" sz="1000" dirty="0">
                <a:solidFill>
                  <a:srgbClr val="FF0000"/>
                </a:solidFill>
              </a:rPr>
              <a:t>https://raw.githubusercontent.com/Jiangtang/Programming-SAS/master/CI_Single_Proportion.sas</a:t>
            </a:r>
          </a:p>
        </p:txBody>
      </p:sp>
    </p:spTree>
    <p:extLst>
      <p:ext uri="{BB962C8B-B14F-4D97-AF65-F5344CB8AC3E}">
        <p14:creationId xmlns:p14="http://schemas.microsoft.com/office/powerpoint/2010/main" val="40650302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#7 </a:t>
            </a:r>
            <a:r>
              <a:rPr lang="en-US" sz="3000" dirty="0" err="1" smtClean="0"/>
              <a:t>Likehood</a:t>
            </a:r>
            <a:endParaRPr lang="en-US" sz="30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 said to be theoretically </a:t>
            </a:r>
            <a:r>
              <a:rPr lang="en-US" dirty="0" smtClean="0"/>
              <a:t>appealing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725" y="2819400"/>
            <a:ext cx="6153150" cy="16764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524000" y="5257800"/>
            <a:ext cx="5715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3"/>
            <a:r>
              <a:rPr lang="en-US" sz="1000" dirty="0">
                <a:solidFill>
                  <a:srgbClr val="FF0000"/>
                </a:solidFill>
              </a:rPr>
              <a:t>https://</a:t>
            </a:r>
            <a:r>
              <a:rPr lang="en-US" sz="1000" dirty="0" smtClean="0">
                <a:solidFill>
                  <a:srgbClr val="FF0000"/>
                </a:solidFill>
              </a:rPr>
              <a:t>raw.githubusercontent.com/Jiangtang/Programming-SAS/master/CI_Single_Proportion.sas</a:t>
            </a:r>
            <a:endParaRPr lang="en-US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27791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500" dirty="0" err="1" smtClean="0"/>
              <a:t>Agresti-Coull</a:t>
            </a:r>
            <a:r>
              <a:rPr lang="en-US" sz="2500" dirty="0" smtClean="0"/>
              <a:t>, #9-12</a:t>
            </a:r>
            <a:endParaRPr lang="en-US" sz="2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r>
              <a:rPr lang="en-US" sz="2400" dirty="0"/>
              <a:t>Instead of using p = r / n, 4 methods </a:t>
            </a:r>
            <a:r>
              <a:rPr lang="en-US" sz="2400" dirty="0" smtClean="0"/>
              <a:t>are developed </a:t>
            </a:r>
            <a:r>
              <a:rPr lang="en-US" sz="2400" dirty="0"/>
              <a:t>when </a:t>
            </a:r>
            <a:r>
              <a:rPr lang="en-US" sz="2400" dirty="0" smtClean="0"/>
              <a:t>ψ </a:t>
            </a:r>
            <a:r>
              <a:rPr lang="en-US" sz="2400" dirty="0"/>
              <a:t>gets values </a:t>
            </a:r>
            <a:r>
              <a:rPr lang="en-US" sz="2400" i="1" dirty="0"/>
              <a:t>z</a:t>
            </a:r>
            <a:r>
              <a:rPr lang="en-US" sz="2400" dirty="0"/>
              <a:t>2/2, 2, 1, </a:t>
            </a:r>
            <a:r>
              <a:rPr lang="en-US" sz="2400" dirty="0" smtClean="0"/>
              <a:t>3</a:t>
            </a:r>
          </a:p>
          <a:p>
            <a:pPr marL="914400" lvl="2" indent="0">
              <a:buNone/>
            </a:pPr>
            <a:r>
              <a:rPr lang="pt-BR" dirty="0"/>
              <a:t>pψ = (</a:t>
            </a:r>
            <a:r>
              <a:rPr lang="pt-BR" i="1" dirty="0"/>
              <a:t>r </a:t>
            </a:r>
            <a:r>
              <a:rPr lang="pt-BR" dirty="0"/>
              <a:t>+ ψ)/(</a:t>
            </a:r>
            <a:r>
              <a:rPr lang="pt-BR" i="1" dirty="0"/>
              <a:t>n </a:t>
            </a:r>
            <a:r>
              <a:rPr lang="pt-BR" dirty="0"/>
              <a:t>+ 2ψ</a:t>
            </a:r>
            <a:r>
              <a:rPr lang="pt-BR" dirty="0" smtClean="0"/>
              <a:t>)</a:t>
            </a:r>
          </a:p>
          <a:p>
            <a:pPr marL="914400" lvl="2" indent="0">
              <a:buNone/>
            </a:pPr>
            <a:r>
              <a:rPr lang="pt-BR" dirty="0"/>
              <a:t/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2743200"/>
            <a:ext cx="4600575" cy="300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1762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Bayesian Begins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406" y="1628192"/>
            <a:ext cx="7443787" cy="4226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7313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#8 Bayesian: </a:t>
            </a:r>
            <a:r>
              <a:rPr lang="en-US" dirty="0" err="1" smtClean="0"/>
              <a:t>Jeffreys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76437" y="2844006"/>
            <a:ext cx="5191125" cy="20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350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700" dirty="0"/>
              <a:t>n</a:t>
            </a:r>
            <a:r>
              <a:rPr lang="en-US" sz="2700" dirty="0" smtClean="0"/>
              <a:t>: Sample size</a:t>
            </a:r>
          </a:p>
          <a:p>
            <a:r>
              <a:rPr lang="en-US" sz="2700" dirty="0"/>
              <a:t>r</a:t>
            </a:r>
            <a:r>
              <a:rPr lang="en-US" sz="2700" dirty="0" smtClean="0"/>
              <a:t>: Number </a:t>
            </a:r>
            <a:r>
              <a:rPr lang="en-US" sz="2700" dirty="0"/>
              <a:t>of count of interested </a:t>
            </a:r>
            <a:r>
              <a:rPr lang="en-US" sz="2700" dirty="0" smtClean="0"/>
              <a:t>outcome</a:t>
            </a:r>
          </a:p>
          <a:p>
            <a:r>
              <a:rPr lang="en-US" sz="2700" dirty="0"/>
              <a:t>p = </a:t>
            </a:r>
            <a:r>
              <a:rPr lang="en-US" sz="2700" dirty="0" smtClean="0"/>
              <a:t>r/n: binomial proportion </a:t>
            </a:r>
            <a:r>
              <a:rPr lang="en-US" sz="2700" dirty="0"/>
              <a:t>(sample </a:t>
            </a:r>
            <a:r>
              <a:rPr lang="en-US" sz="2700" dirty="0" smtClean="0"/>
              <a:t>proportion)</a:t>
            </a:r>
          </a:p>
          <a:p>
            <a:r>
              <a:rPr lang="en-US" sz="2700" dirty="0" smtClean="0"/>
              <a:t>CI: Confidence </a:t>
            </a:r>
            <a:r>
              <a:rPr lang="en-US" sz="2700" dirty="0"/>
              <a:t>I</a:t>
            </a:r>
            <a:r>
              <a:rPr lang="en-US" sz="2700" dirty="0" smtClean="0"/>
              <a:t>nterval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00" y="3863181"/>
            <a:ext cx="7543800" cy="234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1175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#14 Bayesian: </a:t>
            </a:r>
            <a:r>
              <a:rPr lang="en-US" dirty="0" err="1" smtClean="0"/>
              <a:t>Blaker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8637" y="1575318"/>
            <a:ext cx="8229600" cy="4525963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1631653"/>
            <a:ext cx="5324475" cy="4469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966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8610600" cy="838200"/>
          </a:xfrm>
        </p:spPr>
        <p:txBody>
          <a:bodyPr>
            <a:normAutofit/>
          </a:bodyPr>
          <a:lstStyle/>
          <a:p>
            <a:r>
              <a:rPr lang="en-US" sz="3000" dirty="0" smtClean="0"/>
              <a:t>Get All!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8200"/>
            <a:ext cx="9067800" cy="5287963"/>
          </a:xfrm>
        </p:spPr>
        <p:txBody>
          <a:bodyPr/>
          <a:lstStyle/>
          <a:p>
            <a:pPr marL="0" indent="0">
              <a:buNone/>
            </a:pP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filename CI url 'https://raw.github.com/Jiangtang/ProgrammingSAS/master/</a:t>
            </a:r>
            <a:r>
              <a:rPr lang="it-IT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CI_Single_Proportion.sas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';</a:t>
            </a:r>
            <a:b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%include CI;</a:t>
            </a:r>
            <a:b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it-IT" sz="1400" i="1" dirty="0">
                <a:latin typeface="Courier New" panose="02070309020205020404" pitchFamily="49" charset="0"/>
                <a:cs typeface="Courier New" panose="02070309020205020404" pitchFamily="49" charset="0"/>
              </a:rPr>
              <a:t>CI_Single_Proportion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(r=81,n=263</a:t>
            </a:r>
            <a:r>
              <a:rPr lang="it-IT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863" y="1828800"/>
            <a:ext cx="8643937" cy="4902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854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Using PROC </a:t>
            </a:r>
            <a:r>
              <a:rPr lang="en-US" sz="3000" dirty="0" smtClean="0"/>
              <a:t>FREQ (1/4)</a:t>
            </a:r>
            <a:endParaRPr lang="en-US" sz="30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33400" y="2286000"/>
            <a:ext cx="3143250" cy="2238375"/>
          </a:xfrm>
          <a:prstGeom prst="rect">
            <a:avLst/>
          </a:prstGeom>
        </p:spPr>
      </p:pic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876800" y="2057400"/>
            <a:ext cx="2667000" cy="305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256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95600" y="3657600"/>
            <a:ext cx="1066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Using PROC </a:t>
            </a:r>
            <a:r>
              <a:rPr lang="en-US" sz="3000" dirty="0"/>
              <a:t>FREQ </a:t>
            </a:r>
            <a:r>
              <a:rPr lang="en-US" sz="3000" dirty="0" smtClean="0"/>
              <a:t>(2/4</a:t>
            </a:r>
            <a:r>
              <a:rPr lang="en-US" sz="3000" dirty="0"/>
              <a:t>)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9106" y="2283851"/>
            <a:ext cx="4076700" cy="23526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137" y="2696536"/>
            <a:ext cx="3514725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306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Using PROC </a:t>
            </a:r>
            <a:r>
              <a:rPr lang="en-US" sz="3000" dirty="0"/>
              <a:t>FREQ </a:t>
            </a:r>
            <a:r>
              <a:rPr lang="en-US" sz="3000" dirty="0" smtClean="0"/>
              <a:t>(3/4</a:t>
            </a:r>
            <a:r>
              <a:rPr lang="en-US" sz="3000" dirty="0"/>
              <a:t>)</a:t>
            </a:r>
            <a:endParaRPr lang="en-US" sz="30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33400" y="1584649"/>
            <a:ext cx="3100084" cy="4525963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00" y="152400"/>
            <a:ext cx="3962400" cy="6441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345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Using PROC </a:t>
            </a:r>
            <a:r>
              <a:rPr lang="en-US" sz="3000" dirty="0"/>
              <a:t>FREQ </a:t>
            </a:r>
            <a:r>
              <a:rPr lang="en-US" sz="3000" dirty="0" smtClean="0"/>
              <a:t>(4/4</a:t>
            </a:r>
            <a:r>
              <a:rPr lang="en-US" sz="3000" dirty="0"/>
              <a:t>)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%</a:t>
            </a:r>
            <a:r>
              <a:rPr lang="en-US" dirty="0" err="1">
                <a:solidFill>
                  <a:srgbClr val="FF0000"/>
                </a:solidFill>
              </a:rPr>
              <a:t>CI_freq</a:t>
            </a:r>
            <a:r>
              <a:rPr lang="en-US" dirty="0">
                <a:solidFill>
                  <a:srgbClr val="FF0000"/>
                </a:solidFill>
              </a:rPr>
              <a:t>(r=81,n=263)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/>
            </a:r>
            <a:br>
              <a:rPr lang="en-US" dirty="0">
                <a:solidFill>
                  <a:srgbClr val="FF0000"/>
                </a:solidFill>
              </a:rPr>
            </a:b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48200" y="2376844"/>
            <a:ext cx="4038600" cy="2972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081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next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/>
          <a:lstStyle/>
          <a:p>
            <a:r>
              <a:rPr lang="en-US" dirty="0" smtClean="0"/>
              <a:t>PROC MCMC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Put macros to functions</a:t>
            </a:r>
          </a:p>
          <a:p>
            <a:endParaRPr lang="en-US" dirty="0"/>
          </a:p>
          <a:p>
            <a:r>
              <a:rPr lang="en-US" i="1" dirty="0" smtClean="0"/>
              <a:t>CI for difference </a:t>
            </a:r>
            <a:r>
              <a:rPr lang="en-US" i="1" dirty="0"/>
              <a:t>between independent proportions</a:t>
            </a: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  <a:p>
            <a:pPr marL="0" indent="0">
              <a:buNone/>
            </a:pPr>
            <a:r>
              <a:rPr lang="en-US" sz="1500" b="1" i="1" dirty="0" smtClean="0"/>
              <a:t>Interval </a:t>
            </a:r>
            <a:r>
              <a:rPr lang="en-US" sz="1500" b="1" i="1" dirty="0"/>
              <a:t>estimation for the difference between independent proportions: </a:t>
            </a:r>
            <a:r>
              <a:rPr lang="en-US" sz="1500" b="1" i="1" dirty="0" smtClean="0"/>
              <a:t>comparison </a:t>
            </a:r>
            <a:r>
              <a:rPr lang="en-US" sz="1500" b="1" i="1" dirty="0"/>
              <a:t>of eleven methods. </a:t>
            </a:r>
            <a:r>
              <a:rPr lang="en-US" sz="1500" b="1" dirty="0" err="1" smtClean="0"/>
              <a:t>Newcombe</a:t>
            </a:r>
            <a:r>
              <a:rPr lang="en-US" sz="1500" b="1" dirty="0" smtClean="0"/>
              <a:t> </a:t>
            </a:r>
            <a:r>
              <a:rPr lang="en-US" sz="1500" b="1" dirty="0"/>
              <a:t>RG, Stat Med , Volume 17 , 8 (April 1998) pp.873-890</a:t>
            </a:r>
            <a:endParaRPr lang="en-US" sz="15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0" y="1524000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77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04800"/>
            <a:ext cx="8610600" cy="685800"/>
          </a:xfrm>
        </p:spPr>
        <p:txBody>
          <a:bodyPr>
            <a:normAutofit/>
          </a:bodyPr>
          <a:lstStyle/>
          <a:p>
            <a:r>
              <a:rPr lang="en-US" sz="3000" dirty="0"/>
              <a:t>W</a:t>
            </a:r>
            <a:r>
              <a:rPr lang="en-US" sz="3000" dirty="0" smtClean="0"/>
              <a:t>hat you can take away (1/3)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45" y="990600"/>
            <a:ext cx="8229600" cy="4754563"/>
          </a:xfrm>
        </p:spPr>
        <p:txBody>
          <a:bodyPr/>
          <a:lstStyle/>
          <a:p>
            <a:r>
              <a:rPr lang="en-US" dirty="0" smtClean="0"/>
              <a:t>One line of macro call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645" y="1713722"/>
            <a:ext cx="8643937" cy="490277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105400" y="990600"/>
            <a:ext cx="40651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%</a:t>
            </a:r>
            <a:r>
              <a:rPr lang="en-US" i="1" dirty="0" err="1">
                <a:solidFill>
                  <a:srgbClr val="FF0000"/>
                </a:solidFill>
              </a:rPr>
              <a:t>CI_Single_Proportion</a:t>
            </a:r>
            <a:r>
              <a:rPr lang="en-US" dirty="0">
                <a:solidFill>
                  <a:srgbClr val="FF0000"/>
                </a:solidFill>
              </a:rPr>
              <a:t>(r=81,n=263)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3232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04800"/>
            <a:ext cx="8610600" cy="685800"/>
          </a:xfrm>
        </p:spPr>
        <p:txBody>
          <a:bodyPr>
            <a:normAutofit/>
          </a:bodyPr>
          <a:lstStyle/>
          <a:p>
            <a:r>
              <a:rPr lang="en-US" sz="3000" dirty="0"/>
              <a:t>W</a:t>
            </a:r>
            <a:r>
              <a:rPr lang="en-US" sz="3000" dirty="0" smtClean="0"/>
              <a:t>hat you can take away (2/3)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45" y="990600"/>
            <a:ext cx="8229600" cy="4754563"/>
          </a:xfrm>
        </p:spPr>
        <p:txBody>
          <a:bodyPr/>
          <a:lstStyle/>
          <a:p>
            <a:r>
              <a:rPr lang="en-US" dirty="0" smtClean="0"/>
              <a:t>Use PROC FREQ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105400" y="990600"/>
            <a:ext cx="40651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%</a:t>
            </a:r>
            <a:r>
              <a:rPr lang="en-US" dirty="0" err="1">
                <a:solidFill>
                  <a:srgbClr val="FF0000"/>
                </a:solidFill>
              </a:rPr>
              <a:t>CI_freq</a:t>
            </a:r>
            <a:r>
              <a:rPr lang="en-US" dirty="0">
                <a:solidFill>
                  <a:srgbClr val="FF0000"/>
                </a:solidFill>
              </a:rPr>
              <a:t>(r=81,n=263)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/>
            </a:r>
            <a:br>
              <a:rPr lang="en-US" dirty="0">
                <a:solidFill>
                  <a:srgbClr val="FF0000"/>
                </a:solidFill>
              </a:rPr>
            </a:b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5320" y="1634730"/>
            <a:ext cx="5810250" cy="427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060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04800"/>
            <a:ext cx="8610600" cy="685800"/>
          </a:xfrm>
        </p:spPr>
        <p:txBody>
          <a:bodyPr>
            <a:normAutofit/>
          </a:bodyPr>
          <a:lstStyle/>
          <a:p>
            <a:r>
              <a:rPr lang="en-US" sz="3000" dirty="0"/>
              <a:t>W</a:t>
            </a:r>
            <a:r>
              <a:rPr lang="en-US" sz="3000" dirty="0" smtClean="0"/>
              <a:t>hat you can take away (3/3</a:t>
            </a:r>
            <a:r>
              <a:rPr lang="en-US" sz="3000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45" y="990600"/>
            <a:ext cx="8229600" cy="4754563"/>
          </a:xfrm>
        </p:spPr>
        <p:txBody>
          <a:bodyPr/>
          <a:lstStyle/>
          <a:p>
            <a:r>
              <a:rPr lang="en-US" dirty="0" smtClean="0"/>
              <a:t>Some statistical vocabularies</a:t>
            </a:r>
          </a:p>
          <a:p>
            <a:r>
              <a:rPr lang="en-US" dirty="0" smtClean="0"/>
              <a:t>Some comments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419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The Story</a:t>
            </a:r>
          </a:p>
          <a:p>
            <a:r>
              <a:rPr lang="en-US" b="1" dirty="0" smtClean="0"/>
              <a:t>What </a:t>
            </a:r>
            <a:endParaRPr lang="en-US" b="1" dirty="0"/>
          </a:p>
          <a:p>
            <a:r>
              <a:rPr lang="en-US" b="1" dirty="0" smtClean="0"/>
              <a:t>How</a:t>
            </a:r>
          </a:p>
          <a:p>
            <a:r>
              <a:rPr lang="en-US" b="1" dirty="0" smtClean="0"/>
              <a:t>Next</a:t>
            </a:r>
          </a:p>
        </p:txBody>
      </p:sp>
    </p:spTree>
    <p:extLst>
      <p:ext uri="{BB962C8B-B14F-4D97-AF65-F5344CB8AC3E}">
        <p14:creationId xmlns:p14="http://schemas.microsoft.com/office/powerpoint/2010/main" val="2243471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A </a:t>
            </a:r>
            <a:r>
              <a:rPr lang="en-US" sz="3600" dirty="0"/>
              <a:t>Programmer’s </a:t>
            </a:r>
            <a:r>
              <a:rPr lang="en-US" sz="3600" dirty="0" smtClean="0"/>
              <a:t>Exercise (1</a:t>
            </a:r>
            <a:r>
              <a:rPr lang="en-US" sz="3600" dirty="0"/>
              <a:t>/4</a:t>
            </a:r>
            <a:r>
              <a:rPr lang="en-US" sz="3600" dirty="0" smtClean="0"/>
              <a:t>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/>
          <a:lstStyle/>
          <a:p>
            <a:r>
              <a:rPr lang="en-US" sz="2500" dirty="0" smtClean="0"/>
              <a:t>A Paper: Robert </a:t>
            </a:r>
            <a:r>
              <a:rPr lang="en-US" sz="2500" dirty="0" err="1" smtClean="0"/>
              <a:t>Newcombe</a:t>
            </a:r>
            <a:r>
              <a:rPr lang="en-US" sz="2500" dirty="0" smtClean="0"/>
              <a:t> (1998)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108" y="1752600"/>
            <a:ext cx="8443692" cy="4717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663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4665" y="314131"/>
            <a:ext cx="8610600" cy="762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A </a:t>
            </a:r>
            <a:r>
              <a:rPr lang="en-US" sz="3600" dirty="0"/>
              <a:t>Programmer’s </a:t>
            </a:r>
            <a:r>
              <a:rPr lang="en-US" sz="3600" dirty="0" smtClean="0"/>
              <a:t>Exercise (2</a:t>
            </a:r>
            <a:r>
              <a:rPr lang="en-US" sz="3600" dirty="0"/>
              <a:t>/4</a:t>
            </a:r>
            <a:r>
              <a:rPr lang="en-US" sz="3600" dirty="0" smtClean="0"/>
              <a:t>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76132"/>
            <a:ext cx="8229600" cy="5050032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dirty="0" smtClean="0"/>
              <a:t>book: </a:t>
            </a:r>
            <a:r>
              <a:rPr lang="en-US" dirty="0"/>
              <a:t>Robert </a:t>
            </a:r>
            <a:r>
              <a:rPr lang="en-US" dirty="0" err="1"/>
              <a:t>Newcombe</a:t>
            </a:r>
            <a:r>
              <a:rPr lang="en-US" dirty="0"/>
              <a:t> </a:t>
            </a:r>
            <a:r>
              <a:rPr lang="en-US" dirty="0" smtClean="0"/>
              <a:t>(2012)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1676401"/>
            <a:ext cx="3200400" cy="5031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446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ESUG2015_titl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ESUG2015_sl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1694</TotalTime>
  <Words>657</Words>
  <Application>Microsoft Office PowerPoint</Application>
  <PresentationFormat>On-screen Show (4:3)</PresentationFormat>
  <Paragraphs>120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36</vt:i4>
      </vt:variant>
    </vt:vector>
  </HeadingPairs>
  <TitlesOfParts>
    <vt:vector size="43" baseType="lpstr">
      <vt:lpstr>Arial</vt:lpstr>
      <vt:lpstr>Arial Black</vt:lpstr>
      <vt:lpstr>Calibri</vt:lpstr>
      <vt:lpstr>Courier New</vt:lpstr>
      <vt:lpstr>Wingdings</vt:lpstr>
      <vt:lpstr>SESUG2015_title</vt:lpstr>
      <vt:lpstr>SESUG2015_slide</vt:lpstr>
      <vt:lpstr>Confidence Intervals for Binomial Proportion Using SAS®:  The All You Need to Know and No More…</vt:lpstr>
      <vt:lpstr>Disclaimer</vt:lpstr>
      <vt:lpstr>The Question</vt:lpstr>
      <vt:lpstr>What you can take away (1/3)</vt:lpstr>
      <vt:lpstr>What you can take away (2/3)</vt:lpstr>
      <vt:lpstr>What you can take away (3/3)</vt:lpstr>
      <vt:lpstr>Agenda</vt:lpstr>
      <vt:lpstr>A Programmer’s Exercise (1/4)</vt:lpstr>
      <vt:lpstr>A Programmer’s Exercise (2/4)</vt:lpstr>
      <vt:lpstr>A Programmer’s Exercise (3/4)</vt:lpstr>
      <vt:lpstr>A Programmer’s Exercise (4/4)</vt:lpstr>
      <vt:lpstr>What is CI</vt:lpstr>
      <vt:lpstr>Why CI is important</vt:lpstr>
      <vt:lpstr>#1: Wald   </vt:lpstr>
      <vt:lpstr>#1: Wald   </vt:lpstr>
      <vt:lpstr>#2: Wald with CC   </vt:lpstr>
      <vt:lpstr>#2: Wald with CC   </vt:lpstr>
      <vt:lpstr>#13: Logit  </vt:lpstr>
      <vt:lpstr>#13: Logit  </vt:lpstr>
      <vt:lpstr>#3 &amp; 4: Wilson Score w/o CC</vt:lpstr>
      <vt:lpstr>#3 &amp; 4: Wilson Score w/o CC</vt:lpstr>
      <vt:lpstr>#3 &amp; 4: Wilson Score w/o CC</vt:lpstr>
      <vt:lpstr>#5 Binomial based: Clopper-Pearson ‘exact’</vt:lpstr>
      <vt:lpstr>#5 Binomial based: Clopper-Pearson ‘exact’</vt:lpstr>
      <vt:lpstr>#6 Binomial based: Mid-p</vt:lpstr>
      <vt:lpstr>#7 Likehood</vt:lpstr>
      <vt:lpstr>Agresti-Coull, #9-12</vt:lpstr>
      <vt:lpstr>Bayesian Begins</vt:lpstr>
      <vt:lpstr>#8 Bayesian: Jeffreys</vt:lpstr>
      <vt:lpstr>#14 Bayesian: Blaker</vt:lpstr>
      <vt:lpstr>Get All!</vt:lpstr>
      <vt:lpstr>Using PROC FREQ (1/4)</vt:lpstr>
      <vt:lpstr>Using PROC FREQ (2/4)</vt:lpstr>
      <vt:lpstr>Using PROC FREQ (3/4)</vt:lpstr>
      <vt:lpstr>Using PROC FREQ (4/4)</vt:lpstr>
      <vt:lpstr>What’s next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Bowden Analytics</dc:creator>
  <cp:lastModifiedBy>Jiangtang Hu</cp:lastModifiedBy>
  <cp:revision>393</cp:revision>
  <dcterms:created xsi:type="dcterms:W3CDTF">2014-10-07T02:26:46Z</dcterms:created>
  <dcterms:modified xsi:type="dcterms:W3CDTF">2015-09-24T17:15:58Z</dcterms:modified>
</cp:coreProperties>
</file>