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8" r:id="rId4"/>
    <p:sldId id="267" r:id="rId5"/>
    <p:sldId id="268" r:id="rId6"/>
    <p:sldId id="25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01A"/>
    <a:srgbClr val="0D11BD"/>
    <a:srgbClr val="477A2E"/>
    <a:srgbClr val="B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5" autoAdjust="0"/>
  </p:normalViewPr>
  <p:slideViewPr>
    <p:cSldViewPr>
      <p:cViewPr>
        <p:scale>
          <a:sx n="75" d="100"/>
          <a:sy n="75" d="100"/>
        </p:scale>
        <p:origin x="1651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A901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11BD"/>
                </a:solidFill>
              </a:defRPr>
            </a:lvl1pPr>
            <a:lvl2pPr>
              <a:defRPr>
                <a:solidFill>
                  <a:srgbClr val="0D11BD"/>
                </a:solidFill>
              </a:defRPr>
            </a:lvl2pPr>
            <a:lvl3pPr>
              <a:defRPr>
                <a:solidFill>
                  <a:srgbClr val="0D11BD"/>
                </a:solidFill>
              </a:defRPr>
            </a:lvl3pPr>
            <a:lvl4pPr>
              <a:defRPr>
                <a:solidFill>
                  <a:srgbClr val="0D11BD"/>
                </a:solidFill>
              </a:defRPr>
            </a:lvl4pPr>
            <a:lvl5pPr>
              <a:defRPr>
                <a:solidFill>
                  <a:srgbClr val="0D11B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XXXXXXXX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Your Paper Title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51499" r="54082" b="12420"/>
          <a:stretch/>
        </p:blipFill>
        <p:spPr bwMode="auto">
          <a:xfrm>
            <a:off x="0" y="-1"/>
            <a:ext cx="9144000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7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 baseline="0">
          <a:solidFill>
            <a:srgbClr val="0D1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B3C7EB"/>
            </a:gs>
            <a:gs pos="48000">
              <a:schemeClr val="bg1"/>
            </a:gs>
            <a:gs pos="5000">
              <a:schemeClr val="accent1">
                <a:tint val="44500"/>
                <a:satMod val="160000"/>
              </a:schemeClr>
            </a:gs>
            <a:gs pos="24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572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0" t="19361" r="28816" b="9083"/>
          <a:stretch/>
        </p:blipFill>
        <p:spPr bwMode="auto">
          <a:xfrm>
            <a:off x="7901939" y="5614007"/>
            <a:ext cx="1242061" cy="124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0" kern="1200" baseline="0">
          <a:solidFill>
            <a:srgbClr val="0A901A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iangtang/SESU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500" dirty="0" smtClean="0"/>
              <a:t>When Bad Things Happen to Good SAS® Programmers</a:t>
            </a:r>
            <a:endParaRPr lang="en-US" sz="2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2133600"/>
          </a:xfrm>
        </p:spPr>
        <p:txBody>
          <a:bodyPr/>
          <a:lstStyle/>
          <a:p>
            <a:r>
              <a:rPr lang="en-US" sz="4000" dirty="0" smtClean="0"/>
              <a:t>Jiangtang(‘JT’) Hu</a:t>
            </a:r>
          </a:p>
          <a:p>
            <a:r>
              <a:rPr lang="en-US" dirty="0" smtClean="0"/>
              <a:t>d-Wise</a:t>
            </a:r>
          </a:p>
          <a:p>
            <a:r>
              <a:rPr lang="en-US" sz="1500" i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500" i="1" dirty="0" smtClean="0">
                <a:solidFill>
                  <a:srgbClr val="FF0000"/>
                </a:solidFill>
                <a:hlinkClick r:id="rId2"/>
              </a:rPr>
              <a:t>github.com/Jiangtang/SESUG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724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External Challenges: R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R_S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45339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1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External Challenges: Big Data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3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External Challenges: 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Pool of new SAS Programmers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Blo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15766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52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External Challenges: 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Pool of new SAS Programmers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for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360862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External Challenges: 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Pool of new SAS Programmers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r>
              <a:rPr lang="en-US" dirty="0" smtClean="0"/>
              <a:t>Post </a:t>
            </a:r>
            <a:r>
              <a:rPr lang="en-US" dirty="0"/>
              <a:t>your question to SAS-L, instead send emails to a single SAS </a:t>
            </a:r>
            <a:r>
              <a:rPr lang="en-US" dirty="0" smtClean="0"/>
              <a:t>helper</a:t>
            </a:r>
          </a:p>
          <a:p>
            <a:r>
              <a:rPr lang="en-US" dirty="0" smtClean="0"/>
              <a:t>Answer </a:t>
            </a:r>
            <a:r>
              <a:rPr lang="en-US" dirty="0"/>
              <a:t>questions if </a:t>
            </a:r>
            <a:r>
              <a:rPr lang="en-US" dirty="0" smtClean="0"/>
              <a:t>possible</a:t>
            </a:r>
          </a:p>
          <a:p>
            <a:r>
              <a:rPr lang="en-US" dirty="0" err="1" smtClean="0"/>
              <a:t>Stackoverflow</a:t>
            </a:r>
            <a:r>
              <a:rPr lang="en-US" dirty="0" smtClean="0"/>
              <a:t> </a:t>
            </a:r>
            <a:r>
              <a:rPr lang="en-US" dirty="0"/>
              <a:t>is another good place to post and answer SAS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Start </a:t>
            </a:r>
            <a:r>
              <a:rPr lang="en-US" dirty="0"/>
              <a:t>a SAS </a:t>
            </a:r>
            <a:r>
              <a:rPr lang="en-US" dirty="0" smtClean="0"/>
              <a:t>blog</a:t>
            </a:r>
          </a:p>
          <a:p>
            <a:r>
              <a:rPr lang="en-US" dirty="0" smtClean="0"/>
              <a:t>Spread </a:t>
            </a:r>
            <a:r>
              <a:rPr lang="en-US" dirty="0"/>
              <a:t>the </a:t>
            </a:r>
            <a:r>
              <a:rPr lang="en-US" dirty="0" smtClean="0"/>
              <a:t>news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Disclaimer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24000"/>
            <a:ext cx="3352800" cy="4575175"/>
          </a:xfrm>
        </p:spPr>
      </p:pic>
    </p:spTree>
    <p:extLst>
      <p:ext uri="{BB962C8B-B14F-4D97-AF65-F5344CB8AC3E}">
        <p14:creationId xmlns:p14="http://schemas.microsoft.com/office/powerpoint/2010/main" val="4849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1" y="1614196"/>
            <a:ext cx="883501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6" y="1600200"/>
            <a:ext cx="8852814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/>
              <a:t>challenges</a:t>
            </a:r>
            <a:endParaRPr lang="en-US" b="1" dirty="0" smtClean="0"/>
          </a:p>
          <a:p>
            <a:r>
              <a:rPr lang="en-US" b="1" dirty="0" smtClean="0"/>
              <a:t>The Goal</a:t>
            </a:r>
          </a:p>
          <a:p>
            <a:r>
              <a:rPr lang="en-US" b="1" dirty="0" smtClean="0"/>
              <a:t>What </a:t>
            </a:r>
            <a:endParaRPr lang="en-US" b="1" dirty="0"/>
          </a:p>
          <a:p>
            <a:r>
              <a:rPr lang="en-US" b="1" dirty="0" smtClean="0"/>
              <a:t>How</a:t>
            </a:r>
          </a:p>
          <a:p>
            <a:r>
              <a:rPr lang="en-US" b="1" dirty="0" smtClean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434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favorite text editors were not installed/available in the new computing </a:t>
            </a:r>
            <a:r>
              <a:rPr lang="en-US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use the traditional SAS Display Manager anymore to write, interactively debug your SAS </a:t>
            </a:r>
            <a:r>
              <a:rPr lang="en-US" dirty="0" smtClean="0"/>
              <a:t>codes and </a:t>
            </a:r>
            <a:r>
              <a:rPr lang="en-US" dirty="0"/>
              <a:t>check temporary </a:t>
            </a:r>
            <a:r>
              <a:rPr lang="en-US" dirty="0" smtClean="0"/>
              <a:t>output datasets</a:t>
            </a:r>
          </a:p>
          <a:p>
            <a:r>
              <a:rPr lang="en-US" dirty="0"/>
              <a:t>The new and only interface to write SAS codes is now SAS </a:t>
            </a:r>
            <a:r>
              <a:rPr lang="en-US" dirty="0" smtClean="0"/>
              <a:t>Enterprise Guide</a:t>
            </a:r>
            <a:r>
              <a:rPr lang="en-US" dirty="0"/>
              <a:t>, or SAS </a:t>
            </a:r>
            <a:r>
              <a:rPr lang="en-US" dirty="0" smtClean="0"/>
              <a:t>Studio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SAS editor available for you to complete your SAS job is SAS Drug Development, </a:t>
            </a:r>
            <a:r>
              <a:rPr lang="en-US" dirty="0" smtClean="0"/>
              <a:t>or SAS </a:t>
            </a:r>
            <a:r>
              <a:rPr lang="en-US" dirty="0"/>
              <a:t>Data Integration </a:t>
            </a:r>
            <a:r>
              <a:rPr lang="en-US" dirty="0" smtClean="0"/>
              <a:t>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0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Outsourcing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33179"/>
      </p:ext>
    </p:extLst>
  </p:cSld>
  <p:clrMapOvr>
    <a:masterClrMapping/>
  </p:clrMapOvr>
</p:sld>
</file>

<file path=ppt/theme/theme1.xml><?xml version="1.0" encoding="utf-8"?>
<a:theme xmlns:a="http://schemas.openxmlformats.org/drawingml/2006/main" name="SESUG2015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SUG2015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175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SESUG2015_title</vt:lpstr>
      <vt:lpstr>SESUG2015_slide</vt:lpstr>
      <vt:lpstr>When Bad Things Happen to Good SAS® Programmers</vt:lpstr>
      <vt:lpstr>Disclaimer</vt:lpstr>
      <vt:lpstr>The Question</vt:lpstr>
      <vt:lpstr>The Question</vt:lpstr>
      <vt:lpstr>Agenda</vt:lpstr>
      <vt:lpstr>Internal Challenges: IT</vt:lpstr>
      <vt:lpstr>Internal Challenges: IT</vt:lpstr>
      <vt:lpstr>Internal Challenges: IT</vt:lpstr>
      <vt:lpstr>Internal Challenges: Outsourcing</vt:lpstr>
      <vt:lpstr>External Challenges: R</vt:lpstr>
      <vt:lpstr>External Challenges: Big Data</vt:lpstr>
      <vt:lpstr>External Challenges:        Pool of new SAS Programmers</vt:lpstr>
      <vt:lpstr>External Challenges:        Pool of new SAS Programmers</vt:lpstr>
      <vt:lpstr>External Challenges:        Pool of new SAS Programmers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Bowden Analytics</dc:creator>
  <cp:lastModifiedBy>Jiangtang Hu</cp:lastModifiedBy>
  <cp:revision>437</cp:revision>
  <dcterms:created xsi:type="dcterms:W3CDTF">2014-10-07T02:26:46Z</dcterms:created>
  <dcterms:modified xsi:type="dcterms:W3CDTF">2015-09-23T19:58:35Z</dcterms:modified>
</cp:coreProperties>
</file>