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8" r:id="rId4"/>
    <p:sldId id="267" r:id="rId5"/>
    <p:sldId id="264" r:id="rId6"/>
    <p:sldId id="265" r:id="rId7"/>
    <p:sldId id="266" r:id="rId8"/>
    <p:sldId id="257" r:id="rId9"/>
    <p:sldId id="259" r:id="rId10"/>
    <p:sldId id="261" r:id="rId11"/>
    <p:sldId id="271" r:id="rId12"/>
    <p:sldId id="272" r:id="rId13"/>
    <p:sldId id="260" r:id="rId14"/>
    <p:sldId id="269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901A"/>
    <a:srgbClr val="0D11BD"/>
    <a:srgbClr val="477A2E"/>
    <a:srgbClr val="B3C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5" autoAdjust="0"/>
  </p:normalViewPr>
  <p:slideViewPr>
    <p:cSldViewPr>
      <p:cViewPr varScale="1">
        <p:scale>
          <a:sx n="82" d="100"/>
          <a:sy n="82" d="100"/>
        </p:scale>
        <p:origin x="145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A901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11BD"/>
                </a:solidFill>
              </a:defRPr>
            </a:lvl1pPr>
            <a:lvl2pPr>
              <a:defRPr>
                <a:solidFill>
                  <a:srgbClr val="0D11BD"/>
                </a:solidFill>
              </a:defRPr>
            </a:lvl2pPr>
            <a:lvl3pPr>
              <a:defRPr>
                <a:solidFill>
                  <a:srgbClr val="0D11BD"/>
                </a:solidFill>
              </a:defRPr>
            </a:lvl3pPr>
            <a:lvl4pPr>
              <a:defRPr>
                <a:solidFill>
                  <a:srgbClr val="0D11BD"/>
                </a:solidFill>
              </a:defRPr>
            </a:lvl4pPr>
            <a:lvl5pPr>
              <a:defRPr>
                <a:solidFill>
                  <a:srgbClr val="0D11B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8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6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XXXXXXXX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Your Paper Title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51499" r="54082" b="12420"/>
          <a:stretch/>
        </p:blipFill>
        <p:spPr bwMode="auto">
          <a:xfrm>
            <a:off x="0" y="-1"/>
            <a:ext cx="9144000" cy="198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7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 baseline="0">
          <a:solidFill>
            <a:srgbClr val="0D1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B3C7EB"/>
            </a:gs>
            <a:gs pos="48000">
              <a:schemeClr val="bg1"/>
            </a:gs>
            <a:gs pos="5000">
              <a:schemeClr val="accent1">
                <a:tint val="44500"/>
                <a:satMod val="160000"/>
              </a:schemeClr>
            </a:gs>
            <a:gs pos="24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572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0" t="19361" r="28816" b="9083"/>
          <a:stretch/>
        </p:blipFill>
        <p:spPr bwMode="auto">
          <a:xfrm>
            <a:off x="7901939" y="5614007"/>
            <a:ext cx="1242061" cy="124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95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b="0" kern="1200" baseline="0">
          <a:solidFill>
            <a:srgbClr val="0A901A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Confidence Intervals for Binomial Proportion Using SAS</a:t>
            </a:r>
            <a:r>
              <a:rPr lang="en-US" sz="2400" dirty="0" smtClean="0"/>
              <a:t>®: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The All You Need to Know and No More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txBody>
          <a:bodyPr/>
          <a:lstStyle/>
          <a:p>
            <a:r>
              <a:rPr lang="en-US" sz="4000" dirty="0" smtClean="0"/>
              <a:t>Jiangtang(‘JT’) Hu</a:t>
            </a:r>
          </a:p>
          <a:p>
            <a:r>
              <a:rPr lang="en-US" dirty="0" smtClean="0"/>
              <a:t>d-Wise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7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(3</a:t>
            </a:r>
            <a:r>
              <a:rPr lang="en-US" sz="3600" dirty="0"/>
              <a:t>/4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book: Robert </a:t>
            </a:r>
            <a:r>
              <a:rPr lang="en-US" dirty="0" err="1"/>
              <a:t>Newcombe</a:t>
            </a:r>
            <a:r>
              <a:rPr lang="en-US" dirty="0"/>
              <a:t> (2012)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46315"/>
            <a:ext cx="5974598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10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(4/4)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38200"/>
            <a:ext cx="3124200" cy="6041414"/>
          </a:xfrm>
        </p:spPr>
      </p:pic>
    </p:spTree>
    <p:extLst>
      <p:ext uri="{BB962C8B-B14F-4D97-AF65-F5344CB8AC3E}">
        <p14:creationId xmlns:p14="http://schemas.microsoft.com/office/powerpoint/2010/main" val="5173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is CI</a:t>
            </a:r>
          </a:p>
          <a:p>
            <a:r>
              <a:rPr lang="en-US" dirty="0" smtClean="0"/>
              <a:t>Reproduce the outputs by SAS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r>
              <a:rPr lang="en-US" sz="2500" dirty="0" smtClean="0"/>
              <a:t>Inputs: n, r</a:t>
            </a:r>
          </a:p>
          <a:p>
            <a:pPr lvl="1"/>
            <a:r>
              <a:rPr lang="en-US" sz="2100" dirty="0" smtClean="0"/>
              <a:t>derived: p = r/n, q = 1- p)</a:t>
            </a:r>
          </a:p>
          <a:p>
            <a:r>
              <a:rPr lang="en-US" sz="2500" dirty="0" smtClean="0"/>
              <a:t>CI: Confidence Interval, </a:t>
            </a:r>
            <a:r>
              <a:rPr lang="en-US" sz="2500" dirty="0"/>
              <a:t>a range of values, computed from the sample, which </a:t>
            </a:r>
            <a:r>
              <a:rPr lang="en-US" sz="2500" dirty="0" smtClean="0"/>
              <a:t>is with </a:t>
            </a:r>
            <a:r>
              <a:rPr lang="en-US" sz="2500" dirty="0"/>
              <a:t>probability of 95% to cover the population proportion </a:t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 smtClean="0"/>
          </a:p>
          <a:p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0"/>
            <a:ext cx="7543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4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CI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statistical point of view, confidence intervals are generally more informative than </a:t>
            </a:r>
            <a:r>
              <a:rPr lang="en-US" dirty="0" smtClean="0"/>
              <a:t>p-value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0"/>
            <a:ext cx="7162800" cy="27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0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#1: Wald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 </a:t>
            </a:r>
            <a:r>
              <a:rPr lang="en-US" dirty="0"/>
              <a:t>± </a:t>
            </a:r>
            <a:r>
              <a:rPr lang="en-US" i="1" dirty="0"/>
              <a:t>z </a:t>
            </a:r>
            <a:r>
              <a:rPr lang="en-US" dirty="0"/>
              <a:t>× </a:t>
            </a:r>
            <a:r>
              <a:rPr lang="en-US" dirty="0" smtClean="0"/>
              <a:t>SE</a:t>
            </a:r>
          </a:p>
          <a:p>
            <a:pPr lvl="1"/>
            <a:r>
              <a:rPr lang="en-US" sz="2100" dirty="0" smtClean="0"/>
              <a:t>p </a:t>
            </a:r>
            <a:r>
              <a:rPr lang="en-US" sz="2100" dirty="0"/>
              <a:t>is the empirical estimate of the proportion, r / n</a:t>
            </a:r>
            <a:r>
              <a:rPr lang="en-US" sz="2100" dirty="0" smtClean="0"/>
              <a:t>,</a:t>
            </a:r>
          </a:p>
          <a:p>
            <a:pPr lvl="1"/>
            <a:r>
              <a:rPr lang="en-US" sz="2100" dirty="0" smtClean="0"/>
              <a:t>SE</a:t>
            </a:r>
            <a:r>
              <a:rPr lang="en-US" sz="2100" dirty="0"/>
              <a:t>, standard error = √(p(1-p)/n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i="1" dirty="0" smtClean="0"/>
              <a:t>z</a:t>
            </a:r>
            <a:r>
              <a:rPr lang="en-US" sz="2100" dirty="0"/>
              <a:t>, the quantile of the standard normal distribution (</a:t>
            </a:r>
            <a:r>
              <a:rPr lang="en-US" sz="2100" dirty="0" smtClean="0"/>
              <a:t>1.96 </a:t>
            </a:r>
            <a:r>
              <a:rPr lang="en-US" sz="2100" dirty="0"/>
              <a:t>for the usual two-sided 95% interval)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3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#1: Wald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 </a:t>
            </a:r>
            <a:r>
              <a:rPr lang="en-US" dirty="0"/>
              <a:t>± </a:t>
            </a:r>
            <a:r>
              <a:rPr lang="en-US" i="1" dirty="0"/>
              <a:t>z </a:t>
            </a:r>
            <a:r>
              <a:rPr lang="en-US" dirty="0"/>
              <a:t>× </a:t>
            </a:r>
            <a:r>
              <a:rPr lang="en-US" dirty="0" smtClean="0"/>
              <a:t>SE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362200"/>
            <a:ext cx="37433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5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#1: Wald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very popular</a:t>
            </a:r>
          </a:p>
          <a:p>
            <a:pPr lvl="1"/>
            <a:r>
              <a:rPr lang="en-US" dirty="0" smtClean="0"/>
              <a:t>Easy to understand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not </a:t>
            </a:r>
            <a:r>
              <a:rPr lang="en-US" dirty="0" smtClean="0"/>
              <a:t>boundary-respecting (</a:t>
            </a:r>
            <a:r>
              <a:rPr lang="en-US" dirty="0"/>
              <a:t>beyond 0 or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Degeneracy: </a:t>
            </a:r>
            <a:r>
              <a:rPr lang="en-US" dirty="0"/>
              <a:t>When p = 0 or 1, </a:t>
            </a:r>
            <a:r>
              <a:rPr lang="en-US" dirty="0" smtClean="0"/>
              <a:t>#1 will </a:t>
            </a:r>
            <a:r>
              <a:rPr lang="en-US" dirty="0"/>
              <a:t>get a zero width interval [0, 0]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#2: Wald with CC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CC: </a:t>
            </a:r>
            <a:r>
              <a:rPr lang="en-US" dirty="0"/>
              <a:t>continuity </a:t>
            </a:r>
            <a:r>
              <a:rPr lang="en-US" dirty="0" smtClean="0"/>
              <a:t>correction, </a:t>
            </a:r>
            <a:r>
              <a:rPr lang="en-US" dirty="0"/>
              <a:t>1 / (2</a:t>
            </a:r>
            <a:r>
              <a:rPr lang="en-US" i="1" dirty="0"/>
              <a:t>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4958"/>
            <a:ext cx="8477250" cy="3718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076325"/>
            <a:ext cx="25146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#2: Wald with CC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Avoiding degeneracy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Overshoot (wider than #1)</a:t>
            </a:r>
          </a:p>
          <a:p>
            <a:pPr lvl="1"/>
            <a:r>
              <a:rPr lang="en-US" dirty="0"/>
              <a:t>not boundary-respecting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6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Disclaimer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3352800" cy="3916973"/>
          </a:xfrm>
        </p:spPr>
      </p:pic>
    </p:spTree>
    <p:extLst>
      <p:ext uri="{BB962C8B-B14F-4D97-AF65-F5344CB8AC3E}">
        <p14:creationId xmlns:p14="http://schemas.microsoft.com/office/powerpoint/2010/main" val="4849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#13: Logit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#1, Wald (</a:t>
            </a:r>
            <a:r>
              <a:rPr lang="en-US" dirty="0"/>
              <a:t>p = r / </a:t>
            </a:r>
            <a:r>
              <a:rPr lang="en-US" dirty="0" smtClean="0"/>
              <a:t>n)</a:t>
            </a:r>
          </a:p>
          <a:p>
            <a:r>
              <a:rPr lang="en-US" dirty="0"/>
              <a:t>logit </a:t>
            </a:r>
            <a:r>
              <a:rPr lang="en-US" dirty="0" smtClean="0"/>
              <a:t>transformation: log </a:t>
            </a:r>
            <a:r>
              <a:rPr lang="en-US" dirty="0"/>
              <a:t>(p / (1-p</a:t>
            </a:r>
            <a:r>
              <a:rPr lang="en-US" dirty="0" smtClean="0"/>
              <a:t>))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971800"/>
            <a:ext cx="73437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2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#13: Logit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/>
              <a:t>often used for odds </a:t>
            </a:r>
            <a:r>
              <a:rPr lang="en-US" dirty="0" smtClean="0"/>
              <a:t>ratios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not guaranteed satisfactory when n is small or</a:t>
            </a:r>
            <a:br>
              <a:rPr lang="en-US" dirty="0"/>
            </a:br>
            <a:r>
              <a:rPr lang="en-US" dirty="0"/>
              <a:t>p is close to 0 or </a:t>
            </a:r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 smtClean="0"/>
              <a:t>(like #1 ‘Wald’)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#3 &amp; 4: Wilson Score w/o CC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#3 Score method, without CC, ‘Wilson’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#4 Score </a:t>
            </a:r>
            <a:r>
              <a:rPr lang="en-US" dirty="0"/>
              <a:t>method, </a:t>
            </a:r>
            <a:r>
              <a:rPr lang="en-US" dirty="0" smtClean="0"/>
              <a:t>with CC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286000"/>
            <a:ext cx="4105275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343400"/>
            <a:ext cx="5943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89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#3 &amp; 4: Wilson Score w/o CC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05000"/>
            <a:ext cx="8229600" cy="33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0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#3 &amp; 4: Wilson Score w/o CC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Wilson score method (#3)</a:t>
            </a:r>
            <a:endParaRPr lang="en-US" sz="2500" dirty="0" smtClean="0"/>
          </a:p>
          <a:p>
            <a:pPr lvl="1"/>
            <a:r>
              <a:rPr lang="en-US" sz="2100" dirty="0" smtClean="0"/>
              <a:t>Pros</a:t>
            </a:r>
          </a:p>
          <a:p>
            <a:pPr lvl="2"/>
            <a:r>
              <a:rPr lang="en-US" sz="2100" dirty="0" smtClean="0"/>
              <a:t>is </a:t>
            </a:r>
            <a:r>
              <a:rPr lang="en-US" sz="2100" dirty="0"/>
              <a:t>considered the simplest acceptable alternative to the Wald approach</a:t>
            </a:r>
            <a:r>
              <a:rPr lang="en-US" sz="2100" dirty="0" smtClean="0"/>
              <a:t>.</a:t>
            </a:r>
          </a:p>
          <a:p>
            <a:pPr lvl="2"/>
            <a:r>
              <a:rPr lang="en-US" sz="2100" dirty="0"/>
              <a:t>It gets </a:t>
            </a:r>
            <a:r>
              <a:rPr lang="en-US" sz="2100" dirty="0" smtClean="0"/>
              <a:t>better performance </a:t>
            </a:r>
            <a:r>
              <a:rPr lang="en-US" sz="2100" dirty="0"/>
              <a:t>when n is small and when p is close to 0 or </a:t>
            </a:r>
            <a:r>
              <a:rPr lang="en-US" sz="2100" dirty="0" smtClean="0"/>
              <a:t>1</a:t>
            </a:r>
            <a:endParaRPr lang="en-US" sz="2100" dirty="0"/>
          </a:p>
          <a:p>
            <a:pPr lvl="1"/>
            <a:r>
              <a:rPr lang="en-US" sz="2100" dirty="0" smtClean="0"/>
              <a:t>Cons</a:t>
            </a:r>
          </a:p>
          <a:p>
            <a:pPr lvl="2"/>
            <a:r>
              <a:rPr lang="en-US" sz="2000" dirty="0"/>
              <a:t>not boundary-respecting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8645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smtClean="0"/>
              <a:t>#5 Binomial based: </a:t>
            </a:r>
            <a:r>
              <a:rPr lang="en-US" sz="3000" dirty="0" err="1" smtClean="0"/>
              <a:t>Clopper</a:t>
            </a:r>
            <a:r>
              <a:rPr lang="en-US" sz="3000" dirty="0" smtClean="0"/>
              <a:t>-Pearson ‘exact’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500" dirty="0"/>
              <a:t>computationally </a:t>
            </a:r>
            <a:r>
              <a:rPr lang="en-US" sz="2500" dirty="0" smtClean="0"/>
              <a:t>convenient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Not symmetrical (as #1 - #4)</a:t>
            </a:r>
          </a:p>
          <a:p>
            <a:r>
              <a:rPr lang="en-US" sz="2500" dirty="0" smtClean="0"/>
              <a:t>Based on </a:t>
            </a:r>
            <a:r>
              <a:rPr lang="en-US" sz="2800" dirty="0"/>
              <a:t>exact binomial distribution </a:t>
            </a:r>
            <a:r>
              <a:rPr lang="en-US" sz="2800" dirty="0" smtClean="0"/>
              <a:t>(vs #1 </a:t>
            </a:r>
            <a:r>
              <a:rPr lang="en-US" sz="2800" dirty="0"/>
              <a:t>- #4: normal approximation)</a:t>
            </a:r>
            <a:endParaRPr lang="en-US" sz="2500" dirty="0" smtClean="0"/>
          </a:p>
          <a:p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5419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5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#5 Binomial based: </a:t>
            </a:r>
            <a:r>
              <a:rPr lang="en-US" sz="3000" dirty="0" err="1"/>
              <a:t>Clopper</a:t>
            </a:r>
            <a:r>
              <a:rPr lang="en-US" sz="3000" dirty="0"/>
              <a:t>-Pearson ‘exact’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500" dirty="0" smtClean="0"/>
              <a:t>Conservative</a:t>
            </a:r>
            <a:endParaRPr lang="en-US" sz="2500" dirty="0"/>
          </a:p>
          <a:p>
            <a:pPr lvl="1"/>
            <a:r>
              <a:rPr lang="en-US" sz="2500" dirty="0" smtClean="0"/>
              <a:t>Needs large sample size for precision</a:t>
            </a:r>
          </a:p>
          <a:p>
            <a:pPr marL="400050"/>
            <a:r>
              <a:rPr lang="en-US" sz="2500" dirty="0"/>
              <a:t>recommended for the case of very rare or common events</a:t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38487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#6 </a:t>
            </a:r>
            <a:r>
              <a:rPr lang="en-US" sz="3000" dirty="0"/>
              <a:t>Binomial based: </a:t>
            </a:r>
            <a:r>
              <a:rPr lang="en-US" sz="3000" dirty="0" smtClean="0"/>
              <a:t>Mid-p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reduce </a:t>
            </a:r>
            <a:r>
              <a:rPr lang="en-US" dirty="0" smtClean="0"/>
              <a:t>the conservatism of #5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3031"/>
            <a:ext cx="5343525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59096" y="5562600"/>
            <a:ext cx="6716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 algn="ctr"/>
            <a:r>
              <a:rPr lang="en-US" sz="1000" dirty="0">
                <a:solidFill>
                  <a:srgbClr val="FF0000"/>
                </a:solidFill>
              </a:rPr>
              <a:t>https://raw.githubusercontent.com/Jiangtang/Programming-SAS/master/CI_Single_Proportion.sas</a:t>
            </a:r>
          </a:p>
        </p:txBody>
      </p:sp>
    </p:spTree>
    <p:extLst>
      <p:ext uri="{BB962C8B-B14F-4D97-AF65-F5344CB8AC3E}">
        <p14:creationId xmlns:p14="http://schemas.microsoft.com/office/powerpoint/2010/main" val="406503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#7 </a:t>
            </a:r>
            <a:r>
              <a:rPr lang="en-US" sz="3000" dirty="0" err="1" smtClean="0"/>
              <a:t>Likehood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said to be theoretically </a:t>
            </a:r>
            <a:r>
              <a:rPr lang="en-US" dirty="0" smtClean="0"/>
              <a:t>appealing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819400"/>
            <a:ext cx="615315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5257800"/>
            <a:ext cx="571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1000" dirty="0">
                <a:solidFill>
                  <a:srgbClr val="FF0000"/>
                </a:solidFill>
              </a:rPr>
              <a:t>https://</a:t>
            </a:r>
            <a:r>
              <a:rPr lang="en-US" sz="1000" dirty="0" smtClean="0">
                <a:solidFill>
                  <a:srgbClr val="FF0000"/>
                </a:solidFill>
              </a:rPr>
              <a:t>raw.githubusercontent.com/Jiangtang/Programming-SAS/master/CI_Single_Proportion.sas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79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/>
              <a:t>Agresti-Coull</a:t>
            </a:r>
            <a:r>
              <a:rPr lang="en-US" sz="2500" dirty="0" smtClean="0"/>
              <a:t>, #9-12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Instead of using p = r / n, 4 methods </a:t>
            </a:r>
            <a:r>
              <a:rPr lang="en-US" sz="2400" dirty="0" smtClean="0"/>
              <a:t>are developed </a:t>
            </a:r>
            <a:r>
              <a:rPr lang="en-US" sz="2400" dirty="0"/>
              <a:t>when </a:t>
            </a:r>
            <a:r>
              <a:rPr lang="en-US" sz="2400" dirty="0" smtClean="0"/>
              <a:t>ψ </a:t>
            </a:r>
            <a:r>
              <a:rPr lang="en-US" sz="2400" dirty="0"/>
              <a:t>gets values </a:t>
            </a:r>
            <a:r>
              <a:rPr lang="en-US" sz="2400" i="1" dirty="0"/>
              <a:t>z</a:t>
            </a:r>
            <a:r>
              <a:rPr lang="en-US" sz="2400" dirty="0"/>
              <a:t>2/2, 2, 1, </a:t>
            </a:r>
            <a:r>
              <a:rPr lang="en-US" sz="2400" dirty="0" smtClean="0"/>
              <a:t>3</a:t>
            </a:r>
          </a:p>
          <a:p>
            <a:pPr marL="914400" lvl="2" indent="0">
              <a:buNone/>
            </a:pPr>
            <a:r>
              <a:rPr lang="pt-BR" dirty="0"/>
              <a:t>pψ = (</a:t>
            </a:r>
            <a:r>
              <a:rPr lang="pt-BR" i="1" dirty="0"/>
              <a:t>r </a:t>
            </a:r>
            <a:r>
              <a:rPr lang="pt-BR" dirty="0"/>
              <a:t>+ ψ)/(</a:t>
            </a:r>
            <a:r>
              <a:rPr lang="pt-BR" i="1" dirty="0"/>
              <a:t>n </a:t>
            </a:r>
            <a:r>
              <a:rPr lang="pt-BR" dirty="0"/>
              <a:t>+ 2ψ</a:t>
            </a:r>
            <a:r>
              <a:rPr lang="pt-BR" dirty="0" smtClean="0"/>
              <a:t>)</a:t>
            </a:r>
          </a:p>
          <a:p>
            <a:pPr marL="914400" lvl="2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46005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n</a:t>
            </a:r>
            <a:r>
              <a:rPr lang="en-US" sz="2700" dirty="0" smtClean="0"/>
              <a:t>: Sample size</a:t>
            </a:r>
          </a:p>
          <a:p>
            <a:r>
              <a:rPr lang="en-US" sz="2700" dirty="0"/>
              <a:t>r</a:t>
            </a:r>
            <a:r>
              <a:rPr lang="en-US" sz="2700" dirty="0" smtClean="0"/>
              <a:t>: Number </a:t>
            </a:r>
            <a:r>
              <a:rPr lang="en-US" sz="2700" dirty="0"/>
              <a:t>of count of interested </a:t>
            </a:r>
            <a:r>
              <a:rPr lang="en-US" sz="2700" dirty="0" smtClean="0"/>
              <a:t>outcome</a:t>
            </a:r>
          </a:p>
          <a:p>
            <a:r>
              <a:rPr lang="en-US" sz="2700" dirty="0"/>
              <a:t>p = </a:t>
            </a:r>
            <a:r>
              <a:rPr lang="en-US" sz="2700" dirty="0" smtClean="0"/>
              <a:t>r/n: binomial proportion </a:t>
            </a:r>
            <a:r>
              <a:rPr lang="en-US" sz="2700" dirty="0"/>
              <a:t>(sample </a:t>
            </a:r>
            <a:r>
              <a:rPr lang="en-US" sz="2700" dirty="0" smtClean="0"/>
              <a:t>proportion)</a:t>
            </a:r>
          </a:p>
          <a:p>
            <a:r>
              <a:rPr lang="en-US" sz="2700" dirty="0" smtClean="0"/>
              <a:t>CI: Confidence </a:t>
            </a:r>
            <a:r>
              <a:rPr lang="en-US" sz="2700" dirty="0"/>
              <a:t>I</a:t>
            </a:r>
            <a:r>
              <a:rPr lang="en-US" sz="2700" dirty="0" smtClean="0"/>
              <a:t>nterval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863181"/>
            <a:ext cx="7543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7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Begins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6" y="1628192"/>
            <a:ext cx="7443787" cy="42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31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Bayesian: </a:t>
            </a:r>
            <a:r>
              <a:rPr lang="en-US" dirty="0" err="1" smtClean="0"/>
              <a:t>Jeffreys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2844006"/>
            <a:ext cx="51911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#14 Bayesian: </a:t>
            </a:r>
            <a:r>
              <a:rPr lang="en-US" dirty="0" err="1" smtClean="0"/>
              <a:t>Jeffreys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31653"/>
            <a:ext cx="5324475" cy="44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610600" cy="838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Get All!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287963"/>
          </a:xfrm>
        </p:spPr>
        <p:txBody>
          <a:bodyPr/>
          <a:lstStyle/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filename CI url 'https://raw.github.com/Jiangtang/ProgrammingSAS/master/</a:t>
            </a:r>
            <a:r>
              <a:rPr lang="it-IT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CI_Single_Proportion.sas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%include CI;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CI_Single_Proportion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(r=81,n=263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1828800"/>
            <a:ext cx="8643937" cy="49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Using PROC FREQ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2286000"/>
            <a:ext cx="3143250" cy="22383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76800" y="2057400"/>
            <a:ext cx="2667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95600" y="36576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Using PROC FREQ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06" y="2283851"/>
            <a:ext cx="4076700" cy="2352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696536"/>
            <a:ext cx="3514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Using PROC FREQ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584649"/>
            <a:ext cx="3100084" cy="452596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8600"/>
            <a:ext cx="3962400" cy="644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Using 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err="1">
                <a:solidFill>
                  <a:srgbClr val="FF0000"/>
                </a:solidFill>
              </a:rPr>
              <a:t>CI_freq</a:t>
            </a:r>
            <a:r>
              <a:rPr lang="en-US" dirty="0">
                <a:solidFill>
                  <a:srgbClr val="FF0000"/>
                </a:solidFill>
              </a:rPr>
              <a:t>(r=81,n=263)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76844"/>
            <a:ext cx="4038600" cy="29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10600" cy="685800"/>
          </a:xfrm>
        </p:spPr>
        <p:txBody>
          <a:bodyPr>
            <a:norm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you can take away (1/3)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5" y="990600"/>
            <a:ext cx="8229600" cy="4754563"/>
          </a:xfrm>
        </p:spPr>
        <p:txBody>
          <a:bodyPr/>
          <a:lstStyle/>
          <a:p>
            <a:r>
              <a:rPr lang="en-US" dirty="0" smtClean="0"/>
              <a:t>One line of macro call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5" y="1713722"/>
            <a:ext cx="8643937" cy="4902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990600"/>
            <a:ext cx="4065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i="1" dirty="0" err="1">
                <a:solidFill>
                  <a:srgbClr val="FF0000"/>
                </a:solidFill>
              </a:rPr>
              <a:t>CI_Single_Proportion</a:t>
            </a:r>
            <a:r>
              <a:rPr lang="en-US" dirty="0">
                <a:solidFill>
                  <a:srgbClr val="FF0000"/>
                </a:solidFill>
              </a:rPr>
              <a:t>(r=81,n=263)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10600" cy="685800"/>
          </a:xfrm>
        </p:spPr>
        <p:txBody>
          <a:bodyPr>
            <a:norm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you can take away (2/3)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5" y="990600"/>
            <a:ext cx="8229600" cy="4754563"/>
          </a:xfrm>
        </p:spPr>
        <p:txBody>
          <a:bodyPr/>
          <a:lstStyle/>
          <a:p>
            <a:r>
              <a:rPr lang="en-US" dirty="0" smtClean="0"/>
              <a:t>Use PROC FREQ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990600"/>
            <a:ext cx="4065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err="1">
                <a:solidFill>
                  <a:srgbClr val="FF0000"/>
                </a:solidFill>
              </a:rPr>
              <a:t>CI_freq</a:t>
            </a:r>
            <a:r>
              <a:rPr lang="en-US" dirty="0">
                <a:solidFill>
                  <a:srgbClr val="FF0000"/>
                </a:solidFill>
              </a:rPr>
              <a:t>(r=81,n=263)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20" y="1634730"/>
            <a:ext cx="5810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10600" cy="685800"/>
          </a:xfrm>
        </p:spPr>
        <p:txBody>
          <a:bodyPr>
            <a:norm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you can take away (3/3</a:t>
            </a:r>
            <a:r>
              <a:rPr lang="en-US" sz="3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5" y="990600"/>
            <a:ext cx="8229600" cy="4754563"/>
          </a:xfrm>
        </p:spPr>
        <p:txBody>
          <a:bodyPr/>
          <a:lstStyle/>
          <a:p>
            <a:r>
              <a:rPr lang="en-US" dirty="0" smtClean="0"/>
              <a:t>Some statistical vocabularies</a:t>
            </a:r>
          </a:p>
          <a:p>
            <a:r>
              <a:rPr lang="en-US" dirty="0" smtClean="0"/>
              <a:t>Some comments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Story</a:t>
            </a:r>
          </a:p>
          <a:p>
            <a:r>
              <a:rPr lang="en-US" b="1" dirty="0" smtClean="0"/>
              <a:t>The Goal</a:t>
            </a:r>
          </a:p>
          <a:p>
            <a:r>
              <a:rPr lang="en-US" b="1" dirty="0" smtClean="0"/>
              <a:t>What </a:t>
            </a:r>
            <a:endParaRPr lang="en-US" b="1" dirty="0"/>
          </a:p>
          <a:p>
            <a:r>
              <a:rPr lang="en-US" b="1" dirty="0" smtClean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2434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(1</a:t>
            </a:r>
            <a:r>
              <a:rPr lang="en-US" sz="3600" dirty="0"/>
              <a:t>/4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500" dirty="0" smtClean="0"/>
              <a:t>A Paper: Robert </a:t>
            </a:r>
            <a:r>
              <a:rPr lang="en-US" sz="2500" dirty="0" err="1" smtClean="0"/>
              <a:t>Newcombe</a:t>
            </a:r>
            <a:r>
              <a:rPr lang="en-US" sz="2500" dirty="0" smtClean="0"/>
              <a:t> (1998)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8" y="1752600"/>
            <a:ext cx="8443692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65" y="314131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(2</a:t>
            </a:r>
            <a:r>
              <a:rPr lang="en-US" sz="3600" dirty="0"/>
              <a:t>/4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132"/>
            <a:ext cx="8229600" cy="50500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book: </a:t>
            </a:r>
            <a:r>
              <a:rPr lang="en-US" dirty="0"/>
              <a:t>Robert </a:t>
            </a:r>
            <a:r>
              <a:rPr lang="en-US" dirty="0" err="1"/>
              <a:t>Newcombe</a:t>
            </a:r>
            <a:r>
              <a:rPr lang="en-US" dirty="0"/>
              <a:t> </a:t>
            </a:r>
            <a:r>
              <a:rPr lang="en-US" dirty="0" smtClean="0"/>
              <a:t>(2012)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1"/>
            <a:ext cx="3200400" cy="50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UG2015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SUG2015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652</Words>
  <Application>Microsoft Office PowerPoint</Application>
  <PresentationFormat>On-screen Show (4:3)</PresentationFormat>
  <Paragraphs>116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Calibri</vt:lpstr>
      <vt:lpstr>Courier New</vt:lpstr>
      <vt:lpstr>Wingdings</vt:lpstr>
      <vt:lpstr>SESUG2015_title</vt:lpstr>
      <vt:lpstr>SESUG2015_slide</vt:lpstr>
      <vt:lpstr>Confidence Intervals for Binomial Proportion Using SAS®:  The All You Need to Know and No More…</vt:lpstr>
      <vt:lpstr>Disclaimer</vt:lpstr>
      <vt:lpstr>The Question</vt:lpstr>
      <vt:lpstr>What you can take away (1/3)</vt:lpstr>
      <vt:lpstr>What you can take away (2/3)</vt:lpstr>
      <vt:lpstr>What you can take away (3/3)</vt:lpstr>
      <vt:lpstr>Agenda</vt:lpstr>
      <vt:lpstr>A Programmer’s Exercise (1/4)</vt:lpstr>
      <vt:lpstr>A Programmer’s Exercise (2/4)</vt:lpstr>
      <vt:lpstr>A Programmer’s Exercise (3/4)</vt:lpstr>
      <vt:lpstr>A Programmer’s Exercise (4/4)</vt:lpstr>
      <vt:lpstr>The Goal </vt:lpstr>
      <vt:lpstr>What is CI</vt:lpstr>
      <vt:lpstr>Why CI is important</vt:lpstr>
      <vt:lpstr>#1: Wald   </vt:lpstr>
      <vt:lpstr>#1: Wald   </vt:lpstr>
      <vt:lpstr>#1: Wald   </vt:lpstr>
      <vt:lpstr>#2: Wald with CC   </vt:lpstr>
      <vt:lpstr>#2: Wald with CC   </vt:lpstr>
      <vt:lpstr>#13: Logit  </vt:lpstr>
      <vt:lpstr>#13: Logit  </vt:lpstr>
      <vt:lpstr>#3 &amp; 4: Wilson Score w/o CC</vt:lpstr>
      <vt:lpstr>#3 &amp; 4: Wilson Score w/o CC</vt:lpstr>
      <vt:lpstr>#3 &amp; 4: Wilson Score w/o CC</vt:lpstr>
      <vt:lpstr>#5 Binomial based: Clopper-Pearson ‘exact’</vt:lpstr>
      <vt:lpstr>#5 Binomial based: Clopper-Pearson ‘exact’</vt:lpstr>
      <vt:lpstr>#6 Binomial based: Mid-p</vt:lpstr>
      <vt:lpstr>#7 Likehood</vt:lpstr>
      <vt:lpstr>Agresti-Coull, #9-12</vt:lpstr>
      <vt:lpstr>Bayesian Begins</vt:lpstr>
      <vt:lpstr>#8 Bayesian: Jeffreys</vt:lpstr>
      <vt:lpstr>#14 Bayesian: Jeffreys</vt:lpstr>
      <vt:lpstr>Get All!</vt:lpstr>
      <vt:lpstr>Using PROC FREQ</vt:lpstr>
      <vt:lpstr>Using PROC FREQ</vt:lpstr>
      <vt:lpstr>Using PROC FREQ</vt:lpstr>
      <vt:lpstr>Using PROC FREQ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Bowden Analytics</dc:creator>
  <cp:lastModifiedBy>Jiangtang Hu</cp:lastModifiedBy>
  <cp:revision>334</cp:revision>
  <dcterms:created xsi:type="dcterms:W3CDTF">2014-10-07T02:26:46Z</dcterms:created>
  <dcterms:modified xsi:type="dcterms:W3CDTF">2015-09-23T18:35:22Z</dcterms:modified>
</cp:coreProperties>
</file>