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handoutMasterIdLst>
    <p:handoutMasterId r:id="rId14"/>
  </p:handoutMasterIdLst>
  <p:sldIdLst>
    <p:sldId id="634" r:id="rId4"/>
    <p:sldId id="970" r:id="rId6"/>
    <p:sldId id="969" r:id="rId7"/>
    <p:sldId id="971" r:id="rId8"/>
    <p:sldId id="972" r:id="rId9"/>
    <p:sldId id="980" r:id="rId10"/>
    <p:sldId id="977" r:id="rId11"/>
    <p:sldId id="976" r:id="rId12"/>
    <p:sldId id="968" r:id="rId13"/>
  </p:sldIdLst>
  <p:sldSz cx="9144000" cy="6858000" type="screen4x3"/>
  <p:notesSz cx="6858000" cy="9144000"/>
  <p:custDataLst>
    <p:tags r:id="rId1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63"/>
    <a:srgbClr val="4A7EBB"/>
    <a:srgbClr val="152638"/>
    <a:srgbClr val="CEE0FF"/>
    <a:srgbClr val="003763"/>
    <a:srgbClr val="C4C8DA"/>
    <a:srgbClr val="FFCCCC"/>
    <a:srgbClr val="3366CC"/>
    <a:srgbClr val="D8D9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8026AAE-A59C-4E9F-9417-6E562D79C9FB}" styleName="{d704909a-036c-4478-bca5-37cd17157313}">
    <a:wholeTbl>
      <a:tcTxStyle>
        <a:fontRef idx="none">
          <a:prstClr val="black"/>
        </a:fontRef>
      </a:tcTxStyle>
      <a:tcStyle>
        <a:tcBdr/>
        <a:fill>
          <a:solidFill>
            <a:srgbClr val="FFFFFF"/>
          </a:solidFill>
        </a:fill>
      </a:tcStyle>
    </a:wholeTbl>
    <a:band1H>
      <a:tcTxStyle>
        <a:fontRef idx="none">
          <a:prstClr val="black"/>
        </a:fontRef>
      </a:tcTxStyle>
      <a:tcStyle>
        <a:tcBdr/>
        <a:fill>
          <a:solidFill>
            <a:srgbClr val="C5D7E9"/>
          </a:solidFill>
        </a:fill>
      </a:tcStyle>
    </a:band1H>
    <a:band2H>
      <a:tcTxStyle>
        <a:fontRef idx="none">
          <a:prstClr val="black"/>
        </a:fontRef>
      </a:tcTxStyle>
      <a:tcStyle>
        <a:tcBdr/>
        <a:fill>
          <a:solidFill>
            <a:srgbClr val="7DA7CE"/>
          </a:solidFill>
        </a:fill>
      </a:tcStyle>
    </a:band2H>
    <a:firstRow>
      <a:tcTxStyle>
        <a:fontRef idx="none">
          <a:prstClr val="black"/>
        </a:fontRef>
      </a:tcTxStyle>
      <a:tcStyle>
        <a:tcBdr>
          <a:insideV>
            <a:ln w="6350" cmpd="sng">
              <a:solidFill>
                <a:srgbClr val="FFFFFF"/>
              </a:solidFill>
            </a:ln>
          </a:insideV>
        </a:tcBdr>
        <a:fill>
          <a:solidFill>
            <a:srgbClr val="396698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5" autoAdjust="0"/>
    <p:restoredTop sz="93080" autoAdjust="0"/>
  </p:normalViewPr>
  <p:slideViewPr>
    <p:cSldViewPr>
      <p:cViewPr varScale="1">
        <p:scale>
          <a:sx n="67" d="100"/>
          <a:sy n="67" d="100"/>
        </p:scale>
        <p:origin x="1416" y="66"/>
      </p:cViewPr>
      <p:guideLst>
        <p:guide orient="horz" pos="2153"/>
        <p:guide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5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5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2A12F71-EF2A-40A9-B9CF-8FC8B814BBE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0D4636F-0DAC-4649-9094-922A776F1EF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老师，同学们好，下面由我来讲解一下我们小组的</a:t>
            </a:r>
            <a:r>
              <a:rPr lang="en-US" altLang="zh-CN"/>
              <a:t>CloudSim</a:t>
            </a:r>
            <a:r>
              <a:rPr lang="zh-CN" altLang="en-US"/>
              <a:t>实验，我们的小组成员是：我和卞景亮，本次实验参考这篇</a:t>
            </a:r>
            <a:r>
              <a:rPr lang="zh-CN" altLang="en-US"/>
              <a:t>论文。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E5834D-7F09-48F9-999B-B3AF82B0C05D}" type="slidenum">
              <a:rPr lang="en-US" altLang="zh-CN" sz="120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本次讲解由以下五个方面</a:t>
            </a:r>
            <a:r>
              <a:rPr lang="zh-CN" altLang="en-US"/>
              <a:t>展开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E5834D-7F09-48F9-999B-B3AF82B0C05D}" type="slidenum">
              <a:rPr lang="en-US" altLang="zh-CN" sz="120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首先是实验原理，云计算的任务调度包括两个方面，一个是任务和虚拟资源的映射，另一个是虚拟机到物理资源的映射，本次实验关注任务和虚拟资源的</a:t>
            </a:r>
            <a:r>
              <a:rPr lang="zh-CN" altLang="en-US"/>
              <a:t>映射。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E5834D-7F09-48F9-999B-B3AF82B0C05D}" type="slidenum">
              <a:rPr lang="en-US" altLang="zh-CN" sz="120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下面对模型进行简化，虚拟机完成一个任务需要的时间由执行时间和传输时间组成，我们的目标是让所有的任务在最短的时间内完成，即从开始到最后一个任务完成所需时间最小。求解这个问题是</a:t>
            </a:r>
            <a:r>
              <a:rPr lang="en-US" altLang="zh-CN"/>
              <a:t>NP</a:t>
            </a:r>
            <a:r>
              <a:rPr lang="zh-CN" altLang="en-US"/>
              <a:t>问题，我们使用的算法是遗传</a:t>
            </a:r>
            <a:r>
              <a:rPr lang="zh-CN" altLang="en-US"/>
              <a:t>算法。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E5834D-7F09-48F9-999B-B3AF82B0C05D}" type="slidenum">
              <a:rPr lang="en-US" altLang="zh-CN" sz="120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在算法建模时，我们使用的编码方式是：染色体总长度就是子任务个数</a:t>
            </a:r>
            <a:r>
              <a:rPr lang="en-US" altLang="zh-CN"/>
              <a:t>n</a:t>
            </a:r>
            <a:r>
              <a:rPr lang="zh-CN" altLang="en-US"/>
              <a:t>，染色体每一位取值范围为【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n</a:t>
            </a:r>
            <a:r>
              <a:rPr lang="zh-CN" altLang="en-US"/>
              <a:t>】</a:t>
            </a:r>
            <a:r>
              <a:rPr lang="en-US" altLang="zh-CN"/>
              <a:t>;</a:t>
            </a:r>
            <a:r>
              <a:rPr lang="zh-CN" altLang="en-US"/>
              <a:t>适应度函数是系统处理完所有子任务所需的</a:t>
            </a:r>
            <a:r>
              <a:rPr lang="zh-CN" altLang="en-US"/>
              <a:t>时间。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E5834D-7F09-48F9-999B-B3AF82B0C05D}" type="slidenum">
              <a:rPr lang="en-US" altLang="zh-CN" sz="120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在算法建模时，我们使用的编码方式是：染色体总长度就是子任务个数</a:t>
            </a:r>
            <a:r>
              <a:rPr lang="en-US" altLang="zh-CN"/>
              <a:t>n</a:t>
            </a:r>
            <a:r>
              <a:rPr lang="zh-CN" altLang="en-US"/>
              <a:t>，染色体每一位取值范围为【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n</a:t>
            </a:r>
            <a:r>
              <a:rPr lang="zh-CN" altLang="en-US"/>
              <a:t>】</a:t>
            </a:r>
            <a:r>
              <a:rPr lang="en-US" altLang="zh-CN"/>
              <a:t>;</a:t>
            </a:r>
            <a:r>
              <a:rPr lang="zh-CN" altLang="en-US"/>
              <a:t>适应度函数是系统处理完所有子任务所需的</a:t>
            </a:r>
            <a:r>
              <a:rPr lang="zh-CN" altLang="en-US"/>
              <a:t>时间。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E5834D-7F09-48F9-999B-B3AF82B0C05D}" type="slidenum">
              <a:rPr lang="en-US" altLang="zh-CN" sz="120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本次具体的实验中，选择将</a:t>
            </a:r>
            <a:r>
              <a:rPr lang="en-US" altLang="zh-CN"/>
              <a:t>40</a:t>
            </a:r>
            <a:r>
              <a:rPr lang="zh-CN" altLang="en-US"/>
              <a:t>个任务分配到</a:t>
            </a:r>
            <a:r>
              <a:rPr lang="en-US" altLang="zh-CN"/>
              <a:t>5</a:t>
            </a:r>
            <a:r>
              <a:rPr lang="zh-CN" altLang="en-US"/>
              <a:t>个虚拟机上，使用循环分配和遗传算法分配进行</a:t>
            </a:r>
            <a:r>
              <a:rPr lang="zh-CN" altLang="en-US"/>
              <a:t>对比。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E5834D-7F09-48F9-999B-B3AF82B0C05D}" type="slidenum">
              <a:rPr lang="en-US" altLang="zh-CN" sz="120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这个是两种策略的分配结果和执行时间，可以看出，遗传算法可以有效的提高负载</a:t>
            </a:r>
            <a:r>
              <a:rPr lang="zh-CN" altLang="en-US"/>
              <a:t>均衡。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E5834D-7F09-48F9-999B-B3AF82B0C05D}" type="slidenum">
              <a:rPr lang="en-US" altLang="zh-CN" sz="120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0A8B9-2CAE-4F60-B3CD-700E92EBA73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9F472-D47E-466D-A8D6-5FEEAB1DD7A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47BC2-47AB-4E69-9731-D5C8B2A832D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4A491-15CD-43FD-AB82-7001922B9CA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104456" y="6453336"/>
            <a:ext cx="971600" cy="404664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DCD7768-5327-4E8B-8399-7F2C020AF45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F0A7C-7FBA-450C-9B8D-C16A4F64648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15C39-E595-40EB-B490-445B29054FD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695EE-E6A7-4C76-9723-5EB7F8339EA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C48D7-EDB6-4793-B0AA-A041218DD27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3E174-89FA-4AA3-B9C0-1BE4F239FB6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EF8CD-3B18-400D-87D2-BD5D9C79516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AC2EC-6931-4D85-8AE1-834A87ED4C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A5A4F-39CD-4877-965D-66DB5B6A2EC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89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92BDCD-9BE6-4DD1-9765-5465FBC22E6B}" type="slidenum">
              <a:rPr lang="en-US" altLang="zh-CN"/>
            </a:fld>
            <a:endParaRPr lang="en-US" altLang="zh-CN"/>
          </a:p>
        </p:txBody>
      </p:sp>
      <p:pic>
        <p:nvPicPr>
          <p:cNvPr id="1031" name="Picture 7" descr="PPT模板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5C7E07-1F86-403C-ADD4-3D1E1EA72B24}" type="slidenum">
              <a:rPr lang="en-US"/>
            </a:fld>
            <a:endParaRPr lang="en-US"/>
          </a:p>
        </p:txBody>
      </p:sp>
      <p:pic>
        <p:nvPicPr>
          <p:cNvPr id="1031" name="Picture 7" descr="PPT模板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67573" y="2708910"/>
            <a:ext cx="480822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CloudSim</a:t>
            </a:r>
            <a:r>
              <a:rPr lang="zh-CN" altLang="en-US" sz="4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实验</a:t>
            </a:r>
            <a:r>
              <a:rPr lang="zh-CN" altLang="en-US" sz="4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展示</a:t>
            </a:r>
            <a:endParaRPr lang="zh-CN" altLang="en-US" sz="44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51760" y="3978910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小组成员：柳建国、卞景亮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8068" y="1196975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目录</a:t>
            </a:r>
            <a:endParaRPr lang="zh-CN" altLang="en-US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8385" y="2060575"/>
            <a:ext cx="1859280" cy="34150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just"/>
            <a:r>
              <a:rPr lang="en-US" altLang="zh-CN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</a:t>
            </a:r>
            <a:r>
              <a:rPr lang="zh-CN" altLang="en-US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、实验原理</a:t>
            </a:r>
            <a:endParaRPr lang="zh-CN" altLang="en-US" sz="24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algn="just"/>
            <a:endParaRPr lang="zh-CN" altLang="en-US" sz="24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altLang="zh-CN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2</a:t>
            </a:r>
            <a:r>
              <a:rPr lang="zh-CN" altLang="en-US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、模型</a:t>
            </a:r>
            <a:r>
              <a:rPr lang="zh-CN" altLang="en-US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简化</a:t>
            </a:r>
            <a:endParaRPr lang="zh-CN" altLang="en-US" sz="24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algn="just"/>
            <a:endParaRPr lang="zh-CN" altLang="en-US" sz="24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altLang="zh-CN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3</a:t>
            </a:r>
            <a:r>
              <a:rPr lang="zh-CN" altLang="en-US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、算法</a:t>
            </a:r>
            <a:r>
              <a:rPr lang="zh-CN" altLang="en-US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建模</a:t>
            </a:r>
            <a:endParaRPr lang="zh-CN" altLang="en-US" sz="24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algn="just"/>
            <a:endParaRPr lang="zh-CN" altLang="en-US" sz="24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altLang="zh-CN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4</a:t>
            </a:r>
            <a:r>
              <a:rPr lang="zh-CN" altLang="en-US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、参数</a:t>
            </a:r>
            <a:r>
              <a:rPr lang="zh-CN" altLang="en-US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配置</a:t>
            </a:r>
            <a:endParaRPr lang="zh-CN" altLang="en-US" sz="24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algn="just"/>
            <a:endParaRPr lang="zh-CN" altLang="en-US" sz="24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altLang="zh-CN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5</a:t>
            </a:r>
            <a:r>
              <a:rPr lang="zh-CN" altLang="en-US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、实验</a:t>
            </a:r>
            <a:r>
              <a:rPr lang="zh-CN" altLang="en-US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结果</a:t>
            </a:r>
            <a:endParaRPr lang="zh-CN" altLang="en-US" sz="24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35208" y="26035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实验</a:t>
            </a:r>
            <a:r>
              <a:rPr lang="zh-CN" altLang="en-US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原理</a:t>
            </a:r>
            <a:endParaRPr lang="zh-CN" altLang="en-US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360" y="1052830"/>
            <a:ext cx="821944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云计算的任务调度主要包括两个方面：</a:t>
            </a:r>
            <a:endParaRPr lang="zh-CN" altLang="en-US" sz="20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zh-CN" altLang="en-US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一是数据中心为任务分配合理的虚拟资源，是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任务和虚拟资源</a:t>
            </a:r>
            <a:r>
              <a:rPr lang="zh-CN" altLang="en-US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的映射；</a:t>
            </a:r>
            <a:endParaRPr lang="zh-CN" altLang="en-US" sz="20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zh-CN" altLang="en-US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二是数据中心为虚拟机的建立调用合适的物理资源，是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虚拟机和物理资源</a:t>
            </a:r>
            <a:r>
              <a:rPr lang="zh-CN" altLang="en-US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的映射；</a:t>
            </a:r>
            <a:endParaRPr lang="zh-CN" altLang="en-US" sz="20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zh-CN" altLang="en-US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本次实验关注</a:t>
            </a:r>
            <a:r>
              <a:rPr lang="zh-CN" altLang="en-US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前者。</a:t>
            </a:r>
            <a:endParaRPr lang="zh-CN" altLang="en-US" sz="20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4060" y="2613660"/>
            <a:ext cx="5179695" cy="35642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67810" y="6165215"/>
            <a:ext cx="175831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CloudSim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工作方式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6055" y="2924810"/>
            <a:ext cx="680085" cy="1688465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003863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500245" y="2564765"/>
            <a:ext cx="431800" cy="48133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" name="文本框 7"/>
          <p:cNvSpPr txBox="1"/>
          <p:nvPr/>
        </p:nvSpPr>
        <p:spPr>
          <a:xfrm>
            <a:off x="4932680" y="2277110"/>
            <a:ext cx="3255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本次实验关注点</a:t>
            </a:r>
            <a:endParaRPr lang="zh-CN" altLang="en-US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35208" y="26035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模型</a:t>
            </a:r>
            <a:r>
              <a:rPr lang="zh-CN" altLang="en-US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简化</a:t>
            </a:r>
            <a:endParaRPr lang="zh-CN" altLang="en-US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505" y="4998720"/>
            <a:ext cx="82765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系统处理完所有子任务所需时间为：</a:t>
            </a:r>
            <a:endParaRPr lang="zh-CN" altLang="en-US" sz="24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267839" y="5460301"/>
                <a:ext cx="2915920" cy="84455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𝑐𝑜𝑠𝑡</m:t>
                          </m:r>
                        </m:sub>
                      </m:sSub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𝑚𝑎𝑥</m:t>
                      </m:r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 dirty="0"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𝑠𝑢𝑚</m:t>
                              </m:r>
                            </m:sub>
                          </m:sSub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𝑗</m:t>
                          </m:r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839" y="5460301"/>
                <a:ext cx="2915920" cy="844550"/>
              </a:xfrm>
              <a:prstGeom prst="rect">
                <a:avLst/>
              </a:prstGeom>
              <a:blipFill rotWithShape="1">
                <a:blip r:embed="rId1"/>
                <a:stretch>
                  <a:fillRect l="-9" t="-68" r="-1037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539115" y="1125220"/>
            <a:ext cx="82765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任务</a:t>
            </a:r>
            <a:r>
              <a:rPr lang="en-US" altLang="zh-CN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i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在虚拟机</a:t>
            </a:r>
            <a:r>
              <a:rPr lang="en-US" altLang="zh-CN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j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上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执行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完毕所需时间为：</a:t>
            </a:r>
            <a:endParaRPr lang="en-US" altLang="zh-CN" sz="24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267521" y="1765554"/>
                <a:ext cx="2254885" cy="69151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𝑟𝑢𝑛</m:t>
                          </m:r>
                        </m:sub>
                      </m:sSub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𝑖</m:t>
                      </m:r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𝑗</m:t>
                      </m:r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800" i="1" dirty="0"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𝑚𝑖𝑝𝑠</m:t>
                          </m:r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800" i="1" dirty="0"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𝑚𝑖𝑝𝑠</m:t>
                          </m:r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521" y="1765554"/>
                <a:ext cx="2254885" cy="691515"/>
              </a:xfrm>
              <a:prstGeom prst="rect">
                <a:avLst/>
              </a:prstGeom>
              <a:blipFill rotWithShape="1">
                <a:blip r:embed="rId2"/>
                <a:stretch>
                  <a:fillRect l="-25" t="-37" r="-1833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539115" y="2637155"/>
            <a:ext cx="82765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任务</a:t>
            </a:r>
            <a:r>
              <a:rPr lang="en-US" altLang="zh-CN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i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传输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到虚拟资源节点</a:t>
            </a:r>
            <a:r>
              <a:rPr lang="en-US" altLang="zh-CN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j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所需要时间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为：</a:t>
            </a:r>
            <a:endParaRPr lang="zh-CN" altLang="en-US" sz="24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2267521" y="3177159"/>
                <a:ext cx="2570480" cy="69151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𝑡𝑟𝑎𝑛</m:t>
                          </m:r>
                        </m:sub>
                      </m:sSub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𝑖</m:t>
                      </m:r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𝑗</m:t>
                      </m:r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800" i="1" dirty="0"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𝑓𝑖𝑙𝑒𝑠𝑖𝑧𝑒</m:t>
                          </m:r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800" i="1" dirty="0"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𝑏𝑤</m:t>
                          </m:r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521" y="3177159"/>
                <a:ext cx="2570480" cy="691515"/>
              </a:xfrm>
              <a:prstGeom prst="rect">
                <a:avLst/>
              </a:prstGeom>
              <a:blipFill rotWithShape="1">
                <a:blip r:embed="rId3"/>
                <a:stretch>
                  <a:fillRect l="-22" t="-37" r="-2201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611505" y="4040505"/>
            <a:ext cx="82765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虚拟机</a:t>
            </a:r>
            <a:r>
              <a:rPr lang="en-US" altLang="zh-CN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j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完成任务</a:t>
            </a:r>
            <a:r>
              <a:rPr lang="en-US" altLang="zh-CN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i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所需全部时间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为：</a:t>
            </a:r>
            <a:endParaRPr lang="zh-CN" altLang="en-US" sz="24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2267521" y="4565904"/>
                <a:ext cx="348551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𝑠𝑢𝑚</m:t>
                          </m:r>
                        </m:sub>
                      </m:sSub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𝑖</m:t>
                      </m:r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𝑗</m:t>
                      </m:r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𝑟𝑢𝑛</m:t>
                          </m:r>
                        </m:sub>
                      </m:sSub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𝑖</m:t>
                      </m:r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𝑗</m:t>
                      </m:r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)+</m:t>
                      </m:r>
                      <m:sSub>
                        <m:sSubPr>
                          <m:ctrlP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𝑡𝑟𝑎𝑛</m:t>
                          </m:r>
                        </m:sub>
                      </m:sSub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𝑖</m:t>
                      </m:r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𝑗</m:t>
                      </m:r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521" y="4565904"/>
                <a:ext cx="3485515" cy="368300"/>
              </a:xfrm>
              <a:prstGeom prst="rect">
                <a:avLst/>
              </a:prstGeom>
              <a:blipFill rotWithShape="1">
                <a:blip r:embed="rId4"/>
                <a:stretch>
                  <a:fillRect l="-16" t="-69" r="-822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4859655" y="215074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38065" y="152082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需要的指令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499610" y="2277110"/>
            <a:ext cx="360045" cy="577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4" name="直接箭头连接符 13"/>
          <p:cNvCxnSpPr/>
          <p:nvPr/>
        </p:nvCxnSpPr>
        <p:spPr>
          <a:xfrm flipV="1">
            <a:off x="4499610" y="1733550"/>
            <a:ext cx="338455" cy="1117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5" name="文本框 14"/>
          <p:cNvSpPr txBox="1"/>
          <p:nvPr/>
        </p:nvSpPr>
        <p:spPr>
          <a:xfrm>
            <a:off x="5003800" y="313118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数据量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大小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75555" y="360045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带宽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4787900" y="3313430"/>
            <a:ext cx="266065" cy="1155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8" name="直接箭头连接符 17"/>
          <p:cNvCxnSpPr>
            <a:endCxn id="16" idx="1"/>
          </p:cNvCxnSpPr>
          <p:nvPr/>
        </p:nvCxnSpPr>
        <p:spPr>
          <a:xfrm>
            <a:off x="4715510" y="3716655"/>
            <a:ext cx="360045" cy="679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9" name="爆炸形 1 18"/>
          <p:cNvSpPr/>
          <p:nvPr/>
        </p:nvSpPr>
        <p:spPr>
          <a:xfrm>
            <a:off x="5364480" y="5372735"/>
            <a:ext cx="1807845" cy="109855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目标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函数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57067" y="260350"/>
            <a:ext cx="35693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算法建模</a:t>
            </a:r>
            <a:r>
              <a:rPr lang="en-US" altLang="zh-CN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-</a:t>
            </a:r>
            <a:r>
              <a:rPr lang="zh-CN" altLang="en-US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遗传</a:t>
            </a:r>
            <a:r>
              <a:rPr lang="zh-CN" altLang="en-US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算法</a:t>
            </a:r>
            <a:endParaRPr lang="zh-CN" altLang="en-US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750" y="1340485"/>
            <a:ext cx="529844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遗传算法建模：</a:t>
            </a:r>
            <a:endParaRPr lang="zh-CN" altLang="en-US" sz="24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编码：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假设总共有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个子任务和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个虚拟机；染色体总长度即为子任务个数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染色体每一位取值范围为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[0,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m-1]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适应度函数：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系统处理完所有子任务所需时间。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选择操作：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轮盘赌法选择可以遗传的下一代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染色体。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交叉操作：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两点交叉方式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变异操作：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变异概率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5%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停止准则：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迭代次数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次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23890" y="1124585"/>
            <a:ext cx="3105785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72332" y="260350"/>
            <a:ext cx="35693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算法建模</a:t>
            </a:r>
            <a:r>
              <a:rPr lang="en-US" altLang="zh-CN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-</a:t>
            </a:r>
            <a:r>
              <a:rPr lang="zh-CN" altLang="en-US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贪心</a:t>
            </a:r>
            <a:r>
              <a:rPr lang="zh-CN" altLang="en-US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算法</a:t>
            </a:r>
            <a:endParaRPr lang="zh-CN" altLang="en-US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750" y="1340485"/>
            <a:ext cx="824801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Min-Min</a:t>
            </a:r>
            <a:r>
              <a:rPr lang="zh-CN" altLang="en-US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算法</a:t>
            </a:r>
            <a:endParaRPr lang="zh-CN" altLang="en-US" sz="24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传统的 Min-Min 启发式云计算任务调度算法采用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先易后难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的策略，先执行完成时间短的 任务，然后执行完成时间长的任务，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并采取贪心策略把每个任务优先指派给执行它最早完成 的计算资源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。</a:t>
            </a:r>
            <a:endParaRPr lang="zh-CN" altLang="en-US" sz="24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algn="l"/>
            <a:endParaRPr lang="zh-CN" altLang="en-US" sz="24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en-US" altLang="zh-CN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Max-Min</a:t>
            </a:r>
            <a:r>
              <a:rPr lang="zh-CN" altLang="en-US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算法</a:t>
            </a:r>
            <a:endParaRPr lang="zh-CN" altLang="en-US" sz="24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传统的 Max-Min 启发式云计算任务调度算法则恰恰相反，采用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先难后易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和贪心策略， 每次选取完成时间最长的任务，再执行完成时间短的任务，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并采取贪心策略把每个任务优先 指派给执行它最早完成的计算资源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。</a:t>
            </a:r>
            <a:endParaRPr lang="zh-CN" altLang="en-US" sz="24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35209" y="26035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参数配置</a:t>
            </a:r>
            <a:endParaRPr lang="zh-CN" altLang="en-US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827405" y="1485900"/>
          <a:ext cx="7053580" cy="1463040"/>
        </p:xfrm>
        <a:graphic>
          <a:graphicData uri="http://schemas.openxmlformats.org/drawingml/2006/table">
            <a:tbl>
              <a:tblPr firstRow="1" bandRow="1">
                <a:tableStyleId>{98026AAE-A59C-4E9F-9417-6E562D79C9FB}</a:tableStyleId>
              </a:tblPr>
              <a:tblGrid>
                <a:gridCol w="2350135"/>
                <a:gridCol w="2350770"/>
                <a:gridCol w="2352675"/>
              </a:tblGrid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序号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MIPS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带宽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0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278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1000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289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1200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2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132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1100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/>
                        <a:t>3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209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1200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/>
                        <a:t>4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286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900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828040" y="3519170"/>
          <a:ext cx="7052945" cy="3007360"/>
        </p:xfrm>
        <a:graphic>
          <a:graphicData uri="http://schemas.openxmlformats.org/drawingml/2006/table">
            <a:tbl>
              <a:tblPr firstRow="1" bandRow="1">
                <a:tableStyleId>{98026AAE-A59C-4E9F-9417-6E562D79C9FB}</a:tableStyleId>
              </a:tblPr>
              <a:tblGrid>
                <a:gridCol w="897255"/>
                <a:gridCol w="3096895"/>
                <a:gridCol w="3058795"/>
              </a:tblGrid>
              <a:tr h="3054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任务数量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任务指令长度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任务文件长度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</a:tr>
              <a:tr h="1706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40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/>
                        <a:t>19365, 49809, 30218, 44157, 16754, 26785, 12348, 28894, 33889, 58967, 35045, 12236, 20085, 31123, 32227, 41727, 51017, 44787, 65854, 39836, 18336, 20047, 31493, 30727, 31017, 30218, 44157, 16754, 26785, 12348, 49809, 30218, 44157, 16754, 26785, 44157, 16754, 26785, 12348, 28894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/>
                        <a:t>30000, 50000, 10000, 40000, 20000, 41000, 27000, 43000, 36000, 33000, 23000, 22000, 41000, 42000, 24000, 23000, 36000, 42000, 46000, 33000, 23000, 22000, 41000, 42000, 50000, 10000, 40000, 20000, 41000, 10000, 40000, 20000, 41000, 27000, 30000, 50000, 10000, 40000, 20000, 17000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</a:tr>
              <a:tr h="828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400"/>
                        <a:t>100/150/200/300/400/500</a:t>
                      </a:r>
                      <a:endParaRPr lang="zh-CN" alt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/>
                        <a:t>随机分布在</a:t>
                      </a:r>
                      <a:r>
                        <a:rPr lang="en-US" altLang="zh-CN" sz="1400"/>
                        <a:t>1000~5000</a:t>
                      </a:r>
                      <a:r>
                        <a:rPr lang="zh-CN" altLang="en-US" sz="1400"/>
                        <a:t>，设置随机种子，让每一次产生相同的</a:t>
                      </a:r>
                      <a:r>
                        <a:rPr lang="zh-CN" altLang="en-US" sz="1400"/>
                        <a:t>随机数。</a:t>
                      </a:r>
                      <a:endParaRPr lang="zh-CN" alt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/>
                        <a:t>随机分布在</a:t>
                      </a:r>
                      <a:r>
                        <a:rPr lang="en-US" altLang="zh-CN" sz="1400"/>
                        <a:t>10000~30000</a:t>
                      </a:r>
                      <a:r>
                        <a:rPr lang="zh-CN" altLang="en-US" sz="1400"/>
                        <a:t>，</a:t>
                      </a:r>
                      <a:r>
                        <a:rPr lang="zh-CN" altLang="en-US" sz="1400">
                          <a:sym typeface="+mn-ea"/>
                        </a:rPr>
                        <a:t>设置随机种子，让每一次产生相同的随机数。</a:t>
                      </a:r>
                      <a:endParaRPr lang="zh-CN" altLang="en-US" sz="1400"/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96875" y="981075"/>
            <a:ext cx="82765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虚拟机参数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信息</a:t>
            </a:r>
            <a:endParaRPr lang="zh-CN" altLang="en-US" sz="24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8630" y="3070860"/>
            <a:ext cx="82765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云任务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参数信息</a:t>
            </a:r>
            <a:endParaRPr lang="zh-CN" altLang="en-US" sz="24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65739" y="26035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实验</a:t>
            </a:r>
            <a:r>
              <a:rPr lang="zh-CN" altLang="en-US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结果</a:t>
            </a:r>
            <a:endParaRPr lang="zh-CN" altLang="en-US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35785" y="5517515"/>
            <a:ext cx="27158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8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任务执行时间</a:t>
            </a:r>
            <a:endParaRPr lang="zh-CN" altLang="en-US" sz="18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6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7995" y="2204720"/>
            <a:ext cx="4319375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265" y="2204403"/>
            <a:ext cx="431961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5868035" y="5517515"/>
            <a:ext cx="29527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8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虚拟机任务均衡度</a:t>
            </a:r>
            <a:endParaRPr lang="zh-CN" altLang="en-US" sz="18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PPT模板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3830,&quot;width&quot;:8415}"/>
</p:tagLst>
</file>

<file path=ppt/tags/tag2.xml><?xml version="1.0" encoding="utf-8"?>
<p:tagLst xmlns:p="http://schemas.openxmlformats.org/presentationml/2006/main">
  <p:tag name="KSO_WM_UNIT_TABLE_BEAUTIFY" val="smartTable{d066890c-3769-4d70-af27-42853951807e}"/>
  <p:tag name="TABLE_ENDDRAG_ORIGIN_RECT" val="555*113"/>
  <p:tag name="TABLE_ENDDRAG_RECT" val="65*111*555*113"/>
</p:tagLst>
</file>

<file path=ppt/tags/tag3.xml><?xml version="1.0" encoding="utf-8"?>
<p:tagLst xmlns:p="http://schemas.openxmlformats.org/presentationml/2006/main">
  <p:tag name="KSO_WM_UNIT_TABLE_BEAUTIFY" val="smartTable{7081840e-301f-4a2b-9c66-ed92b3a8995b}"/>
  <p:tag name="TABLE_ENDDRAG_ORIGIN_RECT" val="555*220"/>
  <p:tag name="TABLE_ENDDRAG_RECT" val="65*277*555*220"/>
</p:tagLst>
</file>

<file path=ppt/tags/tag4.xml><?xml version="1.0" encoding="utf-8"?>
<p:tagLst xmlns:p="http://schemas.openxmlformats.org/presentationml/2006/main">
  <p:tag name="KSO_WM_UNIT_PLACING_PICTURE_USER_VIEWPORT" val="{&quot;height&quot;:5549,&quot;width&quot;:7398}"/>
</p:tagLst>
</file>

<file path=ppt/tags/tag5.xml><?xml version="1.0" encoding="utf-8"?>
<p:tagLst xmlns:p="http://schemas.openxmlformats.org/presentationml/2006/main">
  <p:tag name="KSO_WM_DOC_GUID" val="{16d28339-8661-4a81-90b9-5689ad5c49f1}"/>
  <p:tag name="COMMONDATA" val="eyJoZGlkIjoiYTI2Y2RkZTBjYWMwZWQ2ZmZhNmMxYTY4OTY2MTQzOGQifQ=="/>
  <p:tag name="KSO_WPP_MARK_KEY" val="ecabd4f8-23da-45b5-9006-f4b2d9990758"/>
</p:tagLst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3863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18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>
            <a:lumMod val="40000"/>
            <a:lumOff val="60000"/>
            <a:alpha val="38000"/>
          </a:schemeClr>
        </a:solidFill>
        <a:ln>
          <a:noFill/>
        </a:ln>
      </a:spPr>
      <a:bodyPr lIns="108000" tIns="72000" rIns="108000" bIns="72000" anchor="ctr"/>
      <a:lstStyle>
        <a:defPPr algn="just">
          <a:defRPr sz="1600" b="1" kern="0" dirty="0">
            <a:solidFill>
              <a:srgbClr val="000000"/>
            </a:solidFill>
            <a:latin typeface="黑体" panose="02010609060101010101" pitchFamily="49" charset="-122"/>
            <a:ea typeface="黑体" panose="02010609060101010101" pitchFamily="49" charset="-122"/>
            <a:cs typeface="Times New Roman" panose="0202060305040502030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CDESIGNM</Template>
  <TotalTime>0</TotalTime>
  <Words>1629</Words>
  <Application>WPS 演示</Application>
  <PresentationFormat>全屏显示(4:3)</PresentationFormat>
  <Paragraphs>141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黑体</vt:lpstr>
      <vt:lpstr>Times New Roman</vt:lpstr>
      <vt:lpstr>Times New Roman</vt:lpstr>
      <vt:lpstr>Cambria Math</vt:lpstr>
      <vt:lpstr>Arial Unicode MS</vt:lpstr>
      <vt:lpstr>1_默认设计模板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qin</dc:creator>
  <cp:lastModifiedBy>Yahooo</cp:lastModifiedBy>
  <cp:revision>1452</cp:revision>
  <dcterms:created xsi:type="dcterms:W3CDTF">2006-09-26T02:35:00Z</dcterms:created>
  <dcterms:modified xsi:type="dcterms:W3CDTF">2022-11-23T09:49:44Z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2A2B35A40EE84F3FB4FECC38C17F706E</vt:lpwstr>
  </property>
</Properties>
</file>