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ppt/tags/tag51.xml" ContentType="application/vnd.openxmlformats-officedocument.presentationml.tags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ppt/notesSlides/notesSlide19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1.xml" ContentType="application/vnd.openxmlformats-officedocument.presentationml.notesSlide+xml"/>
  <Override PartName="/ppt/tags/tag64.xml" ContentType="application/vnd.openxmlformats-officedocument.presentationml.tags+xml"/>
  <Override PartName="/ppt/notesSlides/notesSlide22.xml" ContentType="application/vnd.openxmlformats-officedocument.presentationml.notesSlide+xml"/>
  <Override PartName="/ppt/tags/tag65.xml" ContentType="application/vnd.openxmlformats-officedocument.presentationml.tags+xml"/>
  <Override PartName="/ppt/notesSlides/notesSlide23.xml" ContentType="application/vnd.openxmlformats-officedocument.presentationml.notesSlide+xml"/>
  <Override PartName="/ppt/tags/tag66.xml" ContentType="application/vnd.openxmlformats-officedocument.presentationml.tags+xml"/>
  <Override PartName="/ppt/notesSlides/notesSlide24.xml" ContentType="application/vnd.openxmlformats-officedocument.presentationml.notesSlide+xml"/>
  <Override PartName="/ppt/tags/tag67.xml" ContentType="application/vnd.openxmlformats-officedocument.presentationml.tags+xml"/>
  <Override PartName="/ppt/notesSlides/notesSlide25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notesSlides/notesSlide27.xml" ContentType="application/vnd.openxmlformats-officedocument.presentationml.notesSlide+xml"/>
  <Override PartName="/ppt/tags/tag71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1"/>
  </p:notesMasterIdLst>
  <p:sldIdLst>
    <p:sldId id="257" r:id="rId3"/>
    <p:sldId id="1151" r:id="rId4"/>
    <p:sldId id="1279" r:id="rId5"/>
    <p:sldId id="1234" r:id="rId6"/>
    <p:sldId id="1277" r:id="rId7"/>
    <p:sldId id="1280" r:id="rId8"/>
    <p:sldId id="1282" r:id="rId9"/>
    <p:sldId id="1292" r:id="rId10"/>
    <p:sldId id="1285" r:id="rId11"/>
    <p:sldId id="1278" r:id="rId12"/>
    <p:sldId id="1281" r:id="rId13"/>
    <p:sldId id="1293" r:id="rId14"/>
    <p:sldId id="1289" r:id="rId15"/>
    <p:sldId id="1287" r:id="rId16"/>
    <p:sldId id="1288" r:id="rId17"/>
    <p:sldId id="1294" r:id="rId18"/>
    <p:sldId id="1295" r:id="rId19"/>
    <p:sldId id="1290" r:id="rId20"/>
    <p:sldId id="1291" r:id="rId21"/>
    <p:sldId id="1296" r:id="rId22"/>
    <p:sldId id="1297" r:id="rId23"/>
    <p:sldId id="1298" r:id="rId24"/>
    <p:sldId id="1301" r:id="rId25"/>
    <p:sldId id="1299" r:id="rId26"/>
    <p:sldId id="1300" r:id="rId27"/>
    <p:sldId id="1125" r:id="rId28"/>
    <p:sldId id="1276" r:id="rId29"/>
    <p:sldId id="128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6EAC"/>
    <a:srgbClr val="D6885C"/>
    <a:srgbClr val="70AD47"/>
    <a:srgbClr val="7F7F7F"/>
    <a:srgbClr val="808000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2602" autoAdjust="0"/>
  </p:normalViewPr>
  <p:slideViewPr>
    <p:cSldViewPr snapToGrid="0" showGuides="1">
      <p:cViewPr>
        <p:scale>
          <a:sx n="100" d="100"/>
          <a:sy n="100" d="100"/>
        </p:scale>
        <p:origin x="972" y="186"/>
      </p:cViewPr>
      <p:guideLst>
        <p:guide orient="horz" pos="21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FD928-DD11-49E8-97A6-E4C256F17742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81CF-AE11-425F-B8CF-CE55729B3B6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3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60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10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99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394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2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287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接下来介绍国内外现状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LLM</a:t>
            </a:r>
            <a:r>
              <a:rPr lang="zh-CN" altLang="en-US" sz="1200" dirty="0">
                <a:solidFill>
                  <a:schemeClr val="bg1"/>
                </a:solidFill>
              </a:rPr>
              <a:t>的模型参数量越来越大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训练和推理成本越来越高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bg1"/>
                </a:solidFill>
              </a:rPr>
              <a:t>为了实现轻量化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6B771-B10B-4AC0-935C-73A9DF3019CB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A50A-7F4C-4F71-85CF-4D5ECFBACE4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3.png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3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notesSlide" Target="../notesSlides/notesSlide2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38.jpe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notesSlide" Target="../notesSlides/notesSlide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15885"/>
            <a:ext cx="12192000" cy="156564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7572" y="3757551"/>
            <a:ext cx="2805065" cy="8070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蒋小广</a:t>
            </a: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400" b="1" u="sng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96" y="75458"/>
            <a:ext cx="1956511" cy="1489136"/>
          </a:xfrm>
          <a:prstGeom prst="rect">
            <a:avLst/>
          </a:prstGeom>
        </p:spPr>
      </p:pic>
      <p:sp>
        <p:nvSpPr>
          <p:cNvPr id="4" name="斜纹 3"/>
          <p:cNvSpPr/>
          <p:nvPr>
            <p:custDataLst>
              <p:tags r:id="rId2"/>
            </p:custDataLst>
          </p:nvPr>
        </p:nvSpPr>
        <p:spPr>
          <a:xfrm rot="16200000">
            <a:off x="-23205" y="2424527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斜纹 10"/>
          <p:cNvSpPr/>
          <p:nvPr>
            <p:custDataLst>
              <p:tags r:id="rId3"/>
            </p:custDataLst>
          </p:nvPr>
        </p:nvSpPr>
        <p:spPr>
          <a:xfrm rot="5400000">
            <a:off x="11605608" y="1939093"/>
            <a:ext cx="609600" cy="563183"/>
          </a:xfrm>
          <a:prstGeom prst="diagStri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38644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5"/>
          <a:srcRect l="61695" t="53394"/>
          <a:stretch>
            <a:fillRect/>
          </a:stretch>
        </p:blipFill>
        <p:spPr>
          <a:xfrm>
            <a:off x="2017106" y="3044774"/>
            <a:ext cx="1510019" cy="670018"/>
          </a:xfrm>
          <a:prstGeom prst="rect">
            <a:avLst/>
          </a:prstGeom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8" t="68436" r="23742" b="-1424"/>
          <a:stretch>
            <a:fillRect/>
          </a:stretch>
        </p:blipFill>
        <p:spPr bwMode="auto">
          <a:xfrm>
            <a:off x="434803" y="3088876"/>
            <a:ext cx="1487958" cy="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09"/>
          <a:stretch>
            <a:fillRect/>
          </a:stretch>
        </p:blipFill>
        <p:spPr bwMode="auto">
          <a:xfrm>
            <a:off x="534566" y="1904281"/>
            <a:ext cx="2689716" cy="11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: 圆角 20"/>
          <p:cNvSpPr/>
          <p:nvPr/>
        </p:nvSpPr>
        <p:spPr>
          <a:xfrm flipH="1" flipV="1">
            <a:off x="213952" y="1353872"/>
            <a:ext cx="3933824" cy="2364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874" y="1380191"/>
            <a:ext cx="193294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8385" y="1380191"/>
            <a:ext cx="29114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Quantization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29" y="4496020"/>
            <a:ext cx="3942049" cy="1437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336" y="2047576"/>
            <a:ext cx="3933825" cy="1023796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 flipH="1" flipV="1">
            <a:off x="4244314" y="1353872"/>
            <a:ext cx="4096766" cy="2364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 flipH="1" flipV="1">
            <a:off x="223636" y="4282569"/>
            <a:ext cx="5293244" cy="1658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772" y="3284823"/>
            <a:ext cx="957722" cy="2449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07473" y="5214826"/>
            <a:ext cx="1813167" cy="6184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5400000">
            <a:off x="1584130" y="3903852"/>
            <a:ext cx="703920" cy="32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弧形 26"/>
          <p:cNvSpPr/>
          <p:nvPr/>
        </p:nvSpPr>
        <p:spPr>
          <a:xfrm rot="1252831">
            <a:off x="5525041" y="3498523"/>
            <a:ext cx="948605" cy="2239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1052" y="1328532"/>
            <a:ext cx="3533802" cy="37939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3848" y="1328532"/>
            <a:ext cx="3533802" cy="379392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942099"/>
            <a:ext cx="771144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1.58bit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Weight, 8 bit Activation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859" y="2643909"/>
            <a:ext cx="404242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Straight-through estimator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learning rate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733606"/>
            <a:ext cx="7244080" cy="57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D1CCF-D396-4867-8510-334C318518B4}"/>
              </a:ext>
            </a:extLst>
          </p:cNvPr>
          <p:cNvSpPr txBox="1"/>
          <p:nvPr/>
        </p:nvSpPr>
        <p:spPr>
          <a:xfrm>
            <a:off x="7677495" y="1277999"/>
            <a:ext cx="178054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帕累托优化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2" y="1910520"/>
            <a:ext cx="3933825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: 圆角 20"/>
          <p:cNvSpPr/>
          <p:nvPr/>
        </p:nvSpPr>
        <p:spPr>
          <a:xfrm flipH="1" flipV="1">
            <a:off x="213952" y="1353872"/>
            <a:ext cx="3933824" cy="23646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08874" y="1380191"/>
            <a:ext cx="193294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8385" y="1380191"/>
            <a:ext cx="291141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Absmax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Quantization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329" y="4496020"/>
            <a:ext cx="3942049" cy="143761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336" y="2047576"/>
            <a:ext cx="3933825" cy="1023796"/>
          </a:xfrm>
          <a:prstGeom prst="rect">
            <a:avLst/>
          </a:prstGeom>
        </p:spPr>
      </p:pic>
      <p:sp>
        <p:nvSpPr>
          <p:cNvPr id="22" name="矩形: 圆角 21"/>
          <p:cNvSpPr/>
          <p:nvPr/>
        </p:nvSpPr>
        <p:spPr>
          <a:xfrm flipH="1" flipV="1">
            <a:off x="4244314" y="1353872"/>
            <a:ext cx="4096766" cy="23646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 flipH="1" flipV="1">
            <a:off x="223636" y="4282569"/>
            <a:ext cx="5293244" cy="16585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772" y="3284823"/>
            <a:ext cx="957722" cy="244999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3307473" y="5214826"/>
            <a:ext cx="1813167" cy="6184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/>
          <p:cNvSpPr/>
          <p:nvPr/>
        </p:nvSpPr>
        <p:spPr>
          <a:xfrm rot="5400000">
            <a:off x="1584130" y="3903852"/>
            <a:ext cx="703920" cy="32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弧形 26"/>
          <p:cNvSpPr/>
          <p:nvPr/>
        </p:nvSpPr>
        <p:spPr>
          <a:xfrm rot="1252831">
            <a:off x="5525041" y="3498523"/>
            <a:ext cx="948605" cy="22392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1052" y="1328532"/>
            <a:ext cx="3533802" cy="379392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3848" y="1328532"/>
            <a:ext cx="3533802" cy="379392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6"/>
          <a:srcRect l="62726" t="59401" r="32352" b="18866"/>
          <a:stretch>
            <a:fillRect/>
          </a:stretch>
        </p:blipFill>
        <p:spPr>
          <a:xfrm>
            <a:off x="1419749" y="2832168"/>
            <a:ext cx="194026" cy="31242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/>
          <a:srcRect l="63434" t="63157" r="32352" b="18866"/>
          <a:stretch>
            <a:fillRect/>
          </a:stretch>
        </p:blipFill>
        <p:spPr>
          <a:xfrm>
            <a:off x="2382520" y="2189480"/>
            <a:ext cx="142546" cy="2217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  法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BFCFF3-53EA-4A5B-B787-C5752DB0EF36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25" y="0"/>
            <a:ext cx="57912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6105" y="2679572"/>
            <a:ext cx="3611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14094" y="3551095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3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-3448270" y="832246"/>
            <a:ext cx="6866890" cy="522732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文本框 45"/>
          <p:cNvSpPr txBox="1"/>
          <p:nvPr/>
        </p:nvSpPr>
        <p:spPr>
          <a:xfrm>
            <a:off x="7322323" y="1724526"/>
            <a:ext cx="3735317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8" name="椭圆 47"/>
          <p:cNvSpPr/>
          <p:nvPr>
            <p:custDataLst>
              <p:tags r:id="rId3"/>
            </p:custDataLst>
          </p:nvPr>
        </p:nvSpPr>
        <p:spPr>
          <a:xfrm>
            <a:off x="6761737" y="1724526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4"/>
            </p:custDataLst>
          </p:nvPr>
        </p:nvSpPr>
        <p:spPr>
          <a:xfrm>
            <a:off x="7322324" y="2477474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69" name="文本框 68"/>
          <p:cNvSpPr txBox="1"/>
          <p:nvPr>
            <p:custDataLst>
              <p:tags r:id="rId5"/>
            </p:custDataLst>
          </p:nvPr>
        </p:nvSpPr>
        <p:spPr>
          <a:xfrm>
            <a:off x="7322324" y="3230697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验</a:t>
            </a:r>
          </a:p>
        </p:txBody>
      </p:sp>
      <p:sp>
        <p:nvSpPr>
          <p:cNvPr id="72" name="文本框 71"/>
          <p:cNvSpPr txBox="1"/>
          <p:nvPr>
            <p:custDataLst>
              <p:tags r:id="rId6"/>
            </p:custDataLst>
          </p:nvPr>
        </p:nvSpPr>
        <p:spPr>
          <a:xfrm>
            <a:off x="7322323" y="3944671"/>
            <a:ext cx="3735316" cy="51019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6761737" y="2477474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761737" y="3230697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6761737" y="3944671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17"/>
          <p:cNvSpPr txBox="1"/>
          <p:nvPr>
            <p:custDataLst>
              <p:tags r:id="rId10"/>
            </p:custDataLst>
          </p:nvPr>
        </p:nvSpPr>
        <p:spPr>
          <a:xfrm>
            <a:off x="6669070" y="1749082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</a:p>
        </p:txBody>
      </p:sp>
      <p:sp>
        <p:nvSpPr>
          <p:cNvPr id="32" name="文本框 17"/>
          <p:cNvSpPr txBox="1"/>
          <p:nvPr/>
        </p:nvSpPr>
        <p:spPr>
          <a:xfrm>
            <a:off x="6680827" y="2502031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33" name="文本框 17"/>
          <p:cNvSpPr txBox="1"/>
          <p:nvPr/>
        </p:nvSpPr>
        <p:spPr>
          <a:xfrm>
            <a:off x="6680827" y="325525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6669070" y="399378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5400000">
            <a:off x="1047445" y="3955173"/>
            <a:ext cx="638365" cy="1257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89772" y="4262738"/>
            <a:ext cx="1032949" cy="125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39" y="1214723"/>
            <a:ext cx="7012941" cy="172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3611758"/>
            <a:ext cx="6746240" cy="291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293946" y="321311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模型推理能量消耗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8561" y="2130218"/>
            <a:ext cx="343662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61" y="1093145"/>
            <a:ext cx="404242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2" t="28475" r="31214" b="45287"/>
          <a:stretch>
            <a:fillRect/>
          </a:stretch>
        </p:blipFill>
        <p:spPr bwMode="auto">
          <a:xfrm>
            <a:off x="607982" y="2634323"/>
            <a:ext cx="3779520" cy="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2" t="88438" r="31214" b="-27"/>
          <a:stretch>
            <a:fillRect/>
          </a:stretch>
        </p:blipFill>
        <p:spPr bwMode="auto">
          <a:xfrm>
            <a:off x="777083" y="1659913"/>
            <a:ext cx="3779520" cy="39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64522" y="3893406"/>
                <a:ext cx="1327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𝑊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22" y="3893406"/>
                <a:ext cx="132792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" t="-60" r="9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118845" y="3893406"/>
                <a:ext cx="117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845" y="3893406"/>
                <a:ext cx="11775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" t="-60" r="11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9992B62-07B4-4EF9-8DB0-481B78925942}"/>
              </a:ext>
            </a:extLst>
          </p:cNvPr>
          <p:cNvSpPr txBox="1"/>
          <p:nvPr/>
        </p:nvSpPr>
        <p:spPr>
          <a:xfrm>
            <a:off x="168561" y="5771247"/>
            <a:ext cx="404242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791996"/>
            <a:ext cx="569675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固定训练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 FP16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                          拟合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L-N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曲线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56" y="975914"/>
            <a:ext cx="6593841" cy="267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07"/>
          <a:stretch>
            <a:fillRect/>
          </a:stretch>
        </p:blipFill>
        <p:spPr bwMode="auto">
          <a:xfrm>
            <a:off x="4912358" y="3881597"/>
            <a:ext cx="6492239" cy="214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07"/>
          <a:stretch>
            <a:fillRect/>
          </a:stretch>
        </p:blipFill>
        <p:spPr bwMode="auto">
          <a:xfrm>
            <a:off x="4912359" y="6005655"/>
            <a:ext cx="6492239" cy="45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49859" y="4269950"/>
            <a:ext cx="771144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从推理能耗角度考虑，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D5A044-4674-4A3A-881E-B7FA898BD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677" y="2105674"/>
            <a:ext cx="1745233" cy="377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338DE4-DC67-4D2F-889E-3A637AC3B41B}"/>
              </a:ext>
            </a:extLst>
          </p:cNvPr>
          <p:cNvSpPr txBox="1"/>
          <p:nvPr/>
        </p:nvSpPr>
        <p:spPr>
          <a:xfrm>
            <a:off x="149859" y="2738188"/>
            <a:ext cx="569675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的准确率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推理能耗曲线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固定训练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 FP16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791996"/>
            <a:ext cx="49209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Post-Training Quantization: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相同训练设置和数据集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859" y="2517401"/>
            <a:ext cx="459763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8E0055-B5AA-4989-BF3F-0A5F32F8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359" y="1020161"/>
            <a:ext cx="7008562" cy="42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791996"/>
            <a:ext cx="492090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Post-Training Quantization: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相同训练设置和数据集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模型参数量固定为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6.7B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9859" y="2517401"/>
            <a:ext cx="459763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4973F6-8BA8-4719-8B75-65ACD8FB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491" y="1229199"/>
            <a:ext cx="6727271" cy="35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b1.58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8561" y="894420"/>
            <a:ext cx="494145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相同训练设置和数据集（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100B tokens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 FP16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017" y="787181"/>
            <a:ext cx="6535108" cy="228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235" y="3344645"/>
            <a:ext cx="7053082" cy="31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50B843E-A3FD-44BB-A79B-494BCF3820D4}"/>
              </a:ext>
            </a:extLst>
          </p:cNvPr>
          <p:cNvSpPr txBox="1"/>
          <p:nvPr/>
        </p:nvSpPr>
        <p:spPr>
          <a:xfrm>
            <a:off x="149859" y="2465162"/>
            <a:ext cx="506868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在同等模型尺寸下：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推理能耗数量级低数十倍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推理延时低数倍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D12526-55D3-4146-B509-4697533B2568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28" y="1222695"/>
            <a:ext cx="6114505" cy="441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b1.58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168561" y="894420"/>
            <a:ext cx="48467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相同训练设置和数据集（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100B tokens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 FP16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EF224-B73A-4D1F-BF51-731C31728B39}"/>
              </a:ext>
            </a:extLst>
          </p:cNvPr>
          <p:cNvSpPr txBox="1"/>
          <p:nvPr/>
        </p:nvSpPr>
        <p:spPr>
          <a:xfrm>
            <a:off x="149859" y="2465162"/>
            <a:ext cx="506868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随着模型尺寸增加：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的性能呈现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 FP16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逐渐接近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赶超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 FP16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EF0826-C3D7-4D11-A085-47F8DB4A101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25" y="0"/>
            <a:ext cx="57912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6105" y="2679572"/>
            <a:ext cx="3611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14094" y="3551095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3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-3448270" y="832246"/>
            <a:ext cx="6866890" cy="522732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文本框 45"/>
          <p:cNvSpPr txBox="1"/>
          <p:nvPr/>
        </p:nvSpPr>
        <p:spPr>
          <a:xfrm>
            <a:off x="7322323" y="1724526"/>
            <a:ext cx="3735317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8" name="椭圆 47"/>
          <p:cNvSpPr/>
          <p:nvPr>
            <p:custDataLst>
              <p:tags r:id="rId3"/>
            </p:custDataLst>
          </p:nvPr>
        </p:nvSpPr>
        <p:spPr>
          <a:xfrm>
            <a:off x="6761737" y="1724526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4"/>
            </p:custDataLst>
          </p:nvPr>
        </p:nvSpPr>
        <p:spPr>
          <a:xfrm>
            <a:off x="7322324" y="2477474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69" name="文本框 68"/>
          <p:cNvSpPr txBox="1"/>
          <p:nvPr>
            <p:custDataLst>
              <p:tags r:id="rId5"/>
            </p:custDataLst>
          </p:nvPr>
        </p:nvSpPr>
        <p:spPr>
          <a:xfrm>
            <a:off x="7322324" y="3230697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验</a:t>
            </a:r>
          </a:p>
        </p:txBody>
      </p:sp>
      <p:sp>
        <p:nvSpPr>
          <p:cNvPr id="72" name="文本框 71"/>
          <p:cNvSpPr txBox="1"/>
          <p:nvPr>
            <p:custDataLst>
              <p:tags r:id="rId6"/>
            </p:custDataLst>
          </p:nvPr>
        </p:nvSpPr>
        <p:spPr>
          <a:xfrm>
            <a:off x="7322323" y="3944671"/>
            <a:ext cx="3735316" cy="51019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6761737" y="2477474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761737" y="3230697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6761737" y="3944671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17"/>
          <p:cNvSpPr txBox="1"/>
          <p:nvPr>
            <p:custDataLst>
              <p:tags r:id="rId10"/>
            </p:custDataLst>
          </p:nvPr>
        </p:nvSpPr>
        <p:spPr>
          <a:xfrm>
            <a:off x="6669070" y="1749082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2" name="文本框 17"/>
          <p:cNvSpPr txBox="1"/>
          <p:nvPr/>
        </p:nvSpPr>
        <p:spPr>
          <a:xfrm>
            <a:off x="6680827" y="2502031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3" name="文本框 17"/>
          <p:cNvSpPr txBox="1"/>
          <p:nvPr/>
        </p:nvSpPr>
        <p:spPr>
          <a:xfrm>
            <a:off x="6680827" y="325525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6669070" y="399378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2932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b1.58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168561" y="894420"/>
            <a:ext cx="48467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相同训练设置和数据集（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2T tokens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StableLM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3B BF16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EF224-B73A-4D1F-BF51-731C31728B39}"/>
              </a:ext>
            </a:extLst>
          </p:cNvPr>
          <p:cNvSpPr txBox="1"/>
          <p:nvPr/>
        </p:nvSpPr>
        <p:spPr>
          <a:xfrm>
            <a:off x="149859" y="2465162"/>
            <a:ext cx="633406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随着模型尺寸增加：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的性能超越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StableLM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3B BF16</a:t>
            </a:r>
          </a:p>
        </p:txBody>
      </p:sp>
      <p:pic>
        <p:nvPicPr>
          <p:cNvPr id="1025" name="Picture 1" descr="https://cdn.nlark.com/yuque/0/2024/png/10377138/1709781400538-7641e138-f35c-4be2-81b8-b8ded84e5651.png">
            <a:extLst>
              <a:ext uri="{FF2B5EF4-FFF2-40B4-BE49-F238E27FC236}">
                <a16:creationId xmlns:a16="http://schemas.microsoft.com/office/drawing/2014/main" id="{AB1D3A22-9BBE-4016-B130-5EDF5A35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61" y="3887763"/>
            <a:ext cx="80962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221DEE3-A96B-40EC-BC4D-F5305CBF9C7D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Ma,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Shuming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"The Era of 1-bit LLMs: All Large Language Models are in 1.58 Bits." </a:t>
            </a:r>
            <a:r>
              <a:rPr lang="en-US" altLang="zh-CN" sz="1200" b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2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arXiv:2402.17764 (2024).</a:t>
            </a:r>
          </a:p>
        </p:txBody>
      </p:sp>
    </p:spTree>
    <p:extLst>
      <p:ext uri="{BB962C8B-B14F-4D97-AF65-F5344CB8AC3E}">
        <p14:creationId xmlns:p14="http://schemas.microsoft.com/office/powerpoint/2010/main" val="3337984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25" y="0"/>
            <a:ext cx="57912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6105" y="2679572"/>
            <a:ext cx="3611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14094" y="3551095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3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-3448270" y="832246"/>
            <a:ext cx="6866890" cy="522732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文本框 45"/>
          <p:cNvSpPr txBox="1"/>
          <p:nvPr/>
        </p:nvSpPr>
        <p:spPr>
          <a:xfrm>
            <a:off x="7322323" y="1724526"/>
            <a:ext cx="3735317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8" name="椭圆 47"/>
          <p:cNvSpPr/>
          <p:nvPr>
            <p:custDataLst>
              <p:tags r:id="rId3"/>
            </p:custDataLst>
          </p:nvPr>
        </p:nvSpPr>
        <p:spPr>
          <a:xfrm>
            <a:off x="6761737" y="1724526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4"/>
            </p:custDataLst>
          </p:nvPr>
        </p:nvSpPr>
        <p:spPr>
          <a:xfrm>
            <a:off x="7322324" y="2477474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69" name="文本框 68"/>
          <p:cNvSpPr txBox="1"/>
          <p:nvPr>
            <p:custDataLst>
              <p:tags r:id="rId5"/>
            </p:custDataLst>
          </p:nvPr>
        </p:nvSpPr>
        <p:spPr>
          <a:xfrm>
            <a:off x="7322324" y="3230697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验</a:t>
            </a:r>
          </a:p>
        </p:txBody>
      </p:sp>
      <p:sp>
        <p:nvSpPr>
          <p:cNvPr id="72" name="文本框 71"/>
          <p:cNvSpPr txBox="1"/>
          <p:nvPr>
            <p:custDataLst>
              <p:tags r:id="rId6"/>
            </p:custDataLst>
          </p:nvPr>
        </p:nvSpPr>
        <p:spPr>
          <a:xfrm>
            <a:off x="7322323" y="3944671"/>
            <a:ext cx="3735316" cy="51019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6761737" y="2477474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761737" y="3230697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6761737" y="3944671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17"/>
          <p:cNvSpPr txBox="1"/>
          <p:nvPr>
            <p:custDataLst>
              <p:tags r:id="rId10"/>
            </p:custDataLst>
          </p:nvPr>
        </p:nvSpPr>
        <p:spPr>
          <a:xfrm>
            <a:off x="6669070" y="1749082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</a:p>
        </p:txBody>
      </p:sp>
      <p:sp>
        <p:nvSpPr>
          <p:cNvPr id="32" name="文本框 17"/>
          <p:cNvSpPr txBox="1"/>
          <p:nvPr/>
        </p:nvSpPr>
        <p:spPr>
          <a:xfrm>
            <a:off x="6680827" y="2502031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33" name="文本框 17"/>
          <p:cNvSpPr txBox="1"/>
          <p:nvPr/>
        </p:nvSpPr>
        <p:spPr>
          <a:xfrm>
            <a:off x="6680827" y="325525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6669070" y="399378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5019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473358" y="894420"/>
            <a:ext cx="48467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BitLinear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只有实验性结论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EF224-B73A-4D1F-BF51-731C31728B39}"/>
              </a:ext>
            </a:extLst>
          </p:cNvPr>
          <p:cNvSpPr txBox="1"/>
          <p:nvPr/>
        </p:nvSpPr>
        <p:spPr>
          <a:xfrm>
            <a:off x="454656" y="2507162"/>
            <a:ext cx="633406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效率方面：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训练效率提升不明确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推理能耗和延时降低数十倍和数倍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ABC3C6-9704-49C8-AD2B-06C8E58C6B41}"/>
              </a:ext>
            </a:extLst>
          </p:cNvPr>
          <p:cNvSpPr txBox="1"/>
          <p:nvPr/>
        </p:nvSpPr>
        <p:spPr>
          <a:xfrm>
            <a:off x="473358" y="4141609"/>
            <a:ext cx="633406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性能方面：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FP16/BF16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全精度模型性能相似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DC2ACB-8630-4D64-AFE5-CAC282FFE65C}"/>
              </a:ext>
            </a:extLst>
          </p:cNvPr>
          <p:cNvSpPr txBox="1"/>
          <p:nvPr/>
        </p:nvSpPr>
        <p:spPr>
          <a:xfrm>
            <a:off x="5857932" y="894420"/>
            <a:ext cx="6334068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只给出了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以下的实验结果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模型训练不充分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的对比实验中，只训练了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100B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DD9CBD0-E473-4396-8EAF-33A1798249BE}"/>
              </a:ext>
            </a:extLst>
          </p:cNvPr>
          <p:cNvGrpSpPr/>
          <p:nvPr/>
        </p:nvGrpSpPr>
        <p:grpSpPr>
          <a:xfrm>
            <a:off x="6812240" y="3239725"/>
            <a:ext cx="4425452" cy="3245595"/>
            <a:chOff x="6512569" y="2678126"/>
            <a:chExt cx="4425452" cy="324559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910B206-EB1E-48A0-9F19-20F0BDC70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569" y="2950215"/>
              <a:ext cx="4425452" cy="2973506"/>
            </a:xfrm>
            <a:prstGeom prst="rect">
              <a:avLst/>
            </a:prstGeom>
          </p:spPr>
        </p:pic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72B5E8E-F4B0-4521-AFE3-57427005DCB9}"/>
                </a:ext>
              </a:extLst>
            </p:cNvPr>
            <p:cNvCxnSpPr>
              <a:cxnSpLocks/>
            </p:cNvCxnSpPr>
            <p:nvPr/>
          </p:nvCxnSpPr>
          <p:spPr>
            <a:xfrm>
              <a:off x="7537450" y="3029092"/>
              <a:ext cx="0" cy="2438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9A31833-1699-4E2B-9C87-7D18B3D64DA6}"/>
                </a:ext>
              </a:extLst>
            </p:cNvPr>
            <p:cNvSpPr txBox="1"/>
            <p:nvPr/>
          </p:nvSpPr>
          <p:spPr>
            <a:xfrm>
              <a:off x="7171003" y="267812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10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473358" y="894420"/>
            <a:ext cx="4846784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BitLinear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只有实验性结论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1EF224-B73A-4D1F-BF51-731C31728B39}"/>
              </a:ext>
            </a:extLst>
          </p:cNvPr>
          <p:cNvSpPr txBox="1"/>
          <p:nvPr/>
        </p:nvSpPr>
        <p:spPr>
          <a:xfrm>
            <a:off x="454656" y="2507162"/>
            <a:ext cx="633406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效率方面：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训练效率提升不明确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推理能耗和延时降低数十倍和数倍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ABC3C6-9704-49C8-AD2B-06C8E58C6B41}"/>
              </a:ext>
            </a:extLst>
          </p:cNvPr>
          <p:cNvSpPr txBox="1"/>
          <p:nvPr/>
        </p:nvSpPr>
        <p:spPr>
          <a:xfrm>
            <a:off x="473358" y="4141609"/>
            <a:ext cx="633406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性能方面：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QAT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方法优于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呈现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FP16/BF16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全精度模型性能相似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DC2ACB-8630-4D64-AFE5-CAC282FFE65C}"/>
              </a:ext>
            </a:extLst>
          </p:cNvPr>
          <p:cNvSpPr txBox="1"/>
          <p:nvPr/>
        </p:nvSpPr>
        <p:spPr>
          <a:xfrm>
            <a:off x="5857932" y="894420"/>
            <a:ext cx="6334068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只给出了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以下的实验结果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模型训练不充分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Llama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的对比实验中，只训练了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的对比实验中，只训练了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？词表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861CF3-7DA0-4E8F-8813-2CBA2707D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26" r="24241" b="14776"/>
          <a:stretch/>
        </p:blipFill>
        <p:spPr>
          <a:xfrm>
            <a:off x="6973916" y="3846318"/>
            <a:ext cx="4102100" cy="280833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862A5133-2F64-491B-A78B-888D40FD819D}"/>
              </a:ext>
            </a:extLst>
          </p:cNvPr>
          <p:cNvSpPr/>
          <p:nvPr/>
        </p:nvSpPr>
        <p:spPr>
          <a:xfrm>
            <a:off x="7169150" y="4318000"/>
            <a:ext cx="327025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6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168559" y="894420"/>
            <a:ext cx="1097049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性能不掉点的两种可能性：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引入的稀疏性是正向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 Bias——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模型能力上限提升，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Scaling Law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可持续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引入的稀疏性是负向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Inductive Bias——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模型能力上限下降，只是未训练完全，暂时优势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54F5617-E3C3-463C-9A36-82DD83310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4" y="2637125"/>
            <a:ext cx="4425452" cy="2973506"/>
          </a:xfrm>
          <a:prstGeom prst="rect">
            <a:avLst/>
          </a:prstGeom>
        </p:spPr>
      </p:pic>
      <p:pic>
        <p:nvPicPr>
          <p:cNvPr id="2049" name="Picture 1" descr="https://cdn.nlark.com/yuque/0/2024/png/10377138/1709699959657-dd98d886-d5e6-4e66-a338-d08ae6f55a0a.png">
            <a:extLst>
              <a:ext uri="{FF2B5EF4-FFF2-40B4-BE49-F238E27FC236}">
                <a16:creationId xmlns:a16="http://schemas.microsoft.com/office/drawing/2014/main" id="{715D94F0-5A39-4521-9A51-922AB899C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288" y="2575884"/>
            <a:ext cx="5838825" cy="30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B753F03-4D9D-45C5-BB28-1068C3560725}"/>
              </a:ext>
            </a:extLst>
          </p:cNvPr>
          <p:cNvSpPr/>
          <p:nvPr/>
        </p:nvSpPr>
        <p:spPr>
          <a:xfrm>
            <a:off x="7675590" y="5428383"/>
            <a:ext cx="2909283" cy="2054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6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80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  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680CF0-C27D-4EAC-9E4C-93284083D85C}"/>
              </a:ext>
            </a:extLst>
          </p:cNvPr>
          <p:cNvSpPr txBox="1"/>
          <p:nvPr/>
        </p:nvSpPr>
        <p:spPr>
          <a:xfrm>
            <a:off x="168560" y="894420"/>
            <a:ext cx="929870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需要进一步扩大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b1.58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的模型参数量和训练规模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A981EE-0CD9-46C5-98D9-C766CF58DFDA}"/>
              </a:ext>
            </a:extLst>
          </p:cNvPr>
          <p:cNvGrpSpPr/>
          <p:nvPr/>
        </p:nvGrpSpPr>
        <p:grpSpPr>
          <a:xfrm>
            <a:off x="1665120" y="1677097"/>
            <a:ext cx="8254463" cy="3680100"/>
            <a:chOff x="270701" y="1697804"/>
            <a:chExt cx="10461954" cy="466426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6A49BF0-E4FA-4CD4-892D-5662F1833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0701" y="1697804"/>
              <a:ext cx="10461954" cy="4538330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B89EB68-35ED-4A04-BD79-E53475040A15}"/>
                </a:ext>
              </a:extLst>
            </p:cNvPr>
            <p:cNvCxnSpPr>
              <a:cxnSpLocks/>
            </p:cNvCxnSpPr>
            <p:nvPr/>
          </p:nvCxnSpPr>
          <p:spPr>
            <a:xfrm>
              <a:off x="1635414" y="5636139"/>
              <a:ext cx="0" cy="35660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5ED71C-8EF0-4F10-ABED-A38A8F2BB7C2}"/>
                </a:ext>
              </a:extLst>
            </p:cNvPr>
            <p:cNvSpPr txBox="1"/>
            <p:nvPr/>
          </p:nvSpPr>
          <p:spPr>
            <a:xfrm>
              <a:off x="1407512" y="5992741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3B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B6D56FA-7110-4568-B81A-0B863AA24AC0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4710132" y="5636139"/>
              <a:ext cx="5610" cy="35660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CCA94D-EDB6-4D46-96CF-DFBC95060ED3}"/>
                </a:ext>
              </a:extLst>
            </p:cNvPr>
            <p:cNvSpPr txBox="1"/>
            <p:nvPr/>
          </p:nvSpPr>
          <p:spPr>
            <a:xfrm>
              <a:off x="4483947" y="5992741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CBCA8F9-AF52-4A8F-ABA2-F7C6C37108CC}"/>
              </a:ext>
            </a:extLst>
          </p:cNvPr>
          <p:cNvSpPr txBox="1"/>
          <p:nvPr/>
        </p:nvSpPr>
        <p:spPr>
          <a:xfrm>
            <a:off x="307105" y="5273826"/>
            <a:ext cx="1097049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应用角度：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可能存在普遍未训练饱和的情况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及以下的模型规模下，实现了帕累托优化（手机，笔记本等边缘计算设备）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303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250" y="8890"/>
            <a:ext cx="1254125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686934" y="3114724"/>
            <a:ext cx="2468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谢谢大家！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0" y="904240"/>
            <a:ext cx="3181985" cy="4907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810" y="69667"/>
            <a:ext cx="6896100" cy="2991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755" y="2906854"/>
            <a:ext cx="6693535" cy="33064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859" y="921772"/>
            <a:ext cx="771144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Weight, 8 bit Activation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Picture 1" descr="https://cdn.nlark.com/yuque/0/2024/png/10377138/1709617912444-970f0ab3-7145-45f0-b15c-1bffe802ce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" y="2534201"/>
            <a:ext cx="875347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782" y="333375"/>
            <a:ext cx="8620125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pic>
        <p:nvPicPr>
          <p:cNvPr id="1026" name="Picture 2" descr="https://miro.medium.com/v2/resize:fit:700/0*mmd6GBM9nRTnvIf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1" y="2329982"/>
            <a:ext cx="6833918" cy="385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0" y="6426703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Radford, Alec, et al. "Improving language understanding by generative pre-training." (2018).</a:t>
            </a:r>
          </a:p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https://medium.com/@georgeanil/visualizing-size-of-large-language-models-ec576caa5557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60" y="885825"/>
            <a:ext cx="771144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模型参数量快速增长：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词嵌入维度增加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网络层数增加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522773" y="1387776"/>
            <a:ext cx="2457143" cy="4723809"/>
            <a:chOff x="7727532" y="1383209"/>
            <a:chExt cx="2457143" cy="472380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7532" y="1383209"/>
              <a:ext cx="2457143" cy="4723809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8386618" y="5634182"/>
              <a:ext cx="1717963" cy="4274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8672946" y="3186435"/>
              <a:ext cx="1154543" cy="3675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8672947" y="4744243"/>
              <a:ext cx="1154544" cy="36750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7727533" y="3590953"/>
              <a:ext cx="324268" cy="32064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8608670" y="88582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GPT-1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9860" y="885825"/>
            <a:ext cx="771144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模型规模增大的后果：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响应延时上升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推理计算量上升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内存需求上升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Touvron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Hugo, et al. "Llama: Open and efficient foundation language models.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CoRR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abs/2302.13971, 2023.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doi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: 10.48550." </a:t>
            </a:r>
            <a:r>
              <a:rPr lang="en-US" altLang="zh-CN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arXiv.2302.13971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sz="12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8426" y="3420345"/>
            <a:ext cx="6117852" cy="2463423"/>
            <a:chOff x="149860" y="2883970"/>
            <a:chExt cx="8141014" cy="325288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860" y="2883970"/>
              <a:ext cx="8141014" cy="3252888"/>
            </a:xfrm>
            <a:prstGeom prst="rect">
              <a:avLst/>
            </a:prstGeom>
          </p:spPr>
        </p:pic>
        <p:sp>
          <p:nvSpPr>
            <p:cNvPr id="9" name="矩形: 圆角 8"/>
            <p:cNvSpPr/>
            <p:nvPr/>
          </p:nvSpPr>
          <p:spPr>
            <a:xfrm>
              <a:off x="4359564" y="4812146"/>
              <a:ext cx="877454" cy="22167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669" y="1763248"/>
            <a:ext cx="5781207" cy="424058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7090" y="3091984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Llama-65B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~1M A100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卡时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96278" y="1463472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单精度推理，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的参数量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~2.1GB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426" y="609834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据不可靠消息：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甚至计划推出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参数的模型</a:t>
            </a:r>
          </a:p>
        </p:txBody>
      </p:sp>
      <p:sp>
        <p:nvSpPr>
          <p:cNvPr id="16" name="矩形: 圆角 15"/>
          <p:cNvSpPr/>
          <p:nvPr/>
        </p:nvSpPr>
        <p:spPr>
          <a:xfrm>
            <a:off x="7698502" y="5643418"/>
            <a:ext cx="659394" cy="24035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9860" y="885825"/>
            <a:ext cx="77114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模型参数的主要构成：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词汇嵌入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模型权重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0641" y="2690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模型的权重占大头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模型权重的占比持续增大</a:t>
            </a:r>
          </a:p>
        </p:txBody>
      </p:sp>
      <p:pic>
        <p:nvPicPr>
          <p:cNvPr id="12" name="Picture 3" descr="https://cdn.nlark.com/yuque/0/2024/jpeg/10377138/1709799272999-3f6e95a5-a2e9-4bcb-b316-11c5b0b2083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460" y="819665"/>
            <a:ext cx="7338883" cy="208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.nlark.com/yuque/0/2024/png/10377138/1709801390238-0546e6ce-d75e-49a0-877d-9ed92a048f9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12" y="3054560"/>
            <a:ext cx="6539345" cy="31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36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859" y="921772"/>
            <a:ext cx="77114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模型压缩方法：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剪枝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知识蒸馏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6" name="矩形 5"/>
          <p:cNvSpPr/>
          <p:nvPr/>
        </p:nvSpPr>
        <p:spPr>
          <a:xfrm>
            <a:off x="-21852" y="6602234"/>
            <a:ext cx="114287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Zhu,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Xunyu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"A survey on model compression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arXiv:2308.07633 (2023).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316" y="921772"/>
            <a:ext cx="8716715" cy="5680462"/>
          </a:xfrm>
          <a:prstGeom prst="rect">
            <a:avLst/>
          </a:prstGeom>
        </p:spPr>
      </p:pic>
      <p:sp>
        <p:nvSpPr>
          <p:cNvPr id="13" name="矩形: 圆角 12"/>
          <p:cNvSpPr/>
          <p:nvPr/>
        </p:nvSpPr>
        <p:spPr>
          <a:xfrm>
            <a:off x="3307404" y="3579778"/>
            <a:ext cx="7898860" cy="227627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4825" y="0"/>
            <a:ext cx="57912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96105" y="2679572"/>
            <a:ext cx="361137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014094" y="3551095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3">
            <a:clrChange>
              <a:clrFrom>
                <a:srgbClr val="F5FDF2">
                  <a:alpha val="100000"/>
                </a:srgbClr>
              </a:clrFrom>
              <a:clrTo>
                <a:srgbClr val="F5FDF2">
                  <a:alpha val="100000"/>
                  <a:alpha val="0"/>
                </a:srgbClr>
              </a:clrTo>
            </a:clrChange>
            <a:grayscl/>
            <a:lum bright="58000" contrast="-64000"/>
          </a:blip>
          <a:stretch>
            <a:fillRect/>
          </a:stretch>
        </p:blipFill>
        <p:spPr>
          <a:xfrm rot="16200000">
            <a:off x="-3448270" y="832246"/>
            <a:ext cx="6866890" cy="5227320"/>
          </a:xfrm>
          <a:prstGeom prst="ellipse">
            <a:avLst/>
          </a:prstGeom>
          <a:gradFill>
            <a:gsLst>
              <a:gs pos="2100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文本框 45"/>
          <p:cNvSpPr txBox="1"/>
          <p:nvPr/>
        </p:nvSpPr>
        <p:spPr>
          <a:xfrm>
            <a:off x="7322323" y="1724526"/>
            <a:ext cx="3735317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</a:p>
        </p:txBody>
      </p:sp>
      <p:sp>
        <p:nvSpPr>
          <p:cNvPr id="48" name="椭圆 47"/>
          <p:cNvSpPr/>
          <p:nvPr>
            <p:custDataLst>
              <p:tags r:id="rId3"/>
            </p:custDataLst>
          </p:nvPr>
        </p:nvSpPr>
        <p:spPr>
          <a:xfrm>
            <a:off x="6761737" y="1724526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>
            <p:custDataLst>
              <p:tags r:id="rId4"/>
            </p:custDataLst>
          </p:nvPr>
        </p:nvSpPr>
        <p:spPr>
          <a:xfrm>
            <a:off x="7322324" y="2477474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69" name="文本框 68"/>
          <p:cNvSpPr txBox="1"/>
          <p:nvPr>
            <p:custDataLst>
              <p:tags r:id="rId5"/>
            </p:custDataLst>
          </p:nvPr>
        </p:nvSpPr>
        <p:spPr>
          <a:xfrm>
            <a:off x="7322324" y="3230697"/>
            <a:ext cx="3735316" cy="51018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实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验</a:t>
            </a:r>
          </a:p>
        </p:txBody>
      </p:sp>
      <p:sp>
        <p:nvSpPr>
          <p:cNvPr id="72" name="文本框 71"/>
          <p:cNvSpPr txBox="1"/>
          <p:nvPr>
            <p:custDataLst>
              <p:tags r:id="rId6"/>
            </p:custDataLst>
          </p:nvPr>
        </p:nvSpPr>
        <p:spPr>
          <a:xfrm>
            <a:off x="7322323" y="3944671"/>
            <a:ext cx="3735316" cy="51019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6761737" y="2477474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>
            <p:custDataLst>
              <p:tags r:id="rId8"/>
            </p:custDataLst>
          </p:nvPr>
        </p:nvSpPr>
        <p:spPr>
          <a:xfrm>
            <a:off x="6761737" y="3230697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9"/>
            </p:custDataLst>
          </p:nvPr>
        </p:nvSpPr>
        <p:spPr>
          <a:xfrm>
            <a:off x="6761737" y="3944671"/>
            <a:ext cx="478790" cy="510778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17"/>
          <p:cNvSpPr txBox="1"/>
          <p:nvPr>
            <p:custDataLst>
              <p:tags r:id="rId10"/>
            </p:custDataLst>
          </p:nvPr>
        </p:nvSpPr>
        <p:spPr>
          <a:xfrm>
            <a:off x="6669070" y="1749082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01</a:t>
            </a:r>
          </a:p>
        </p:txBody>
      </p:sp>
      <p:sp>
        <p:nvSpPr>
          <p:cNvPr id="32" name="文本框 17"/>
          <p:cNvSpPr txBox="1"/>
          <p:nvPr/>
        </p:nvSpPr>
        <p:spPr>
          <a:xfrm>
            <a:off x="6680827" y="2502031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33" name="文本框 17"/>
          <p:cNvSpPr txBox="1"/>
          <p:nvPr/>
        </p:nvSpPr>
        <p:spPr>
          <a:xfrm>
            <a:off x="6680827" y="325525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4" name="文本框 17"/>
          <p:cNvSpPr txBox="1"/>
          <p:nvPr/>
        </p:nvSpPr>
        <p:spPr>
          <a:xfrm>
            <a:off x="6669070" y="3993784"/>
            <a:ext cx="664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cs typeface="+mn-ea"/>
                <a:sym typeface="+mn-lt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859" y="942099"/>
            <a:ext cx="77114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Quantization-Aware Training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Weight, 8 bit Activation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梯度和优化器使用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9859" y="3429000"/>
            <a:ext cx="404242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Straight-through estimator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learning rate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86" y="828298"/>
            <a:ext cx="7789155" cy="55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7001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7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Hongyu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, et al. "Bitnet: Scaling 1-bit transformers for large language models."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arXiv:2310.11453 (2023).</a:t>
            </a:r>
            <a:endParaRPr lang="en-US" altLang="zh-CN" sz="1200" b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1" descr="https://cdn.nlark.com/yuque/0/2024/png/10377138/1709617912444-970f0ab3-7145-45f0-b15c-1bffe802ce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92" y="1383713"/>
            <a:ext cx="7893943" cy="335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149859" y="942099"/>
            <a:ext cx="7711440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BitNet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Quantization-Aware Training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Weight, 8 bit Activation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梯度和优化器使用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FP16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9859" y="3429000"/>
            <a:ext cx="404242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Straight-through estimator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Large learning rate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dkOThlNWViNzYxODk4YzNkZTM0MTMzYmMyMTg1Nz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  <p:tag name="KSO_WM_UNIT_PLACING_PICTURE_USER_VIEWPORT" val="{&quot;height&quot;:2345.096062992126,&quot;width&quot;:3081.1196850393699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1390</Words>
  <Application>Microsoft Office PowerPoint</Application>
  <PresentationFormat>宽屏</PresentationFormat>
  <Paragraphs>255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yara</dc:creator>
  <cp:lastModifiedBy>Administrator</cp:lastModifiedBy>
  <cp:revision>2430</cp:revision>
  <dcterms:created xsi:type="dcterms:W3CDTF">2022-10-11T02:05:00Z</dcterms:created>
  <dcterms:modified xsi:type="dcterms:W3CDTF">2024-03-08T04:58:31Z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0EA29C51421A4030BD8746E5EFAD6D61_12</vt:lpwstr>
  </property>
  <property fmtid="{D5CDD505-2E9C-101B-9397-08002B2CF9AE}" pid="3" name="KSOProductBuildVer">
    <vt:lpwstr>2052-12.1.0.16388</vt:lpwstr>
  </property>
</Properties>
</file>