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5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7" r:id="rId3"/>
    <p:sldId id="1279" r:id="rId4"/>
    <p:sldId id="1234" r:id="rId5"/>
    <p:sldId id="1277" r:id="rId6"/>
    <p:sldId id="1280" r:id="rId7"/>
    <p:sldId id="1292" r:id="rId8"/>
    <p:sldId id="1302" r:id="rId9"/>
    <p:sldId id="1285" r:id="rId10"/>
    <p:sldId id="1303" r:id="rId11"/>
    <p:sldId id="1278" r:id="rId12"/>
    <p:sldId id="1305" r:id="rId13"/>
    <p:sldId id="1307" r:id="rId14"/>
    <p:sldId id="1308" r:id="rId15"/>
    <p:sldId id="1304" r:id="rId16"/>
    <p:sldId id="1309" r:id="rId17"/>
    <p:sldId id="1125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  <a:srgbClr val="F4B184"/>
    <a:srgbClr val="FFFFFF"/>
    <a:srgbClr val="4C6EAC"/>
    <a:srgbClr val="D6885C"/>
    <a:srgbClr val="70AD47"/>
    <a:srgbClr val="7F7F7F"/>
    <a:srgbClr val="808000"/>
    <a:srgbClr val="8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2602" autoAdjust="0"/>
  </p:normalViewPr>
  <p:slideViewPr>
    <p:cSldViewPr snapToGrid="0" showGuides="1">
      <p:cViewPr varScale="1">
        <p:scale>
          <a:sx n="79" d="100"/>
          <a:sy n="79" d="100"/>
        </p:scale>
        <p:origin x="835" y="72"/>
      </p:cViewPr>
      <p:guideLst>
        <p:guide orient="horz" pos="21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FD928-DD11-49E8-97A6-E4C256F1774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A81CF-AE11-425F-B8CF-CE55729B3B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248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066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172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254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986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接下来介绍国内外现状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LLM</a:t>
            </a:r>
            <a:r>
              <a:rPr lang="zh-CN" altLang="en-US" sz="1200" dirty="0">
                <a:solidFill>
                  <a:schemeClr val="bg1"/>
                </a:solidFill>
              </a:rPr>
              <a:t>的模型参数量越来越大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训练和推理成本越来越高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为了实现轻量化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649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977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6B771-B10B-4AC0-935C-73A9DF3019CB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6B771-B10B-4AC0-935C-73A9DF3019CB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8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4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35.jpeg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1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915885"/>
            <a:ext cx="12192000" cy="15656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OneBit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Towards Extremely Low-bit Large Language Models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17572" y="3757551"/>
            <a:ext cx="2805065" cy="80708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蒋小广</a:t>
            </a:r>
          </a:p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2400" b="1" u="sng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896" y="75458"/>
            <a:ext cx="1956511" cy="1489136"/>
          </a:xfrm>
          <a:prstGeom prst="rect">
            <a:avLst/>
          </a:prstGeom>
        </p:spPr>
      </p:pic>
      <p:sp>
        <p:nvSpPr>
          <p:cNvPr id="4" name="斜纹 3"/>
          <p:cNvSpPr/>
          <p:nvPr>
            <p:custDataLst>
              <p:tags r:id="rId2"/>
            </p:custDataLst>
          </p:nvPr>
        </p:nvSpPr>
        <p:spPr>
          <a:xfrm rot="16200000">
            <a:off x="-23205" y="2424527"/>
            <a:ext cx="609600" cy="563183"/>
          </a:xfrm>
          <a:prstGeom prst="diagStrip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斜纹 10"/>
          <p:cNvSpPr/>
          <p:nvPr>
            <p:custDataLst>
              <p:tags r:id="rId3"/>
            </p:custDataLst>
          </p:nvPr>
        </p:nvSpPr>
        <p:spPr>
          <a:xfrm rot="5400000">
            <a:off x="11605608" y="1939093"/>
            <a:ext cx="609600" cy="563183"/>
          </a:xfrm>
          <a:prstGeom prst="diagStrip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Xu,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Yuzhuang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OneBit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Towards Extremely Low-bit Large Language Models." </a:t>
            </a:r>
            <a:r>
              <a:rPr lang="en-US" altLang="zh-CN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arXiv:2402.11295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(2024).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  法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0" y="0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OneBit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73881C0-1583-4887-BB08-C67AFB4A8344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Xu,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Yuzhuang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OneBit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Towards Extremely Low-bit Large Language Models." </a:t>
            </a:r>
            <a:r>
              <a:rPr lang="en-US" altLang="zh-CN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arXiv:2402.11295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(2024).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51A318-D57B-4C70-A414-64C212C2E6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2019" y="1133107"/>
            <a:ext cx="7281947" cy="5127454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4A29BDE2-FB9A-418E-8496-5FEDDE3147A2}"/>
              </a:ext>
            </a:extLst>
          </p:cNvPr>
          <p:cNvSpPr txBox="1"/>
          <p:nvPr/>
        </p:nvSpPr>
        <p:spPr>
          <a:xfrm>
            <a:off x="149859" y="942099"/>
            <a:ext cx="7655913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OneBit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困惑度和零样本准确率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1DCA73D7-A2EC-433C-AE52-A3E9F4A48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8315" y="3435961"/>
            <a:ext cx="2887457" cy="2958148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  法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0" y="0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OneBit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73881C0-1583-4887-BB08-C67AFB4A8344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Xu,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Yuzhuang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OneBit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Towards Extremely Low-bit Large Language Models." </a:t>
            </a:r>
            <a:r>
              <a:rPr lang="en-US" altLang="zh-CN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arXiv:2402.11295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(2024).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A29BDE2-FB9A-418E-8496-5FEDDE3147A2}"/>
              </a:ext>
            </a:extLst>
          </p:cNvPr>
          <p:cNvSpPr txBox="1"/>
          <p:nvPr/>
        </p:nvSpPr>
        <p:spPr>
          <a:xfrm>
            <a:off x="149859" y="942099"/>
            <a:ext cx="7655913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OneBit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困惑度和零样本准确率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2FA3F5B-3262-4D49-B541-FA72C996B8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4148" y="752549"/>
            <a:ext cx="6440676" cy="266949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CF28E6C-D15B-4754-BC3D-EA41636CF5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073" y="2602064"/>
            <a:ext cx="4491644" cy="26694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9175FB6-A504-4153-8111-1C4FF13905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8329" y="3422040"/>
            <a:ext cx="2996495" cy="29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85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  法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0" y="0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OneBit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73881C0-1583-4887-BB08-C67AFB4A8344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Xu,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Yuzhuang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OneBit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Towards Extremely Low-bit Large Language Models." </a:t>
            </a:r>
            <a:r>
              <a:rPr lang="en-US" altLang="zh-CN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arXiv:2402.11295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(2024).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A29BDE2-FB9A-418E-8496-5FEDDE3147A2}"/>
              </a:ext>
            </a:extLst>
          </p:cNvPr>
          <p:cNvSpPr txBox="1"/>
          <p:nvPr/>
        </p:nvSpPr>
        <p:spPr>
          <a:xfrm>
            <a:off x="149859" y="942099"/>
            <a:ext cx="7655913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OneBit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内存需求降低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C2CF8CB-1F84-4BB6-951F-219D3DDBB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74" y="2113108"/>
            <a:ext cx="4557155" cy="20270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F50A2F7-FC7B-4CB7-A151-C1EDAA2102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6244" y="1933775"/>
            <a:ext cx="4100604" cy="38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47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  法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0" y="0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OneBit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73881C0-1583-4887-BB08-C67AFB4A8344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Xu,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Yuzhuang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OneBit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Towards Extremely Low-bit Large Language Models." </a:t>
            </a:r>
            <a:r>
              <a:rPr lang="en-US" altLang="zh-CN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arXiv:2402.11295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(2024).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A29BDE2-FB9A-418E-8496-5FEDDE3147A2}"/>
              </a:ext>
            </a:extLst>
          </p:cNvPr>
          <p:cNvSpPr txBox="1"/>
          <p:nvPr/>
        </p:nvSpPr>
        <p:spPr>
          <a:xfrm>
            <a:off x="149859" y="942099"/>
            <a:ext cx="4889069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OneBit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同等性能下，内存需求降低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36DEE21-C130-4AB5-8243-2A33F6C64C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650" y="1941343"/>
            <a:ext cx="4275190" cy="336833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3271C0F-A385-4161-8A48-E0293C23F631}"/>
              </a:ext>
            </a:extLst>
          </p:cNvPr>
          <p:cNvSpPr txBox="1"/>
          <p:nvPr/>
        </p:nvSpPr>
        <p:spPr>
          <a:xfrm>
            <a:off x="6352863" y="942099"/>
            <a:ext cx="4889069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不同的权重初始化方法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EED42F-4F49-4626-BDBE-EC277633BB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2863" y="1959733"/>
            <a:ext cx="4374259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56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  法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0" y="0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OneBit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73881C0-1583-4887-BB08-C67AFB4A8344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Xu,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Yuzhuang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OneBit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Towards Extremely Low-bit Large Language Models." </a:t>
            </a:r>
            <a:r>
              <a:rPr lang="en-US" altLang="zh-CN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arXiv:2402.11295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(2024).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9391C23-E040-4291-827F-C015CDD588BB}"/>
              </a:ext>
            </a:extLst>
          </p:cNvPr>
          <p:cNvSpPr txBox="1"/>
          <p:nvPr/>
        </p:nvSpPr>
        <p:spPr>
          <a:xfrm>
            <a:off x="149859" y="942099"/>
            <a:ext cx="3634201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OneBit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v.s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OneBit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W1A16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0D2EF76-9833-4259-B394-987D6F25DD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477" t="3909" b="32404"/>
          <a:stretch/>
        </p:blipFill>
        <p:spPr>
          <a:xfrm>
            <a:off x="277581" y="3529440"/>
            <a:ext cx="5263258" cy="191853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E8A8FE4-3C63-45F3-8CEA-2FF9DF2CD6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370" y="1966105"/>
            <a:ext cx="2670690" cy="10732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8A7F312-6783-4C7E-A393-988F77BA25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8705" y="1835902"/>
            <a:ext cx="3734124" cy="133361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38B3164E-F886-415A-BF1B-63833B7F6292}"/>
              </a:ext>
            </a:extLst>
          </p:cNvPr>
          <p:cNvSpPr txBox="1"/>
          <p:nvPr/>
        </p:nvSpPr>
        <p:spPr>
          <a:xfrm>
            <a:off x="5268847" y="942099"/>
            <a:ext cx="3634201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W1A16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80A479D-DB13-4FFF-9694-BC96F1608754}"/>
              </a:ext>
            </a:extLst>
          </p:cNvPr>
          <p:cNvGrpSpPr/>
          <p:nvPr/>
        </p:nvGrpSpPr>
        <p:grpSpPr>
          <a:xfrm>
            <a:off x="6271419" y="3645159"/>
            <a:ext cx="5263258" cy="1802818"/>
            <a:chOff x="6373581" y="3529441"/>
            <a:chExt cx="5818419" cy="2120902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3AACBCC8-DF68-411A-A318-56CEDD12BE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8477" t="3909" b="32404"/>
            <a:stretch/>
          </p:blipFill>
          <p:spPr>
            <a:xfrm>
              <a:off x="6373581" y="3529441"/>
              <a:ext cx="5818419" cy="2120902"/>
            </a:xfrm>
            <a:prstGeom prst="rect">
              <a:avLst/>
            </a:prstGeom>
          </p:spPr>
        </p:pic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751C33A-3214-4D51-ACFC-0C9529C32C9C}"/>
                </a:ext>
              </a:extLst>
            </p:cNvPr>
            <p:cNvCxnSpPr/>
            <p:nvPr/>
          </p:nvCxnSpPr>
          <p:spPr>
            <a:xfrm>
              <a:off x="7645940" y="3814808"/>
              <a:ext cx="515566" cy="16910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B808AA1-9047-4A0C-9FBF-22DB3A16ED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1595" y="3744368"/>
              <a:ext cx="369651" cy="16910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3B1C0F37-82FF-4C86-A57D-5BCA772BF154}"/>
                </a:ext>
              </a:extLst>
            </p:cNvPr>
            <p:cNvCxnSpPr/>
            <p:nvPr/>
          </p:nvCxnSpPr>
          <p:spPr>
            <a:xfrm>
              <a:off x="9872763" y="3694324"/>
              <a:ext cx="515566" cy="16910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CC51B61-F9AF-4423-B6D7-9EEFC7E6DB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68418" y="3623884"/>
              <a:ext cx="369651" cy="16910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500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  法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0" y="0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OneBit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73881C0-1583-4887-BB08-C67AFB4A8344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Xu,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Yuzhuang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OneBit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Towards Extremely Low-bit Large Language Models." </a:t>
            </a:r>
            <a:r>
              <a:rPr lang="en-US" altLang="zh-CN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arXiv:2402.11295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(2024).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9391C23-E040-4291-827F-C015CDD588BB}"/>
              </a:ext>
            </a:extLst>
          </p:cNvPr>
          <p:cNvSpPr txBox="1"/>
          <p:nvPr/>
        </p:nvSpPr>
        <p:spPr>
          <a:xfrm>
            <a:off x="149859" y="942099"/>
            <a:ext cx="4606967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OneBit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计算复杂度（延时）高，性能较高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训练过程更稳定，对学习率不敏感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可借助已训练好的模型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FAFFE7C-AEBD-407A-BF9F-F175523E2929}"/>
              </a:ext>
            </a:extLst>
          </p:cNvPr>
          <p:cNvSpPr txBox="1"/>
          <p:nvPr/>
        </p:nvSpPr>
        <p:spPr>
          <a:xfrm>
            <a:off x="149859" y="3499024"/>
            <a:ext cx="7661452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OneBit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实验结论：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2bit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以下时，仍然可以保持较高性能（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83%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模型可压缩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，仍然呈现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Scaling Law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随着模型参数规模的增大，压缩率提升，性能接近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AA9D92-4C4F-418A-8102-E2ED3098FE98}"/>
              </a:ext>
            </a:extLst>
          </p:cNvPr>
          <p:cNvSpPr txBox="1"/>
          <p:nvPr/>
        </p:nvSpPr>
        <p:spPr>
          <a:xfrm>
            <a:off x="5131692" y="942099"/>
            <a:ext cx="4606967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计算复杂度（延时）低，性能较低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训练过程不稳定，对学习率敏感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重新训练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6842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9250" y="8890"/>
            <a:ext cx="1254125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4686934" y="3114724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36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景</a:t>
            </a:r>
          </a:p>
        </p:txBody>
      </p:sp>
      <p:pic>
        <p:nvPicPr>
          <p:cNvPr id="1026" name="Picture 2" descr="https://miro.medium.com/v2/resize:fit:700/0*mmd6GBM9nRTnvIf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81" y="2329982"/>
            <a:ext cx="6833918" cy="385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0" y="6426703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Radford, Alec, et al. "Improving language understanding by generative pre-training." (2018).</a:t>
            </a:r>
          </a:p>
          <a:p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https://medium.com/@georgeanil/visualizing-size-of-large-language-models-ec576caa5557</a:t>
            </a:r>
            <a:endParaRPr lang="en-US" altLang="zh-CN" sz="1200" b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9860" y="885825"/>
            <a:ext cx="771144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模型参数量快速增长：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词嵌入维度增加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网络层数增加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522773" y="1387776"/>
            <a:ext cx="2457143" cy="4723809"/>
            <a:chOff x="7727532" y="1383209"/>
            <a:chExt cx="2457143" cy="472380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27532" y="1383209"/>
              <a:ext cx="2457143" cy="4723809"/>
            </a:xfrm>
            <a:prstGeom prst="rect">
              <a:avLst/>
            </a:prstGeom>
          </p:spPr>
        </p:pic>
        <p:sp>
          <p:nvSpPr>
            <p:cNvPr id="8" name="矩形: 圆角 7"/>
            <p:cNvSpPr/>
            <p:nvPr/>
          </p:nvSpPr>
          <p:spPr>
            <a:xfrm>
              <a:off x="8386618" y="5634182"/>
              <a:ext cx="1717963" cy="42749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8672946" y="3186435"/>
              <a:ext cx="1154543" cy="36750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: 圆角 15"/>
            <p:cNvSpPr/>
            <p:nvPr/>
          </p:nvSpPr>
          <p:spPr>
            <a:xfrm>
              <a:off x="8672947" y="4744243"/>
              <a:ext cx="1154544" cy="36750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: 圆角 19"/>
            <p:cNvSpPr/>
            <p:nvPr/>
          </p:nvSpPr>
          <p:spPr>
            <a:xfrm>
              <a:off x="7727533" y="3590953"/>
              <a:ext cx="324268" cy="32064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8608670" y="88582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GPT-1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36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景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9860" y="885825"/>
            <a:ext cx="771144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模型规模增大的后果：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响应延时上升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推理计算量上升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内存需求上升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21852" y="6602234"/>
            <a:ext cx="114287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Touvron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Hugo, et al. "Llama: Open and efficient foundation language models.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CoRR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abs/2302.13971, 2023.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doi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: 10.48550." </a:t>
            </a:r>
            <a:r>
              <a:rPr lang="en-US" altLang="zh-CN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sz="1200" i="1" dirty="0">
                <a:solidFill>
                  <a:srgbClr val="222222"/>
                </a:solidFill>
                <a:latin typeface="Arial" panose="020B0604020202020204" pitchFamily="34" charset="0"/>
              </a:rPr>
              <a:t> preprint arXiv.2302.13971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zh-CN" altLang="en-US" sz="12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78426" y="3420345"/>
            <a:ext cx="6117852" cy="2463423"/>
            <a:chOff x="149860" y="2883970"/>
            <a:chExt cx="8141014" cy="325288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9860" y="2883970"/>
              <a:ext cx="8141014" cy="3252888"/>
            </a:xfrm>
            <a:prstGeom prst="rect">
              <a:avLst/>
            </a:prstGeom>
          </p:spPr>
        </p:pic>
        <p:sp>
          <p:nvSpPr>
            <p:cNvPr id="9" name="矩形: 圆角 8"/>
            <p:cNvSpPr/>
            <p:nvPr/>
          </p:nvSpPr>
          <p:spPr>
            <a:xfrm>
              <a:off x="4359564" y="4812146"/>
              <a:ext cx="877454" cy="221673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669" y="1763248"/>
            <a:ext cx="5781207" cy="424058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77090" y="3091984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Llama-65B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预训练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~1M A100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卡时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196278" y="1463472"/>
            <a:ext cx="404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单精度推理，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的参数量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~2.1GB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8426" y="6098344"/>
            <a:ext cx="544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据不可靠消息：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甚至计划推出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参数的模型</a:t>
            </a:r>
          </a:p>
        </p:txBody>
      </p:sp>
      <p:sp>
        <p:nvSpPr>
          <p:cNvPr id="16" name="矩形: 圆角 15"/>
          <p:cNvSpPr/>
          <p:nvPr/>
        </p:nvSpPr>
        <p:spPr>
          <a:xfrm>
            <a:off x="7698502" y="5643418"/>
            <a:ext cx="659394" cy="24035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36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9860" y="885825"/>
            <a:ext cx="771144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模型参数的主要构成：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词汇嵌入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模型权重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0641" y="26903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模型的权重占大头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模型权重的占比持续增大</a:t>
            </a:r>
          </a:p>
        </p:txBody>
      </p:sp>
      <p:pic>
        <p:nvPicPr>
          <p:cNvPr id="12" name="Picture 3" descr="https://cdn.nlark.com/yuque/0/2024/jpeg/10377138/1709799272999-3f6e95a5-a2e9-4bcb-b316-11c5b0b20838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460" y="819665"/>
            <a:ext cx="7338883" cy="208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cdn.nlark.com/yuque/0/2024/png/10377138/1709801390238-0546e6ce-d75e-49a0-877d-9ed92a048f9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912" y="3054560"/>
            <a:ext cx="6539345" cy="315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36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9859" y="921772"/>
            <a:ext cx="7711440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模型压缩方法：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剪枝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知识蒸馏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6" name="矩形 5"/>
          <p:cNvSpPr/>
          <p:nvPr/>
        </p:nvSpPr>
        <p:spPr>
          <a:xfrm>
            <a:off x="-21852" y="6602234"/>
            <a:ext cx="114287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Zhu,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Xunyu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et al. "A survey on model compression for large language models."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 preprint arXiv:2308.07633 (2023).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316" y="921772"/>
            <a:ext cx="8716715" cy="5680462"/>
          </a:xfrm>
          <a:prstGeom prst="rect">
            <a:avLst/>
          </a:prstGeom>
        </p:spPr>
      </p:pic>
      <p:sp>
        <p:nvSpPr>
          <p:cNvPr id="13" name="矩形: 圆角 12"/>
          <p:cNvSpPr/>
          <p:nvPr/>
        </p:nvSpPr>
        <p:spPr>
          <a:xfrm>
            <a:off x="3307404" y="3579778"/>
            <a:ext cx="7898860" cy="227627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OneBit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9859" y="942099"/>
            <a:ext cx="4470779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OneBit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Quantization-Aware Training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从训练好的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模型初始化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层权重值平均约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1bit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FFN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MHA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B91DD5-E5FF-452A-A1FA-784FCA955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88" y="3063001"/>
            <a:ext cx="9457240" cy="333022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B899A4E-9C3D-4401-A5DF-B5DE9CA54A3F}"/>
              </a:ext>
            </a:extLst>
          </p:cNvPr>
          <p:cNvSpPr txBox="1"/>
          <p:nvPr/>
        </p:nvSpPr>
        <p:spPr>
          <a:xfrm>
            <a:off x="5137043" y="942099"/>
            <a:ext cx="4470779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模型内存需求降低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83%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以上的能力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74684C5-6459-4E78-8043-0D55442E71F5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Xu,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Yuzhuang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OneBit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Towards Extremely Low-bit Large Language Models." </a:t>
            </a:r>
            <a:r>
              <a:rPr lang="en-US" altLang="zh-CN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arXiv:2402.11295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(2024).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OneBit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49859" y="942099"/>
                <a:ext cx="4470779" cy="5444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OneBit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模型权重初始化：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charset="0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训练好的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FP16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charset="0"/>
                  <a:buChar char="Ø"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charset="0"/>
                  <a:buChar char="Ø"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charset="0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value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做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秩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近似（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SVD/NMF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charset="0"/>
                  <a:buChar char="Ø"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charset="0"/>
                  <a:buChar char="Ø"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charset="0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变换为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charset="0"/>
                  <a:buChar char="Ø"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charset="0"/>
                  <a:buChar char="Ø"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charset="0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变量名替换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charset="0"/>
                  <a:buChar char="Ø"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59" y="942099"/>
                <a:ext cx="4470779" cy="5444888"/>
              </a:xfrm>
              <a:prstGeom prst="rect">
                <a:avLst/>
              </a:prstGeom>
              <a:blipFill>
                <a:blip r:embed="rId4"/>
                <a:stretch>
                  <a:fillRect l="-1228" r="-1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502AFAD1-AD11-45F2-8844-1BE3A88351BB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Xu,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Yuzhuang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OneBit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Towards Extremely Low-bit Large Language Models." </a:t>
            </a:r>
            <a:r>
              <a:rPr lang="en-US" altLang="zh-CN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arXiv:2402.11295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(2024).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18E47E7B-3C86-4339-8C50-3905C08F3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360" y="2122773"/>
            <a:ext cx="200977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60871B8-B8EC-40EB-96C2-4EB695D0E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899" y="3160726"/>
            <a:ext cx="2345833" cy="53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AC71E8AC-94C3-463B-A992-5160766D7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308" y="4375626"/>
            <a:ext cx="3437812" cy="41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4B41562-0896-4E9F-AF93-D4EEB0910B1E}"/>
              </a:ext>
            </a:extLst>
          </p:cNvPr>
          <p:cNvSpPr txBox="1"/>
          <p:nvPr/>
        </p:nvSpPr>
        <p:spPr>
          <a:xfrm>
            <a:off x="6096000" y="4006294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按照顺序计算，节省约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1BCCF1-4604-404D-B284-165AC0F82949}"/>
              </a:ext>
            </a:extLst>
          </p:cNvPr>
          <p:cNvSpPr txBox="1"/>
          <p:nvPr/>
        </p:nvSpPr>
        <p:spPr>
          <a:xfrm>
            <a:off x="5428736" y="942099"/>
            <a:ext cx="4470779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由此，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OneBit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层表示为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8CAA429-032E-4304-AF5A-EEDB0E7561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4853" y="1979054"/>
            <a:ext cx="2670690" cy="10732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528C95E-5D66-4426-B157-7F9DA18FA0D6}"/>
                  </a:ext>
                </a:extLst>
              </p:cNvPr>
              <p:cNvSpPr txBox="1"/>
              <p:nvPr/>
            </p:nvSpPr>
            <p:spPr>
              <a:xfrm>
                <a:off x="845744" y="5533316"/>
                <a:ext cx="2593217" cy="405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𝐡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528C95E-5D66-4426-B157-7F9DA18FA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44" y="5533316"/>
                <a:ext cx="2593217" cy="405624"/>
              </a:xfrm>
              <a:prstGeom prst="rect">
                <a:avLst/>
              </a:prstGeom>
              <a:blipFill>
                <a:blip r:embed="rId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F081EECF-7DFE-4979-A72E-CF34019F09C4}"/>
              </a:ext>
            </a:extLst>
          </p:cNvPr>
          <p:cNvSpPr txBox="1"/>
          <p:nvPr/>
        </p:nvSpPr>
        <p:spPr>
          <a:xfrm>
            <a:off x="6096000" y="46589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0FC92A-1678-4F6D-9D64-99EF16C0280A}"/>
                  </a:ext>
                </a:extLst>
              </p:cNvPr>
              <p:cNvSpPr txBox="1"/>
              <p:nvPr/>
            </p:nvSpPr>
            <p:spPr>
              <a:xfrm>
                <a:off x="6634853" y="4658930"/>
                <a:ext cx="2200795" cy="3974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𝑠𝑖𝑔𝑛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4096×4096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0FC92A-1678-4F6D-9D64-99EF16C02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853" y="4658930"/>
                <a:ext cx="2200795" cy="397416"/>
              </a:xfrm>
              <a:prstGeom prst="rect">
                <a:avLst/>
              </a:prstGeom>
              <a:blipFill>
                <a:blip r:embed="rId10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3F7EF11-856C-4582-B410-88D15F26A588}"/>
                  </a:ext>
                </a:extLst>
              </p:cNvPr>
              <p:cNvSpPr txBox="1"/>
              <p:nvPr/>
            </p:nvSpPr>
            <p:spPr>
              <a:xfrm>
                <a:off x="6634853" y="5208507"/>
                <a:ext cx="1451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1×4096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3F7EF11-856C-4582-B410-88D15F26A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853" y="5208507"/>
                <a:ext cx="1451616" cy="369332"/>
              </a:xfrm>
              <a:prstGeom prst="rect">
                <a:avLst/>
              </a:prstGeom>
              <a:blipFill>
                <a:blip r:embed="rId1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F219678-0AC1-46A6-9697-FB7966626588}"/>
                  </a:ext>
                </a:extLst>
              </p:cNvPr>
              <p:cNvSpPr txBox="1"/>
              <p:nvPr/>
            </p:nvSpPr>
            <p:spPr>
              <a:xfrm>
                <a:off x="6634853" y="5637358"/>
                <a:ext cx="1447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1×4096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F219678-0AC1-46A6-9697-FB7966626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853" y="5637358"/>
                <a:ext cx="144764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388262B1-8ABB-41AD-8CB1-A490589AC6C1}"/>
              </a:ext>
            </a:extLst>
          </p:cNvPr>
          <p:cNvSpPr txBox="1"/>
          <p:nvPr/>
        </p:nvSpPr>
        <p:spPr>
          <a:xfrm>
            <a:off x="9863503" y="4632205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平均比特数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1.0073bit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4962E2B3-0F37-4056-A62E-08F8072D0E7B}"/>
              </a:ext>
            </a:extLst>
          </p:cNvPr>
          <p:cNvSpPr/>
          <p:nvPr/>
        </p:nvSpPr>
        <p:spPr>
          <a:xfrm>
            <a:off x="8793415" y="5035588"/>
            <a:ext cx="833646" cy="41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132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OneBit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9859" y="942099"/>
            <a:ext cx="7655913" cy="544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OneBit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模型训练：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借助已训练好的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模型，知识蒸馏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对每一层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hidden states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向量计算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MSE Loss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Cross-entropy Loss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总损失函数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CFBACB7-74FA-4794-82AC-53B1BB896CB9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Xu,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Yuzhuang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et al. "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OneBit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 Towards Extremely Low-bit Large Language Models." </a:t>
            </a:r>
            <a:r>
              <a:rPr lang="en-US" altLang="zh-CN" sz="1200" b="0" i="1" dirty="0" err="1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arXiv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preprint arXiv:2402.11295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(2024).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33630BB9-AE42-4634-BFEB-5D9449A52CBD}"/>
              </a:ext>
            </a:extLst>
          </p:cNvPr>
          <p:cNvGrpSpPr/>
          <p:nvPr/>
        </p:nvGrpSpPr>
        <p:grpSpPr>
          <a:xfrm>
            <a:off x="8274235" y="1290259"/>
            <a:ext cx="2144485" cy="5162487"/>
            <a:chOff x="5896795" y="1127699"/>
            <a:chExt cx="2144485" cy="516248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33BAF94-036F-40F4-B23E-C0FD1DF0A3B5}"/>
                </a:ext>
              </a:extLst>
            </p:cNvPr>
            <p:cNvSpPr/>
            <p:nvPr/>
          </p:nvSpPr>
          <p:spPr>
            <a:xfrm>
              <a:off x="6040672" y="5466424"/>
              <a:ext cx="723900" cy="350520"/>
            </a:xfrm>
            <a:prstGeom prst="rect">
              <a:avLst/>
            </a:prstGeom>
            <a:solidFill>
              <a:srgbClr val="F4B1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Inputs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0A1F4C1-BCC4-456D-8AE5-A93BB7DEC1EA}"/>
                </a:ext>
              </a:extLst>
            </p:cNvPr>
            <p:cNvSpPr/>
            <p:nvPr/>
          </p:nvSpPr>
          <p:spPr>
            <a:xfrm>
              <a:off x="7187754" y="5466424"/>
              <a:ext cx="723900" cy="350520"/>
            </a:xfrm>
            <a:prstGeom prst="rect">
              <a:avLst/>
            </a:prstGeom>
            <a:solidFill>
              <a:srgbClr val="F4B1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Inputs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D91D862-E7C4-4709-BF4D-15DC7971FA2D}"/>
                </a:ext>
              </a:extLst>
            </p:cNvPr>
            <p:cNvSpPr txBox="1"/>
            <p:nvPr/>
          </p:nvSpPr>
          <p:spPr>
            <a:xfrm>
              <a:off x="5919156" y="5951632"/>
              <a:ext cx="9344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Teacher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CD3CBA9-0AC3-425C-92D7-E4CC69B0F03B}"/>
                </a:ext>
              </a:extLst>
            </p:cNvPr>
            <p:cNvSpPr txBox="1"/>
            <p:nvPr/>
          </p:nvSpPr>
          <p:spPr>
            <a:xfrm>
              <a:off x="7066238" y="5951632"/>
              <a:ext cx="951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9E37917-EF3B-49C7-A3F2-BF89E507333D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6402622" y="5113156"/>
              <a:ext cx="0" cy="353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9AEBE55-38C9-433E-89E3-87A26EAB76D5}"/>
                </a:ext>
              </a:extLst>
            </p:cNvPr>
            <p:cNvSpPr/>
            <p:nvPr/>
          </p:nvSpPr>
          <p:spPr>
            <a:xfrm>
              <a:off x="6038680" y="4704424"/>
              <a:ext cx="723900" cy="408732"/>
            </a:xfrm>
            <a:prstGeom prst="ellipse">
              <a:avLst/>
            </a:prstGeom>
            <a:solidFill>
              <a:srgbClr val="B4C7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Trm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C1F2031F-5666-4D70-86DD-DC63714E3732}"/>
                </a:ext>
              </a:extLst>
            </p:cNvPr>
            <p:cNvCxnSpPr/>
            <p:nvPr/>
          </p:nvCxnSpPr>
          <p:spPr>
            <a:xfrm flipV="1">
              <a:off x="6404614" y="4357402"/>
              <a:ext cx="0" cy="353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CBD3E01-08C9-4F05-B553-463573BA1DCD}"/>
                </a:ext>
              </a:extLst>
            </p:cNvPr>
            <p:cNvSpPr/>
            <p:nvPr/>
          </p:nvSpPr>
          <p:spPr>
            <a:xfrm>
              <a:off x="6040672" y="3948670"/>
              <a:ext cx="723900" cy="408732"/>
            </a:xfrm>
            <a:prstGeom prst="ellipse">
              <a:avLst/>
            </a:prstGeom>
            <a:solidFill>
              <a:srgbClr val="B4C7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Trm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16DDEDC-C933-4D70-AF71-F3D60D5BD80D}"/>
                </a:ext>
              </a:extLst>
            </p:cNvPr>
            <p:cNvCxnSpPr/>
            <p:nvPr/>
          </p:nvCxnSpPr>
          <p:spPr>
            <a:xfrm flipV="1">
              <a:off x="6404614" y="3608263"/>
              <a:ext cx="0" cy="353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C9A40C5-AB39-4A74-8A66-E7DC15F99334}"/>
                </a:ext>
              </a:extLst>
            </p:cNvPr>
            <p:cNvSpPr/>
            <p:nvPr/>
          </p:nvSpPr>
          <p:spPr>
            <a:xfrm>
              <a:off x="6040672" y="3199531"/>
              <a:ext cx="723900" cy="408732"/>
            </a:xfrm>
            <a:prstGeom prst="ellipse">
              <a:avLst/>
            </a:prstGeom>
            <a:solidFill>
              <a:srgbClr val="B4C7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Trm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4DF5C452-0444-4ED7-8F34-EA23D1061D66}"/>
                </a:ext>
              </a:extLst>
            </p:cNvPr>
            <p:cNvCxnSpPr/>
            <p:nvPr/>
          </p:nvCxnSpPr>
          <p:spPr>
            <a:xfrm flipV="1">
              <a:off x="6402622" y="2827595"/>
              <a:ext cx="0" cy="353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62DEBC4-B14E-4F4C-AE50-812A7C593E64}"/>
                </a:ext>
              </a:extLst>
            </p:cNvPr>
            <p:cNvSpPr/>
            <p:nvPr/>
          </p:nvSpPr>
          <p:spPr>
            <a:xfrm>
              <a:off x="6038680" y="2418863"/>
              <a:ext cx="723900" cy="408732"/>
            </a:xfrm>
            <a:prstGeom prst="ellipse">
              <a:avLst/>
            </a:prstGeom>
            <a:solidFill>
              <a:srgbClr val="B4C7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Ln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778EAE78-44AC-47C3-B54E-939717538A29}"/>
                </a:ext>
              </a:extLst>
            </p:cNvPr>
            <p:cNvCxnSpPr/>
            <p:nvPr/>
          </p:nvCxnSpPr>
          <p:spPr>
            <a:xfrm flipV="1">
              <a:off x="7570475" y="5117898"/>
              <a:ext cx="0" cy="353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21B1825-5372-4C20-8560-4E21DB4D1915}"/>
                </a:ext>
              </a:extLst>
            </p:cNvPr>
            <p:cNvSpPr/>
            <p:nvPr/>
          </p:nvSpPr>
          <p:spPr>
            <a:xfrm>
              <a:off x="7206533" y="4709166"/>
              <a:ext cx="723900" cy="408732"/>
            </a:xfrm>
            <a:prstGeom prst="ellipse">
              <a:avLst/>
            </a:prstGeom>
            <a:solidFill>
              <a:srgbClr val="B4C7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Trm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D504E658-8AD9-41EA-85E2-7D05A62ED684}"/>
                </a:ext>
              </a:extLst>
            </p:cNvPr>
            <p:cNvCxnSpPr/>
            <p:nvPr/>
          </p:nvCxnSpPr>
          <p:spPr>
            <a:xfrm flipV="1">
              <a:off x="7572467" y="4362144"/>
              <a:ext cx="0" cy="353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F41E11E-C145-4232-8196-43FA9AC4214E}"/>
                </a:ext>
              </a:extLst>
            </p:cNvPr>
            <p:cNvSpPr/>
            <p:nvPr/>
          </p:nvSpPr>
          <p:spPr>
            <a:xfrm>
              <a:off x="7208525" y="3953412"/>
              <a:ext cx="723900" cy="408732"/>
            </a:xfrm>
            <a:prstGeom prst="ellipse">
              <a:avLst/>
            </a:prstGeom>
            <a:solidFill>
              <a:srgbClr val="B4C7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Trm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22A1F8F9-A6F2-4F51-9271-91CE00E36048}"/>
                </a:ext>
              </a:extLst>
            </p:cNvPr>
            <p:cNvCxnSpPr/>
            <p:nvPr/>
          </p:nvCxnSpPr>
          <p:spPr>
            <a:xfrm flipV="1">
              <a:off x="7572467" y="3613005"/>
              <a:ext cx="0" cy="353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C939831-7A6B-495A-AA79-3B75D47BF9B6}"/>
                </a:ext>
              </a:extLst>
            </p:cNvPr>
            <p:cNvSpPr/>
            <p:nvPr/>
          </p:nvSpPr>
          <p:spPr>
            <a:xfrm>
              <a:off x="7208525" y="3204273"/>
              <a:ext cx="723900" cy="408732"/>
            </a:xfrm>
            <a:prstGeom prst="ellipse">
              <a:avLst/>
            </a:prstGeom>
            <a:solidFill>
              <a:srgbClr val="B4C7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Trm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7F7AB89F-CC13-4CA3-8DDF-31FB1140C215}"/>
                </a:ext>
              </a:extLst>
            </p:cNvPr>
            <p:cNvCxnSpPr/>
            <p:nvPr/>
          </p:nvCxnSpPr>
          <p:spPr>
            <a:xfrm flipV="1">
              <a:off x="7570475" y="2832337"/>
              <a:ext cx="0" cy="353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C95E302C-1E0A-4F19-AB0B-6A73612A560F}"/>
                </a:ext>
              </a:extLst>
            </p:cNvPr>
            <p:cNvSpPr/>
            <p:nvPr/>
          </p:nvSpPr>
          <p:spPr>
            <a:xfrm>
              <a:off x="7206533" y="2423605"/>
              <a:ext cx="723900" cy="408732"/>
            </a:xfrm>
            <a:prstGeom prst="ellipse">
              <a:avLst/>
            </a:prstGeom>
            <a:solidFill>
              <a:srgbClr val="B4C7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Ln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52F08C90-B2F0-4692-AFA2-00C4AE35F16A}"/>
                </a:ext>
              </a:extLst>
            </p:cNvPr>
            <p:cNvCxnSpPr/>
            <p:nvPr/>
          </p:nvCxnSpPr>
          <p:spPr>
            <a:xfrm flipV="1">
              <a:off x="6384476" y="2086434"/>
              <a:ext cx="0" cy="353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37E0216E-84CF-49E8-BE41-9BB113F0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2329" y="2027866"/>
              <a:ext cx="0" cy="4165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B9CC6C0-8710-4207-A591-AC7A3F2621D8}"/>
                </a:ext>
              </a:extLst>
            </p:cNvPr>
            <p:cNvSpPr/>
            <p:nvPr/>
          </p:nvSpPr>
          <p:spPr>
            <a:xfrm>
              <a:off x="5917283" y="1127699"/>
              <a:ext cx="934385" cy="350520"/>
            </a:xfrm>
            <a:prstGeom prst="rect">
              <a:avLst/>
            </a:prstGeom>
            <a:solidFill>
              <a:srgbClr val="F4B1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Outputs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DB606D0-B792-4DC9-8975-D401442AB38B}"/>
                </a:ext>
              </a:extLst>
            </p:cNvPr>
            <p:cNvSpPr/>
            <p:nvPr/>
          </p:nvSpPr>
          <p:spPr>
            <a:xfrm>
              <a:off x="7088607" y="1127699"/>
              <a:ext cx="934385" cy="350520"/>
            </a:xfrm>
            <a:prstGeom prst="rect">
              <a:avLst/>
            </a:prstGeom>
            <a:solidFill>
              <a:srgbClr val="F4B1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Outputs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FDFF63D9-5069-441E-953D-D430833BBF66}"/>
                </a:ext>
              </a:extLst>
            </p:cNvPr>
            <p:cNvCxnSpPr/>
            <p:nvPr/>
          </p:nvCxnSpPr>
          <p:spPr>
            <a:xfrm>
              <a:off x="6412552" y="4625476"/>
              <a:ext cx="115593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FED92CB-2B78-4665-A677-7E6867B9E198}"/>
                </a:ext>
              </a:extLst>
            </p:cNvPr>
            <p:cNvSpPr txBox="1"/>
            <p:nvPr/>
          </p:nvSpPr>
          <p:spPr>
            <a:xfrm>
              <a:off x="6559708" y="4387848"/>
              <a:ext cx="8707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MSE Loss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5E9CDFDC-7091-41B5-A232-49DF3B522EFD}"/>
                </a:ext>
              </a:extLst>
            </p:cNvPr>
            <p:cNvGrpSpPr/>
            <p:nvPr/>
          </p:nvGrpSpPr>
          <p:grpSpPr>
            <a:xfrm>
              <a:off x="6429510" y="3623530"/>
              <a:ext cx="1155931" cy="276999"/>
              <a:chOff x="3190804" y="5022600"/>
              <a:chExt cx="1155931" cy="276999"/>
            </a:xfrm>
            <a:noFill/>
          </p:grpSpPr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CCB598CB-879F-48FB-99FE-8353C2301839}"/>
                  </a:ext>
                </a:extLst>
              </p:cNvPr>
              <p:cNvCxnSpPr/>
              <p:nvPr/>
            </p:nvCxnSpPr>
            <p:spPr>
              <a:xfrm>
                <a:off x="3190804" y="5260228"/>
                <a:ext cx="1155931" cy="0"/>
              </a:xfrm>
              <a:prstGeom prst="straightConnector1">
                <a:avLst/>
              </a:prstGeom>
              <a:grpFill/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40CAC34-CF9D-4C15-8B20-A6D9712D52C4}"/>
                  </a:ext>
                </a:extLst>
              </p:cNvPr>
              <p:cNvSpPr txBox="1"/>
              <p:nvPr/>
            </p:nvSpPr>
            <p:spPr>
              <a:xfrm>
                <a:off x="3337960" y="5022600"/>
                <a:ext cx="870751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MSE Loss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CB9C8CB-F0B2-4AC5-AEFC-18C3A954A63A}"/>
                </a:ext>
              </a:extLst>
            </p:cNvPr>
            <p:cNvGrpSpPr/>
            <p:nvPr/>
          </p:nvGrpSpPr>
          <p:grpSpPr>
            <a:xfrm>
              <a:off x="6408584" y="2862606"/>
              <a:ext cx="1155931" cy="276999"/>
              <a:chOff x="3190804" y="5022600"/>
              <a:chExt cx="1155931" cy="276999"/>
            </a:xfrm>
            <a:noFill/>
          </p:grpSpPr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BF02F433-5C1F-4574-BB13-71CE6009F190}"/>
                  </a:ext>
                </a:extLst>
              </p:cNvPr>
              <p:cNvCxnSpPr/>
              <p:nvPr/>
            </p:nvCxnSpPr>
            <p:spPr>
              <a:xfrm>
                <a:off x="3190804" y="5260228"/>
                <a:ext cx="1155931" cy="0"/>
              </a:xfrm>
              <a:prstGeom prst="straightConnector1">
                <a:avLst/>
              </a:prstGeom>
              <a:grpFill/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FF16DA1-E57F-485F-AB47-0569328181AA}"/>
                  </a:ext>
                </a:extLst>
              </p:cNvPr>
              <p:cNvSpPr txBox="1"/>
              <p:nvPr/>
            </p:nvSpPr>
            <p:spPr>
              <a:xfrm>
                <a:off x="3337960" y="5022600"/>
                <a:ext cx="870751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MSE Loss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梯形 56">
              <a:extLst>
                <a:ext uri="{FF2B5EF4-FFF2-40B4-BE49-F238E27FC236}">
                  <a16:creationId xmlns:a16="http://schemas.microsoft.com/office/drawing/2014/main" id="{E298CCC0-BA0E-44AB-99B1-7A75F97E3FA8}"/>
                </a:ext>
              </a:extLst>
            </p:cNvPr>
            <p:cNvSpPr/>
            <p:nvPr/>
          </p:nvSpPr>
          <p:spPr>
            <a:xfrm>
              <a:off x="5896795" y="1750867"/>
              <a:ext cx="975360" cy="276999"/>
            </a:xfrm>
            <a:prstGeom prst="trapezoid">
              <a:avLst/>
            </a:prstGeom>
            <a:solidFill>
              <a:srgbClr val="B4C7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softmax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梯形 58">
              <a:extLst>
                <a:ext uri="{FF2B5EF4-FFF2-40B4-BE49-F238E27FC236}">
                  <a16:creationId xmlns:a16="http://schemas.microsoft.com/office/drawing/2014/main" id="{479AAE6E-4EDA-4C41-AC6C-F8EADB768DD2}"/>
                </a:ext>
              </a:extLst>
            </p:cNvPr>
            <p:cNvSpPr/>
            <p:nvPr/>
          </p:nvSpPr>
          <p:spPr>
            <a:xfrm>
              <a:off x="7065920" y="1753886"/>
              <a:ext cx="975360" cy="276999"/>
            </a:xfrm>
            <a:prstGeom prst="trapezoid">
              <a:avLst/>
            </a:prstGeom>
            <a:solidFill>
              <a:srgbClr val="B4C7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softmax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7D7499E5-3B51-4608-8F3B-799FBC024209}"/>
                </a:ext>
              </a:extLst>
            </p:cNvPr>
            <p:cNvCxnSpPr>
              <a:cxnSpLocks/>
              <a:stCxn id="57" idx="0"/>
            </p:cNvCxnSpPr>
            <p:nvPr/>
          </p:nvCxnSpPr>
          <p:spPr>
            <a:xfrm flipH="1" flipV="1">
              <a:off x="6381851" y="1481943"/>
              <a:ext cx="2624" cy="268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FFE5910E-3581-41CF-83B3-EA289262DBA1}"/>
                </a:ext>
              </a:extLst>
            </p:cNvPr>
            <p:cNvCxnSpPr>
              <a:cxnSpLocks/>
              <a:stCxn id="59" idx="0"/>
              <a:endCxn id="38" idx="2"/>
            </p:cNvCxnSpPr>
            <p:nvPr/>
          </p:nvCxnSpPr>
          <p:spPr>
            <a:xfrm flipV="1">
              <a:off x="7553600" y="1478219"/>
              <a:ext cx="2200" cy="275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09DED8FB-CE3D-4FCB-B724-F9F68FFD93CD}"/>
                </a:ext>
              </a:extLst>
            </p:cNvPr>
            <p:cNvGrpSpPr/>
            <p:nvPr/>
          </p:nvGrpSpPr>
          <p:grpSpPr>
            <a:xfrm>
              <a:off x="6355309" y="2123258"/>
              <a:ext cx="1223861" cy="276999"/>
              <a:chOff x="3155676" y="5022600"/>
              <a:chExt cx="1223861" cy="276999"/>
            </a:xfrm>
            <a:noFill/>
          </p:grpSpPr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D1007385-5CDA-4D14-BF43-6E04AE7CCC4F}"/>
                  </a:ext>
                </a:extLst>
              </p:cNvPr>
              <p:cNvCxnSpPr/>
              <p:nvPr/>
            </p:nvCxnSpPr>
            <p:spPr>
              <a:xfrm>
                <a:off x="3190804" y="5260228"/>
                <a:ext cx="1155931" cy="0"/>
              </a:xfrm>
              <a:prstGeom prst="straightConnector1">
                <a:avLst/>
              </a:prstGeom>
              <a:grpFill/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346638B5-F4AA-4B36-9C83-8A2564C76229}"/>
                  </a:ext>
                </a:extLst>
              </p:cNvPr>
              <p:cNvSpPr txBox="1"/>
              <p:nvPr/>
            </p:nvSpPr>
            <p:spPr>
              <a:xfrm>
                <a:off x="3155676" y="5022600"/>
                <a:ext cx="1223861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Cross-entropy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76" name="图片 75">
            <a:extLst>
              <a:ext uri="{FF2B5EF4-FFF2-40B4-BE49-F238E27FC236}">
                <a16:creationId xmlns:a16="http://schemas.microsoft.com/office/drawing/2014/main" id="{9C9D802D-1B78-4A9E-B805-0F22300F7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319" y="3948451"/>
            <a:ext cx="4752426" cy="998101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285B4C71-655C-40E4-9BC5-6F200A766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3931" y="2218821"/>
            <a:ext cx="4564866" cy="1210179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7BE1A2A8-094E-4733-B243-1C1F83560E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3931" y="5712475"/>
            <a:ext cx="2724326" cy="6745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OneBit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49859" y="942099"/>
                <a:ext cx="8303477" cy="4208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OneBit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实验设置：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charset="0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优化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𝐠</m:t>
                    </m:r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𝐡</m:t>
                    </m:r>
                    <m:r>
                      <a:rPr lang="zh-CN" altLang="en-US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向量</m:t>
                    </m:r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charset="0"/>
                  <a:buChar char="Ø"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charset="0"/>
                  <a:buChar char="Ø"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charset="0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tanh()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的导数近似代替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Sign()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的导数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charset="0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训练过程中保存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FP16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精度的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，训练后应用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charset="0"/>
                  <a:buChar char="Ø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Adam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优化器，</a:t>
                </a:r>
                <a:r>
                  <a:rPr lang="el-GR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β1 = 0.9,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l-GR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β2 = 0.98.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charset="0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采用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OPT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LlaMA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LlaMA2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作为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FP16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模型基准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charset="0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对比算法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GPTQ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LLM-QAT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OmniQuant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W2A16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，量化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知识蒸馏）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59" y="942099"/>
                <a:ext cx="8303477" cy="4208203"/>
              </a:xfrm>
              <a:prstGeom prst="rect">
                <a:avLst/>
              </a:prstGeom>
              <a:blipFill>
                <a:blip r:embed="rId4"/>
                <a:stretch>
                  <a:fillRect l="-661" r="-587" b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9CFBACB7-74FA-4794-82AC-53B1BB896CB9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Xu,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Yuzhuang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et al. "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OneBit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 Towards Extremely Low-bit Large Language Models." </a:t>
            </a:r>
            <a:r>
              <a:rPr lang="en-US" altLang="zh-CN" sz="1200" b="0" i="1" dirty="0" err="1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arXiv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preprint arXiv:2402.11295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(2024).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F93D34-88BA-4338-A49C-7BD8E130E4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8620" y="1487962"/>
            <a:ext cx="4450466" cy="25071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0CFA39-0BD8-4E69-B79E-E99D6ADCA8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2156" y="1767860"/>
            <a:ext cx="2670690" cy="107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833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dkOThlNWViNzYxODk4YzNkZTM0MTMzYmMyMTg1Nz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"/>
  <p:tag name="KSO_WM_UNIT_PLACING_PICTURE_USER_VIEWPORT" val="{&quot;height&quot;:2345.096062992126,&quot;width&quot;:3081.1196850393699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933</Words>
  <Application>Microsoft Office PowerPoint</Application>
  <PresentationFormat>宽屏</PresentationFormat>
  <Paragraphs>185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微软雅黑</vt:lpstr>
      <vt:lpstr>Arial</vt:lpstr>
      <vt:lpstr>Cambria Math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yara</dc:creator>
  <cp:lastModifiedBy>小广 蒋</cp:lastModifiedBy>
  <cp:revision>2568</cp:revision>
  <dcterms:created xsi:type="dcterms:W3CDTF">2022-10-11T02:05:00Z</dcterms:created>
  <dcterms:modified xsi:type="dcterms:W3CDTF">2024-03-15T04:00:41Z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0EA29C51421A4030BD8746E5EFAD6D61_12</vt:lpwstr>
  </property>
  <property fmtid="{D5CDD505-2E9C-101B-9397-08002B2CF9AE}" pid="3" name="KSOProductBuildVer">
    <vt:lpwstr>2052-12.1.0.16388</vt:lpwstr>
  </property>
</Properties>
</file>