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1280" r:id="rId3"/>
    <p:sldId id="1310" r:id="rId4"/>
    <p:sldId id="1279" r:id="rId5"/>
    <p:sldId id="1326" r:id="rId6"/>
    <p:sldId id="1330" r:id="rId7"/>
    <p:sldId id="1331" r:id="rId8"/>
    <p:sldId id="1329" r:id="rId9"/>
    <p:sldId id="1332" r:id="rId10"/>
    <p:sldId id="1333" r:id="rId11"/>
    <p:sldId id="1125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4B184"/>
    <a:srgbClr val="FFFFFF"/>
    <a:srgbClr val="4C6EAC"/>
    <a:srgbClr val="D6885C"/>
    <a:srgbClr val="70AD47"/>
    <a:srgbClr val="7F7F7F"/>
    <a:srgbClr val="808000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2602" autoAdjust="0"/>
  </p:normalViewPr>
  <p:slideViewPr>
    <p:cSldViewPr snapToGrid="0" showGuides="1">
      <p:cViewPr>
        <p:scale>
          <a:sx n="100" d="100"/>
          <a:sy n="100" d="100"/>
        </p:scale>
        <p:origin x="972" y="186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FD928-DD11-49E8-97A6-E4C256F17742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81CF-AE11-425F-B8CF-CE55729B3B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7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接下来介绍国内外现状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9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9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35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69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771-B10B-4AC0-935C-73A9DF3019CB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hyperlink" Target="https://developer.nvidia.com/blog/achieving-fp32-accuracy-for-int8-inference-using-quantization-aware-training-with-tensorrt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15885"/>
            <a:ext cx="12192000" cy="15656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LLM.int8()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量化技术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7572" y="3757551"/>
            <a:ext cx="2805065" cy="8070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汇报人：蒋小广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400" u="sng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96" y="75458"/>
            <a:ext cx="1956511" cy="1489136"/>
          </a:xfrm>
          <a:prstGeom prst="rect">
            <a:avLst/>
          </a:prstGeom>
        </p:spPr>
      </p:pic>
      <p:sp>
        <p:nvSpPr>
          <p:cNvPr id="4" name="斜纹 3"/>
          <p:cNvSpPr/>
          <p:nvPr>
            <p:custDataLst>
              <p:tags r:id="rId2"/>
            </p:custDataLst>
          </p:nvPr>
        </p:nvSpPr>
        <p:spPr>
          <a:xfrm rot="16200000">
            <a:off x="-23205" y="2424527"/>
            <a:ext cx="609600" cy="563183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>
            <p:custDataLst>
              <p:tags r:id="rId3"/>
            </p:custDataLst>
          </p:nvPr>
        </p:nvSpPr>
        <p:spPr>
          <a:xfrm rot="5400000">
            <a:off x="11605608" y="1939093"/>
            <a:ext cx="609600" cy="563183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Dettmers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Tim, et al. "Gpt3. int8 (): 8-bit matrix multiplication for transformers at scale." Advances in Neural Information Processing Systems 35 (2022): 30318-30332.</a:t>
            </a:r>
            <a:endParaRPr lang="en-US" altLang="zh-CN" sz="1200" b="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60" y="885825"/>
            <a:ext cx="604139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模型，延时略有上升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局部量化：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LLM.int8()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ED1126-5BEA-4EA8-BEEB-03F8990F5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403" y="2228849"/>
            <a:ext cx="4240387" cy="35068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418686-3DF6-429F-8EBB-7BFBFE8D6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25" y="2228849"/>
            <a:ext cx="6619238" cy="334786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639510-FAF1-4495-8F8C-6C91B64DD491}"/>
              </a:ext>
            </a:extLst>
          </p:cNvPr>
          <p:cNvCxnSpPr/>
          <p:nvPr/>
        </p:nvCxnSpPr>
        <p:spPr>
          <a:xfrm>
            <a:off x="657206" y="3781425"/>
            <a:ext cx="60102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5F18E2-506F-4C98-81A6-DF2983392D63}"/>
              </a:ext>
            </a:extLst>
          </p:cNvPr>
          <p:cNvCxnSpPr/>
          <p:nvPr/>
        </p:nvCxnSpPr>
        <p:spPr>
          <a:xfrm>
            <a:off x="657205" y="5486400"/>
            <a:ext cx="60102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50" y="8890"/>
            <a:ext cx="1254125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686934" y="3114724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859" y="921772"/>
            <a:ext cx="771144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模型压缩方法：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知识蒸馏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6" name="矩形 5"/>
          <p:cNvSpPr/>
          <p:nvPr/>
        </p:nvSpPr>
        <p:spPr>
          <a:xfrm>
            <a:off x="-21852" y="6602234"/>
            <a:ext cx="114287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Zhu,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Xunyu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"A survey on model compression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arXiv:2308.07633 (2023).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316" y="921772"/>
            <a:ext cx="8716715" cy="5680462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3307404" y="3579778"/>
            <a:ext cx="7898860" cy="22762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景</a:t>
            </a:r>
          </a:p>
        </p:txBody>
      </p:sp>
      <p:sp>
        <p:nvSpPr>
          <p:cNvPr id="6" name="矩形 5"/>
          <p:cNvSpPr/>
          <p:nvPr/>
        </p:nvSpPr>
        <p:spPr>
          <a:xfrm>
            <a:off x="-21852" y="6602234"/>
            <a:ext cx="114287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"A survey on model compression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preprint arXiv:2308.07633 (2023).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9860" y="885825"/>
            <a:ext cx="3798355" cy="502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参数量化技术：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训练前量化（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QAT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BitNet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OneBit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训练后量化（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PTQ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LLM.int8()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GPTQ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lvl="3"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5064868" y="1790790"/>
            <a:ext cx="1264596" cy="5155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数据处理</a:t>
            </a:r>
          </a:p>
        </p:txBody>
      </p:sp>
      <p:cxnSp>
        <p:nvCxnSpPr>
          <p:cNvPr id="9" name="直接箭头连接符 8"/>
          <p:cNvCxnSpPr>
            <a:endCxn id="3" idx="1"/>
          </p:cNvCxnSpPr>
          <p:nvPr/>
        </p:nvCxnSpPr>
        <p:spPr>
          <a:xfrm>
            <a:off x="4310164" y="2048573"/>
            <a:ext cx="75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/>
          <p:cNvSpPr/>
          <p:nvPr/>
        </p:nvSpPr>
        <p:spPr>
          <a:xfrm>
            <a:off x="7084168" y="1808082"/>
            <a:ext cx="1264596" cy="5155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</a:t>
            </a:r>
          </a:p>
        </p:txBody>
      </p:sp>
      <p:cxnSp>
        <p:nvCxnSpPr>
          <p:cNvPr id="15" name="直接箭头连接符 14"/>
          <p:cNvCxnSpPr>
            <a:endCxn id="14" idx="1"/>
          </p:cNvCxnSpPr>
          <p:nvPr/>
        </p:nvCxnSpPr>
        <p:spPr>
          <a:xfrm>
            <a:off x="6329464" y="2065865"/>
            <a:ext cx="75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9103468" y="1808082"/>
            <a:ext cx="1264596" cy="5155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推理</a:t>
            </a:r>
          </a:p>
        </p:txBody>
      </p:sp>
      <p:cxnSp>
        <p:nvCxnSpPr>
          <p:cNvPr id="17" name="直接箭头连接符 16"/>
          <p:cNvCxnSpPr>
            <a:endCxn id="16" idx="1"/>
          </p:cNvCxnSpPr>
          <p:nvPr/>
        </p:nvCxnSpPr>
        <p:spPr>
          <a:xfrm>
            <a:off x="8348764" y="2065865"/>
            <a:ext cx="75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235024" y="2393185"/>
            <a:ext cx="943583" cy="4663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量化</a:t>
            </a:r>
          </a:p>
        </p:txBody>
      </p:sp>
      <p:cxnSp>
        <p:nvCxnSpPr>
          <p:cNvPr id="21" name="直接箭头连接符 20"/>
          <p:cNvCxnSpPr>
            <a:stCxn id="12" idx="0"/>
          </p:cNvCxnSpPr>
          <p:nvPr/>
        </p:nvCxnSpPr>
        <p:spPr>
          <a:xfrm flipV="1">
            <a:off x="6706816" y="2065865"/>
            <a:ext cx="0" cy="32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/>
          <p:cNvSpPr/>
          <p:nvPr/>
        </p:nvSpPr>
        <p:spPr>
          <a:xfrm>
            <a:off x="5064868" y="4242284"/>
            <a:ext cx="1264596" cy="5155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数据处理</a:t>
            </a: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>
          <a:xfrm>
            <a:off x="4310164" y="4500067"/>
            <a:ext cx="75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/>
          <p:cNvSpPr/>
          <p:nvPr/>
        </p:nvSpPr>
        <p:spPr>
          <a:xfrm>
            <a:off x="7084168" y="4259576"/>
            <a:ext cx="1264596" cy="5155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</a:t>
            </a:r>
          </a:p>
        </p:txBody>
      </p:sp>
      <p:cxnSp>
        <p:nvCxnSpPr>
          <p:cNvPr id="26" name="直接箭头连接符 25"/>
          <p:cNvCxnSpPr>
            <a:endCxn id="25" idx="1"/>
          </p:cNvCxnSpPr>
          <p:nvPr/>
        </p:nvCxnSpPr>
        <p:spPr>
          <a:xfrm>
            <a:off x="6329464" y="4517359"/>
            <a:ext cx="75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9103468" y="4259576"/>
            <a:ext cx="1264596" cy="5155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推理</a:t>
            </a:r>
          </a:p>
        </p:txBody>
      </p:sp>
      <p:cxnSp>
        <p:nvCxnSpPr>
          <p:cNvPr id="28" name="直接箭头连接符 27"/>
          <p:cNvCxnSpPr>
            <a:endCxn id="27" idx="1"/>
          </p:cNvCxnSpPr>
          <p:nvPr/>
        </p:nvCxnSpPr>
        <p:spPr>
          <a:xfrm>
            <a:off x="8348764" y="4517359"/>
            <a:ext cx="754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8238921" y="4844679"/>
            <a:ext cx="943583" cy="4663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量化</a:t>
            </a: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V="1">
            <a:off x="8710713" y="4517359"/>
            <a:ext cx="0" cy="32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263856" y="1386671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QAT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63856" y="390376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PTQ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9637" y="5242839"/>
            <a:ext cx="2954655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PTQ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技术不改变模型架构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无需重复训练，简单易用！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The diagram shows the range of the floating point integer on the top and its mapping to 8 bit signed integer between -128 to 127.">
            <a:extLst>
              <a:ext uri="{FF2B5EF4-FFF2-40B4-BE49-F238E27FC236}">
                <a16:creationId xmlns:a16="http://schemas.microsoft.com/office/drawing/2014/main" id="{E2266AF3-F0BD-4E23-82EA-2506A2F3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63" y="1543438"/>
            <a:ext cx="59436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435714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  <a:hlinkClick r:id="rId5"/>
              </a:rPr>
              <a:t>https://developer.nvidia.com/blog/achieving-fp32-accuracy-for-int8-inference-using-quantization-aware-training-with-tensorrt/</a:t>
            </a:r>
            <a:endParaRPr lang="en-US" altLang="zh-CN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https://intellabs.github.io/distiller/algo_quantization.html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9859" y="885825"/>
            <a:ext cx="5054369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无差别量化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W/X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中的任意特征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非对称量化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Zeropoint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Quantization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对称量化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Absmax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Quantization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无差别量化</a:t>
            </a:r>
          </a:p>
        </p:txBody>
      </p:sp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366913" y="4815576"/>
            <a:ext cx="6304280" cy="1440289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0D236C-45F3-4366-95AE-788579C29A6A}"/>
                  </a:ext>
                </a:extLst>
              </p:cNvPr>
              <p:cNvSpPr txBox="1"/>
              <p:nvPr/>
            </p:nvSpPr>
            <p:spPr>
              <a:xfrm>
                <a:off x="834693" y="4090443"/>
                <a:ext cx="3890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给定量化位宽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 、量化系数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、零点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0D236C-45F3-4366-95AE-788579C29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93" y="4090443"/>
                <a:ext cx="3890168" cy="369332"/>
              </a:xfrm>
              <a:prstGeom prst="rect">
                <a:avLst/>
              </a:prstGeom>
              <a:blipFill>
                <a:blip r:embed="rId7"/>
                <a:stretch>
                  <a:fillRect l="-141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BB9FF9-CA4C-4F8B-83CB-6ADD4DD05A70}"/>
                  </a:ext>
                </a:extLst>
              </p:cNvPr>
              <p:cNvSpPr txBox="1"/>
              <p:nvPr/>
            </p:nvSpPr>
            <p:spPr>
              <a:xfrm>
                <a:off x="1265382" y="1901521"/>
                <a:ext cx="3313343" cy="57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clamp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BB9FF9-CA4C-4F8B-83CB-6ADD4DD05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82" y="1901521"/>
                <a:ext cx="3313343" cy="570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D4273E7-2FD6-4BC6-A866-8F3A40E36625}"/>
                  </a:ext>
                </a:extLst>
              </p:cNvPr>
              <p:cNvSpPr txBox="1"/>
              <p:nvPr/>
            </p:nvSpPr>
            <p:spPr>
              <a:xfrm>
                <a:off x="1265382" y="3143633"/>
                <a:ext cx="3687291" cy="570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clamp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D4273E7-2FD6-4BC6-A866-8F3A40E36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82" y="3143633"/>
                <a:ext cx="3687291" cy="5707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ADC76D3-108C-41FF-8F4E-CA57BD1579B9}"/>
                  </a:ext>
                </a:extLst>
              </p:cNvPr>
              <p:cNvSpPr txBox="1"/>
              <p:nvPr/>
            </p:nvSpPr>
            <p:spPr>
              <a:xfrm>
                <a:off x="6188363" y="986011"/>
                <a:ext cx="25571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调整量化系数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>
                  <a:latin typeface="Arial" panose="020B0604020202020204" pitchFamily="34" charset="0"/>
                </a:endParaRPr>
              </a:p>
              <a:p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平衡舍入误差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/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截断误差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ADC76D3-108C-41FF-8F4E-CA57BD157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363" y="986011"/>
                <a:ext cx="2557110" cy="646331"/>
              </a:xfrm>
              <a:prstGeom prst="rect">
                <a:avLst/>
              </a:prstGeom>
              <a:blipFill>
                <a:blip r:embed="rId10"/>
                <a:stretch>
                  <a:fillRect l="-1905" t="-5660" r="-166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Dettmers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Tim, et al. "Gpt3. int8 (): 8-bit matrix multiplication for transformers at scale." Advances in Neural Information Processing Systems 35 (2022): 30318-30332.</a:t>
            </a:r>
            <a:endParaRPr lang="en-US" altLang="zh-CN" sz="1200" b="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局部量化：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LLM.int8()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0DDFE3-B086-4BEA-B5E6-1B26FE1F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73" y="2865549"/>
            <a:ext cx="7303777" cy="355841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38BD2AF-8661-4660-9C18-02541B82ADCD}"/>
              </a:ext>
            </a:extLst>
          </p:cNvPr>
          <p:cNvSpPr txBox="1"/>
          <p:nvPr/>
        </p:nvSpPr>
        <p:spPr>
          <a:xfrm>
            <a:off x="149860" y="885825"/>
            <a:ext cx="604139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激活值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中存在离群值（绝对值大）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随着模型规模增大，离群值涌现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离群值的对无差别量化影响巨大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60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Dettmers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Tim, et al. "Gpt3. int8 (): 8-bit matrix multiplication for transformers at scale." Advances in Neural Information Processing Systems 35 (2022): 30318-30332.</a:t>
            </a:r>
            <a:endParaRPr lang="en-US" altLang="zh-CN" sz="1200" b="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60" y="885825"/>
            <a:ext cx="6041390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激活值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中存在离群值（绝对值大）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随着模型规模增大，离群值涌现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离群值的对无差别量化影响巨大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局部量化：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LLM.int8()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FDF0DD-3FB0-4196-8A3D-50B67AC8CF14}"/>
              </a:ext>
            </a:extLst>
          </p:cNvPr>
          <p:cNvGrpSpPr/>
          <p:nvPr/>
        </p:nvGrpSpPr>
        <p:grpSpPr>
          <a:xfrm>
            <a:off x="708379" y="3286125"/>
            <a:ext cx="7956377" cy="2686050"/>
            <a:chOff x="708380" y="3386853"/>
            <a:chExt cx="7658010" cy="258532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0EB8852-83B2-41D9-B6F4-A112D79A0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28"/>
            <a:stretch/>
          </p:blipFill>
          <p:spPr>
            <a:xfrm>
              <a:off x="708380" y="3386853"/>
              <a:ext cx="7658010" cy="2585322"/>
            </a:xfrm>
            <a:prstGeom prst="rect">
              <a:avLst/>
            </a:prstGeom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A02635E-98B3-4345-9996-F16C80ED6E5A}"/>
                </a:ext>
              </a:extLst>
            </p:cNvPr>
            <p:cNvSpPr/>
            <p:nvPr/>
          </p:nvSpPr>
          <p:spPr>
            <a:xfrm>
              <a:off x="6524625" y="3386853"/>
              <a:ext cx="1733550" cy="258532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071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Dettmers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Tim, et al. "Gpt3. int8 (): 8-bit matrix multiplication for transformers at scale." Advances in Neural Information Processing Systems 35 (2022): 30318-30332.</a:t>
            </a:r>
            <a:endParaRPr lang="en-US" altLang="zh-CN" sz="1200" b="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60" y="885825"/>
            <a:ext cx="604139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激活值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中存在离群值（绝对值大）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随着模型规模增大，离群值涌现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离群值的对无差别量化影响巨大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离群值所在的特征维度集中且固定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局部量化：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LLM.int8()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F4040-0C91-42A2-AD27-5298DA43A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32" y="3072910"/>
            <a:ext cx="8233818" cy="34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Dettmers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Tim, et al. "Gpt3. int8 (): 8-bit matrix multiplication for transformers at scale." Advances in Neural Information Processing Systems 35 (2022): 30318-30332.</a:t>
            </a:r>
            <a:endParaRPr lang="en-US" altLang="zh-CN" sz="1200" b="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60" y="885825"/>
            <a:ext cx="6041390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中的局部特征：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设计规则，筛选局部离群值所在的特征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量化非离群特征，保留离群特征精度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局部量化：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LLM.int8()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5FB913-35E6-4C0F-A25A-E57B7F47F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80" y="3095645"/>
            <a:ext cx="8350103" cy="32472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52F7AD-BC2D-4015-A3F1-E87AFB564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516" y="2314610"/>
            <a:ext cx="3571213" cy="5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Dettmers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Tim, et al. "Gpt3. int8 (): 8-bit matrix multiplication for transformers at scale." Advances in Neural Information Processing Systems 35 (2022): 30318-30332.</a:t>
            </a:r>
            <a:endParaRPr lang="en-US" altLang="zh-CN" sz="1200" b="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60" y="885825"/>
            <a:ext cx="604139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显存需求减半，模型性能无衰减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局部量化：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LLM.int8()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ED1126-5BEA-4EA8-BEEB-03F8990F5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403" y="2228849"/>
            <a:ext cx="4240387" cy="35068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418686-3DF6-429F-8EBB-7BFBFE8D6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25" y="2228849"/>
            <a:ext cx="6619238" cy="334786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639510-FAF1-4495-8F8C-6C91B64DD491}"/>
              </a:ext>
            </a:extLst>
          </p:cNvPr>
          <p:cNvCxnSpPr/>
          <p:nvPr/>
        </p:nvCxnSpPr>
        <p:spPr>
          <a:xfrm>
            <a:off x="657206" y="3781425"/>
            <a:ext cx="60102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5F18E2-506F-4C98-81A6-DF2983392D63}"/>
              </a:ext>
            </a:extLst>
          </p:cNvPr>
          <p:cNvCxnSpPr/>
          <p:nvPr/>
        </p:nvCxnSpPr>
        <p:spPr>
          <a:xfrm>
            <a:off x="657205" y="5486400"/>
            <a:ext cx="60102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80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dkOThlNWViNzYxODk4YzNkZTM0MTMzYmMyMTg1Nz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  <p:tag name="KSO_WM_UNIT_PLACING_PICTURE_USER_VIEWPORT" val="{&quot;height&quot;:2345.096062992126,&quot;width&quot;:3081.119685039369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680</Words>
  <Application>Microsoft Office PowerPoint</Application>
  <PresentationFormat>宽屏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yara</dc:creator>
  <cp:lastModifiedBy>Administrator</cp:lastModifiedBy>
  <cp:revision>2776</cp:revision>
  <dcterms:created xsi:type="dcterms:W3CDTF">2022-10-11T02:05:00Z</dcterms:created>
  <dcterms:modified xsi:type="dcterms:W3CDTF">2024-03-22T04:14:01Z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0EA29C51421A4030BD8746E5EFAD6D61_12</vt:lpwstr>
  </property>
  <property fmtid="{D5CDD505-2E9C-101B-9397-08002B2CF9AE}" pid="3" name="KSOProductBuildVer">
    <vt:lpwstr>2052-12.1.0.16388</vt:lpwstr>
  </property>
</Properties>
</file>