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3" r:id="rId6"/>
    <p:sldId id="264" r:id="rId7"/>
    <p:sldId id="256" r:id="rId8"/>
    <p:sldId id="258" r:id="rId9"/>
    <p:sldId id="257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48C5D-ED8A-4C25-AF4D-EDCA63524C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74D0-7B03-40CA-91C9-84CEB1DCD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2C03-077C-4D4F-AB38-DAFE294333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94355" y="901700"/>
            <a:ext cx="4354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+mj-lt"/>
                <a:ea typeface="微软雅黑" panose="020B0503020204020204" charset="-122"/>
              </a:rPr>
              <a:t>单引号</a:t>
            </a:r>
            <a:endParaRPr lang="zh-CN" altLang="en-US" sz="440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8885" y="1670050"/>
            <a:ext cx="849185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、单引号内的字符都是普通字符</a:t>
            </a:r>
            <a:r>
              <a:rPr lang="en-US" altLang="zh-CN" sz="2400"/>
              <a:t>,</a:t>
            </a:r>
            <a:r>
              <a:rPr lang="zh-CN" altLang="en-US" sz="2400">
                <a:sym typeface="+mn-ea"/>
              </a:rPr>
              <a:t>特殊字符也失去特殊意义</a:t>
            </a:r>
            <a:endParaRPr lang="zh-CN" altLang="en-US" sz="2800"/>
          </a:p>
          <a:p>
            <a:pPr fontAlgn="auto">
              <a:lnSpc>
                <a:spcPct val="150000"/>
              </a:lnSpc>
            </a:pPr>
            <a:endParaRPr lang="zh-CN" altLang="en-US" sz="2800"/>
          </a:p>
          <a:p>
            <a:pPr fontAlgn="auto">
              <a:lnSpc>
                <a:spcPct val="150000"/>
              </a:lnSpc>
            </a:pPr>
            <a:endParaRPr lang="zh-CN" altLang="en-US" sz="2800"/>
          </a:p>
        </p:txBody>
      </p:sp>
      <p:pic>
        <p:nvPicPr>
          <p:cNvPr id="8" name="图片 2" descr="Ubuntu 64 位-2018-09-29-21-26-48"/>
          <p:cNvPicPr>
            <a:picLocks noChangeAspect="1"/>
          </p:cNvPicPr>
          <p:nvPr/>
        </p:nvPicPr>
        <p:blipFill>
          <a:blip r:embed="rId1"/>
          <a:srcRect l="14485" t="34282" r="56798" b="57714"/>
          <a:stretch>
            <a:fillRect/>
          </a:stretch>
        </p:blipFill>
        <p:spPr>
          <a:xfrm>
            <a:off x="1967865" y="3217545"/>
            <a:ext cx="7007225" cy="1990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文本框 3"/>
          <p:cNvSpPr txBox="1"/>
          <p:nvPr/>
        </p:nvSpPr>
        <p:spPr>
          <a:xfrm>
            <a:off x="1184275" y="542925"/>
            <a:ext cx="10015538" cy="2522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一般特殊符号要出现必须用转义字符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\'      \"     \*     \?    \\    \~    \`    \!    \#   \$   \&amp;    \|   \{ \}     \;    \&lt; \&gt;     \^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例如：# echo 9 \* 9 = 81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          9 * 9 = 81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         # echo 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t is 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Tom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\'s book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          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I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t is 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Tom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's book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2691" t="28698" r="21020" b="10684"/>
          <a:stretch>
            <a:fillRect/>
          </a:stretch>
        </p:blipFill>
        <p:spPr>
          <a:xfrm>
            <a:off x="1984375" y="3540760"/>
            <a:ext cx="7468235" cy="23101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71245" y="1120775"/>
            <a:ext cx="97351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补充：</a:t>
            </a:r>
            <a:endParaRPr lang="zh-CN" altLang="en-US" sz="2000"/>
          </a:p>
          <a:p>
            <a:r>
              <a:rPr lang="zh-CN" altLang="en-US" sz="2000"/>
              <a:t>1、其实单引号也是转义字符---‘’---硬转义，引号内部所有的shell元字符、通配符、都会被关掉。</a:t>
            </a:r>
            <a:endParaRPr lang="zh-CN" altLang="en-US" sz="2000"/>
          </a:p>
          <a:p>
            <a:r>
              <a:rPr lang="zh-CN" altLang="en-US" sz="2000"/>
              <a:t>注意：硬转义中不允许出现‘（单引号）</a:t>
            </a:r>
            <a:endParaRPr lang="zh-CN" altLang="en-US" sz="2000"/>
          </a:p>
          <a:p>
            <a:r>
              <a:rPr lang="zh-CN" altLang="en-US" sz="2000"/>
              <a:t>2、双引号：软转义，引号内部只允许出现特定的shell元字符,$用于参与代换 用于代替命令。</a:t>
            </a:r>
            <a:endParaRPr lang="zh-CN" altLang="en-US" sz="2000"/>
          </a:p>
          <a:p>
            <a:r>
              <a:rPr lang="zh-CN" altLang="en-US" sz="2000"/>
              <a:t># echo 'it is wolf's book'</a:t>
            </a:r>
            <a:endParaRPr lang="zh-CN" altLang="en-US" sz="2000"/>
          </a:p>
          <a:p>
            <a:r>
              <a:rPr lang="zh-CN" altLang="en-US" sz="2000"/>
              <a:t> &gt; ^C</a:t>
            </a:r>
            <a:endParaRPr lang="zh-CN" altLang="en-US" sz="2000"/>
          </a:p>
          <a:p>
            <a:r>
              <a:rPr lang="zh-CN" altLang="en-US" sz="2000"/>
              <a:t># echo 'it is wolf\'s book'</a:t>
            </a:r>
            <a:endParaRPr lang="zh-CN" altLang="en-US" sz="2000"/>
          </a:p>
          <a:p>
            <a:r>
              <a:rPr lang="zh-CN" altLang="en-US" sz="2000"/>
              <a:t> &gt;</a:t>
            </a:r>
            <a:endParaRPr lang="zh-CN" altLang="en-US" sz="2000"/>
          </a:p>
          <a:p>
            <a:r>
              <a:rPr lang="zh-CN" altLang="en-US" sz="2000"/>
              <a:t># echo 'it is wolfs book'</a:t>
            </a:r>
            <a:endParaRPr lang="zh-CN" altLang="en-US" sz="2000"/>
          </a:p>
          <a:p>
            <a:r>
              <a:rPr lang="zh-CN" altLang="en-US" sz="2000"/>
              <a:t>it is wolfs book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6875" t="24710" r="24416" b="26152"/>
          <a:stretch>
            <a:fillRect/>
          </a:stretch>
        </p:blipFill>
        <p:spPr>
          <a:xfrm>
            <a:off x="2390140" y="4905375"/>
            <a:ext cx="741172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3"/>
          <p:cNvSpPr txBox="1"/>
          <p:nvPr/>
        </p:nvSpPr>
        <p:spPr>
          <a:xfrm>
            <a:off x="1009650" y="374650"/>
            <a:ext cx="1057275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\后跟的是非元字符，与没有加\的效果一样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eg：echo '\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' 和echo "\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" 的输出都是 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 而echo 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 的输出却是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# echo '\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'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# echo "\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" 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# echo \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 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a</a:t>
            </a:r>
            <a:endParaRPr lang="en-US" altLang="zh-CN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9898" t="16819" r="23507" b="19027"/>
          <a:stretch>
            <a:fillRect/>
          </a:stretch>
        </p:blipFill>
        <p:spPr>
          <a:xfrm>
            <a:off x="2248535" y="3148965"/>
            <a:ext cx="7694930" cy="29991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256155" y="1508125"/>
            <a:ext cx="73342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echo</a:t>
            </a:r>
            <a:r>
              <a:rPr lang="zh-CN" altLang="en-US" sz="2400">
                <a:sym typeface="+mn-ea"/>
              </a:rPr>
              <a:t>命令行中被单引号括起来的所有字符都照原样显示。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13" name="图片 1" descr="IMG_20180929_212840"/>
          <p:cNvPicPr>
            <a:picLocks noChangeAspect="1"/>
          </p:cNvPicPr>
          <p:nvPr/>
        </p:nvPicPr>
        <p:blipFill>
          <a:blip r:embed="rId1"/>
          <a:srcRect t="23669" b="16257"/>
          <a:stretch>
            <a:fillRect/>
          </a:stretch>
        </p:blipFill>
        <p:spPr>
          <a:xfrm>
            <a:off x="2428875" y="3035935"/>
            <a:ext cx="6040755" cy="2268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1698301" y="1656763"/>
            <a:ext cx="87962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倒引号括起来的字符被解释为命令行，首先执行并进行结果替换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>
            <p:custDataLst>
              <p:tags r:id="rId2"/>
            </p:custDataLst>
          </p:nvPr>
        </p:nvSpPr>
        <p:spPr>
          <a:xfrm>
            <a:off x="1812212" y="2738564"/>
            <a:ext cx="803323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lt"/>
                <a:ea typeface="+mj-ea"/>
                <a:cs typeface="+mj-cs"/>
              </a:rPr>
              <a:t>例：</a:t>
            </a:r>
            <a:r>
              <a:rPr lang="en-US" altLang="zh-CN" sz="2400" dirty="0">
                <a:latin typeface="+mj-lt"/>
                <a:ea typeface="+mj-ea"/>
                <a:cs typeface="+mj-cs"/>
              </a:rPr>
              <a:t>$ echo current directory is 'pwd'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current directory is /home/meg/pec</a:t>
            </a:r>
            <a:endParaRPr lang="en-US" altLang="zh-CN" sz="2400" dirty="0">
              <a:latin typeface="+mj-lt"/>
              <a:ea typeface="+mj-ea"/>
              <a:cs typeface="+mj-cs"/>
            </a:endParaRPr>
          </a:p>
          <a:p>
            <a:r>
              <a:rPr lang="en-US" altLang="zh-CN" sz="2400" dirty="0">
                <a:latin typeface="+mj-lt"/>
                <a:ea typeface="+mj-ea"/>
                <a:cs typeface="+mj-cs"/>
              </a:rPr>
              <a:t>pwd</a:t>
            </a:r>
            <a:r>
              <a:rPr lang="zh-CN" altLang="en-US" sz="2400" dirty="0">
                <a:latin typeface="+mj-lt"/>
                <a:ea typeface="+mj-ea"/>
                <a:cs typeface="+mj-cs"/>
              </a:rPr>
              <a:t>显示当前工作目录的绝对路径</a:t>
            </a:r>
            <a:endParaRPr lang="zh-CN" altLang="en-US" sz="2400" dirty="0">
              <a:latin typeface="+mj-lt"/>
              <a:ea typeface="+mj-ea"/>
              <a:cs typeface="+mj-cs"/>
            </a:endParaRPr>
          </a:p>
          <a:p>
            <a:endParaRPr lang="zh-CN" alt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2216842" y="405194"/>
            <a:ext cx="7758317" cy="969839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/>
            <a:r>
              <a:rPr lang="zh-CN" altLang="da-DK" sz="2800">
                <a:latin typeface="+mj-lt"/>
                <a:ea typeface="+mj-ea"/>
                <a:cs typeface="+mj-cs"/>
                <a:sym typeface="Arial" panose="020B0604020202020204" pitchFamily="34" charset="0"/>
              </a:rPr>
              <a:t>倒引号</a:t>
            </a:r>
            <a:endParaRPr lang="zh-CN" altLang="da-DK" sz="280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" name="图片 2" descr="Ubuntu 64 位-2018-09-29-21-26-48"/>
          <p:cNvPicPr>
            <a:picLocks noChangeAspect="1"/>
          </p:cNvPicPr>
          <p:nvPr/>
        </p:nvPicPr>
        <p:blipFill>
          <a:blip r:embed="rId4"/>
          <a:srcRect l="14297" t="34282" r="63265" b="61684"/>
          <a:stretch>
            <a:fillRect/>
          </a:stretch>
        </p:blipFill>
        <p:spPr>
          <a:xfrm>
            <a:off x="1812290" y="4691380"/>
            <a:ext cx="5534660" cy="1050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0335" y="1069975"/>
            <a:ext cx="805434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400"/>
              <a:t>命令替换、赋值操作</a:t>
            </a:r>
            <a:endParaRPr lang="zh-CN" altLang="en-US" sz="2400"/>
          </a:p>
          <a:p>
            <a:pPr algn="ctr" fontAlgn="auto">
              <a:lnSpc>
                <a:spcPct val="150000"/>
              </a:lnSpc>
            </a:pPr>
            <a:r>
              <a:rPr lang="zh-CN" altLang="en-US" sz="2400"/>
              <a:t>（将倒引号括起来的命令执行结果赋给指定变量）</a:t>
            </a:r>
            <a:endParaRPr lang="zh-CN" altLang="en-US"/>
          </a:p>
          <a:p>
            <a:pPr algn="ctr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7" name="图片 3" descr="Ubuntu 64 位-2018-09-29-21-26-48"/>
          <p:cNvPicPr>
            <a:picLocks noChangeAspect="1"/>
          </p:cNvPicPr>
          <p:nvPr/>
        </p:nvPicPr>
        <p:blipFill>
          <a:blip r:embed="rId1"/>
          <a:srcRect l="14069" t="48576" r="50440" b="37389"/>
          <a:stretch>
            <a:fillRect/>
          </a:stretch>
        </p:blipFill>
        <p:spPr>
          <a:xfrm>
            <a:off x="1779905" y="2517140"/>
            <a:ext cx="7821295" cy="3293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92439" y="540913"/>
            <a:ext cx="7607121" cy="777739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Shell</a:t>
            </a:r>
            <a:r>
              <a:rPr lang="zh-CN" altLang="en-US" sz="3600" dirty="0" smtClean="0"/>
              <a:t>中双引号的使用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7178" y="1695963"/>
            <a:ext cx="9835166" cy="408665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作用：将双引号括起来的字符，作为普通字符对待。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77" y="2343160"/>
            <a:ext cx="9345768" cy="2792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24248"/>
            <a:ext cx="4917069" cy="1352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1800" b="1" dirty="0" smtClean="0">
                <a:latin typeface="+mn-lt"/>
              </a:rPr>
            </a:br>
            <a:br>
              <a:rPr lang="en-US" altLang="zh-CN" sz="1800" b="1" dirty="0">
                <a:latin typeface="+mn-lt"/>
              </a:rPr>
            </a:br>
            <a:br>
              <a:rPr lang="en-US" altLang="zh-CN" sz="1800" b="1" dirty="0" smtClean="0">
                <a:latin typeface="+mn-lt"/>
              </a:rPr>
            </a:br>
            <a:r>
              <a:rPr lang="zh-CN" altLang="en-US" sz="1800" b="1" dirty="0" smtClean="0">
                <a:latin typeface="+mn-lt"/>
              </a:rPr>
              <a:t>注意：</a:t>
            </a:r>
            <a:br>
              <a:rPr lang="en-US" altLang="zh-CN" sz="1800" b="1" dirty="0" smtClean="0">
                <a:latin typeface="+mn-lt"/>
              </a:rPr>
            </a:br>
            <a:r>
              <a:rPr lang="zh-CN" altLang="en-US" sz="1800" b="1" dirty="0" smtClean="0">
                <a:latin typeface="+mn-lt"/>
              </a:rPr>
              <a:t>除</a:t>
            </a:r>
            <a:r>
              <a:rPr lang="en-US" altLang="zh-CN" sz="1800" b="1" dirty="0"/>
              <a:t>`</a:t>
            </a:r>
            <a:r>
              <a:rPr lang="zh-CN" altLang="en-US" sz="1800" b="1" dirty="0"/>
              <a:t>（倒引号） </a:t>
            </a:r>
            <a:r>
              <a:rPr lang="zh-CN" altLang="en-US" sz="1800" b="1" dirty="0" smtClean="0">
                <a:latin typeface="+mn-lt"/>
              </a:rPr>
              <a:t>、</a:t>
            </a:r>
            <a:r>
              <a:rPr lang="en-US" altLang="zh-CN" sz="1800" b="1" dirty="0" smtClean="0">
                <a:latin typeface="+mn-lt"/>
              </a:rPr>
              <a:t>\</a:t>
            </a:r>
            <a:r>
              <a:rPr lang="zh-CN" altLang="en-US" sz="1800" b="1" dirty="0" smtClean="0">
                <a:latin typeface="+mn-lt"/>
              </a:rPr>
              <a:t>（反斜杠）、</a:t>
            </a:r>
            <a:r>
              <a:rPr lang="en-US" altLang="zh-CN" sz="1800" b="1" dirty="0"/>
              <a:t> $</a:t>
            </a:r>
            <a:r>
              <a:rPr lang="zh-CN" altLang="en-US" sz="1800" b="1" dirty="0"/>
              <a:t>（美元符号）</a:t>
            </a:r>
            <a:r>
              <a:rPr lang="zh-CN" altLang="en-US" sz="1800" b="1" dirty="0" smtClean="0">
                <a:latin typeface="+mn-lt"/>
              </a:rPr>
              <a:t>这</a:t>
            </a:r>
            <a:r>
              <a:rPr lang="zh-CN" altLang="en-US" sz="1800" b="1" dirty="0">
                <a:latin typeface="+mn-lt"/>
              </a:rPr>
              <a:t>三</a:t>
            </a:r>
            <a:r>
              <a:rPr lang="zh-CN" altLang="en-US" sz="1800" b="1" dirty="0" smtClean="0">
                <a:latin typeface="+mn-lt"/>
              </a:rPr>
              <a:t>个字符仍是特殊字符并保留其特殊功能。</a:t>
            </a:r>
            <a:br>
              <a:rPr lang="zh-CN" altLang="en-US" sz="1800" b="1" dirty="0" smtClean="0">
                <a:latin typeface="+mn-lt"/>
              </a:rPr>
            </a:br>
            <a:endParaRPr lang="zh-CN" altLang="en-US" sz="1800" b="1" dirty="0">
              <a:latin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176527"/>
            <a:ext cx="4543582" cy="41856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z="2000" dirty="0" smtClean="0"/>
              <a:t>” ` ”</a:t>
            </a:r>
            <a:r>
              <a:rPr lang="zh-CN" altLang="en-US" sz="2000" dirty="0" smtClean="0"/>
              <a:t>表示命令替换。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 “</a:t>
            </a:r>
            <a:r>
              <a:rPr lang="en-US" altLang="zh-CN" sz="2000" dirty="0"/>
              <a:t>\”</a:t>
            </a:r>
            <a:r>
              <a:rPr lang="zh-CN" altLang="en-US" sz="2000" dirty="0"/>
              <a:t> 是转义字符，它告诉</a:t>
            </a:r>
            <a:r>
              <a:rPr lang="en-US" altLang="zh-CN" sz="2000" dirty="0"/>
              <a:t>shell</a:t>
            </a:r>
            <a:r>
              <a:rPr lang="zh-CN" altLang="en-US" sz="2000" dirty="0"/>
              <a:t>不要对其后面的那个字符进行特殊处理，当作普通字符。在双引号中需要在前面加上“</a:t>
            </a:r>
            <a:r>
              <a:rPr lang="en-US" altLang="zh-CN" sz="2000" dirty="0"/>
              <a:t>\”</a:t>
            </a:r>
            <a:r>
              <a:rPr lang="zh-CN" altLang="en-US" sz="2000" dirty="0"/>
              <a:t>的只有四个</a:t>
            </a:r>
            <a:r>
              <a:rPr lang="zh-CN" altLang="en-US" sz="2000" dirty="0" smtClean="0"/>
              <a:t>字符：</a:t>
            </a:r>
            <a:r>
              <a:rPr lang="en-US" altLang="zh-CN" sz="2000" dirty="0" smtClean="0"/>
              <a:t>$</a:t>
            </a:r>
            <a:r>
              <a:rPr lang="zh-CN" altLang="en-US" sz="2000" dirty="0"/>
              <a:t>，</a:t>
            </a:r>
            <a:r>
              <a:rPr lang="en-US" altLang="zh-CN" sz="2000" dirty="0"/>
              <a:t>\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`</a:t>
            </a:r>
            <a:r>
              <a:rPr lang="zh-CN" altLang="en-US" sz="2000" dirty="0" smtClean="0"/>
              <a:t>，” 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6856" y="1146216"/>
            <a:ext cx="5347263" cy="1416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56" y="3319054"/>
            <a:ext cx="5347263" cy="1446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824248"/>
            <a:ext cx="4917069" cy="13522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altLang="zh-CN" sz="1800" b="1" dirty="0" smtClean="0">
                <a:latin typeface="+mn-lt"/>
              </a:rPr>
            </a:br>
            <a:br>
              <a:rPr lang="en-US" altLang="zh-CN" sz="1800" b="1" dirty="0">
                <a:latin typeface="+mn-lt"/>
              </a:rPr>
            </a:br>
            <a:br>
              <a:rPr lang="en-US" altLang="zh-CN" sz="1800" b="1" dirty="0" smtClean="0">
                <a:latin typeface="+mn-lt"/>
              </a:rPr>
            </a:br>
            <a:r>
              <a:rPr lang="zh-CN" altLang="en-US" sz="1800" b="1" dirty="0" smtClean="0">
                <a:latin typeface="+mn-lt"/>
              </a:rPr>
              <a:t>注意：</a:t>
            </a:r>
            <a:br>
              <a:rPr lang="en-US" altLang="zh-CN" sz="1800" b="1" dirty="0" smtClean="0">
                <a:latin typeface="+mn-lt"/>
              </a:rPr>
            </a:br>
            <a:r>
              <a:rPr lang="zh-CN" altLang="en-US" sz="1800" b="1" dirty="0" smtClean="0">
                <a:latin typeface="+mn-lt"/>
              </a:rPr>
              <a:t>除</a:t>
            </a:r>
            <a:r>
              <a:rPr lang="en-US" altLang="zh-CN" sz="1800" b="1" dirty="0"/>
              <a:t>`</a:t>
            </a:r>
            <a:r>
              <a:rPr lang="zh-CN" altLang="en-US" sz="1800" b="1" dirty="0"/>
              <a:t>（倒引号） </a:t>
            </a:r>
            <a:r>
              <a:rPr lang="zh-CN" altLang="en-US" sz="1800" b="1" dirty="0" smtClean="0">
                <a:latin typeface="+mn-lt"/>
              </a:rPr>
              <a:t>、</a:t>
            </a:r>
            <a:r>
              <a:rPr lang="en-US" altLang="zh-CN" sz="1800" b="1" dirty="0" smtClean="0">
                <a:latin typeface="+mn-lt"/>
              </a:rPr>
              <a:t>\</a:t>
            </a:r>
            <a:r>
              <a:rPr lang="zh-CN" altLang="en-US" sz="1800" b="1" dirty="0" smtClean="0">
                <a:latin typeface="+mn-lt"/>
              </a:rPr>
              <a:t>（反斜杠）、</a:t>
            </a:r>
            <a:r>
              <a:rPr lang="en-US" altLang="zh-CN" sz="1800" b="1" dirty="0"/>
              <a:t> $</a:t>
            </a:r>
            <a:r>
              <a:rPr lang="zh-CN" altLang="en-US" sz="1800" b="1" dirty="0"/>
              <a:t>（美元符号）</a:t>
            </a:r>
            <a:r>
              <a:rPr lang="zh-CN" altLang="en-US" sz="1800" b="1" dirty="0" smtClean="0">
                <a:latin typeface="+mn-lt"/>
              </a:rPr>
              <a:t>这</a:t>
            </a:r>
            <a:r>
              <a:rPr lang="zh-CN" altLang="en-US" sz="1800" b="1" dirty="0">
                <a:latin typeface="+mn-lt"/>
              </a:rPr>
              <a:t>三</a:t>
            </a:r>
            <a:r>
              <a:rPr lang="zh-CN" altLang="en-US" sz="1800" b="1" dirty="0" smtClean="0">
                <a:latin typeface="+mn-lt"/>
              </a:rPr>
              <a:t>个字符仍是特殊字符并保留其特殊功能。</a:t>
            </a:r>
            <a:br>
              <a:rPr lang="zh-CN" altLang="en-US" sz="1800" b="1" dirty="0" smtClean="0">
                <a:latin typeface="+mn-lt"/>
              </a:rPr>
            </a:br>
            <a:endParaRPr lang="zh-CN" altLang="en-US" sz="1800" b="1" dirty="0">
              <a:latin typeface="+mn-lt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6856" y="3419750"/>
            <a:ext cx="5579166" cy="196361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3046412"/>
            <a:ext cx="3680698" cy="38115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000" dirty="0" smtClean="0"/>
              <a:t>对于“</a:t>
            </a:r>
            <a:r>
              <a:rPr lang="en-US" altLang="zh-CN" sz="2000" dirty="0" smtClean="0"/>
              <a:t>$”</a:t>
            </a:r>
            <a:r>
              <a:rPr lang="zh-CN" altLang="en-US" sz="2000" dirty="0" smtClean="0"/>
              <a:t>来说，</a:t>
            </a:r>
            <a:r>
              <a:rPr lang="en-US" altLang="zh-CN" sz="2000" dirty="0" smtClean="0"/>
              <a:t>”$”</a:t>
            </a:r>
            <a:r>
              <a:rPr lang="zh-CN" altLang="en-US" sz="2000" dirty="0" smtClean="0"/>
              <a:t>表示变量替换，就是用其后指定的变量的值来代替这个变量和</a:t>
            </a:r>
            <a:r>
              <a:rPr lang="en-US" altLang="zh-CN" sz="2000" dirty="0" smtClean="0"/>
              <a:t>$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856" y="958997"/>
            <a:ext cx="5579166" cy="1839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框 3"/>
          <p:cNvSpPr txBox="1"/>
          <p:nvPr/>
        </p:nvSpPr>
        <p:spPr>
          <a:xfrm>
            <a:off x="1314450" y="452438"/>
            <a:ext cx="8991600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转义字符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50" name="文本框 4"/>
          <p:cNvSpPr txBox="1"/>
          <p:nvPr/>
        </p:nvSpPr>
        <p:spPr>
          <a:xfrm>
            <a:off x="809625" y="892175"/>
            <a:ext cx="11101388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反斜杠（\）在Shell中被用作转义字符，用于去除紧跟其后的单个字符的特殊意义（回车除外），换句话说，紧跟其后的字符取字面值。例如：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# echo $SHELL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/bin/bash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# echo \$SHELL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$SHELL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# echo \\         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#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在字符串中使用反斜杠本身，可以采用（</a:t>
            </a:r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\\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）形式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\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2839" t="31393" r="5801" b="12015"/>
          <a:stretch>
            <a:fillRect/>
          </a:stretch>
        </p:blipFill>
        <p:spPr>
          <a:xfrm>
            <a:off x="1932940" y="3549650"/>
            <a:ext cx="7562850" cy="25501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7295" y="620395"/>
            <a:ext cx="101447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在shell中，把\放在一个命令行的最后,这样一个很长的命令就可以分为两行或者更多行写.比如：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# echo </a:t>
            </a:r>
            <a:r>
              <a:rPr lang="en-US" altLang="zh-CN" sz="2000">
                <a:sym typeface="+mn-ea"/>
              </a:rPr>
              <a:t>This is a \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&gt;very long \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&gt;line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This is a very long line</a:t>
            </a:r>
            <a:endParaRPr lang="en-US" altLang="zh-CN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sym typeface="+mn-ea"/>
              </a:rPr>
              <a:t># echo "</a:t>
            </a:r>
            <a:r>
              <a:rPr lang="en-US" altLang="zh-CN" sz="2000">
                <a:sym typeface="+mn-ea"/>
              </a:rPr>
              <a:t>book</a:t>
            </a:r>
            <a:r>
              <a:rPr lang="zh-CN" altLang="en-US" sz="2000">
                <a:sym typeface="+mn-ea"/>
              </a:rPr>
              <a:t> \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sym typeface="+mn-ea"/>
              </a:rPr>
              <a:t>&gt; </a:t>
            </a:r>
            <a:r>
              <a:rPr lang="en-US" altLang="zh-CN" sz="2000">
                <a:sym typeface="+mn-ea"/>
              </a:rPr>
              <a:t>book</a:t>
            </a:r>
            <a:r>
              <a:rPr lang="zh-CN" altLang="en-US" sz="2000">
                <a:sym typeface="+mn-ea"/>
              </a:rPr>
              <a:t>"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bookbook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0927" t="19934" r="26781" b="11541"/>
          <a:stretch>
            <a:fillRect/>
          </a:stretch>
        </p:blipFill>
        <p:spPr>
          <a:xfrm>
            <a:off x="2897505" y="3418840"/>
            <a:ext cx="6396990" cy="2874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3.xml><?xml version="1.0" encoding="utf-8"?>
<p:tagLst xmlns:p="http://schemas.openxmlformats.org/presentationml/2006/main">
  <p:tag name="KSO_WM_TEMPLATE_CATEGORY" val="custom"/>
  <p:tag name="KSO_WM_TEMPLATE_INDEX" val="20184553"/>
  <p:tag name="KSO_WM_UNIT_PRESET_TEXT_LEN" val="57"/>
  <p:tag name="KSO_WM_UNIT_PRESET_TEXT_INDEX" val="4"/>
  <p:tag name="KSO_WM_UNIT_CLEAR" val="0"/>
  <p:tag name="KSO_WM_UNIT_COMPATIBLE" val="0"/>
  <p:tag name="KSO_WM_UNIT_HIGHLIGHT" val="0"/>
  <p:tag name="KSO_WM_UNIT_VALUE" val="48"/>
  <p:tag name="KSO_WM_UNIT_LAYERLEVEL" val="1_1_1"/>
  <p:tag name="KSO_WM_UNIT_INDEX" val="1_1_1"/>
  <p:tag name="KSO_WM_UNIT_ID" val="custom20184553_9*l_h_f*1_1_1"/>
  <p:tag name="KSO_WM_UNIT_TYPE" val="l_h_f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3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VALUE" val="14"/>
  <p:tag name="KSO_WM_UNIT_LAYERLEVEL" val="1_1_1"/>
  <p:tag name="KSO_WM_UNIT_INDEX" val="1_2_1"/>
  <p:tag name="KSO_WM_UNIT_ID" val="custom20184553_9*l_h_a*1_2_1"/>
  <p:tag name="KSO_WM_UNIT_TYPE" val="l_h_a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48"/>
  <p:tag name="KSO_WM_UNIT_LAYERLEVEL" val="1"/>
  <p:tag name="KSO_WM_UNIT_INDEX" val="1"/>
  <p:tag name="KSO_WM_UNIT_ID" val="custom20184553_9*a*1"/>
  <p:tag name="KSO_WM_UNIT_TYPE" val="a"/>
  <p:tag name="KSO_WM_BEAUTIFY_FLAG" val="#wm#"/>
  <p:tag name="KSO_WM_TAG_VERSION" val="1.0"/>
  <p:tag name="KSO_WM_UNIT_PRESET_TEXT" val="LOREM IPSUM DOLOR"/>
</p:tagLst>
</file>

<file path=ppt/tags/tag6.xml><?xml version="1.0" encoding="utf-8"?>
<p:tagLst xmlns:p="http://schemas.openxmlformats.org/presentationml/2006/main">
  <p:tag name="KSO_WM_SLIDE_SUBTYPE" val="diag"/>
  <p:tag name="KSO_WM_SLIDE_SIZE" val="488*249"/>
  <p:tag name="KSO_WM_SLIDE_POSITION" val="248*176"/>
  <p:tag name="KSO_WM_BEAUTIFY_FLAG" val="#wm#"/>
  <p:tag name="KSO_WM_SLIDE_TYPE" val="text"/>
  <p:tag name="KSO_WM_SLIDE_LAYOUT_CNT" val="1_1"/>
  <p:tag name="KSO_WM_SLIDE_LAYOUT" val="l_a"/>
  <p:tag name="KSO_WM_SLIDE_ITEM_CNT" val="2"/>
  <p:tag name="KSO_WM_SLIDE_INDEX" val="9"/>
  <p:tag name="KSO_WM_SLIDE_ID" val="custom20184553_9"/>
  <p:tag name="KSO_WM_TAG_VERSION" val="1.0"/>
  <p:tag name="KSO_WM_TEMPLATE_INDEX" val="20184553"/>
  <p:tag name="KSO_WM_TEMPLATE_CATEGORY" val="custom"/>
  <p:tag name="KSO_WM_DIAGRAM_GROUP_CODE" val="l1-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黑体</vt:lpstr>
      <vt:lpstr>等线 Light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Shell中双引号的使用</vt:lpstr>
      <vt:lpstr>   注意： 除`（倒引号） 、\（反斜杠）、 $（美元符号）这三个字符仍是特殊字符并保留其特殊功能。 </vt:lpstr>
      <vt:lpstr>   注意： 除`（倒引号） 、\（反斜杠）、 $（美元符号）这三个字符仍是特殊字符并保留其特殊功能。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Shell中双引号的使用</dc:title>
  <dc:creator>瞿强鑫</dc:creator>
  <cp:lastModifiedBy>asus</cp:lastModifiedBy>
  <cp:revision>14</cp:revision>
  <dcterms:created xsi:type="dcterms:W3CDTF">2018-09-29T11:34:00Z</dcterms:created>
  <dcterms:modified xsi:type="dcterms:W3CDTF">2018-09-29T23:37:31Z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