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4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行楷" panose="02010800040101010101" charset="-122"/>
              </a:rPr>
              <a:t>shell</a:t>
            </a:r>
            <a:r>
              <a:rPr lang="zh-CN" altLang="en-US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扩展</a:t>
            </a:r>
            <a:r>
              <a:rPr lang="en-US" altLang="zh-CN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—</a:t>
            </a:r>
            <a:r>
              <a:rPr lang="zh-CN" altLang="en-US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ea"/>
              </a:rPr>
              <a:t>命令扩展/替换</a:t>
            </a:r>
            <a:endParaRPr lang="zh-CN" altLang="en-US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03215" y="3826510"/>
            <a:ext cx="5713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命令替换(command substitution)是指 Shell 执行命令并将命令部分替换为执行该命令后的结果。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1 </a:t>
            </a:r>
            <a:r>
              <a:rPr lang="en-US" altLang="zh-CN" b="1">
                <a:sym typeface="+mn-ea"/>
              </a:rPr>
              <a:t>.</a:t>
            </a:r>
            <a:r>
              <a:rPr lang="zh-CN" altLang="en-US" b="1">
                <a:sym typeface="+mn-ea"/>
              </a:rPr>
              <a:t>` </a:t>
            </a:r>
            <a:r>
              <a:rPr lang="zh-CN" altLang="en-US" b="1" i="1">
                <a:sym typeface="+mn-ea"/>
              </a:rPr>
              <a:t>命令 </a:t>
            </a:r>
            <a:r>
              <a:rPr lang="zh-CN" altLang="en-US" b="1">
                <a:sym typeface="+mn-ea"/>
              </a:rPr>
              <a:t>`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fontAlgn="auto">
              <a:lnSpc>
                <a:spcPct val="150000"/>
              </a:lnSpc>
              <a:buNone/>
            </a:pP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</p:txBody>
      </p:sp>
      <p:pic>
        <p:nvPicPr>
          <p:cNvPr id="4" name="图片 3" descr="替换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98650"/>
            <a:ext cx="5292725" cy="20180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21425" y="1477010"/>
            <a:ext cx="54362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缺点一：容易与单引号混淆。（键盘“！”左边那个键）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缺点二：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不支持</a:t>
            </a:r>
            <a:r>
              <a:rPr lang="zh-CN" altLang="en-US" sz="2400">
                <a:sym typeface="+mn-ea"/>
              </a:rPr>
              <a:t>命令嵌套执行</a:t>
            </a:r>
            <a:endParaRPr lang="zh-CN" altLang="en-US" sz="240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注意：</a:t>
            </a:r>
            <a:r>
              <a:rPr lang="zh-CN" altLang="en-US" sz="2400">
                <a:sym typeface="+mn-ea"/>
              </a:rPr>
              <a:t>如果内部有一个</a:t>
            </a:r>
            <a:r>
              <a:rPr lang="en-US" altLang="zh-CN" sz="2400">
                <a:sym typeface="+mn-ea"/>
              </a:rPr>
              <a:t>``</a:t>
            </a:r>
            <a:r>
              <a:rPr lang="zh-CN" altLang="en-US" sz="2400">
                <a:sym typeface="+mn-ea"/>
              </a:rPr>
              <a:t>也是可以执行的（出于兼容考虑）！</a:t>
            </a:r>
            <a:endParaRPr lang="zh-CN" altLang="en-US" sz="2400">
              <a:sym typeface="+mn-ea"/>
            </a:endParaRPr>
          </a:p>
        </p:txBody>
      </p:sp>
      <p:pic>
        <p:nvPicPr>
          <p:cNvPr id="6" name="图片 5" descr="替换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31030"/>
            <a:ext cx="7720965" cy="1108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>
                <a:sym typeface="+mn-ea"/>
              </a:rPr>
              <a:t>2.</a:t>
            </a:r>
            <a:r>
              <a:rPr lang="zh-CN" altLang="en-US">
                <a:sym typeface="+mn-ea"/>
              </a:rPr>
              <a:t>  </a:t>
            </a:r>
            <a:r>
              <a:rPr lang="zh-CN" altLang="en-US" b="1">
                <a:sym typeface="+mn-ea"/>
              </a:rPr>
              <a:t>$(</a:t>
            </a:r>
            <a:r>
              <a:rPr lang="zh-CN" altLang="en-US" b="1" i="1">
                <a:sym typeface="+mn-ea"/>
              </a:rPr>
              <a:t>命令</a:t>
            </a:r>
            <a:r>
              <a:rPr lang="zh-CN" altLang="en-US" b="1">
                <a:sym typeface="+mn-ea"/>
              </a:rPr>
              <a:t>)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优点：以$(</a:t>
            </a:r>
            <a:r>
              <a:rPr lang="zh-CN" altLang="en-US" i="1"/>
              <a:t>命令</a:t>
            </a:r>
            <a:r>
              <a:rPr lang="zh-CN" altLang="en-US"/>
              <a:t>)形式</a:t>
            </a:r>
            <a:r>
              <a:rPr lang="zh-CN" altLang="en-US" b="1">
                <a:solidFill>
                  <a:srgbClr val="FF0000"/>
                </a:solidFill>
              </a:rPr>
              <a:t>可以互相嵌套多个命令</a:t>
            </a:r>
            <a:r>
              <a:rPr lang="zh-CN" altLang="en-US"/>
              <a:t>扩展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$()可以让括号里的命令提前于整个命令运行，然后将执行结果插入在命令替换符号处。</a:t>
            </a:r>
            <a:endParaRPr lang="zh-CN" altLang="en-US"/>
          </a:p>
        </p:txBody>
      </p:sp>
      <p:pic>
        <p:nvPicPr>
          <p:cNvPr id="4" name="图片 3" descr="替换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4876165"/>
            <a:ext cx="7007860" cy="989330"/>
          </a:xfrm>
          <a:prstGeom prst="rect">
            <a:avLst/>
          </a:prstGeom>
        </p:spPr>
      </p:pic>
      <p:pic>
        <p:nvPicPr>
          <p:cNvPr id="5" name="图片 4" descr="替换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6700"/>
            <a:ext cx="6987540" cy="704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>
                <a:sym typeface="+mn-ea"/>
              </a:rPr>
              <a:t>3</a:t>
            </a:r>
            <a:r>
              <a:rPr lang="en-US" b="1">
                <a:sym typeface="+mn-ea"/>
              </a:rPr>
              <a:t>.</a:t>
            </a:r>
            <a:r>
              <a:rPr b="1">
                <a:sym typeface="+mn-ea"/>
              </a:rPr>
              <a:t> </a:t>
            </a:r>
            <a:r>
              <a:rPr lang="zh-CN" altLang="en-US">
                <a:sym typeface="+mn-ea"/>
              </a:rPr>
              <a:t> ( ) 与 { }</a:t>
            </a:r>
            <a:endParaRPr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</a:rPr>
              <a:t>提示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zh-CN" altLang="en-US"/>
              <a:t>{} 头部大括号右侧必须有一个空格，尾部括号左侧必须有分号结尾。</a:t>
            </a:r>
            <a:endParaRPr lang="zh-CN" altLang="en-US"/>
          </a:p>
        </p:txBody>
      </p:sp>
      <p:pic>
        <p:nvPicPr>
          <p:cNvPr id="5" name="图片 4" descr="替换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265" y="3409950"/>
            <a:ext cx="5241290" cy="19672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4.</a:t>
            </a:r>
            <a:r>
              <a:rPr lang="zh-CN" altLang="en-US" b="1"/>
              <a:t>(</a:t>
            </a:r>
            <a:r>
              <a:rPr lang="en-US" altLang="zh-CN" b="1"/>
              <a:t>cmd</a:t>
            </a:r>
            <a:r>
              <a:rPr lang="zh-CN" altLang="en-US" b="1"/>
              <a:t>) 与 {</a:t>
            </a:r>
            <a:r>
              <a:rPr lang="en-US" altLang="zh-CN" b="1"/>
              <a:t>var</a:t>
            </a:r>
            <a:r>
              <a:rPr lang="zh-CN" altLang="en-US" b="1"/>
              <a:t>} 的区别</a:t>
            </a:r>
            <a:endParaRPr lang="zh-CN" altLang="en-US" b="1"/>
          </a:p>
        </p:txBody>
      </p:sp>
      <p:pic>
        <p:nvPicPr>
          <p:cNvPr id="4" name="内容占位符 3" descr="并行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8525" y="1762125"/>
            <a:ext cx="5735320" cy="2600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8525" y="4585335"/>
            <a:ext cx="87179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/>
              <a:t>①( ) 只是对一串命令重新开一个 </a:t>
            </a:r>
            <a:r>
              <a:rPr lang="zh-CN" altLang="en-US" sz="2000" b="1">
                <a:solidFill>
                  <a:srgbClr val="FF0000"/>
                </a:solidFill>
              </a:rPr>
              <a:t>子 shell </a:t>
            </a:r>
            <a:r>
              <a:rPr lang="zh-CN" altLang="en-US" sz="2000"/>
              <a:t>进行执行， { } 对一串命令在</a:t>
            </a:r>
            <a:r>
              <a:rPr lang="zh-CN" altLang="en-US" sz="2000" b="1">
                <a:solidFill>
                  <a:srgbClr val="FF0000"/>
                </a:solidFill>
              </a:rPr>
              <a:t> 当前 shell</a:t>
            </a:r>
            <a:r>
              <a:rPr lang="zh-CN" altLang="en-US" sz="2000"/>
              <a:t> 执行。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②{} 改变 var 的变量以后，外部也受到了影响。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总结</a:t>
            </a:r>
            <a:endParaRPr lang="zh-CN" altLang="en-US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7655"/>
            <a:ext cx="10515600" cy="4351338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命令替换分为两个过程：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(1)开启子shell执行其中的命令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(2)将子shell中的输出结果打包插入在命令行中。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分类：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(1)</a:t>
            </a:r>
            <a:r>
              <a:rPr lang="en-US" altLang="zh-CN">
                <a:sym typeface="+mn-ea"/>
              </a:rPr>
              <a:t>`</a:t>
            </a:r>
            <a:r>
              <a:rPr lang="zh-CN" altLang="en-US" i="1">
                <a:sym typeface="+mn-ea"/>
              </a:rPr>
              <a:t>命令</a:t>
            </a:r>
            <a:r>
              <a:rPr lang="en-US" altLang="zh-CN">
                <a:sym typeface="+mn-ea"/>
              </a:rPr>
              <a:t>`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(2)</a:t>
            </a:r>
            <a:r>
              <a:rPr lang="zh-CN" altLang="en-US">
                <a:sym typeface="+mn-ea"/>
              </a:rPr>
              <a:t>$(</a:t>
            </a:r>
            <a:r>
              <a:rPr lang="zh-CN" altLang="en-US" i="1">
                <a:sym typeface="+mn-ea"/>
              </a:rPr>
              <a:t>命令</a:t>
            </a:r>
            <a:r>
              <a:rPr lang="zh-CN" altLang="en-US">
                <a:sym typeface="+mn-ea"/>
              </a:rPr>
              <a:t>) 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WPS 演示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华文中宋</vt:lpstr>
      <vt:lpstr>华文仿宋</vt:lpstr>
      <vt:lpstr>华文彩云</vt:lpstr>
      <vt:lpstr>华文新魏</vt:lpstr>
      <vt:lpstr>仿宋</vt:lpstr>
      <vt:lpstr>华文隶书</vt:lpstr>
      <vt:lpstr>华文行楷</vt:lpstr>
      <vt:lpstr>华文细黑</vt:lpstr>
      <vt:lpstr>华文琥珀</vt:lpstr>
      <vt:lpstr>华文楷体</vt:lpstr>
      <vt:lpstr>Wingdings</vt:lpstr>
      <vt:lpstr>Office 主题</vt:lpstr>
      <vt:lpstr>PowerPoint 演示文稿</vt:lpstr>
      <vt:lpstr>PowerPoint 演示文稿</vt:lpstr>
      <vt:lpstr>Part 1 : ` command `</vt:lpstr>
      <vt:lpstr>2.  $(命令)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liuyulu</dc:creator>
  <cp:lastModifiedBy>liuyulu</cp:lastModifiedBy>
  <cp:revision>2</cp:revision>
  <dcterms:created xsi:type="dcterms:W3CDTF">2018-09-29T09:12:45Z</dcterms:created>
  <dcterms:modified xsi:type="dcterms:W3CDTF">2018-09-29T11:10:28Z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