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5" r:id="rId5"/>
    <p:sldId id="281" r:id="rId6"/>
    <p:sldId id="294" r:id="rId7"/>
    <p:sldId id="296" r:id="rId8"/>
    <p:sldId id="295" r:id="rId9"/>
    <p:sldId id="282" r:id="rId10"/>
    <p:sldId id="292" r:id="rId11"/>
    <p:sldId id="286" r:id="rId12"/>
    <p:sldId id="288" r:id="rId13"/>
    <p:sldId id="293" r:id="rId14"/>
    <p:sldId id="287" r:id="rId15"/>
    <p:sldId id="289" r:id="rId16"/>
    <p:sldId id="264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CF"/>
    <a:srgbClr val="FF66FF"/>
    <a:srgbClr val="FF00FF"/>
    <a:srgbClr val="FF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9" autoAdjust="0"/>
    <p:restoredTop sz="99467" autoAdjust="0"/>
  </p:normalViewPr>
  <p:slideViewPr>
    <p:cSldViewPr snapToGrid="0" snapToObjects="1">
      <p:cViewPr varScale="1">
        <p:scale>
          <a:sx n="114" d="100"/>
          <a:sy n="114" d="100"/>
        </p:scale>
        <p:origin x="552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B04D-B653-6049-95ED-A09F61C63869}" type="datetimeFigureOut">
              <a:rPr kumimoji="1" lang="zh-CN" altLang="en-US" smtClean="0"/>
              <a:t>2018/9/29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487E-C84F-734B-81FA-0A5483D83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mages.cnblogs.com/cnblogs_com/chengmo/WindowsLiveWriter/linuxshellpipe_ACF7/image_2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8258PICanu_1024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sp>
        <p:nvSpPr>
          <p:cNvPr id="40" name="直角三角形 39"/>
          <p:cNvSpPr/>
          <p:nvPr/>
        </p:nvSpPr>
        <p:spPr>
          <a:xfrm flipH="1" flipV="1">
            <a:off x="14882" y="0"/>
            <a:ext cx="9129117" cy="5143500"/>
          </a:xfrm>
          <a:prstGeom prst="rtTriangle">
            <a:avLst/>
          </a:prstGeom>
          <a:solidFill>
            <a:schemeClr val="bg1">
              <a:alpha val="5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2646712" y="1430901"/>
            <a:ext cx="512970" cy="0"/>
          </a:xfrm>
          <a:prstGeom prst="lin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2" name="椭圆 31"/>
          <p:cNvSpPr/>
          <p:nvPr/>
        </p:nvSpPr>
        <p:spPr>
          <a:xfrm>
            <a:off x="4405451" y="4478742"/>
            <a:ext cx="351529" cy="351529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581216" y="4535464"/>
            <a:ext cx="0" cy="2494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/>
          <p:cNvCxnSpPr/>
          <p:nvPr/>
        </p:nvCxnSpPr>
        <p:spPr>
          <a:xfrm>
            <a:off x="14882" y="0"/>
            <a:ext cx="8648601" cy="5143500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" name="文本框 13"/>
          <p:cNvSpPr txBox="1"/>
          <p:nvPr/>
        </p:nvSpPr>
        <p:spPr>
          <a:xfrm>
            <a:off x="2716417" y="1623291"/>
            <a:ext cx="33281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Abadi MT Condensed Light"/>
                <a:cs typeface="Abadi MT Condensed Light"/>
              </a:rPr>
              <a:t>重定向和管道</a:t>
            </a:r>
            <a:endParaRPr kumimoji="1" lang="en-US" altLang="zh-CN" sz="4000" dirty="0">
              <a:latin typeface="Abadi MT Condensed Light"/>
              <a:cs typeface="Abadi MT Condensed Light"/>
            </a:endParaRPr>
          </a:p>
          <a:p>
            <a:pPr algn="ctr"/>
            <a:r>
              <a:rPr kumimoji="1" lang="zh-CN" altLang="en-US" sz="4000" dirty="0">
                <a:latin typeface="Abadi MT Condensed Light"/>
                <a:cs typeface="Abadi MT Condensed Light"/>
              </a:rPr>
              <a:t>相关操作符</a:t>
            </a:r>
          </a:p>
        </p:txBody>
      </p:sp>
      <p:cxnSp>
        <p:nvCxnSpPr>
          <p:cNvPr id="95" name="直线连接符 94"/>
          <p:cNvCxnSpPr/>
          <p:nvPr/>
        </p:nvCxnSpPr>
        <p:spPr>
          <a:xfrm>
            <a:off x="14882" y="0"/>
            <a:ext cx="461383" cy="5164038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6" name="直线连接符 75"/>
          <p:cNvCxnSpPr/>
          <p:nvPr/>
        </p:nvCxnSpPr>
        <p:spPr>
          <a:xfrm flipV="1">
            <a:off x="2654466" y="1419563"/>
            <a:ext cx="0" cy="1324394"/>
          </a:xfrm>
          <a:prstGeom prst="lin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2" name="直线连接符 101"/>
          <p:cNvCxnSpPr/>
          <p:nvPr/>
        </p:nvCxnSpPr>
        <p:spPr>
          <a:xfrm>
            <a:off x="179512" y="0"/>
            <a:ext cx="8964487" cy="260789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6127325" y="1848447"/>
            <a:ext cx="0" cy="1313067"/>
          </a:xfrm>
          <a:prstGeom prst="lin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5571682" y="3151788"/>
            <a:ext cx="555642" cy="0"/>
          </a:xfrm>
          <a:prstGeom prst="lin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68258PICanu_1024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9144000" cy="5164038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62093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162215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j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3761105"/>
            <a:ext cx="6954520" cy="504825"/>
          </a:xfrm>
          <a:prstGeom prst="rect">
            <a:avLst/>
          </a:prstGeom>
        </p:spPr>
      </p:pic>
      <p:pic>
        <p:nvPicPr>
          <p:cNvPr id="7" name="图片 6" descr="jk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25" y="2209800"/>
            <a:ext cx="6983095" cy="127635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AACDB15-0313-437E-BA32-B92BFFF9E089}"/>
              </a:ext>
            </a:extLst>
          </p:cNvPr>
          <p:cNvSpPr txBox="1">
            <a:spLocks/>
          </p:cNvSpPr>
          <p:nvPr/>
        </p:nvSpPr>
        <p:spPr>
          <a:xfrm>
            <a:off x="457200" y="26401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>
                <a:latin typeface="Abadi MT Condensed Light"/>
                <a:ea typeface="+mn-ea"/>
                <a:cs typeface="Abadi MT Condensed Light"/>
              </a:rPr>
              <a:t>输出重定向举例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管道操作符</a:t>
            </a:r>
          </a:p>
        </p:txBody>
      </p:sp>
      <p:sp>
        <p:nvSpPr>
          <p:cNvPr id="5" name="矩形 4"/>
          <p:cNvSpPr/>
          <p:nvPr/>
        </p:nvSpPr>
        <p:spPr>
          <a:xfrm>
            <a:off x="1048871" y="950031"/>
            <a:ext cx="64545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管道操作符”</a:t>
            </a:r>
            <a:r>
              <a:rPr lang="en-US" altLang="zh-CN" dirty="0"/>
              <a:t>|”</a:t>
            </a:r>
          </a:p>
          <a:p>
            <a:r>
              <a:rPr lang="zh-CN" altLang="en-US" dirty="0"/>
              <a:t>一个命令的 标准输出可以管道到另一个命令的标准输入：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command1 | command2|commend3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9588" y="3258914"/>
            <a:ext cx="65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rgbClr val="3B5999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27" name="Picture 3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81" y="1873361"/>
            <a:ext cx="49149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35915" y="2571750"/>
            <a:ext cx="878078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先看图：</a:t>
            </a:r>
          </a:p>
          <a:p>
            <a:r>
              <a:rPr lang="zh-CN" altLang="en-US" dirty="0"/>
              <a:t>  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altLang="zh-CN" dirty="0"/>
              <a:t>command1</a:t>
            </a:r>
            <a:r>
              <a:rPr lang="zh-CN" altLang="en-US" dirty="0"/>
              <a:t>正确输出，作为</a:t>
            </a:r>
            <a:r>
              <a:rPr lang="en-US" altLang="zh-CN" dirty="0"/>
              <a:t>command2</a:t>
            </a:r>
            <a:r>
              <a:rPr lang="zh-CN" altLang="en-US" dirty="0"/>
              <a:t>的输入 然后</a:t>
            </a:r>
            <a:r>
              <a:rPr lang="en-US" altLang="zh-CN" dirty="0"/>
              <a:t>comand2</a:t>
            </a:r>
            <a:r>
              <a:rPr lang="zh-CN" altLang="en-US" dirty="0"/>
              <a:t>的输出作为，</a:t>
            </a:r>
            <a:r>
              <a:rPr lang="en-US" altLang="zh-CN" dirty="0"/>
              <a:t>comand3</a:t>
            </a:r>
            <a:r>
              <a:rPr lang="zh-CN" altLang="en-US" dirty="0"/>
              <a:t>的输入 ，</a:t>
            </a:r>
            <a:r>
              <a:rPr lang="en-US" altLang="zh-CN" dirty="0"/>
              <a:t>comand3</a:t>
            </a:r>
            <a:r>
              <a:rPr lang="zh-CN" altLang="en-US" dirty="0"/>
              <a:t>输出就会直接显示在屏幕上面了。</a:t>
            </a:r>
          </a:p>
          <a:p>
            <a:r>
              <a:rPr lang="zh-CN" altLang="en-US" dirty="0"/>
              <a:t>通过管道之后：</a:t>
            </a:r>
            <a:r>
              <a:rPr lang="en-US" altLang="zh-CN" dirty="0"/>
              <a:t>comand1,comand2</a:t>
            </a:r>
            <a:r>
              <a:rPr lang="zh-CN" altLang="en-US" dirty="0"/>
              <a:t>的正确输出不显示在屏幕上面</a:t>
            </a:r>
          </a:p>
          <a:p>
            <a:r>
              <a:rPr lang="zh-CN" altLang="en-US" dirty="0"/>
              <a:t>注意：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、管道命令只处理前一个命令正确输出，不处理错误输出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、管道命令右边命令，必须能够接收标准输入流命令才行。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管道操作符</a:t>
            </a:r>
          </a:p>
        </p:txBody>
      </p:sp>
      <p:sp>
        <p:nvSpPr>
          <p:cNvPr id="5" name="矩形 4"/>
          <p:cNvSpPr/>
          <p:nvPr/>
        </p:nvSpPr>
        <p:spPr>
          <a:xfrm>
            <a:off x="1452283" y="1316735"/>
            <a:ext cx="6535271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cat test.sh | grep -n 'echo'</a:t>
            </a:r>
          </a:p>
          <a:p>
            <a:r>
              <a:rPr lang="en-US" altLang="zh-CN" dirty="0"/>
              <a:t>echo "very good!";</a:t>
            </a:r>
          </a:p>
          <a:p>
            <a:r>
              <a:rPr lang="en-US" altLang="zh-CN" dirty="0"/>
              <a:t>echo "good!";</a:t>
            </a:r>
          </a:p>
          <a:p>
            <a:r>
              <a:rPr lang="en-US" altLang="zh-CN" dirty="0"/>
              <a:t>echo "pass!";</a:t>
            </a:r>
          </a:p>
          <a:p>
            <a:r>
              <a:rPr lang="en-US" altLang="zh-CN" dirty="0"/>
              <a:t>echo "no pass!";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读出</a:t>
            </a:r>
            <a:r>
              <a:rPr lang="en-US" altLang="zh-CN" dirty="0"/>
              <a:t>test.sh</a:t>
            </a:r>
            <a:r>
              <a:rPr lang="zh-CN" altLang="en-US" dirty="0"/>
              <a:t>文件内容，通过管道转发给</a:t>
            </a:r>
            <a:r>
              <a:rPr lang="en-US" altLang="zh-CN" dirty="0"/>
              <a:t>grep </a:t>
            </a:r>
            <a:r>
              <a:rPr lang="zh-CN" altLang="en-US" dirty="0"/>
              <a:t>作为输入内容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管道操作符</a:t>
            </a:r>
          </a:p>
        </p:txBody>
      </p:sp>
      <p:sp>
        <p:nvSpPr>
          <p:cNvPr id="5" name="矩形 4"/>
          <p:cNvSpPr/>
          <p:nvPr/>
        </p:nvSpPr>
        <p:spPr>
          <a:xfrm>
            <a:off x="1452283" y="1316735"/>
            <a:ext cx="65352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cat a.bat | grep -n 'echo'</a:t>
            </a:r>
          </a:p>
          <a:p>
            <a:endParaRPr lang="zh-CN" altLang="en-US" dirty="0"/>
          </a:p>
        </p:txBody>
      </p:sp>
      <p:pic>
        <p:nvPicPr>
          <p:cNvPr id="3" name="图片 2" descr="jk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2207260"/>
            <a:ext cx="696404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9022" y="806330"/>
            <a:ext cx="53916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管道命令与重定向区别：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、左边的命令应该有标准输出 </a:t>
            </a:r>
            <a:r>
              <a:rPr lang="en-US" altLang="zh-CN" dirty="0"/>
              <a:t>| </a:t>
            </a:r>
            <a:r>
              <a:rPr lang="zh-CN" altLang="en-US" dirty="0"/>
              <a:t>右边的命令应该接受标准输入</a:t>
            </a:r>
          </a:p>
          <a:p>
            <a:r>
              <a:rPr lang="zh-CN" altLang="en-US" dirty="0"/>
              <a:t>      左边的命令应该有标准输出 </a:t>
            </a:r>
            <a:r>
              <a:rPr lang="en-US" altLang="zh-CN" dirty="0"/>
              <a:t>&gt; </a:t>
            </a:r>
            <a:r>
              <a:rPr lang="zh-CN" altLang="en-US" dirty="0"/>
              <a:t>右边只能是文件</a:t>
            </a:r>
          </a:p>
          <a:p>
            <a:r>
              <a:rPr lang="zh-CN" altLang="en-US" dirty="0"/>
              <a:t>      左边的命令应该需要标准输入 </a:t>
            </a:r>
            <a:r>
              <a:rPr lang="en-US" altLang="zh-CN" dirty="0"/>
              <a:t>&lt; </a:t>
            </a:r>
            <a:r>
              <a:rPr lang="zh-CN" altLang="en-US" dirty="0"/>
              <a:t>右边只能是文件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、管道触发两个子进程执行</a:t>
            </a:r>
            <a:r>
              <a:rPr lang="en-US" altLang="zh-CN" dirty="0"/>
              <a:t>"|"</a:t>
            </a:r>
            <a:r>
              <a:rPr lang="zh-CN" altLang="en-US" dirty="0"/>
              <a:t>两边的程序；而重定向是在一个进程内执行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892464"/>
            <a:ext cx="6602506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cat test.sh| grep -n 'echo'</a:t>
            </a:r>
          </a:p>
          <a:p>
            <a:r>
              <a:rPr lang="en-US" altLang="zh-CN" dirty="0"/>
              <a:t>echo "very good!";</a:t>
            </a:r>
          </a:p>
          <a:p>
            <a:r>
              <a:rPr lang="en-US" altLang="zh-CN" dirty="0"/>
              <a:t>echo "good!";</a:t>
            </a:r>
          </a:p>
          <a:p>
            <a:r>
              <a:rPr lang="en-US" altLang="zh-CN" dirty="0"/>
              <a:t>echo "pass!";</a:t>
            </a:r>
          </a:p>
          <a:p>
            <a:r>
              <a:rPr lang="en-US" altLang="zh-CN" dirty="0"/>
              <a:t>echo "no pass!";</a:t>
            </a:r>
          </a:p>
          <a:p>
            <a:r>
              <a:rPr lang="en-US" altLang="zh-CN" dirty="0"/>
              <a:t>#"|"</a:t>
            </a:r>
            <a:r>
              <a:rPr lang="zh-CN" altLang="en-US" dirty="0"/>
              <a:t>管道两边都必须是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$ grep -n 'echo' &lt;test.sh    </a:t>
            </a:r>
          </a:p>
          <a:p>
            <a:r>
              <a:rPr lang="en-US" altLang="zh-CN" dirty="0"/>
              <a:t>echo "very good!";</a:t>
            </a:r>
          </a:p>
          <a:p>
            <a:r>
              <a:rPr lang="en-US" altLang="zh-CN" dirty="0"/>
              <a:t>echo "good!";</a:t>
            </a:r>
          </a:p>
          <a:p>
            <a:r>
              <a:rPr lang="en-US" altLang="zh-CN" dirty="0"/>
              <a:t>echo "pass!";</a:t>
            </a:r>
          </a:p>
          <a:p>
            <a:r>
              <a:rPr lang="en-US" altLang="zh-CN" dirty="0"/>
              <a:t>echo "no pass!";</a:t>
            </a:r>
          </a:p>
          <a:p>
            <a:r>
              <a:rPr lang="en-US" altLang="zh-CN" dirty="0"/>
              <a:t>#"</a:t>
            </a:r>
            <a:r>
              <a:rPr lang="zh-CN" altLang="en-US" dirty="0"/>
              <a:t>重定向</a:t>
            </a:r>
            <a:r>
              <a:rPr lang="en-US" altLang="zh-CN" dirty="0"/>
              <a:t>"</a:t>
            </a:r>
            <a:r>
              <a:rPr lang="zh-CN" altLang="en-US" dirty="0"/>
              <a:t>符号，右边只能是文件（普通文件，文件描述符，文件设备）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8258PICanu_1024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sp>
        <p:nvSpPr>
          <p:cNvPr id="40" name="直角三角形 39"/>
          <p:cNvSpPr/>
          <p:nvPr/>
        </p:nvSpPr>
        <p:spPr>
          <a:xfrm flipH="1" flipV="1">
            <a:off x="14882" y="0"/>
            <a:ext cx="9129117" cy="5143500"/>
          </a:xfrm>
          <a:prstGeom prst="rtTriangle">
            <a:avLst/>
          </a:prstGeom>
          <a:solidFill>
            <a:schemeClr val="bg1"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2874604" y="1396884"/>
            <a:ext cx="708722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" name="文本框 13"/>
          <p:cNvSpPr txBox="1"/>
          <p:nvPr/>
        </p:nvSpPr>
        <p:spPr>
          <a:xfrm>
            <a:off x="2591111" y="1386492"/>
            <a:ext cx="3742079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>
                <a:latin typeface="Abadi MT Condensed Light"/>
                <a:cs typeface="Abadi MT Condensed Light"/>
              </a:rPr>
              <a:t>THANK</a:t>
            </a:r>
          </a:p>
          <a:p>
            <a:pPr algn="ctr"/>
            <a:r>
              <a:rPr kumimoji="1" lang="zh-CN" altLang="zh-CN" sz="5400" dirty="0">
                <a:latin typeface="Abadi MT Condensed Light"/>
                <a:cs typeface="Abadi MT Condensed Light"/>
              </a:rPr>
              <a:t>Y</a:t>
            </a:r>
            <a:r>
              <a:rPr kumimoji="1" lang="en-US" altLang="zh-CN" sz="5400" dirty="0">
                <a:latin typeface="Abadi MT Condensed Light"/>
                <a:cs typeface="Abadi MT Condensed Light"/>
              </a:rPr>
              <a:t>OU.</a:t>
            </a:r>
            <a:endParaRPr kumimoji="1" lang="zh-CN" altLang="en-US" sz="5400" dirty="0">
              <a:latin typeface="Abadi MT Condensed Light"/>
              <a:cs typeface="Abadi MT Condensed Ligh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26071" y="4478742"/>
            <a:ext cx="351529" cy="351529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501836" y="4535464"/>
            <a:ext cx="0" cy="2494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317896" y="2997441"/>
            <a:ext cx="3476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900" dirty="0">
                <a:latin typeface="Arial Narrow" panose="020B0606020202030204"/>
                <a:cs typeface="Arial Narrow" panose="020B0606020202030204"/>
              </a:rPr>
              <a:t>Great opening event Shenzhen on March 18th. </a:t>
            </a:r>
            <a:endParaRPr kumimoji="1" lang="en-US" altLang="zh-CN" sz="2800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57" name="直线连接符 56"/>
          <p:cNvCxnSpPr/>
          <p:nvPr/>
        </p:nvCxnSpPr>
        <p:spPr>
          <a:xfrm>
            <a:off x="5238912" y="3117771"/>
            <a:ext cx="759762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5794555" y="2698611"/>
            <a:ext cx="0" cy="453547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6" name="直线连接符 75"/>
          <p:cNvCxnSpPr/>
          <p:nvPr/>
        </p:nvCxnSpPr>
        <p:spPr>
          <a:xfrm flipV="1">
            <a:off x="3041120" y="1385545"/>
            <a:ext cx="0" cy="453547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8" name="矩形 77"/>
          <p:cNvSpPr/>
          <p:nvPr/>
        </p:nvSpPr>
        <p:spPr>
          <a:xfrm>
            <a:off x="3033366" y="1275606"/>
            <a:ext cx="3476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900" dirty="0">
                <a:latin typeface="Arial Narrow" panose="020B0606020202030204"/>
                <a:cs typeface="Arial Narrow" panose="020B0606020202030204"/>
              </a:rPr>
              <a:t>Great opening event Shenzhen on March 18th. </a:t>
            </a:r>
            <a:endParaRPr kumimoji="1" lang="en-US" altLang="zh-CN" sz="2800" dirty="0">
              <a:latin typeface="Abadi MT Condensed Extra Bold"/>
              <a:cs typeface="Abadi MT Condensed Extra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>
                <a:latin typeface="Abadi MT Condensed Light"/>
                <a:ea typeface="+mn-ea"/>
                <a:cs typeface="Abadi MT Condensed Light"/>
              </a:rPr>
              <a:t>重定向</a:t>
            </a:r>
          </a:p>
        </p:txBody>
      </p:sp>
      <p:sp>
        <p:nvSpPr>
          <p:cNvPr id="8" name="矩形 7"/>
          <p:cNvSpPr/>
          <p:nvPr/>
        </p:nvSpPr>
        <p:spPr>
          <a:xfrm>
            <a:off x="2189635" y="1292686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重定向这个词已经表达的非常准确，所谓重定向就是重新定义输出的方向（目的地）。</a:t>
            </a:r>
            <a:endParaRPr kumimoji="1" lang="en-US" altLang="zh-CN" sz="1000" dirty="0">
              <a:solidFill>
                <a:srgbClr val="000000"/>
              </a:solidFill>
              <a:latin typeface="Arial Narrow" panose="020B0606020202030204"/>
              <a:cs typeface="Arial Narrow" panose="020B0606020202030204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62093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162215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89635" y="2341814"/>
            <a:ext cx="4763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当屏幕输出的信息很重要，而且我们需要将他存下来的时候； 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后台执行中的程序，不希望他干扰屏幕正常的输出结果时；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系统的执行命令</a:t>
            </a:r>
            <a:r>
              <a:rPr lang="en-US" altLang="zh-CN" dirty="0"/>
              <a:t>, </a:t>
            </a:r>
            <a:r>
              <a:rPr lang="zh-CN" altLang="en-US" dirty="0"/>
              <a:t>例如定时任务的执行结果，希望他可以存下来时； 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一些执行命令，我们已经知道他可能出现错误信息</a:t>
            </a:r>
            <a:r>
              <a:rPr lang="en-US" altLang="zh-CN" dirty="0"/>
              <a:t>, </a:t>
            </a:r>
            <a:r>
              <a:rPr lang="zh-CN" altLang="en-US" dirty="0"/>
              <a:t>想将他直接丢弃时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错误信息与正确信息需要分别输出时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badi MT Condensed Light"/>
                <a:ea typeface="+mn-ea"/>
                <a:cs typeface="Abadi MT Condensed Light"/>
              </a:rPr>
              <a:t>PPT</a:t>
            </a:r>
            <a:r>
              <a:rPr kumimoji="1" lang="zh-CN" altLang="en-US" sz="4800" dirty="0">
                <a:latin typeface="Abadi MT Condensed Light"/>
                <a:ea typeface="+mn-ea"/>
                <a:cs typeface="Abadi MT Condensed Light"/>
              </a:rPr>
              <a:t> </a:t>
            </a:r>
            <a:r>
              <a:rPr kumimoji="1" lang="en-US" altLang="zh-CN" sz="4800" dirty="0">
                <a:latin typeface="Abadi MT Condensed Light"/>
                <a:ea typeface="+mn-ea"/>
                <a:cs typeface="Abadi MT Condensed Light"/>
              </a:rPr>
              <a:t>Template</a:t>
            </a:r>
            <a:endParaRPr kumimoji="1" lang="zh-CN" altLang="en-US" sz="4800" dirty="0">
              <a:latin typeface="Abadi MT Condensed Light"/>
              <a:ea typeface="+mn-ea"/>
              <a:cs typeface="Abadi MT Condensed Light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62093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162215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solidFill>
                  <a:srgbClr val="FFFFFF"/>
                </a:solidFill>
                <a:latin typeface="Abadi MT Condensed Light"/>
                <a:ea typeface="+mn-ea"/>
                <a:cs typeface="Abadi MT Condensed Light"/>
              </a:rPr>
              <a:t>主要操作符</a:t>
            </a:r>
          </a:p>
        </p:txBody>
      </p:sp>
      <p:cxnSp>
        <p:nvCxnSpPr>
          <p:cNvPr id="16" name="直线连接符 15"/>
          <p:cNvCxnSpPr/>
          <p:nvPr/>
        </p:nvCxnSpPr>
        <p:spPr>
          <a:xfrm>
            <a:off x="6361724" y="845041"/>
            <a:ext cx="74409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314615" y="845041"/>
            <a:ext cx="74409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3" y="1605911"/>
            <a:ext cx="8923793" cy="28425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Abadi MT Condensed Light"/>
                <a:ea typeface="+mn-ea"/>
                <a:cs typeface="Abadi MT Condensed Light"/>
              </a:rPr>
              <a:t>输入重定向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6498436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18367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74058" y="1063229"/>
            <a:ext cx="7113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zh-CN" altLang="en-US" dirty="0"/>
              <a:t>  输入重定向命令，从文件中读入命令输入，而不是从键盘中读入。</a:t>
            </a:r>
          </a:p>
        </p:txBody>
      </p:sp>
      <p:sp>
        <p:nvSpPr>
          <p:cNvPr id="3" name="矩形 2"/>
          <p:cNvSpPr/>
          <p:nvPr/>
        </p:nvSpPr>
        <p:spPr>
          <a:xfrm>
            <a:off x="874058" y="1607260"/>
            <a:ext cx="6689912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可以指定命令的标准输入。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$ sort &lt; name.txt</a:t>
            </a:r>
            <a:r>
              <a:rPr lang="zh-CN" altLang="en-US" dirty="0"/>
              <a:t>在上面的命令中， </a:t>
            </a:r>
            <a:r>
              <a:rPr lang="en-US" altLang="zh-CN" dirty="0"/>
              <a:t>sort</a:t>
            </a:r>
            <a:r>
              <a:rPr lang="zh-CN" altLang="en-US" dirty="0"/>
              <a:t>命令的输入是采用重定向的方式给出的，不过也可以直接把相应的文件作为该命令的参数：</a:t>
            </a:r>
            <a:r>
              <a:rPr lang="en-US" altLang="zh-CN" dirty="0"/>
              <a:t>$ sort name.txt</a:t>
            </a:r>
            <a:r>
              <a:rPr lang="zh-CN" altLang="en-US" dirty="0"/>
              <a:t>在上面的例子中，还可以更进一步地通过重定向为</a:t>
            </a:r>
            <a:r>
              <a:rPr lang="en-US" altLang="zh-CN" dirty="0"/>
              <a:t>sort</a:t>
            </a:r>
            <a:r>
              <a:rPr lang="zh-CN" altLang="en-US" dirty="0"/>
              <a:t>命令指定一个输出文件</a:t>
            </a:r>
            <a:r>
              <a:rPr lang="en-US" altLang="zh-CN" dirty="0" err="1"/>
              <a:t>name.out</a:t>
            </a:r>
            <a:r>
              <a:rPr lang="zh-CN" altLang="en-US" dirty="0"/>
              <a:t>。这样屏幕上将不会出现任何信息</a:t>
            </a:r>
            <a:r>
              <a:rPr lang="en-US" altLang="zh-CN" dirty="0"/>
              <a:t>(</a:t>
            </a:r>
            <a:r>
              <a:rPr lang="zh-CN" altLang="en-US" dirty="0"/>
              <a:t>除了错误信息以外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$ sort &lt;name.txt &gt;</a:t>
            </a:r>
            <a:r>
              <a:rPr lang="en-US" altLang="zh-CN" dirty="0" err="1"/>
              <a:t>name.out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在发送邮件时，可以用重定向的方法发送一个文件中的内容。在下面的例子中，用户</a:t>
            </a:r>
            <a:r>
              <a:rPr lang="en-US" altLang="zh-CN" dirty="0" err="1"/>
              <a:t>louise</a:t>
            </a:r>
            <a:r>
              <a:rPr lang="zh-CN" altLang="en-US" dirty="0"/>
              <a:t>将收到一个邮件，其中含有文件</a:t>
            </a:r>
            <a:r>
              <a:rPr lang="en-US" altLang="zh-CN" dirty="0"/>
              <a:t>contents.txt</a:t>
            </a:r>
            <a:r>
              <a:rPr lang="zh-CN" altLang="en-US" dirty="0"/>
              <a:t>中的内容：</a:t>
            </a:r>
            <a:r>
              <a:rPr lang="en-US" altLang="zh-CN" dirty="0"/>
              <a:t>$ mail </a:t>
            </a:r>
            <a:r>
              <a:rPr lang="en-US" altLang="zh-CN" dirty="0" err="1"/>
              <a:t>louise</a:t>
            </a:r>
            <a:r>
              <a:rPr lang="en-US" altLang="zh-CN" dirty="0"/>
              <a:t> &lt; contents.txt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Abadi MT Condensed Light"/>
                <a:ea typeface="+mn-ea"/>
                <a:cs typeface="Abadi MT Condensed Light"/>
              </a:rPr>
              <a:t>输出重定向</a:t>
            </a:r>
          </a:p>
        </p:txBody>
      </p:sp>
      <p:cxnSp>
        <p:nvCxnSpPr>
          <p:cNvPr id="11" name="直线连接符 10"/>
          <p:cNvCxnSpPr/>
          <p:nvPr/>
        </p:nvCxnSpPr>
        <p:spPr>
          <a:xfrm>
            <a:off x="62093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162215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96868" y="1417588"/>
            <a:ext cx="4809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这两个命令的效果从本质上来说都是一样的，他们都是输出重定向命令，说的通俗一点，就是把前面命令的输出写入到一个文件中。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这两个命令的唯一区别是，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会清除掉原有文件中的内容后把新的内容写入原文件，</a:t>
            </a:r>
            <a:endParaRPr lang="en-US" altLang="zh-CN" dirty="0"/>
          </a:p>
          <a:p>
            <a:r>
              <a:rPr lang="en-US" altLang="zh-CN" dirty="0"/>
              <a:t>&gt;&gt;</a:t>
            </a:r>
            <a:r>
              <a:rPr lang="zh-CN" altLang="en-US" dirty="0"/>
              <a:t>只会另起一行追加新的内容到原文件中，而不会改动其中的原有内容。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badi MT Condensed Light"/>
              </a:rPr>
              <a:t>输入</a:t>
            </a:r>
            <a:r>
              <a:rPr kumimoji="1"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badi MT Condensed Light"/>
              </a:rPr>
              <a:t>/</a:t>
            </a:r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badi MT Condensed Light"/>
              </a:rPr>
              <a:t>输出重定向简单解释</a:t>
            </a:r>
          </a:p>
        </p:txBody>
      </p:sp>
      <p:cxnSp>
        <p:nvCxnSpPr>
          <p:cNvPr id="11" name="直线连接符 10"/>
          <p:cNvCxnSpPr/>
          <p:nvPr/>
        </p:nvCxnSpPr>
        <p:spPr>
          <a:xfrm>
            <a:off x="7272580" y="663298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1066892" y="671416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438939" y="1170018"/>
            <a:ext cx="65142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．输入重定向符   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一般形式：命令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文件名        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如：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$  score &lt; file1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file1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为预先录入的文件）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．输出重定向符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一般形式：命令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文件名         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如：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$ who &gt; file1 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．输出附加定向符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一般形式：命令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&gt;&gt;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文件名         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如：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$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-l &gt;&gt; file1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输入和输出重新定向可以连在一起使用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如：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$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wc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-l &lt;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infile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&gt;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outfile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68258PICanu_1024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Abadi MT Condensed Light"/>
                <a:ea typeface="+mn-ea"/>
                <a:cs typeface="Abadi MT Condensed Light"/>
              </a:rPr>
              <a:t>输入重定向举例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62093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162215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33106" y="989907"/>
            <a:ext cx="5526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需经常执行的</a:t>
            </a:r>
            <a:r>
              <a:rPr lang="en-US" altLang="zh-CN" dirty="0"/>
              <a:t>shell</a:t>
            </a:r>
            <a:r>
              <a:rPr lang="zh-CN" altLang="en-US" dirty="0"/>
              <a:t>命令，也可放入一个文件，并且让</a:t>
            </a:r>
            <a:r>
              <a:rPr lang="en-US" altLang="zh-CN" dirty="0"/>
              <a:t>shell</a:t>
            </a:r>
            <a:r>
              <a:rPr lang="zh-CN" altLang="en-US" dirty="0"/>
              <a:t>从该文件中读取命令。如</a:t>
            </a:r>
            <a:endParaRPr lang="en-US" altLang="zh-CN" dirty="0"/>
          </a:p>
          <a:p>
            <a:r>
              <a:rPr lang="en-US" altLang="zh-CN" dirty="0"/>
              <a:t>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25053-885D-40A4-9501-8F2519B9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6" y="1646456"/>
            <a:ext cx="6096528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68258PICanu_1024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Abadi MT Condensed Light"/>
                <a:ea typeface="+mn-ea"/>
                <a:cs typeface="Abadi MT Condensed Light"/>
              </a:rPr>
              <a:t>输入重定向举例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62093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162215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33106" y="1070590"/>
            <a:ext cx="5526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</a:t>
            </a:r>
            <a:endParaRPr lang="en-US" altLang="zh-CN" dirty="0"/>
          </a:p>
          <a:p>
            <a:r>
              <a:rPr lang="en-US" altLang="zh-CN" dirty="0"/>
              <a:t>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B6F4D5-8126-4959-AF92-097DD7EC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90" y="2543751"/>
            <a:ext cx="5540220" cy="23928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324927C-7370-441D-81CB-00BC927D69B1}"/>
              </a:ext>
            </a:extLst>
          </p:cNvPr>
          <p:cNvSpPr/>
          <p:nvPr/>
        </p:nvSpPr>
        <p:spPr>
          <a:xfrm>
            <a:off x="1640541" y="1054430"/>
            <a:ext cx="60041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通常需要的命令，他们从标准输入的输入可以有自己的这种方式从文件输入重定向。例如，上面生成的文件中的用户的数量来计算的行，可以执行如下命令：</a:t>
            </a:r>
            <a:endParaRPr lang="en-US" altLang="zh-CN" sz="1100" dirty="0"/>
          </a:p>
          <a:p>
            <a:r>
              <a:rPr lang="en-US" altLang="zh-CN" sz="1100" dirty="0"/>
              <a:t>$ </a:t>
            </a:r>
            <a:r>
              <a:rPr lang="en-US" altLang="zh-CN" sz="1100" dirty="0" err="1"/>
              <a:t>wc</a:t>
            </a:r>
            <a:r>
              <a:rPr lang="en-US" altLang="zh-CN" sz="1100" dirty="0"/>
              <a:t> -l </a:t>
            </a:r>
            <a:r>
              <a:rPr lang="zh-CN" altLang="en-US" sz="1100" dirty="0"/>
              <a:t>文件名</a:t>
            </a:r>
            <a:endParaRPr lang="en-US" altLang="zh-CN" sz="1100" dirty="0"/>
          </a:p>
          <a:p>
            <a:r>
              <a:rPr lang="zh-CN" altLang="en-US" sz="1100" dirty="0"/>
              <a:t>在这里，它产生的输出</a:t>
            </a:r>
            <a:r>
              <a:rPr lang="en-US" altLang="zh-CN" sz="1100" dirty="0"/>
              <a:t>2</a:t>
            </a:r>
            <a:r>
              <a:rPr lang="zh-CN" altLang="en-US" sz="1100" dirty="0"/>
              <a:t>行。可以指望的文件中的行数 </a:t>
            </a:r>
            <a:r>
              <a:rPr lang="en-US" altLang="zh-CN" sz="1100" dirty="0" err="1"/>
              <a:t>wc</a:t>
            </a:r>
            <a:r>
              <a:rPr lang="en-US" altLang="zh-CN" sz="1100" dirty="0"/>
              <a:t> </a:t>
            </a:r>
            <a:r>
              <a:rPr lang="zh-CN" altLang="en-US" sz="1100" dirty="0"/>
              <a:t>命令的标准输入重定向用户从文件：</a:t>
            </a:r>
            <a:endParaRPr lang="en-US" altLang="zh-CN" sz="1100" dirty="0"/>
          </a:p>
          <a:p>
            <a:r>
              <a:rPr lang="en-US" altLang="zh-CN" sz="1100" dirty="0"/>
              <a:t>$ </a:t>
            </a:r>
            <a:r>
              <a:rPr lang="en-US" altLang="zh-CN" sz="1100" dirty="0" err="1"/>
              <a:t>wc</a:t>
            </a:r>
            <a:r>
              <a:rPr lang="en-US" altLang="zh-CN" sz="1100" dirty="0"/>
              <a:t> -l &lt; </a:t>
            </a:r>
            <a:r>
              <a:rPr lang="zh-CN" altLang="en-US" sz="1100" dirty="0"/>
              <a:t>文件名</a:t>
            </a:r>
            <a:endParaRPr lang="en-US" altLang="zh-CN" sz="1100" dirty="0"/>
          </a:p>
          <a:p>
            <a:r>
              <a:rPr lang="zh-CN" altLang="en-US" sz="1100" dirty="0"/>
              <a:t>请注意，在由两种形式的</a:t>
            </a:r>
            <a:r>
              <a:rPr lang="en-US" altLang="zh-CN" sz="1100" dirty="0" err="1"/>
              <a:t>wc</a:t>
            </a:r>
            <a:r>
              <a:rPr lang="zh-CN" altLang="en-US" sz="1100" dirty="0"/>
              <a:t>命令产生的输出是有区别的。在第一种情况下，该文件的用户的名称列出的行数，在第二种情况下，它不是。在第一种情况下，</a:t>
            </a:r>
            <a:r>
              <a:rPr lang="en-US" altLang="zh-CN" sz="1100" dirty="0" err="1"/>
              <a:t>wc</a:t>
            </a:r>
            <a:r>
              <a:rPr lang="en-US" altLang="zh-CN" sz="1100" dirty="0"/>
              <a:t> </a:t>
            </a:r>
            <a:r>
              <a:rPr lang="zh-CN" altLang="en-US" sz="1100" dirty="0"/>
              <a:t>知道，它是用户从文件读取输入。在第二种情况下，只知道它是从标准输入读取输入，所以它不显示文件名。</a:t>
            </a:r>
          </a:p>
        </p:txBody>
      </p:sp>
    </p:spTree>
    <p:extLst>
      <p:ext uri="{BB962C8B-B14F-4D97-AF65-F5344CB8AC3E}">
        <p14:creationId xmlns:p14="http://schemas.microsoft.com/office/powerpoint/2010/main" val="117386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68258PICanu_1024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Abadi MT Condensed Light"/>
                <a:ea typeface="+mn-ea"/>
                <a:cs typeface="Abadi MT Condensed Light"/>
              </a:rPr>
              <a:t>输出重定向举例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6209324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2162215" y="692641"/>
            <a:ext cx="744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7199" y="992671"/>
            <a:ext cx="5526741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echo @echo off &gt; </a:t>
            </a:r>
            <a:r>
              <a:rPr lang="en-US" altLang="zh-CN" dirty="0" err="1"/>
              <a:t>a.batecho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echo This is a pipeline command example.&gt;&gt;</a:t>
            </a:r>
            <a:r>
              <a:rPr lang="en-US" altLang="zh-CN" dirty="0" err="1"/>
              <a:t>a.batecho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echo It is very easy? &gt;&gt; </a:t>
            </a:r>
            <a:r>
              <a:rPr lang="en-US" altLang="zh-CN" dirty="0" err="1"/>
              <a:t>a.batecho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echo Believe your self! &gt;&gt; </a:t>
            </a:r>
            <a:r>
              <a:rPr lang="en-US" altLang="zh-CN" dirty="0" err="1"/>
              <a:t>a.batecho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pause &gt;&gt; </a:t>
            </a:r>
            <a:r>
              <a:rPr lang="en-US" altLang="zh-CN" dirty="0" err="1"/>
              <a:t>a.batecho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exit &gt;&gt; a.bat</a:t>
            </a:r>
          </a:p>
          <a:p>
            <a:r>
              <a:rPr lang="zh-CN" altLang="en-US" dirty="0"/>
              <a:t>依次输入以上各行命令，一行一个回车，将在当前目录下生成一个</a:t>
            </a:r>
            <a:r>
              <a:rPr lang="en-US" altLang="zh-CN" dirty="0"/>
              <a:t>a.bat</a:t>
            </a:r>
            <a:r>
              <a:rPr lang="zh-CN" altLang="en-US" dirty="0"/>
              <a:t>文件，里面的内容如下：</a:t>
            </a:r>
            <a:endParaRPr lang="en-US" altLang="zh-CN" dirty="0"/>
          </a:p>
          <a:p>
            <a:r>
              <a:rPr lang="en-US" altLang="zh-CN" dirty="0"/>
              <a:t>@echo off</a:t>
            </a:r>
          </a:p>
          <a:p>
            <a:r>
              <a:rPr lang="en-US" altLang="zh-CN" dirty="0"/>
              <a:t>echo This is a pipeline command example.</a:t>
            </a:r>
          </a:p>
          <a:p>
            <a:r>
              <a:rPr lang="en-US" altLang="zh-CN" dirty="0"/>
              <a:t>echo It is very easy?</a:t>
            </a:r>
          </a:p>
          <a:p>
            <a:r>
              <a:rPr lang="en-US" altLang="zh-CN" dirty="0"/>
              <a:t>echo Believe your self!</a:t>
            </a:r>
          </a:p>
          <a:p>
            <a:r>
              <a:rPr lang="en-US" altLang="zh-CN" dirty="0"/>
              <a:t>Pause</a:t>
            </a:r>
          </a:p>
          <a:p>
            <a:r>
              <a:rPr lang="en-US" altLang="zh-CN" dirty="0"/>
              <a:t>exit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1058</Words>
  <Application>Microsoft Office PowerPoint</Application>
  <PresentationFormat>全屏显示(16:9)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Abadi MT Condensed Extra Bold</vt:lpstr>
      <vt:lpstr>Abadi MT Condensed Light</vt:lpstr>
      <vt:lpstr>黑体</vt:lpstr>
      <vt:lpstr>宋体</vt:lpstr>
      <vt:lpstr>Arial</vt:lpstr>
      <vt:lpstr>Arial Narrow</vt:lpstr>
      <vt:lpstr>Calibri</vt:lpstr>
      <vt:lpstr>Verdana</vt:lpstr>
      <vt:lpstr>Office 主题</vt:lpstr>
      <vt:lpstr>PowerPoint 演示文稿</vt:lpstr>
      <vt:lpstr>重定向</vt:lpstr>
      <vt:lpstr>PPT Template</vt:lpstr>
      <vt:lpstr>输入重定向</vt:lpstr>
      <vt:lpstr>输出重定向</vt:lpstr>
      <vt:lpstr>输入/输出重定向简单解释</vt:lpstr>
      <vt:lpstr>输入重定向举例</vt:lpstr>
      <vt:lpstr>输入重定向举例</vt:lpstr>
      <vt:lpstr>输出重定向举例</vt:lpstr>
      <vt:lpstr>PowerPoint 演示文稿</vt:lpstr>
      <vt:lpstr>管道操作符</vt:lpstr>
      <vt:lpstr>管道操作符</vt:lpstr>
      <vt:lpstr>管道操作符</vt:lpstr>
      <vt:lpstr>PowerPoint 演示文稿</vt:lpstr>
      <vt:lpstr>PowerPoint 演示文稿</vt:lpstr>
      <vt:lpstr>PowerPoint 演示文稿</vt:lpstr>
    </vt:vector>
  </TitlesOfParts>
  <Company>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建强</dc:creator>
  <cp:lastModifiedBy>HASEE</cp:lastModifiedBy>
  <cp:revision>380</cp:revision>
  <dcterms:created xsi:type="dcterms:W3CDTF">2016-07-05T00:39:00Z</dcterms:created>
  <dcterms:modified xsi:type="dcterms:W3CDTF">2018-09-29T16:00:17Z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