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694" r:id="rId4"/>
  </p:sldMasterIdLst>
  <p:notesMasterIdLst>
    <p:notesMasterId r:id="rId39"/>
  </p:notesMasterIdLst>
  <p:sldIdLst>
    <p:sldId id="344" r:id="rId5"/>
    <p:sldId id="340" r:id="rId6"/>
    <p:sldId id="263" r:id="rId7"/>
    <p:sldId id="288" r:id="rId8"/>
    <p:sldId id="400" r:id="rId9"/>
    <p:sldId id="401" r:id="rId10"/>
    <p:sldId id="402" r:id="rId11"/>
    <p:sldId id="403" r:id="rId12"/>
    <p:sldId id="412" r:id="rId13"/>
    <p:sldId id="266" r:id="rId14"/>
    <p:sldId id="359" r:id="rId15"/>
    <p:sldId id="290" r:id="rId16"/>
    <p:sldId id="365" r:id="rId17"/>
    <p:sldId id="267" r:id="rId18"/>
    <p:sldId id="361" r:id="rId19"/>
    <p:sldId id="291" r:id="rId20"/>
    <p:sldId id="269" r:id="rId21"/>
    <p:sldId id="362" r:id="rId22"/>
    <p:sldId id="270" r:id="rId23"/>
    <p:sldId id="41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366" r:id="rId33"/>
    <p:sldId id="397" r:id="rId34"/>
    <p:sldId id="367" r:id="rId35"/>
    <p:sldId id="394" r:id="rId36"/>
    <p:sldId id="398" r:id="rId37"/>
    <p:sldId id="3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5297" autoAdjust="0"/>
  </p:normalViewPr>
  <p:slideViewPr>
    <p:cSldViewPr>
      <p:cViewPr varScale="1">
        <p:scale>
          <a:sx n="117" d="100"/>
          <a:sy n="117" d="100"/>
        </p:scale>
        <p:origin x="13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EF94-24C3-4EE1-BD7B-5B7DCED529F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8178-86ED-4221-AE80-3D3D26FFE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8DAAC-5593-4CFD-A6A3-B3DE75F4059B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0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5298" name="Notes Placeholder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endParaRPr lang="en-GB" altLang="en-US" smtClean="0">
              <a:latin typeface="Times New Roman" panose="02020603050405020304" pitchFamily="18" charset="0"/>
              <a:ea typeface="Arial Unicode MS" panose="020B0604020202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5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7346" name="Notes Placeholder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endParaRPr lang="en-GB" altLang="en-US" smtClean="0">
              <a:latin typeface="Times New Roman" panose="02020603050405020304" pitchFamily="18" charset="0"/>
              <a:ea typeface="Arial Unicode MS" panose="020B0604020202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9394" name="Notes Placeholder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endParaRPr lang="en-GB" altLang="en-US" smtClean="0">
              <a:latin typeface="Times New Roman" panose="02020603050405020304" pitchFamily="18" charset="0"/>
              <a:ea typeface="Arial Unicode MS" panose="020B0604020202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4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6082" name="Notes Placeholder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endParaRPr lang="en-GB" altLang="en-US" smtClean="0">
              <a:latin typeface="Times New Roman" panose="02020603050405020304" pitchFamily="18" charset="0"/>
              <a:ea typeface="Arial Unicode MS" panose="020B0604020202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7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0D82D-3978-48E4-BC86-307B997F89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6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59143-A03F-4820-AEAB-7291A000850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8CE4-DFD9-4FF5-8157-2702BF0720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4521A-9B9F-4B4A-AD94-7DC970B649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0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8F41-13B8-4749-B365-17F2CFC244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8A-4167-4060-B995-F3ECE50FA11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129A8-BBD1-4016-9565-1E09B91825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50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92DF-421E-45D5-AFCD-88AC1BCCDA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FFEA-36F6-4DEA-90E7-0E70252363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54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BA73-8DBD-4DCC-8FF7-BA6D37FDD0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18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B5D88-9BB8-4165-AA96-1004AF4642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69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9A8A74-00A5-40B4-8022-4D43CFC3F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522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4D0889-D584-45EA-9522-4DABDAAA04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70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3343AA-D135-4983-9B59-58BCB8BD62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6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776" y="1268760"/>
            <a:ext cx="7990656" cy="2088232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Content Placeholder 33"/>
          <p:cNvSpPr>
            <a:spLocks noGrp="1"/>
          </p:cNvSpPr>
          <p:nvPr userDrawn="1">
            <p:ph sz="quarter" idx="14" hasCustomPrompt="1"/>
          </p:nvPr>
        </p:nvSpPr>
        <p:spPr>
          <a:xfrm>
            <a:off x="467544" y="3645024"/>
            <a:ext cx="6696075" cy="43162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da-DK" dirty="0" smtClean="0"/>
              <a:t>By: </a:t>
            </a:r>
            <a:r>
              <a:rPr lang="da-DK" dirty="0" err="1" smtClean="0"/>
              <a:t>name</a:t>
            </a:r>
            <a:r>
              <a:rPr lang="da-DK" dirty="0" smtClean="0"/>
              <a:t>(s)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51520" y="5589240"/>
            <a:ext cx="8640960" cy="0"/>
          </a:xfrm>
          <a:prstGeom prst="line">
            <a:avLst/>
          </a:prstGeom>
          <a:ln w="22225">
            <a:solidFill>
              <a:srgbClr val="367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MEC_header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0"/>
            <a:ext cx="6991400" cy="9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1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rai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25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5" descr="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7237413" y="5173663"/>
            <a:ext cx="1798637" cy="143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Mirai Solutions GmbH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Gartenstrasse 19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CH-8002 Zurich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Switzerland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0C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info@mirai-solutions.com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www.mirai-solutions.com</a:t>
            </a:r>
          </a:p>
        </p:txBody>
      </p:sp>
      <p:sp>
        <p:nvSpPr>
          <p:cNvPr id="9052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467544" y="2562473"/>
            <a:ext cx="7772400" cy="722511"/>
          </a:xfrm>
        </p:spPr>
        <p:txBody>
          <a:bodyPr/>
          <a:lstStyle>
            <a:lvl1pPr algn="l">
              <a:defRPr sz="3200">
                <a:solidFill>
                  <a:srgbClr val="1190C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8313" y="3356992"/>
            <a:ext cx="7775575" cy="43204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68313" y="4149128"/>
            <a:ext cx="7775575" cy="43200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 baseline="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68313" y="4653136"/>
            <a:ext cx="7775575" cy="43200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453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8912" cy="446449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2593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CCA061-662B-4D31-9DC1-2D7DAA11F9E2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15.09.2021</a:t>
            </a:fld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C38087-352C-4CA7-BE05-A64466B79614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62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67FF2-0952-4B77-95B5-94D4BD1AEF18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15.09.2021</a:t>
            </a:fld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DBDD2B-8428-4C5C-AF37-42397122A32C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95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3185C8-95A9-4A5C-851C-66E59374F7BA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15.09.2021</a:t>
            </a:fld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AA7D72-F735-46FB-AFA0-9A769C301FC9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82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rai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9144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25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5" descr="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7237413" y="5173663"/>
            <a:ext cx="1798637" cy="143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Mirai Solutions GmbH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Gartenstrasse 19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CH-8002 Zurich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Switzerland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0C9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info@mirai-solutions.com</a:t>
            </a:r>
          </a:p>
          <a:p>
            <a:pPr marL="0" marR="0" lvl="0" indent="0" algn="l" defTabSz="911225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190C9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www.mirai-solutions.com</a:t>
            </a:r>
          </a:p>
        </p:txBody>
      </p:sp>
      <p:sp>
        <p:nvSpPr>
          <p:cNvPr id="9052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467544" y="2562473"/>
            <a:ext cx="7772400" cy="722511"/>
          </a:xfrm>
        </p:spPr>
        <p:txBody>
          <a:bodyPr/>
          <a:lstStyle>
            <a:lvl1pPr algn="l">
              <a:defRPr sz="3200">
                <a:solidFill>
                  <a:srgbClr val="1190C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8313" y="3356992"/>
            <a:ext cx="7775575" cy="43204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68313" y="4149128"/>
            <a:ext cx="7775575" cy="43200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 baseline="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68313" y="4653136"/>
            <a:ext cx="7775575" cy="43200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000">
                <a:solidFill>
                  <a:srgbClr val="1190C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836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8912" cy="446449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581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E7089E-0766-43F1-8E7A-1D751407C613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15.09.2021</a:t>
            </a:fld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D9FCC7-5739-4C95-954E-A8B1A06F3EEE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97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B9D20-78BE-44D2-888D-5E2A3721DCF0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15.09.2021</a:t>
            </a:fld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755A3A-85EB-4BC7-ABEC-EB5A91638094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0109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5F1B65-40FC-4312-B82A-809E02CE6A74}" type="datetimeFigureOut"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15.09.2021</a:t>
            </a:fld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033A4E-068D-4D4A-9F53-EDF85F3E1F7D}" type="slidenum">
              <a:rPr kumimoji="0" lang="de-CH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CH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1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0177-1BF8-4052-9C5E-6CE9E12DD5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BEAF-2A2C-431D-BBB5-E4A1655969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C2BDA-2627-4340-800A-BC9843CDC2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5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25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66960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516688" y="6300788"/>
            <a:ext cx="215900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767FF7-4AAF-42FE-B129-DE7AA2A505BA}" type="slidenum">
              <a:rPr kumimoji="0" lang="de-CH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CH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of 80</a:t>
            </a:r>
          </a:p>
        </p:txBody>
      </p:sp>
    </p:spTree>
    <p:extLst>
      <p:ext uri="{BB962C8B-B14F-4D97-AF65-F5344CB8AC3E}">
        <p14:creationId xmlns:p14="http://schemas.microsoft.com/office/powerpoint/2010/main" val="41819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25"/>
            <a:ext cx="91440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66960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  <a:endParaRPr lang="en-US" altLang="en-US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16688" y="6300788"/>
            <a:ext cx="2159000" cy="27622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736251-D3AB-44C2-80F4-0B1F5D26FCD7}" type="slidenum">
              <a:rPr kumimoji="0" lang="de-CH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CH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of 80</a:t>
            </a:r>
          </a:p>
        </p:txBody>
      </p:sp>
    </p:spTree>
    <p:extLst>
      <p:ext uri="{BB962C8B-B14F-4D97-AF65-F5344CB8AC3E}">
        <p14:creationId xmlns:p14="http://schemas.microsoft.com/office/powerpoint/2010/main" val="342920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D9D9D9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heng.wang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999" y="1219200"/>
            <a:ext cx="8658549" cy="216024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语言环境简介及基本语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endParaRPr lang="en-US" altLang="zh-CN" sz="2000" b="1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57200" y="3731238"/>
            <a:ext cx="6696075" cy="1841376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王志恒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r>
              <a:rPr lang="en-US" altLang="zh-CN" sz="1600" b="1" dirty="0" smtClean="0">
                <a:hlinkClick r:id="rId3"/>
              </a:rPr>
              <a:t>Zhiheng.wang@pku.edu.cn</a:t>
            </a:r>
          </a:p>
          <a:p>
            <a:pPr algn="l" eaLnBrk="1" hangingPunct="1"/>
            <a:r>
              <a:rPr lang="en-US" altLang="zh-CN" sz="1600" b="1" dirty="0" smtClean="0"/>
              <a:t>2021.09.15 @ PKU, China</a:t>
            </a:r>
          </a:p>
        </p:txBody>
      </p:sp>
      <p:pic>
        <p:nvPicPr>
          <p:cNvPr id="5" name="Picture 5" descr="E:\My_Seminar\木本植物分布数据库\pic\200px-Peking_University_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886629"/>
            <a:ext cx="685800" cy="656267"/>
          </a:xfrm>
          <a:prstGeom prst="rect">
            <a:avLst/>
          </a:prstGeom>
          <a:noFill/>
          <a:effectLst/>
        </p:spPr>
      </p:pic>
      <p:sp>
        <p:nvSpPr>
          <p:cNvPr id="2" name="TextBox 1"/>
          <p:cNvSpPr txBox="1"/>
          <p:nvPr/>
        </p:nvSpPr>
        <p:spPr>
          <a:xfrm>
            <a:off x="3200401" y="5688957"/>
            <a:ext cx="5735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Department of Ecology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College of Urban &amp; Environmental Sciences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Peking University</a:t>
            </a:r>
          </a:p>
        </p:txBody>
      </p:sp>
    </p:spTree>
    <p:extLst>
      <p:ext uri="{BB962C8B-B14F-4D97-AF65-F5344CB8AC3E}">
        <p14:creationId xmlns:p14="http://schemas.microsoft.com/office/powerpoint/2010/main" val="42558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27" y="897026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 &lt;- factor(rep(1:2,times=5</a:t>
            </a:r>
            <a:r>
              <a:rPr lang="en-US" dirty="0" smtClean="0">
                <a:solidFill>
                  <a:srgbClr val="FF0000"/>
                </a:solidFill>
              </a:rPr>
              <a:t>), levels=c(1,2</a:t>
            </a:r>
            <a:r>
              <a:rPr lang="en-US" dirty="0" smtClean="0">
                <a:solidFill>
                  <a:srgbClr val="FF0000"/>
                </a:solidFill>
              </a:rPr>
              <a:t>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 [1] 1 2 1 2 1 2 1 2 1 2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Levels: 1 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 &lt;- factor(rep(1:2,times=5</a:t>
            </a:r>
            <a:r>
              <a:rPr lang="en-US" dirty="0" smtClean="0">
                <a:solidFill>
                  <a:srgbClr val="FF0000"/>
                </a:solidFill>
              </a:rPr>
              <a:t>), levels=c(1, 2), labels=c</a:t>
            </a:r>
            <a:r>
              <a:rPr lang="en-US" dirty="0" smtClean="0">
                <a:solidFill>
                  <a:srgbClr val="FF0000"/>
                </a:solidFill>
              </a:rPr>
              <a:t>("control</a:t>
            </a:r>
            <a:r>
              <a:rPr lang="en-US" dirty="0" smtClean="0">
                <a:solidFill>
                  <a:srgbClr val="FF0000"/>
                </a:solidFill>
              </a:rPr>
              <a:t>", "</a:t>
            </a:r>
            <a:r>
              <a:rPr lang="en-US" dirty="0" smtClean="0">
                <a:solidFill>
                  <a:srgbClr val="FF0000"/>
                </a:solidFill>
              </a:rPr>
              <a:t>treatment"))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1D02BE"/>
                </a:solidFill>
              </a:rPr>
              <a:t>[1] control   treatment control   treatment control   treatment control  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 [8] treatment control   treatment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Levels: control treatment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227" y="3788360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2)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x &lt;- 1:10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 &lt;- </a:t>
            </a:r>
            <a:r>
              <a:rPr lang="en-US" dirty="0" err="1" smtClean="0">
                <a:solidFill>
                  <a:srgbClr val="FF0000"/>
                </a:solidFill>
              </a:rPr>
              <a:t>as.factor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1D02BE"/>
                </a:solidFill>
              </a:rPr>
              <a:t>[1] 1  2  3  4  5  6  7  8  9  10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Levels: 1 2 3 4 5 6 7 8 9 10</a:t>
            </a:r>
          </a:p>
          <a:p>
            <a:endParaRPr lang="en-US" dirty="0" smtClean="0">
              <a:solidFill>
                <a:srgbClr val="1D02BE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3)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x &lt;- letters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x &lt;- as.factor(x)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7416" y="117510"/>
            <a:ext cx="4832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Generate a factor </a:t>
            </a:r>
            <a:r>
              <a:rPr lang="en-US" sz="3600" b="1" dirty="0">
                <a:solidFill>
                  <a:prstClr val="black"/>
                </a:solidFill>
              </a:rPr>
              <a:t>vector</a:t>
            </a:r>
            <a:endParaRPr lang="da-DK" sz="3600" b="1" dirty="0">
              <a:solidFill>
                <a:prstClr val="black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890259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525" y="116632"/>
            <a:ext cx="6383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Extract data from a factor </a:t>
            </a:r>
            <a:r>
              <a:rPr lang="en-US" sz="3600" b="1" dirty="0">
                <a:solidFill>
                  <a:prstClr val="black"/>
                </a:solidFill>
              </a:rPr>
              <a:t>vector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7" y="2265461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names(x)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107692"/>
            <a:ext cx="1537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</a:t>
            </a:r>
            <a:r>
              <a:rPr lang="en-US" altLang="zh-CN" sz="2800" dirty="0">
                <a:solidFill>
                  <a:srgbClr val="C00000"/>
                </a:solidFill>
              </a:rPr>
              <a:t>View</a:t>
            </a:r>
            <a:r>
              <a:rPr lang="en-US" sz="2800" dirty="0">
                <a:solidFill>
                  <a:srgbClr val="C00000"/>
                </a:solidFill>
              </a:rPr>
              <a:t>(x)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527" y="3181111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x[3]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527" y="3789040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x[“3”]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7" y="1823287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&gt; names(x) &lt;- 1:</a:t>
            </a:r>
            <a:r>
              <a:rPr lang="en-US" altLang="zh-CN" sz="2800" dirty="0" smtClean="0">
                <a:solidFill>
                  <a:srgbClr val="C00000"/>
                </a:solidFill>
              </a:rPr>
              <a:t>10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197" y="4682839"/>
            <a:ext cx="1740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length(x)</a:t>
            </a:r>
          </a:p>
        </p:txBody>
      </p:sp>
    </p:spTree>
    <p:extLst>
      <p:ext uri="{BB962C8B-B14F-4D97-AF65-F5344CB8AC3E}">
        <p14:creationId xmlns:p14="http://schemas.microsoft.com/office/powerpoint/2010/main" val="17372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46438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1)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&gt; x &lt;- logical(10)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1D02BE"/>
                </a:solidFill>
              </a:rPr>
              <a:t>[1] FALSE FALSE FALSE FALSE FALSE FALSE FALSE FALSE FALSE FALSE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2) 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&gt; x &lt;- c(TRUE, FALSE)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da-DK" dirty="0" smtClean="0">
                <a:solidFill>
                  <a:srgbClr val="1D02BE"/>
                </a:solidFill>
              </a:rPr>
              <a:t>[1]  TRUE FALSE</a:t>
            </a:r>
          </a:p>
          <a:p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581128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3)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x &lt;- as.logical(rep(c(0,1), times=5))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1D02BE"/>
                </a:solidFill>
              </a:rPr>
              <a:t>[1] FALSE  TRUE FALSE  TRUE FALSE  TRUE FALSE  TRUE FALSE  TRUE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&gt; </a:t>
            </a:r>
            <a:r>
              <a:rPr lang="pt-BR" dirty="0">
                <a:solidFill>
                  <a:srgbClr val="FF0000"/>
                </a:solidFill>
              </a:rPr>
              <a:t>x &lt;- as.logical(rep(c(0,1), times=5))</a:t>
            </a:r>
          </a:p>
          <a:p>
            <a:endParaRPr lang="pt-BR" dirty="0" smtClean="0">
              <a:solidFill>
                <a:srgbClr val="1D02B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5736" y="116632"/>
            <a:ext cx="574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Generate a logical </a:t>
            </a:r>
            <a:r>
              <a:rPr lang="en-US" sz="3600" b="1" dirty="0">
                <a:solidFill>
                  <a:prstClr val="black"/>
                </a:solidFill>
              </a:rPr>
              <a:t>vector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890259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525" y="116632"/>
            <a:ext cx="6383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Extract data from a factor </a:t>
            </a:r>
            <a:r>
              <a:rPr lang="en-US" sz="3600" b="1" dirty="0">
                <a:solidFill>
                  <a:prstClr val="black"/>
                </a:solidFill>
              </a:rPr>
              <a:t>vector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7" y="2265461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names(x)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107692"/>
            <a:ext cx="1537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</a:t>
            </a:r>
            <a:r>
              <a:rPr lang="en-US" altLang="zh-CN" sz="2800" dirty="0">
                <a:solidFill>
                  <a:srgbClr val="C00000"/>
                </a:solidFill>
              </a:rPr>
              <a:t>View</a:t>
            </a:r>
            <a:r>
              <a:rPr lang="en-US" sz="2800" dirty="0">
                <a:solidFill>
                  <a:srgbClr val="C00000"/>
                </a:solidFill>
              </a:rPr>
              <a:t>(x)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3527" y="3181111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x[3]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527" y="3789040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x[“3”]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7" y="1823287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&gt; names(x) &lt;- 1:</a:t>
            </a:r>
            <a:r>
              <a:rPr lang="en-US" altLang="zh-CN" sz="2800" dirty="0" smtClean="0">
                <a:solidFill>
                  <a:srgbClr val="C00000"/>
                </a:solidFill>
              </a:rPr>
              <a:t>10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4197" y="4682839"/>
            <a:ext cx="1740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&gt; length(x)</a:t>
            </a:r>
          </a:p>
        </p:txBody>
      </p:sp>
    </p:spTree>
    <p:extLst>
      <p:ext uri="{BB962C8B-B14F-4D97-AF65-F5344CB8AC3E}">
        <p14:creationId xmlns:p14="http://schemas.microsoft.com/office/powerpoint/2010/main" val="16418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836712"/>
            <a:ext cx="590465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1)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&gt; x &lt;- matrix(data=1:25, </a:t>
            </a:r>
            <a:r>
              <a:rPr lang="en-US" sz="1600" dirty="0" err="1" smtClean="0">
                <a:solidFill>
                  <a:srgbClr val="FF0000"/>
                </a:solidFill>
              </a:rPr>
              <a:t>nrow</a:t>
            </a:r>
            <a:r>
              <a:rPr lang="en-US" sz="1600" dirty="0" smtClean="0">
                <a:solidFill>
                  <a:srgbClr val="FF0000"/>
                </a:solidFill>
              </a:rPr>
              <a:t>=5, </a:t>
            </a:r>
            <a:r>
              <a:rPr lang="en-US" sz="1600" dirty="0" err="1" smtClean="0">
                <a:solidFill>
                  <a:srgbClr val="FF0000"/>
                </a:solidFill>
              </a:rPr>
              <a:t>ncol</a:t>
            </a:r>
            <a:r>
              <a:rPr lang="en-US" sz="1600" dirty="0" smtClean="0">
                <a:solidFill>
                  <a:srgbClr val="FF0000"/>
                </a:solidFill>
              </a:rPr>
              <a:t>=5, </a:t>
            </a:r>
            <a:r>
              <a:rPr lang="en-US" sz="1600" dirty="0" err="1" smtClean="0">
                <a:solidFill>
                  <a:srgbClr val="FF0000"/>
                </a:solidFill>
              </a:rPr>
              <a:t>byrow</a:t>
            </a:r>
            <a:r>
              <a:rPr lang="en-US" sz="1600" dirty="0" smtClean="0">
                <a:solidFill>
                  <a:srgbClr val="FF0000"/>
                </a:solidFill>
              </a:rPr>
              <a:t>=FALSE)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     [,1] [,2] [,3] [,4] [,5]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[1,]    1    6   11   16   21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[2,]    2    7   12   17   22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[3,]    3    8   13   18   23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[4,]    4    9   14   19   24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[5,]    5   10   15   20   25</a:t>
            </a:r>
          </a:p>
          <a:p>
            <a:endParaRPr lang="en-US" sz="1600" dirty="0" smtClean="0">
              <a:solidFill>
                <a:srgbClr val="1D02BE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&gt; dim(x)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[1] 5 5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2)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&gt; x &lt;- as.character(1:25)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&gt; dim(x) &lt;- c(5,5)</a:t>
            </a:r>
          </a:p>
          <a:p>
            <a:r>
              <a:rPr lang="pt-BR" sz="1600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pt-BR" sz="1600" dirty="0" smtClean="0">
                <a:solidFill>
                  <a:srgbClr val="1D02BE"/>
                </a:solidFill>
              </a:rPr>
              <a:t>     [,1] [,2] [,3] [,4] [,5]</a:t>
            </a:r>
          </a:p>
          <a:p>
            <a:r>
              <a:rPr lang="pt-BR" sz="1600" dirty="0" smtClean="0">
                <a:solidFill>
                  <a:srgbClr val="1D02BE"/>
                </a:solidFill>
              </a:rPr>
              <a:t>[1,] "1"  "6"  "11" "16" "21"</a:t>
            </a:r>
          </a:p>
          <a:p>
            <a:r>
              <a:rPr lang="pt-BR" sz="1600" dirty="0" smtClean="0">
                <a:solidFill>
                  <a:srgbClr val="1D02BE"/>
                </a:solidFill>
              </a:rPr>
              <a:t>[2,] "2"  "7"  "12" "17" "22"</a:t>
            </a:r>
          </a:p>
          <a:p>
            <a:r>
              <a:rPr lang="pt-BR" sz="1600" dirty="0" smtClean="0">
                <a:solidFill>
                  <a:srgbClr val="1D02BE"/>
                </a:solidFill>
              </a:rPr>
              <a:t>[3,] "3"  "8"  "13" "18" "23"</a:t>
            </a:r>
          </a:p>
          <a:p>
            <a:r>
              <a:rPr lang="pt-BR" sz="1600" dirty="0" smtClean="0">
                <a:solidFill>
                  <a:srgbClr val="1D02BE"/>
                </a:solidFill>
              </a:rPr>
              <a:t>[4,] "4"  "9"  "14" "19" "24"</a:t>
            </a:r>
          </a:p>
          <a:p>
            <a:r>
              <a:rPr lang="pt-BR" sz="1600" dirty="0" smtClean="0">
                <a:solidFill>
                  <a:srgbClr val="1D02BE"/>
                </a:solidFill>
              </a:rPr>
              <a:t>[5,] "5"  "10" "15" "20" "25"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920" y="2924944"/>
            <a:ext cx="51480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Column and row names of a matrix</a:t>
            </a:r>
            <a:endParaRPr lang="da-DK" sz="2000" b="1" dirty="0" smtClean="0">
              <a:solidFill>
                <a:srgbClr val="00B050"/>
              </a:solidFill>
            </a:endParaRPr>
          </a:p>
          <a:p>
            <a:r>
              <a:rPr lang="en-US" sz="1600" dirty="0" err="1" smtClean="0">
                <a:solidFill>
                  <a:srgbClr val="00B050"/>
                </a:solidFill>
              </a:rPr>
              <a:t>colnames</a:t>
            </a:r>
            <a:r>
              <a:rPr lang="en-US" sz="1600" dirty="0" smtClean="0">
                <a:solidFill>
                  <a:srgbClr val="00B050"/>
                </a:solidFill>
              </a:rPr>
              <a:t>(x), </a:t>
            </a:r>
            <a:r>
              <a:rPr lang="en-US" sz="1600" dirty="0" err="1" smtClean="0">
                <a:solidFill>
                  <a:srgbClr val="00B050"/>
                </a:solidFill>
              </a:rPr>
              <a:t>rownames</a:t>
            </a:r>
            <a:r>
              <a:rPr lang="en-US" sz="1600" dirty="0" smtClean="0">
                <a:solidFill>
                  <a:srgbClr val="00B050"/>
                </a:solidFill>
              </a:rPr>
              <a:t>(x)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&gt; x &lt;- matrix(data=1:25,nrow=5,ncol=5,byrow=FALSE)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&gt; </a:t>
            </a:r>
            <a:r>
              <a:rPr lang="en-US" sz="1600" dirty="0" err="1" smtClean="0">
                <a:solidFill>
                  <a:srgbClr val="FF0000"/>
                </a:solidFill>
              </a:rPr>
              <a:t>colnames</a:t>
            </a:r>
            <a:r>
              <a:rPr lang="en-US" sz="1600" dirty="0" smtClean="0">
                <a:solidFill>
                  <a:srgbClr val="FF0000"/>
                </a:solidFill>
              </a:rPr>
              <a:t>(x) &lt;- c("var1","var2","var3","var4","var5")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&gt; </a:t>
            </a:r>
            <a:r>
              <a:rPr lang="en-US" sz="1600" dirty="0" err="1" smtClean="0">
                <a:solidFill>
                  <a:srgbClr val="FF0000"/>
                </a:solidFill>
              </a:rPr>
              <a:t>rownames</a:t>
            </a:r>
            <a:r>
              <a:rPr lang="en-US" sz="1600" dirty="0" smtClean="0">
                <a:solidFill>
                  <a:srgbClr val="FF0000"/>
                </a:solidFill>
              </a:rPr>
              <a:t>(x) &lt;- </a:t>
            </a:r>
            <a:r>
              <a:rPr lang="en-US" sz="1600" dirty="0" err="1" smtClean="0">
                <a:solidFill>
                  <a:srgbClr val="FF0000"/>
                </a:solidFill>
              </a:rPr>
              <a:t>as.character</a:t>
            </a:r>
            <a:r>
              <a:rPr lang="en-US" sz="1600" dirty="0" smtClean="0">
                <a:solidFill>
                  <a:srgbClr val="FF0000"/>
                </a:solidFill>
              </a:rPr>
              <a:t>(1:5)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  var1 var2 var3 var4 var5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1    1    6   11   16   21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2    2    7   12   17   22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3    3    8   13   18   23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4    4    9   14   19   24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5    5   10   15   20   25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11663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Generate a matrix (all elements are of the same type)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688447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525" y="116632"/>
            <a:ext cx="5190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Extract data from a matrix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906886"/>
            <a:ext cx="1330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names(x)</a:t>
            </a:r>
          </a:p>
          <a:p>
            <a:r>
              <a:rPr lang="en-US" sz="1600" dirty="0">
                <a:solidFill>
                  <a:srgbClr val="1D02BE"/>
                </a:solidFill>
              </a:rPr>
              <a:t>NULL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107692"/>
            <a:ext cx="1153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</a:t>
            </a:r>
            <a:r>
              <a:rPr lang="en-US" altLang="zh-CN" sz="2000" dirty="0" smtClean="0">
                <a:solidFill>
                  <a:srgbClr val="C00000"/>
                </a:solidFill>
              </a:rPr>
              <a:t>View</a:t>
            </a:r>
            <a:r>
              <a:rPr lang="en-US" sz="2000" dirty="0" smtClean="0">
                <a:solidFill>
                  <a:srgbClr val="C00000"/>
                </a:solidFill>
              </a:rPr>
              <a:t>(x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281" y="4005064"/>
            <a:ext cx="768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x[3]</a:t>
            </a:r>
          </a:p>
          <a:p>
            <a:r>
              <a:rPr lang="en-US" sz="1600" dirty="0">
                <a:solidFill>
                  <a:srgbClr val="1D02BE"/>
                </a:solidFill>
              </a:rPr>
              <a:t>[1]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5696" y="3988846"/>
            <a:ext cx="982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x[“3”]</a:t>
            </a:r>
          </a:p>
          <a:p>
            <a:r>
              <a:rPr lang="en-US" sz="1600" dirty="0">
                <a:solidFill>
                  <a:srgbClr val="1D02BE"/>
                </a:solidFill>
              </a:rPr>
              <a:t>[1] NA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65963"/>
            <a:ext cx="3391373" cy="17433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3528" y="2872019"/>
            <a:ext cx="3284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</a:t>
            </a:r>
            <a:r>
              <a:rPr lang="en-US" sz="2000" dirty="0" err="1" smtClean="0">
                <a:solidFill>
                  <a:srgbClr val="C00000"/>
                </a:solidFill>
              </a:rPr>
              <a:t>colnames</a:t>
            </a:r>
            <a:r>
              <a:rPr lang="en-US" sz="2000" dirty="0" smtClean="0">
                <a:solidFill>
                  <a:srgbClr val="C00000"/>
                </a:solidFill>
              </a:rPr>
              <a:t>(x)</a:t>
            </a:r>
          </a:p>
          <a:p>
            <a:r>
              <a:rPr lang="en-US" sz="1600" dirty="0">
                <a:solidFill>
                  <a:srgbClr val="1D02BE"/>
                </a:solidFill>
              </a:rPr>
              <a:t>[1] "var1" "var2" "var3" "var4" "var5</a:t>
            </a:r>
            <a:r>
              <a:rPr lang="en-US" sz="1600" dirty="0" smtClean="0">
                <a:solidFill>
                  <a:srgbClr val="1D02BE"/>
                </a:solidFill>
              </a:rPr>
              <a:t>"</a:t>
            </a:r>
            <a:endParaRPr lang="en-US" sz="1600" dirty="0">
              <a:solidFill>
                <a:srgbClr val="1D02B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3968" y="2872019"/>
            <a:ext cx="1984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</a:t>
            </a:r>
            <a:r>
              <a:rPr lang="en-US" altLang="zh-CN" sz="2000" dirty="0" err="1">
                <a:solidFill>
                  <a:srgbClr val="C00000"/>
                </a:solidFill>
              </a:rPr>
              <a:t>row</a:t>
            </a:r>
            <a:r>
              <a:rPr lang="en-US" sz="2000" dirty="0" err="1" smtClean="0">
                <a:solidFill>
                  <a:srgbClr val="C00000"/>
                </a:solidFill>
              </a:rPr>
              <a:t>names</a:t>
            </a:r>
            <a:r>
              <a:rPr lang="en-US" sz="2000" dirty="0" smtClean="0">
                <a:solidFill>
                  <a:srgbClr val="C00000"/>
                </a:solidFill>
              </a:rPr>
              <a:t>(x)</a:t>
            </a:r>
          </a:p>
          <a:p>
            <a:r>
              <a:rPr lang="en-US" sz="1600" dirty="0">
                <a:solidFill>
                  <a:srgbClr val="1D02BE"/>
                </a:solidFill>
              </a:rPr>
              <a:t>[1] "1" "2" "3" "4" "5"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006" y="4836404"/>
            <a:ext cx="1019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x[2, 3]</a:t>
            </a:r>
          </a:p>
          <a:p>
            <a:r>
              <a:rPr lang="en-US" sz="1600" dirty="0">
                <a:solidFill>
                  <a:srgbClr val="1D02BE"/>
                </a:solidFill>
              </a:rPr>
              <a:t>[1] 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5696" y="4836403"/>
            <a:ext cx="1019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x[1, 3]</a:t>
            </a:r>
          </a:p>
          <a:p>
            <a:r>
              <a:rPr lang="en-US" sz="1600" dirty="0">
                <a:solidFill>
                  <a:srgbClr val="1D02BE"/>
                </a:solidFill>
              </a:rPr>
              <a:t>[1]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640" y="5683961"/>
            <a:ext cx="227337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x[2, ]</a:t>
            </a:r>
          </a:p>
          <a:p>
            <a:r>
              <a:rPr lang="en-US" sz="1600" dirty="0" smtClean="0">
                <a:solidFill>
                  <a:srgbClr val="1D02BE"/>
                </a:solidFill>
              </a:rPr>
              <a:t>var1 var2 var3 </a:t>
            </a:r>
            <a:r>
              <a:rPr lang="en-US" sz="1600" dirty="0">
                <a:solidFill>
                  <a:srgbClr val="1D02BE"/>
                </a:solidFill>
              </a:rPr>
              <a:t>var4 var5 </a:t>
            </a:r>
          </a:p>
          <a:p>
            <a:r>
              <a:rPr lang="en-US" sz="1600" dirty="0">
                <a:solidFill>
                  <a:srgbClr val="1D02BE"/>
                </a:solidFill>
              </a:rPr>
              <a:t>  </a:t>
            </a:r>
            <a:r>
              <a:rPr lang="en-US" sz="1600" dirty="0" smtClean="0">
                <a:solidFill>
                  <a:srgbClr val="1D02BE"/>
                </a:solidFill>
              </a:rPr>
              <a:t>   </a:t>
            </a:r>
            <a:r>
              <a:rPr lang="en-US" sz="1600" dirty="0">
                <a:solidFill>
                  <a:srgbClr val="1D02BE"/>
                </a:solidFill>
              </a:rPr>
              <a:t>2  </a:t>
            </a:r>
            <a:r>
              <a:rPr lang="en-US" sz="1600" dirty="0" smtClean="0">
                <a:solidFill>
                  <a:srgbClr val="1D02BE"/>
                </a:solidFill>
              </a:rPr>
              <a:t>    7     </a:t>
            </a:r>
            <a:r>
              <a:rPr lang="en-US" sz="1600" dirty="0">
                <a:solidFill>
                  <a:srgbClr val="1D02BE"/>
                </a:solidFill>
              </a:rPr>
              <a:t>12   </a:t>
            </a:r>
            <a:r>
              <a:rPr lang="en-US" sz="1600" dirty="0" smtClean="0">
                <a:solidFill>
                  <a:srgbClr val="1D02BE"/>
                </a:solidFill>
              </a:rPr>
              <a:t>  17     </a:t>
            </a:r>
            <a:r>
              <a:rPr lang="en-US" sz="1600" dirty="0">
                <a:solidFill>
                  <a:srgbClr val="1D02BE"/>
                </a:solidFill>
              </a:rPr>
              <a:t>22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39952" y="5589240"/>
            <a:ext cx="145905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x[, 3]</a:t>
            </a:r>
          </a:p>
          <a:p>
            <a:r>
              <a:rPr lang="en-US" sz="1600" dirty="0">
                <a:solidFill>
                  <a:srgbClr val="1D02BE"/>
                </a:solidFill>
              </a:rPr>
              <a:t> </a:t>
            </a:r>
            <a:r>
              <a:rPr lang="en-US" sz="1600" dirty="0" smtClean="0">
                <a:solidFill>
                  <a:srgbClr val="1D02BE"/>
                </a:solidFill>
              </a:rPr>
              <a:t> 1   </a:t>
            </a:r>
            <a:r>
              <a:rPr lang="en-US" sz="1600" dirty="0">
                <a:solidFill>
                  <a:srgbClr val="1D02BE"/>
                </a:solidFill>
              </a:rPr>
              <a:t>2 </a:t>
            </a:r>
            <a:r>
              <a:rPr lang="en-US" sz="1600" dirty="0" smtClean="0">
                <a:solidFill>
                  <a:srgbClr val="1D02BE"/>
                </a:solidFill>
              </a:rPr>
              <a:t>  </a:t>
            </a:r>
            <a:r>
              <a:rPr lang="en-US" sz="1600" dirty="0">
                <a:solidFill>
                  <a:srgbClr val="1D02BE"/>
                </a:solidFill>
              </a:rPr>
              <a:t>3 </a:t>
            </a:r>
            <a:r>
              <a:rPr lang="en-US" sz="1600" dirty="0" smtClean="0">
                <a:solidFill>
                  <a:srgbClr val="1D02BE"/>
                </a:solidFill>
              </a:rPr>
              <a:t>  </a:t>
            </a:r>
            <a:r>
              <a:rPr lang="en-US" sz="1600" dirty="0">
                <a:solidFill>
                  <a:srgbClr val="1D02BE"/>
                </a:solidFill>
              </a:rPr>
              <a:t>4 </a:t>
            </a:r>
            <a:r>
              <a:rPr lang="en-US" sz="1600" dirty="0" smtClean="0">
                <a:solidFill>
                  <a:srgbClr val="1D02BE"/>
                </a:solidFill>
              </a:rPr>
              <a:t>  </a:t>
            </a:r>
            <a:r>
              <a:rPr lang="en-US" sz="1600" dirty="0">
                <a:solidFill>
                  <a:srgbClr val="1D02BE"/>
                </a:solidFill>
              </a:rPr>
              <a:t>5 </a:t>
            </a:r>
          </a:p>
          <a:p>
            <a:r>
              <a:rPr lang="en-US" sz="1600" dirty="0">
                <a:solidFill>
                  <a:srgbClr val="1D02BE"/>
                </a:solidFill>
              </a:rPr>
              <a:t>11 12 13 14 15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6271" y="5558201"/>
            <a:ext cx="145905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x[, “var3”]</a:t>
            </a:r>
          </a:p>
          <a:p>
            <a:r>
              <a:rPr lang="en-US" sz="1600" dirty="0">
                <a:solidFill>
                  <a:srgbClr val="1D02BE"/>
                </a:solidFill>
              </a:rPr>
              <a:t> </a:t>
            </a:r>
            <a:r>
              <a:rPr lang="en-US" sz="1600" dirty="0" smtClean="0">
                <a:solidFill>
                  <a:srgbClr val="1D02BE"/>
                </a:solidFill>
              </a:rPr>
              <a:t> 1   </a:t>
            </a:r>
            <a:r>
              <a:rPr lang="en-US" sz="1600" dirty="0">
                <a:solidFill>
                  <a:srgbClr val="1D02BE"/>
                </a:solidFill>
              </a:rPr>
              <a:t>2 </a:t>
            </a:r>
            <a:r>
              <a:rPr lang="en-US" sz="1600" dirty="0" smtClean="0">
                <a:solidFill>
                  <a:srgbClr val="1D02BE"/>
                </a:solidFill>
              </a:rPr>
              <a:t>  </a:t>
            </a:r>
            <a:r>
              <a:rPr lang="en-US" sz="1600" dirty="0">
                <a:solidFill>
                  <a:srgbClr val="1D02BE"/>
                </a:solidFill>
              </a:rPr>
              <a:t>3 </a:t>
            </a:r>
            <a:r>
              <a:rPr lang="en-US" sz="1600" dirty="0" smtClean="0">
                <a:solidFill>
                  <a:srgbClr val="1D02BE"/>
                </a:solidFill>
              </a:rPr>
              <a:t>  </a:t>
            </a:r>
            <a:r>
              <a:rPr lang="en-US" sz="1600" dirty="0">
                <a:solidFill>
                  <a:srgbClr val="1D02BE"/>
                </a:solidFill>
              </a:rPr>
              <a:t>4 </a:t>
            </a:r>
            <a:r>
              <a:rPr lang="en-US" sz="1600" dirty="0" smtClean="0">
                <a:solidFill>
                  <a:srgbClr val="1D02BE"/>
                </a:solidFill>
              </a:rPr>
              <a:t>  </a:t>
            </a:r>
            <a:r>
              <a:rPr lang="en-US" sz="1600" dirty="0">
                <a:solidFill>
                  <a:srgbClr val="1D02BE"/>
                </a:solidFill>
              </a:rPr>
              <a:t>5 </a:t>
            </a:r>
          </a:p>
          <a:p>
            <a:r>
              <a:rPr lang="en-US" sz="1600" dirty="0">
                <a:solidFill>
                  <a:srgbClr val="1D02BE"/>
                </a:solidFill>
              </a:rPr>
              <a:t>11 12 13 14 15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68793" y="4116386"/>
            <a:ext cx="43170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&gt; x[6,3]</a:t>
            </a:r>
          </a:p>
          <a:p>
            <a:r>
              <a:rPr lang="en-US" sz="2000" dirty="0" smtClean="0">
                <a:solidFill>
                  <a:srgbClr val="1D02BE"/>
                </a:solidFill>
              </a:rPr>
              <a:t>Error </a:t>
            </a:r>
            <a:r>
              <a:rPr lang="en-US" sz="2000" dirty="0">
                <a:solidFill>
                  <a:srgbClr val="1D02BE"/>
                </a:solidFill>
              </a:rPr>
              <a:t>in x[6, 3] : subscript out of bounds</a:t>
            </a:r>
          </a:p>
        </p:txBody>
      </p:sp>
    </p:spTree>
    <p:extLst>
      <p:ext uri="{BB962C8B-B14F-4D97-AF65-F5344CB8AC3E}">
        <p14:creationId xmlns:p14="http://schemas.microsoft.com/office/powerpoint/2010/main" val="22004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1560" y="1412776"/>
            <a:ext cx="352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colSums</a:t>
            </a:r>
            <a:r>
              <a:rPr lang="en-US" dirty="0" smtClean="0">
                <a:solidFill>
                  <a:srgbClr val="00B050"/>
                </a:solidFill>
              </a:rPr>
              <a:t>(x), </a:t>
            </a:r>
            <a:r>
              <a:rPr lang="en-US" dirty="0" err="1" smtClean="0">
                <a:solidFill>
                  <a:srgbClr val="00B050"/>
                </a:solidFill>
              </a:rPr>
              <a:t>rowSums</a:t>
            </a:r>
            <a:r>
              <a:rPr lang="en-US" dirty="0" smtClean="0">
                <a:solidFill>
                  <a:srgbClr val="00B050"/>
                </a:solidFill>
              </a:rPr>
              <a:t>(x), </a:t>
            </a:r>
            <a:r>
              <a:rPr lang="en-US" dirty="0" err="1" smtClean="0">
                <a:solidFill>
                  <a:srgbClr val="00B050"/>
                </a:solidFill>
              </a:rPr>
              <a:t>colMeans</a:t>
            </a:r>
            <a:r>
              <a:rPr lang="en-US" dirty="0" smtClean="0">
                <a:solidFill>
                  <a:srgbClr val="00B050"/>
                </a:solidFill>
              </a:rPr>
              <a:t>(x), </a:t>
            </a:r>
            <a:r>
              <a:rPr lang="en-US" dirty="0" err="1" smtClean="0">
                <a:solidFill>
                  <a:srgbClr val="00B050"/>
                </a:solidFill>
              </a:rPr>
              <a:t>rowMeans</a:t>
            </a:r>
            <a:r>
              <a:rPr lang="en-US" dirty="0" smtClean="0">
                <a:solidFill>
                  <a:srgbClr val="00B050"/>
                </a:solidFill>
              </a:rPr>
              <a:t>(x)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  var1 var2 var3 var4 var5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1    1    6   11   16   21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2    2    7   12   17   22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3    3    8   13   18   23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4    4    9   14   19   24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5    5   10   15   20   25</a:t>
            </a:r>
          </a:p>
          <a:p>
            <a:endParaRPr lang="en-US" dirty="0" smtClean="0">
              <a:solidFill>
                <a:srgbClr val="1D02BE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colSums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[1]  15  40  65  90 115</a:t>
            </a:r>
          </a:p>
          <a:p>
            <a:endParaRPr lang="en-US" dirty="0" smtClean="0">
              <a:solidFill>
                <a:srgbClr val="1D02BE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rowSums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[1] 55 60 65 70 75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640" y="188640"/>
            <a:ext cx="6746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Columns/row statistics of a matrix</a:t>
            </a:r>
            <a:endParaRPr lang="da-DK" sz="3600" b="1" dirty="0">
              <a:solidFill>
                <a:prstClr val="black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0112" y="1412776"/>
            <a:ext cx="12980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length(x)</a:t>
            </a:r>
          </a:p>
          <a:p>
            <a:r>
              <a:rPr lang="zh-CN" altLang="en-US" sz="2000" dirty="0" smtClean="0">
                <a:solidFill>
                  <a:srgbClr val="1D02BE"/>
                </a:solidFill>
              </a:rPr>
              <a:t>？</a:t>
            </a:r>
            <a:endParaRPr lang="en-US" sz="2000" dirty="0">
              <a:solidFill>
                <a:srgbClr val="1D02B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2276872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&gt; </a:t>
            </a:r>
            <a:r>
              <a:rPr lang="en-US" altLang="zh-CN" sz="2000" dirty="0" smtClean="0">
                <a:solidFill>
                  <a:srgbClr val="C00000"/>
                </a:solidFill>
              </a:rPr>
              <a:t>dim</a:t>
            </a:r>
            <a:r>
              <a:rPr lang="en-US" sz="2000" dirty="0" smtClean="0">
                <a:solidFill>
                  <a:srgbClr val="C00000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5554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41277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600" dirty="0" smtClean="0"/>
              <a:t>1) Each element (i.e. column) is an atomic array.  In data analyses,  each element is treated as a variable. </a:t>
            </a:r>
          </a:p>
          <a:p>
            <a:pPr marL="457200" indent="-457200"/>
            <a:r>
              <a:rPr lang="en-US" sz="3600" dirty="0" smtClean="0"/>
              <a:t>2) All elements have the same length</a:t>
            </a:r>
          </a:p>
          <a:p>
            <a:pPr marL="457200" indent="-457200"/>
            <a:r>
              <a:rPr lang="en-US" sz="3600" dirty="0" smtClean="0"/>
              <a:t>3) Elements can be of different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7744" y="0"/>
            <a:ext cx="4486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Generate a data frame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6016" y="116632"/>
            <a:ext cx="4283968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2)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x &lt;- matrix(data = 1:25, </a:t>
            </a:r>
            <a:r>
              <a:rPr lang="en-US" dirty="0" err="1" smtClean="0">
                <a:solidFill>
                  <a:srgbClr val="FF0000"/>
                </a:solidFill>
              </a:rPr>
              <a:t>nrow</a:t>
            </a:r>
            <a:r>
              <a:rPr lang="en-US" dirty="0" smtClean="0">
                <a:solidFill>
                  <a:srgbClr val="FF0000"/>
                </a:solidFill>
              </a:rPr>
              <a:t>=5, </a:t>
            </a:r>
            <a:r>
              <a:rPr lang="en-US" dirty="0" err="1" smtClean="0">
                <a:solidFill>
                  <a:srgbClr val="FF0000"/>
                </a:solidFill>
              </a:rPr>
              <a:t>ncol</a:t>
            </a:r>
            <a:r>
              <a:rPr lang="en-US" dirty="0" smtClean="0">
                <a:solidFill>
                  <a:srgbClr val="FF0000"/>
                </a:solidFill>
              </a:rPr>
              <a:t>=5, </a:t>
            </a:r>
            <a:r>
              <a:rPr lang="en-US" dirty="0" err="1" smtClean="0">
                <a:solidFill>
                  <a:srgbClr val="FF0000"/>
                </a:solidFill>
              </a:rPr>
              <a:t>byrow</a:t>
            </a:r>
            <a:r>
              <a:rPr lang="en-US" dirty="0" smtClean="0">
                <a:solidFill>
                  <a:srgbClr val="FF0000"/>
                </a:solidFill>
              </a:rPr>
              <a:t> = FALSE)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 &lt;- </a:t>
            </a:r>
            <a:r>
              <a:rPr lang="en-US" dirty="0" err="1" smtClean="0">
                <a:solidFill>
                  <a:srgbClr val="FF0000"/>
                </a:solidFill>
              </a:rPr>
              <a:t>as.data.frame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  V1 V2 V3 V4 V5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1  1  6 11 16 21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2  2  7 12 17 22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3  3  8 13 18 23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4  4  9 14 19 24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5  5 10 15 20 25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colnames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[1] "V1" "V2" "V3" "V4" "V5“</a:t>
            </a:r>
          </a:p>
          <a:p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names(x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1D02BE"/>
                </a:solidFill>
              </a:rPr>
              <a:t>[1] "V1" "V2" "V3" "V4" "V5“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x$V1</a:t>
            </a:r>
          </a:p>
          <a:p>
            <a:r>
              <a:rPr lang="en-US" dirty="0" smtClean="0">
                <a:solidFill>
                  <a:srgbClr val="1D02BE"/>
                </a:solidFill>
              </a:rPr>
              <a:t>[1] 1 2 3 4 5</a:t>
            </a:r>
          </a:p>
          <a:p>
            <a:r>
              <a:rPr lang="fr-FR" dirty="0">
                <a:solidFill>
                  <a:srgbClr val="FF0000"/>
                </a:solidFill>
              </a:rPr>
              <a:t>&gt; x[1, 2] ## </a:t>
            </a:r>
            <a:r>
              <a:rPr lang="fr-FR" dirty="0" err="1">
                <a:solidFill>
                  <a:srgbClr val="FF0000"/>
                </a:solidFill>
              </a:rPr>
              <a:t>numeric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1D02BE"/>
                </a:solidFill>
              </a:rPr>
              <a:t>[1] </a:t>
            </a:r>
            <a:r>
              <a:rPr lang="fr-FR" dirty="0" smtClean="0">
                <a:solidFill>
                  <a:srgbClr val="1D02BE"/>
                </a:solidFill>
              </a:rPr>
              <a:t>6</a:t>
            </a:r>
            <a:endParaRPr lang="fr-FR" dirty="0">
              <a:solidFill>
                <a:srgbClr val="1D02B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42900"/>
            <a:ext cx="4032448" cy="67403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1)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&gt; x &lt;- </a:t>
            </a:r>
            <a:r>
              <a:rPr lang="fr-FR" dirty="0" err="1" smtClean="0">
                <a:solidFill>
                  <a:srgbClr val="FF0000"/>
                </a:solidFill>
              </a:rPr>
              <a:t>data.frame</a:t>
            </a:r>
            <a:r>
              <a:rPr lang="fr-FR" dirty="0" smtClean="0">
                <a:solidFill>
                  <a:srgbClr val="FF0000"/>
                </a:solidFill>
              </a:rPr>
              <a:t>(a = </a:t>
            </a:r>
            <a:r>
              <a:rPr lang="fr-FR" dirty="0" err="1" smtClean="0">
                <a:solidFill>
                  <a:srgbClr val="FF0000"/>
                </a:solidFill>
              </a:rPr>
              <a:t>letters</a:t>
            </a:r>
            <a:r>
              <a:rPr lang="fr-FR" dirty="0" smtClean="0">
                <a:solidFill>
                  <a:srgbClr val="FF0000"/>
                </a:solidFill>
              </a:rPr>
              <a:t>[1:5], b=1:5, c = factor(c("T", "T", "T", "C", "C")), </a:t>
            </a:r>
            <a:r>
              <a:rPr lang="fr-FR" dirty="0" err="1" smtClean="0">
                <a:solidFill>
                  <a:srgbClr val="FF0000"/>
                </a:solidFill>
              </a:rPr>
              <a:t>stringsAsFactors</a:t>
            </a:r>
            <a:r>
              <a:rPr lang="fr-FR" dirty="0" smtClean="0">
                <a:solidFill>
                  <a:srgbClr val="FF0000"/>
                </a:solidFill>
              </a:rPr>
              <a:t> = F)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fr-FR" dirty="0" smtClean="0">
                <a:solidFill>
                  <a:srgbClr val="1D02BE"/>
                </a:solidFill>
              </a:rPr>
              <a:t>  a b c</a:t>
            </a:r>
          </a:p>
          <a:p>
            <a:r>
              <a:rPr lang="fr-FR" dirty="0" smtClean="0">
                <a:solidFill>
                  <a:srgbClr val="1D02BE"/>
                </a:solidFill>
              </a:rPr>
              <a:t>1 a 1 T</a:t>
            </a:r>
          </a:p>
          <a:p>
            <a:r>
              <a:rPr lang="fr-FR" dirty="0" smtClean="0">
                <a:solidFill>
                  <a:srgbClr val="1D02BE"/>
                </a:solidFill>
              </a:rPr>
              <a:t>2 b 2 T</a:t>
            </a:r>
          </a:p>
          <a:p>
            <a:r>
              <a:rPr lang="fr-FR" dirty="0" smtClean="0">
                <a:solidFill>
                  <a:srgbClr val="1D02BE"/>
                </a:solidFill>
              </a:rPr>
              <a:t>3 c 3 T</a:t>
            </a:r>
          </a:p>
          <a:p>
            <a:r>
              <a:rPr lang="fr-FR" dirty="0" smtClean="0">
                <a:solidFill>
                  <a:srgbClr val="1D02BE"/>
                </a:solidFill>
              </a:rPr>
              <a:t>4 d 4 C</a:t>
            </a:r>
          </a:p>
          <a:p>
            <a:r>
              <a:rPr lang="fr-FR" dirty="0" smtClean="0">
                <a:solidFill>
                  <a:srgbClr val="1D02BE"/>
                </a:solidFill>
              </a:rPr>
              <a:t>5 e 5 C</a:t>
            </a:r>
          </a:p>
          <a:p>
            <a:r>
              <a:rPr lang="pt-BR" dirty="0">
                <a:solidFill>
                  <a:srgbClr val="FF0000"/>
                </a:solidFill>
              </a:rPr>
              <a:t>&gt; </a:t>
            </a:r>
            <a:r>
              <a:rPr lang="pt-BR" dirty="0" smtClean="0">
                <a:solidFill>
                  <a:srgbClr val="FF0000"/>
                </a:solidFill>
              </a:rPr>
              <a:t>View(x)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colnames(x)</a:t>
            </a:r>
          </a:p>
          <a:p>
            <a:r>
              <a:rPr lang="pt-BR" dirty="0" smtClean="0">
                <a:solidFill>
                  <a:srgbClr val="1D02BE"/>
                </a:solidFill>
              </a:rPr>
              <a:t>[1] "a" "b" "c"</a:t>
            </a:r>
            <a:endParaRPr lang="fr-FR" dirty="0" smtClean="0">
              <a:solidFill>
                <a:srgbClr val="1D02BE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&gt; </a:t>
            </a:r>
            <a:r>
              <a:rPr lang="pt-BR" dirty="0">
                <a:solidFill>
                  <a:srgbClr val="FF0000"/>
                </a:solidFill>
              </a:rPr>
              <a:t>colnames(x)</a:t>
            </a:r>
          </a:p>
          <a:p>
            <a:r>
              <a:rPr lang="pt-BR" dirty="0">
                <a:solidFill>
                  <a:srgbClr val="1D02BE"/>
                </a:solidFill>
              </a:rPr>
              <a:t>[1] "a" "b" "c"</a:t>
            </a:r>
            <a:endParaRPr lang="fr-FR" dirty="0">
              <a:solidFill>
                <a:srgbClr val="1D02BE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&gt; </a:t>
            </a:r>
            <a:r>
              <a:rPr lang="fr-FR" dirty="0" err="1" smtClean="0">
                <a:solidFill>
                  <a:srgbClr val="FF0000"/>
                </a:solidFill>
              </a:rPr>
              <a:t>x$a</a:t>
            </a:r>
            <a:r>
              <a:rPr lang="fr-FR" dirty="0" smtClean="0">
                <a:solidFill>
                  <a:srgbClr val="FF0000"/>
                </a:solidFill>
              </a:rPr>
              <a:t>  ## </a:t>
            </a:r>
            <a:r>
              <a:rPr lang="fr-FR" dirty="0" err="1" smtClean="0">
                <a:solidFill>
                  <a:srgbClr val="FF0000"/>
                </a:solidFill>
              </a:rPr>
              <a:t>character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1D02BE"/>
                </a:solidFill>
              </a:rPr>
              <a:t>[1] "a" "b" "c" "d" "e"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&gt; </a:t>
            </a:r>
            <a:r>
              <a:rPr lang="fr-FR" dirty="0" err="1" smtClean="0">
                <a:solidFill>
                  <a:srgbClr val="FF0000"/>
                </a:solidFill>
              </a:rPr>
              <a:t>x$b</a:t>
            </a:r>
            <a:r>
              <a:rPr lang="fr-FR" dirty="0" smtClean="0">
                <a:solidFill>
                  <a:srgbClr val="FF0000"/>
                </a:solidFill>
              </a:rPr>
              <a:t> ## </a:t>
            </a:r>
            <a:r>
              <a:rPr lang="fr-FR" dirty="0" err="1" smtClean="0">
                <a:solidFill>
                  <a:srgbClr val="FF0000"/>
                </a:solidFill>
              </a:rPr>
              <a:t>numeric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1D02BE"/>
                </a:solidFill>
              </a:rPr>
              <a:t>[1] 1 2 3 4 5</a:t>
            </a:r>
          </a:p>
          <a:p>
            <a:r>
              <a:rPr lang="fr-FR" dirty="0">
                <a:solidFill>
                  <a:srgbClr val="FF0000"/>
                </a:solidFill>
              </a:rPr>
              <a:t>&gt; </a:t>
            </a:r>
            <a:r>
              <a:rPr lang="fr-FR" dirty="0" smtClean="0">
                <a:solidFill>
                  <a:srgbClr val="FF0000"/>
                </a:solidFill>
              </a:rPr>
              <a:t>x[1, 2] </a:t>
            </a:r>
            <a:r>
              <a:rPr lang="fr-FR" dirty="0">
                <a:solidFill>
                  <a:srgbClr val="FF0000"/>
                </a:solidFill>
              </a:rPr>
              <a:t>## </a:t>
            </a:r>
            <a:r>
              <a:rPr lang="fr-FR" dirty="0" err="1">
                <a:solidFill>
                  <a:srgbClr val="FF0000"/>
                </a:solidFill>
              </a:rPr>
              <a:t>numeric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1D02BE"/>
                </a:solidFill>
              </a:rPr>
              <a:t>[1] </a:t>
            </a:r>
            <a:r>
              <a:rPr lang="fr-FR" dirty="0" smtClean="0">
                <a:solidFill>
                  <a:srgbClr val="1D02BE"/>
                </a:solidFill>
              </a:rPr>
              <a:t>1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&gt; </a:t>
            </a:r>
            <a:r>
              <a:rPr lang="fr-FR" dirty="0" err="1" smtClean="0">
                <a:solidFill>
                  <a:srgbClr val="FF0000"/>
                </a:solidFill>
              </a:rPr>
              <a:t>length</a:t>
            </a:r>
            <a:r>
              <a:rPr lang="fr-FR" dirty="0" smtClean="0">
                <a:solidFill>
                  <a:srgbClr val="FF0000"/>
                </a:solidFill>
              </a:rPr>
              <a:t>(x) </a:t>
            </a:r>
          </a:p>
          <a:p>
            <a:r>
              <a:rPr lang="fr-FR" dirty="0" smtClean="0">
                <a:solidFill>
                  <a:srgbClr val="1D02BE"/>
                </a:solidFill>
              </a:rPr>
              <a:t>[1] 3</a:t>
            </a:r>
            <a:endParaRPr lang="fr-FR" dirty="0">
              <a:solidFill>
                <a:srgbClr val="1D02B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20888"/>
            <a:ext cx="2324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322931"/>
            <a:ext cx="84992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&gt; </a:t>
            </a:r>
            <a:r>
              <a:rPr lang="fr-FR" dirty="0" err="1" smtClean="0">
                <a:solidFill>
                  <a:srgbClr val="FF0000"/>
                </a:solidFill>
              </a:rPr>
              <a:t>x.temp</a:t>
            </a:r>
            <a:r>
              <a:rPr lang="fr-FR" dirty="0" smtClean="0">
                <a:solidFill>
                  <a:srgbClr val="FF0000"/>
                </a:solidFill>
              </a:rPr>
              <a:t> &lt;- matrix(data=1:25,nrow=5); </a:t>
            </a:r>
            <a:r>
              <a:rPr lang="fr-FR" dirty="0" err="1" smtClean="0">
                <a:solidFill>
                  <a:srgbClr val="FF0000"/>
                </a:solidFill>
              </a:rPr>
              <a:t>colnames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 err="1" smtClean="0">
                <a:solidFill>
                  <a:srgbClr val="FF0000"/>
                </a:solidFill>
              </a:rPr>
              <a:t>x.temp</a:t>
            </a:r>
            <a:r>
              <a:rPr lang="fr-FR" dirty="0" smtClean="0">
                <a:solidFill>
                  <a:srgbClr val="FF0000"/>
                </a:solidFill>
              </a:rPr>
              <a:t>) &lt;- </a:t>
            </a:r>
            <a:r>
              <a:rPr lang="fr-FR" dirty="0" err="1" smtClean="0">
                <a:solidFill>
                  <a:srgbClr val="FF0000"/>
                </a:solidFill>
              </a:rPr>
              <a:t>paste</a:t>
            </a:r>
            <a:r>
              <a:rPr lang="fr-FR" dirty="0" smtClean="0">
                <a:solidFill>
                  <a:srgbClr val="FF0000"/>
                </a:solidFill>
              </a:rPr>
              <a:t>("v",1:5,sep="")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&gt; x &lt;- </a:t>
            </a:r>
            <a:r>
              <a:rPr lang="fr-FR" dirty="0" err="1" smtClean="0">
                <a:solidFill>
                  <a:srgbClr val="FF0000"/>
                </a:solidFill>
              </a:rPr>
              <a:t>list</a:t>
            </a:r>
            <a:r>
              <a:rPr lang="fr-FR" dirty="0" smtClean="0">
                <a:solidFill>
                  <a:srgbClr val="FF0000"/>
                </a:solidFill>
              </a:rPr>
              <a:t>(a = </a:t>
            </a:r>
            <a:r>
              <a:rPr lang="fr-FR" dirty="0" err="1" smtClean="0">
                <a:solidFill>
                  <a:srgbClr val="FF0000"/>
                </a:solidFill>
              </a:rPr>
              <a:t>letters</a:t>
            </a:r>
            <a:r>
              <a:rPr lang="fr-FR" dirty="0" smtClean="0">
                <a:solidFill>
                  <a:srgbClr val="FF0000"/>
                </a:solidFill>
              </a:rPr>
              <a:t>[1:10], b = </a:t>
            </a:r>
            <a:r>
              <a:rPr lang="fr-FR" dirty="0" err="1" smtClean="0">
                <a:solidFill>
                  <a:srgbClr val="FF0000"/>
                </a:solidFill>
              </a:rPr>
              <a:t>x.temp</a:t>
            </a:r>
            <a:r>
              <a:rPr lang="fr-FR" dirty="0" smtClean="0">
                <a:solidFill>
                  <a:srgbClr val="FF0000"/>
                </a:solidFill>
              </a:rPr>
              <a:t>, c = factor(c("T", "T", "T", "C", "C")))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&gt; x</a:t>
            </a:r>
          </a:p>
          <a:p>
            <a:r>
              <a:rPr lang="fr-FR" sz="1200" dirty="0" smtClean="0">
                <a:solidFill>
                  <a:srgbClr val="1D02BE"/>
                </a:solidFill>
              </a:rPr>
              <a:t>$a</a:t>
            </a:r>
          </a:p>
          <a:p>
            <a:r>
              <a:rPr lang="fr-FR" sz="1200" dirty="0" smtClean="0">
                <a:solidFill>
                  <a:srgbClr val="1D02BE"/>
                </a:solidFill>
              </a:rPr>
              <a:t> [1] "a" "b" "c" "d" "e" "f" "g" "h" "i" "j"</a:t>
            </a:r>
          </a:p>
          <a:p>
            <a:endParaRPr lang="fr-FR" sz="1200" dirty="0" smtClean="0">
              <a:solidFill>
                <a:srgbClr val="1D02BE"/>
              </a:solidFill>
            </a:endParaRPr>
          </a:p>
          <a:p>
            <a:r>
              <a:rPr lang="pl-PL" sz="1200" dirty="0" smtClean="0">
                <a:solidFill>
                  <a:srgbClr val="1D02BE"/>
                </a:solidFill>
              </a:rPr>
              <a:t>$b</a:t>
            </a:r>
          </a:p>
          <a:p>
            <a:r>
              <a:rPr lang="pl-PL" sz="1200" dirty="0" smtClean="0">
                <a:solidFill>
                  <a:srgbClr val="1D02BE"/>
                </a:solidFill>
              </a:rPr>
              <a:t>     v1 v2 v3 v4 v5</a:t>
            </a:r>
          </a:p>
          <a:p>
            <a:r>
              <a:rPr lang="pl-PL" sz="1200" dirty="0" smtClean="0">
                <a:solidFill>
                  <a:srgbClr val="1D02BE"/>
                </a:solidFill>
              </a:rPr>
              <a:t>[1,]  1  6 11 16 21</a:t>
            </a:r>
          </a:p>
          <a:p>
            <a:r>
              <a:rPr lang="pl-PL" sz="1200" dirty="0" smtClean="0">
                <a:solidFill>
                  <a:srgbClr val="1D02BE"/>
                </a:solidFill>
              </a:rPr>
              <a:t>[2,]  2  7 12 17 22</a:t>
            </a:r>
          </a:p>
          <a:p>
            <a:r>
              <a:rPr lang="pl-PL" sz="1200" dirty="0" smtClean="0">
                <a:solidFill>
                  <a:srgbClr val="1D02BE"/>
                </a:solidFill>
              </a:rPr>
              <a:t>[3,]  3  8 13 18 23</a:t>
            </a:r>
          </a:p>
          <a:p>
            <a:r>
              <a:rPr lang="pl-PL" sz="1200" dirty="0" smtClean="0">
                <a:solidFill>
                  <a:srgbClr val="1D02BE"/>
                </a:solidFill>
              </a:rPr>
              <a:t>[4,]  4  9 14 19 24</a:t>
            </a:r>
          </a:p>
          <a:p>
            <a:r>
              <a:rPr lang="pl-PL" sz="1200" dirty="0" smtClean="0">
                <a:solidFill>
                  <a:srgbClr val="1D02BE"/>
                </a:solidFill>
              </a:rPr>
              <a:t>[5,]  5 10 15 20 25</a:t>
            </a:r>
          </a:p>
          <a:p>
            <a:endParaRPr lang="fr-FR" sz="1200" dirty="0" smtClean="0">
              <a:solidFill>
                <a:srgbClr val="1D02BE"/>
              </a:solidFill>
            </a:endParaRPr>
          </a:p>
          <a:p>
            <a:r>
              <a:rPr lang="fr-FR" sz="1200" dirty="0" smtClean="0">
                <a:solidFill>
                  <a:srgbClr val="1D02BE"/>
                </a:solidFill>
              </a:rPr>
              <a:t>$c</a:t>
            </a:r>
          </a:p>
          <a:p>
            <a:r>
              <a:rPr lang="fr-FR" sz="1200" dirty="0" smtClean="0">
                <a:solidFill>
                  <a:srgbClr val="1D02BE"/>
                </a:solidFill>
              </a:rPr>
              <a:t>[1] T T T C C</a:t>
            </a:r>
          </a:p>
          <a:p>
            <a:r>
              <a:rPr lang="fr-FR" sz="1200" dirty="0" err="1" smtClean="0">
                <a:solidFill>
                  <a:srgbClr val="1D02BE"/>
                </a:solidFill>
              </a:rPr>
              <a:t>Levels</a:t>
            </a:r>
            <a:r>
              <a:rPr lang="fr-FR" sz="1200" dirty="0" smtClean="0">
                <a:solidFill>
                  <a:srgbClr val="1D02BE"/>
                </a:solidFill>
              </a:rPr>
              <a:t>: C T</a:t>
            </a:r>
            <a:endParaRPr lang="fr-FR" sz="1600" dirty="0" smtClean="0">
              <a:solidFill>
                <a:srgbClr val="1D02BE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&gt; </a:t>
            </a:r>
            <a:r>
              <a:rPr lang="fr-FR" dirty="0" err="1" smtClean="0">
                <a:solidFill>
                  <a:srgbClr val="FF0000"/>
                </a:solidFill>
              </a:rPr>
              <a:t>names</a:t>
            </a:r>
            <a:r>
              <a:rPr lang="fr-FR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fr-FR" sz="1600" dirty="0" smtClean="0">
                <a:solidFill>
                  <a:srgbClr val="1D02BE"/>
                </a:solidFill>
              </a:rPr>
              <a:t>[1] "a" "b" "c"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692696"/>
            <a:ext cx="86465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1) Elements can be composed of everything, e.g. vectors, matrix, data frame, functions. </a:t>
            </a:r>
          </a:p>
          <a:p>
            <a:r>
              <a:rPr lang="en-US" sz="2400" dirty="0"/>
              <a:t>2) Elements can have different length</a:t>
            </a:r>
          </a:p>
          <a:p>
            <a:r>
              <a:rPr lang="en-US" sz="2400" dirty="0"/>
              <a:t>3) Elements can be of different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15816" y="-27384"/>
            <a:ext cx="2959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Generate a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0112" y="4005064"/>
            <a:ext cx="2658292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 length(x)</a:t>
            </a:r>
          </a:p>
          <a:p>
            <a:r>
              <a:rPr lang="en-US" sz="1200" dirty="0">
                <a:solidFill>
                  <a:srgbClr val="1D02BE"/>
                </a:solidFill>
              </a:rPr>
              <a:t>[1] </a:t>
            </a:r>
            <a:r>
              <a:rPr lang="en-US" sz="1200" dirty="0" smtClean="0">
                <a:solidFill>
                  <a:srgbClr val="1D02BE"/>
                </a:solidFill>
              </a:rPr>
              <a:t>3</a:t>
            </a:r>
          </a:p>
          <a:p>
            <a:endParaRPr lang="en-US" sz="1200" dirty="0">
              <a:solidFill>
                <a:srgbClr val="1D02BE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</a:p>
          <a:p>
            <a:r>
              <a:rPr lang="en-US" sz="1200" dirty="0">
                <a:solidFill>
                  <a:srgbClr val="1D02BE"/>
                </a:solidFill>
              </a:rPr>
              <a:t>List of 3</a:t>
            </a:r>
          </a:p>
          <a:p>
            <a:r>
              <a:rPr lang="en-US" sz="1200" dirty="0">
                <a:solidFill>
                  <a:srgbClr val="1D02BE"/>
                </a:solidFill>
              </a:rPr>
              <a:t> $ a: </a:t>
            </a:r>
            <a:r>
              <a:rPr lang="en-US" sz="1200" dirty="0" err="1">
                <a:solidFill>
                  <a:srgbClr val="1D02BE"/>
                </a:solidFill>
              </a:rPr>
              <a:t>chr</a:t>
            </a:r>
            <a:r>
              <a:rPr lang="en-US" sz="1200" dirty="0">
                <a:solidFill>
                  <a:srgbClr val="1D02BE"/>
                </a:solidFill>
              </a:rPr>
              <a:t> [1:10] "a" "b" "c" "d" ...</a:t>
            </a:r>
          </a:p>
          <a:p>
            <a:r>
              <a:rPr lang="en-US" sz="1200" dirty="0">
                <a:solidFill>
                  <a:srgbClr val="1D02BE"/>
                </a:solidFill>
              </a:rPr>
              <a:t> $ b: </a:t>
            </a:r>
            <a:r>
              <a:rPr lang="en-US" sz="1200" dirty="0" err="1">
                <a:solidFill>
                  <a:srgbClr val="1D02BE"/>
                </a:solidFill>
              </a:rPr>
              <a:t>int</a:t>
            </a:r>
            <a:r>
              <a:rPr lang="en-US" sz="1200" dirty="0">
                <a:solidFill>
                  <a:srgbClr val="1D02BE"/>
                </a:solidFill>
              </a:rPr>
              <a:t> [1:5, 1:5] 1 2 3 4 5 6 7 8 9 10 ...</a:t>
            </a:r>
          </a:p>
          <a:p>
            <a:r>
              <a:rPr lang="en-US" sz="1200" dirty="0">
                <a:solidFill>
                  <a:srgbClr val="1D02BE"/>
                </a:solidFill>
              </a:rPr>
              <a:t>  ..- </a:t>
            </a:r>
            <a:r>
              <a:rPr lang="en-US" sz="1200" dirty="0" err="1">
                <a:solidFill>
                  <a:srgbClr val="1D02BE"/>
                </a:solidFill>
              </a:rPr>
              <a:t>attr</a:t>
            </a:r>
            <a:r>
              <a:rPr lang="en-US" sz="1200" dirty="0">
                <a:solidFill>
                  <a:srgbClr val="1D02BE"/>
                </a:solidFill>
              </a:rPr>
              <a:t>(*, "</a:t>
            </a:r>
            <a:r>
              <a:rPr lang="en-US" sz="1200" dirty="0" err="1">
                <a:solidFill>
                  <a:srgbClr val="1D02BE"/>
                </a:solidFill>
              </a:rPr>
              <a:t>dimnames</a:t>
            </a:r>
            <a:r>
              <a:rPr lang="en-US" sz="1200" dirty="0">
                <a:solidFill>
                  <a:srgbClr val="1D02BE"/>
                </a:solidFill>
              </a:rPr>
              <a:t>")=List of 2</a:t>
            </a:r>
          </a:p>
          <a:p>
            <a:r>
              <a:rPr lang="en-US" sz="1200" dirty="0">
                <a:solidFill>
                  <a:srgbClr val="1D02BE"/>
                </a:solidFill>
              </a:rPr>
              <a:t>  .. ..$ : NULL</a:t>
            </a:r>
          </a:p>
          <a:p>
            <a:r>
              <a:rPr lang="en-US" sz="1200" dirty="0">
                <a:solidFill>
                  <a:srgbClr val="1D02BE"/>
                </a:solidFill>
              </a:rPr>
              <a:t>  .. ..$ : </a:t>
            </a:r>
            <a:r>
              <a:rPr lang="en-US" sz="1200" dirty="0" err="1">
                <a:solidFill>
                  <a:srgbClr val="1D02BE"/>
                </a:solidFill>
              </a:rPr>
              <a:t>chr</a:t>
            </a:r>
            <a:r>
              <a:rPr lang="en-US" sz="1200" dirty="0">
                <a:solidFill>
                  <a:srgbClr val="1D02BE"/>
                </a:solidFill>
              </a:rPr>
              <a:t> [1:5] "v1" "v2" "v3" "v4" ...</a:t>
            </a:r>
          </a:p>
          <a:p>
            <a:r>
              <a:rPr lang="en-US" sz="1200" dirty="0">
                <a:solidFill>
                  <a:srgbClr val="1D02BE"/>
                </a:solidFill>
              </a:rPr>
              <a:t> $ c: Factor w/ 2 levels "C","T": 2 2 2 1 1</a:t>
            </a:r>
          </a:p>
          <a:p>
            <a:endParaRPr lang="en-US" sz="1200" dirty="0">
              <a:solidFill>
                <a:srgbClr val="1D02BE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072" y="126876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R?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in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 &amp; basic built-in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and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Import/export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basic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and 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pply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scripts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117248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3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457200" y="914400"/>
            <a:ext cx="8305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Every object has a set of attributes:</a:t>
            </a:r>
          </a:p>
          <a:p>
            <a:endParaRPr lang="en-US" alt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1" dirty="0"/>
              <a:t> Implicit</a:t>
            </a:r>
            <a:r>
              <a:rPr lang="en-US" altLang="en-US" dirty="0"/>
              <a:t> attributes (shared by all objects):  </a:t>
            </a:r>
            <a:r>
              <a:rPr lang="en-US" altLang="en-US" b="1" dirty="0">
                <a:latin typeface="Courier New" panose="02070309020205020404" pitchFamily="49" charset="0"/>
              </a:rPr>
              <a:t>mode,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i="1" dirty="0"/>
              <a:t> Explicit</a:t>
            </a:r>
            <a:r>
              <a:rPr lang="en-US" altLang="en-US" dirty="0"/>
              <a:t> attributes (depending on object type): can be queried using the </a:t>
            </a:r>
            <a:r>
              <a:rPr lang="en-US" altLang="en-US" b="1" dirty="0">
                <a:latin typeface="Courier New" panose="02070309020205020404" pitchFamily="49" charset="0"/>
              </a:rPr>
              <a:t>attributes</a:t>
            </a:r>
            <a:r>
              <a:rPr lang="en-US" altLang="en-US" dirty="0"/>
              <a:t> function</a:t>
            </a:r>
          </a:p>
          <a:p>
            <a:endParaRPr lang="en-US" altLang="en-US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DC2300"/>
                </a:solidFill>
                <a:latin typeface="Courier New" panose="02070309020205020404" pitchFamily="49" charset="0"/>
              </a:rPr>
              <a:t>&gt; x &lt;- c(1.2, 3, NA, 2.5, 3.2, NA)</a:t>
            </a:r>
          </a:p>
          <a:p>
            <a:r>
              <a:rPr lang="en-US" altLang="en-US" b="1" dirty="0">
                <a:solidFill>
                  <a:srgbClr val="DC2300"/>
                </a:solidFill>
                <a:latin typeface="Courier New" panose="02070309020205020404" pitchFamily="49" charset="0"/>
              </a:rPr>
              <a:t>&gt; names(x) &lt;- letters[1:6]</a:t>
            </a:r>
          </a:p>
          <a:p>
            <a:endParaRPr lang="en-US" altLang="en-US" b="1" dirty="0">
              <a:solidFill>
                <a:srgbClr val="DC23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The </a:t>
            </a:r>
            <a:r>
              <a:rPr lang="en-US" altLang="en-US" i="1" dirty="0"/>
              <a:t>implicit</a:t>
            </a:r>
            <a:r>
              <a:rPr lang="en-US" altLang="en-US" dirty="0"/>
              <a:t> attributes: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en-US" b="1" dirty="0">
                <a:solidFill>
                  <a:srgbClr val="DC2300"/>
                </a:solidFill>
                <a:latin typeface="Courier New" panose="02070309020205020404" pitchFamily="49" charset="0"/>
              </a:rPr>
              <a:t>&gt; length(x)</a:t>
            </a:r>
          </a:p>
          <a:p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[1] 6</a:t>
            </a:r>
            <a:endParaRPr lang="en-US" altLang="en-US" b="1" dirty="0">
              <a:solidFill>
                <a:srgbClr val="DC2300"/>
              </a:solidFill>
              <a:latin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DC2300"/>
                </a:solidFill>
                <a:latin typeface="Courier New" panose="02070309020205020404" pitchFamily="49" charset="0"/>
              </a:rPr>
              <a:t>&gt; mode(x)</a:t>
            </a:r>
          </a:p>
          <a:p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[1] "numeric"</a:t>
            </a: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The </a:t>
            </a:r>
            <a:r>
              <a:rPr lang="en-US" altLang="en-US" i="1" dirty="0"/>
              <a:t>explicit</a:t>
            </a:r>
            <a:r>
              <a:rPr lang="en-US" altLang="en-US" dirty="0"/>
              <a:t> attributes:</a:t>
            </a: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b="1" dirty="0">
                <a:solidFill>
                  <a:srgbClr val="DC2300"/>
                </a:solidFill>
                <a:latin typeface="Courier New" panose="02070309020205020404" pitchFamily="49" charset="0"/>
              </a:rPr>
              <a:t>&gt; attributes(x)</a:t>
            </a:r>
          </a:p>
          <a:p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$names</a:t>
            </a:r>
          </a:p>
          <a:p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[1] "a" "b" "c" "d" "e" "f"</a:t>
            </a:r>
          </a:p>
          <a:p>
            <a:endParaRPr lang="en-US" altLang="en-US" b="1" dirty="0">
              <a:solidFill>
                <a:srgbClr val="DC2300"/>
              </a:solidFill>
              <a:latin typeface="Courier New" panose="02070309020205020404" pitchFamily="49" charset="0"/>
            </a:endParaRPr>
          </a:p>
          <a:p>
            <a:endParaRPr lang="en-US" altLang="en-US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endParaRPr lang="en-US" altLang="en-US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6696075" cy="692150"/>
          </a:xfrm>
        </p:spPr>
        <p:txBody>
          <a:bodyPr>
            <a:spAutoFit/>
          </a:bodyPr>
          <a:lstStyle/>
          <a:p>
            <a:pPr>
              <a:buSzPct val="45000"/>
              <a:buFont typeface="StarSymbol"/>
              <a:buNone/>
            </a:pPr>
            <a:r>
              <a:rPr lang="en-US" altLang="en-US" smtClean="0"/>
              <a:t>Vector Attributes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895600" y="3733800"/>
            <a:ext cx="56721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70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70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70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70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70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70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70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70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70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buSzPct val="45000"/>
              <a:buFont typeface="StarSymbol"/>
              <a:buNone/>
            </a:pPr>
            <a:r>
              <a:rPr lang="en-US" altLang="en-US" b="1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Note: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mode</a:t>
            </a:r>
            <a:r>
              <a:rPr lang="en-US" altLang="en-US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 and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length</a:t>
            </a:r>
            <a:r>
              <a:rPr lang="en-US" altLang="en-US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 are referred to as </a:t>
            </a:r>
            <a:r>
              <a:rPr lang="en-US" altLang="en-US" i="1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implicit</a:t>
            </a:r>
            <a:r>
              <a:rPr lang="en-US" altLang="en-US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 attributes, because they are </a:t>
            </a:r>
            <a:r>
              <a:rPr lang="en-US" altLang="en-US" i="1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not</a:t>
            </a:r>
            <a:r>
              <a:rPr lang="en-US" altLang="en-US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 printed when the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attributes</a:t>
            </a:r>
            <a:r>
              <a:rPr lang="en-US" altLang="en-US">
                <a:solidFill>
                  <a:srgbClr val="008000"/>
                </a:solidFill>
                <a:ea typeface="Arial Unicode MS" panose="020B0604020202020204" pitchFamily="34" charset="-122"/>
                <a:cs typeface="Tahoma" panose="020B0604030504040204" pitchFamily="34" charset="0"/>
              </a:rPr>
              <a:t> function is called.</a:t>
            </a:r>
          </a:p>
        </p:txBody>
      </p:sp>
    </p:spTree>
    <p:extLst>
      <p:ext uri="{BB962C8B-B14F-4D97-AF65-F5344CB8AC3E}">
        <p14:creationId xmlns:p14="http://schemas.microsoft.com/office/powerpoint/2010/main" val="624484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/>
              <a:buNone/>
            </a:pPr>
            <a:r>
              <a:rPr lang="en-US" altLang="en-US" smtClean="0"/>
              <a:t>Missing Values ...</a:t>
            </a:r>
          </a:p>
        </p:txBody>
      </p:sp>
      <p:sp>
        <p:nvSpPr>
          <p:cNvPr id="54274" name="Tex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>
              <a:spcBef>
                <a:spcPct val="0"/>
              </a:spcBef>
              <a:spcAft>
                <a:spcPts val="103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en-US" sz="2200" smtClean="0">
                <a:ea typeface="Arial Unicode MS" panose="020B0604020202020204" pitchFamily="34" charset="-122"/>
                <a:cs typeface="Tahoma" panose="020B0604030504040204" pitchFamily="34" charset="0"/>
              </a:rPr>
              <a:t> Missing values are indicated by the special value </a:t>
            </a:r>
            <a:r>
              <a:rPr lang="en-US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NA</a:t>
            </a:r>
          </a:p>
          <a:p>
            <a:pPr marL="0" lvl="1" indent="0">
              <a:spcBef>
                <a:spcPct val="0"/>
              </a:spcBef>
              <a:spcAft>
                <a:spcPts val="1038"/>
              </a:spcAft>
              <a:buSzPct val="90000"/>
              <a:buFont typeface="Arial" panose="020B0604020202020204" pitchFamily="34" charset="0"/>
              <a:buChar char="•"/>
            </a:pPr>
            <a:endParaRPr lang="en-US" altLang="en-US" sz="2200" smtClean="0">
              <a:ea typeface="Arial Unicode MS" panose="020B0604020202020204" pitchFamily="34" charset="-122"/>
              <a:cs typeface="Tahoma" panose="020B0604030504040204" pitchFamily="34" charset="0"/>
            </a:endParaRPr>
          </a:p>
          <a:p>
            <a:pPr marL="0" lvl="1" indent="0">
              <a:spcBef>
                <a:spcPct val="0"/>
              </a:spcBef>
              <a:spcAft>
                <a:spcPts val="103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en-US" sz="2200" smtClean="0">
                <a:ea typeface="Arial Unicode MS" panose="020B0604020202020204" pitchFamily="34" charset="-122"/>
                <a:cs typeface="Tahoma" panose="020B0604030504040204" pitchFamily="34" charset="0"/>
              </a:rPr>
              <a:t> The functions </a:t>
            </a:r>
            <a:r>
              <a:rPr lang="en-US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is.na</a:t>
            </a:r>
            <a:r>
              <a:rPr lang="en-US" altLang="en-US" sz="2200" smtClean="0">
                <a:ea typeface="Arial Unicode MS" panose="020B0604020202020204" pitchFamily="34" charset="-122"/>
                <a:cs typeface="Tahoma" panose="020B0604030504040204" pitchFamily="34" charset="0"/>
              </a:rPr>
              <a:t> and </a:t>
            </a:r>
            <a:r>
              <a:rPr lang="en-US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which</a:t>
            </a:r>
            <a:r>
              <a:rPr lang="en-US" altLang="en-US" sz="2200" smtClean="0">
                <a:ea typeface="Arial Unicode MS" panose="020B0604020202020204" pitchFamily="34" charset="-122"/>
                <a:cs typeface="Tahoma" panose="020B0604030504040204" pitchFamily="34" charset="0"/>
              </a:rPr>
              <a:t> are used to locate and manage missing values</a:t>
            </a:r>
          </a:p>
          <a:p>
            <a:pPr marL="404813" lvl="3" indent="0">
              <a:spcBef>
                <a:spcPct val="0"/>
              </a:spcBef>
              <a:spcAft>
                <a:spcPts val="775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en-US" b="1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is.na</a:t>
            </a:r>
            <a:r>
              <a:rPr lang="en-US" altLang="en-US" b="1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  <a:r>
              <a:rPr lang="en-US" altLang="en-US" smtClean="0">
                <a:ea typeface="Arial Unicode MS" panose="020B0604020202020204" pitchFamily="34" charset="-122"/>
                <a:cs typeface="Tahoma" panose="020B0604030504040204" pitchFamily="34" charset="0"/>
              </a:rPr>
              <a:t>returns </a:t>
            </a:r>
            <a:r>
              <a:rPr lang="en-US" altLang="en-US" b="1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TRUE</a:t>
            </a:r>
            <a:r>
              <a:rPr lang="en-US" altLang="en-US" smtClean="0">
                <a:ea typeface="Arial Unicode MS" panose="020B0604020202020204" pitchFamily="34" charset="-122"/>
                <a:cs typeface="Tahoma" panose="020B0604030504040204" pitchFamily="34" charset="0"/>
              </a:rPr>
              <a:t> and </a:t>
            </a:r>
            <a:r>
              <a:rPr lang="en-US" altLang="en-US" b="1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FALSE</a:t>
            </a:r>
            <a:r>
              <a:rPr lang="en-US" altLang="en-US" smtClean="0">
                <a:ea typeface="Arial Unicode MS" panose="020B0604020202020204" pitchFamily="34" charset="-122"/>
                <a:cs typeface="Tahoma" panose="020B0604030504040204" pitchFamily="34" charset="0"/>
              </a:rPr>
              <a:t> for missing and non-missing values, respectively</a:t>
            </a:r>
          </a:p>
          <a:p>
            <a:pPr marL="404813" lvl="3" indent="0">
              <a:spcBef>
                <a:spcPct val="0"/>
              </a:spcBef>
              <a:spcAft>
                <a:spcPts val="775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en-US" b="1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  <a:r>
              <a:rPr lang="en-US" altLang="en-US" b="1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which</a:t>
            </a:r>
            <a:r>
              <a:rPr lang="en-US" altLang="en-US" b="1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  <a:r>
              <a:rPr lang="en-US" altLang="en-US" smtClean="0">
                <a:ea typeface="Arial Unicode MS" panose="020B0604020202020204" pitchFamily="34" charset="-122"/>
                <a:cs typeface="Tahoma" panose="020B0604030504040204" pitchFamily="34" charset="0"/>
              </a:rPr>
              <a:t>returns integer </a:t>
            </a:r>
            <a:r>
              <a:rPr lang="en-US" altLang="en-US" i="1" smtClean="0">
                <a:ea typeface="Arial Unicode MS" panose="020B0604020202020204" pitchFamily="34" charset="-122"/>
                <a:cs typeface="Tahoma" panose="020B0604030504040204" pitchFamily="34" charset="0"/>
              </a:rPr>
              <a:t>indices to the TRUE values in its input</a:t>
            </a:r>
            <a:r>
              <a:rPr lang="en-US" altLang="en-US" smtClean="0">
                <a:ea typeface="Arial Unicode MS" panose="020B0604020202020204" pitchFamily="34" charset="-122"/>
                <a:cs typeface="Tahoma" panose="020B0604030504040204" pitchFamily="34" charset="0"/>
              </a:rPr>
              <a:t>:</a:t>
            </a:r>
          </a:p>
          <a:p>
            <a:pPr marL="0" lvl="1" indent="0">
              <a:spcBef>
                <a:spcPct val="0"/>
              </a:spcBef>
              <a:buSzPct val="90000"/>
              <a:buFontTx/>
              <a:buNone/>
            </a:pPr>
            <a:r>
              <a:rPr lang="en-US" altLang="en-US" sz="2200" b="1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		</a:t>
            </a:r>
            <a:r>
              <a:rPr lang="en-US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which( is.na( x ) 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335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3"/>
          <p:cNvSpPr txBox="1">
            <a:spLocks noChangeArrowheads="1"/>
          </p:cNvSpPr>
          <p:nvPr/>
        </p:nvSpPr>
        <p:spPr bwMode="auto">
          <a:xfrm>
            <a:off x="381000" y="1752600"/>
            <a:ext cx="289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length( NA 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[1] 1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length( NULL 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[1] 0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mode( NULL 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[1] "NULL"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class( NULL 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[1] "NULL"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/>
              <a:buNone/>
            </a:pPr>
            <a:r>
              <a:rPr lang="en-US" altLang="en-US" smtClean="0"/>
              <a:t>Missing Values: 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vs </a:t>
            </a:r>
            <a:r>
              <a:rPr lang="en-US" altLang="en-US" smtClean="0">
                <a:latin typeface="Courier New" panose="02070309020205020404" pitchFamily="49" charset="0"/>
              </a:rPr>
              <a:t>NA</a:t>
            </a:r>
          </a:p>
        </p:txBody>
      </p:sp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381000" y="5638800"/>
            <a:ext cx="414178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</a:t>
            </a: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means “missing” - </a:t>
            </a: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NULL</a:t>
            </a: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means “empty”.</a:t>
            </a:r>
          </a:p>
        </p:txBody>
      </p:sp>
      <p:sp>
        <p:nvSpPr>
          <p:cNvPr id="56324" name="Rectangle 14"/>
          <p:cNvSpPr>
            <a:spLocks noChangeArrowheads="1"/>
          </p:cNvSpPr>
          <p:nvPr/>
        </p:nvSpPr>
        <p:spPr bwMode="auto">
          <a:xfrm>
            <a:off x="4800600" y="1447800"/>
            <a:ext cx="41148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NULL == NULL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logical(0)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NA == NA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[1] NA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is.na( NA 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[1] TRUE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is.na( NULL 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logical(0)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Warning message: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 is.na(NULL) : is.na() applied to non-(list or vector) of type 'NULL'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628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304800" y="914400"/>
            <a:ext cx="43434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Tahoma" pitchFamily="34" charset="0"/>
              </a:rPr>
              <a:t>Using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Arial Unicode MS" pitchFamily="34" charset="-128"/>
                <a:cs typeface="Tahoma" pitchFamily="34" charset="0"/>
              </a:rPr>
              <a:t>is.na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Tahoma" pitchFamily="34" charset="0"/>
              </a:rPr>
              <a:t>: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x &lt;- c(1.2, 3, NA, 2.5, 3.2, NA)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DC23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is.na(x)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[1] FALSE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FALSE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TRUE 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[4] FALSE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FALSE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TRUE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with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is.na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which( is.na(x) )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[1] 3 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remove missing values: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x[ !is.na(x) ]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[1] 1.2 3.0 2.5 3.2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DC23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C2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x[ -which( is.na(x) ) ]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[1] 1.2 3.0 2.5 3.2</a:t>
            </a: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buSzPct val="45000"/>
              <a:buFont typeface="StarSymbol"/>
              <a:buNone/>
            </a:pPr>
            <a:r>
              <a:rPr lang="en-US" altLang="en-US" smtClean="0"/>
              <a:t>... Missing Values</a:t>
            </a:r>
          </a:p>
        </p:txBody>
      </p:sp>
      <p:sp>
        <p:nvSpPr>
          <p:cNvPr id="58371" name="Text Placeholder 4"/>
          <p:cNvSpPr>
            <a:spLocks noGrp="1"/>
          </p:cNvSpPr>
          <p:nvPr>
            <p:ph idx="1"/>
          </p:nvPr>
        </p:nvSpPr>
        <p:spPr bwMode="auto">
          <a:xfrm>
            <a:off x="4953000" y="1676400"/>
            <a:ext cx="3886200" cy="102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1" indent="0">
              <a:spcBef>
                <a:spcPct val="0"/>
              </a:spcBef>
              <a:spcAft>
                <a:spcPts val="1038"/>
              </a:spcAft>
              <a:buSzPct val="90000"/>
              <a:buFont typeface="Wingdings" panose="05000000000000000000" pitchFamily="2" charset="2"/>
              <a:buNone/>
            </a:pPr>
            <a:r>
              <a:rPr lang="en-US" altLang="en-US" sz="1600" dirty="0" smtClean="0">
                <a:ea typeface="Arial Unicode MS" panose="020B0604020202020204" pitchFamily="34" charset="-122"/>
                <a:cs typeface="Tahoma" panose="020B0604030504040204" pitchFamily="34" charset="0"/>
              </a:rPr>
              <a:t>To save the non-missing values, you have to assign the result back to </a:t>
            </a:r>
            <a:r>
              <a:rPr lang="en-US" altLang="en-US" sz="1600" b="1" dirty="0" smtClean="0"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x</a:t>
            </a:r>
            <a:r>
              <a:rPr lang="en-US" altLang="en-US" sz="1600" dirty="0" smtClean="0">
                <a:ea typeface="Arial Unicode MS" panose="020B0604020202020204" pitchFamily="34" charset="-122"/>
                <a:cs typeface="Tahoma" panose="020B0604030504040204" pitchFamily="34" charset="0"/>
              </a:rPr>
              <a:t>:</a:t>
            </a:r>
          </a:p>
          <a:p>
            <a:pPr marL="0" lvl="4" indent="0">
              <a:spcBef>
                <a:spcPct val="0"/>
              </a:spcBef>
              <a:spcAft>
                <a:spcPts val="525"/>
              </a:spcAft>
              <a:buFontTx/>
              <a:buNone/>
            </a:pPr>
            <a:r>
              <a:rPr lang="en-US" altLang="en-US" b="1" dirty="0" smtClean="0">
                <a:solidFill>
                  <a:srgbClr val="DC23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ahoma" panose="020B0604030504040204" pitchFamily="34" charset="0"/>
              </a:rPr>
              <a:t>   </a:t>
            </a:r>
            <a:r>
              <a:rPr lang="en-US" altLang="en-US" b="1" dirty="0" smtClean="0">
                <a:solidFill>
                  <a:srgbClr val="DC2300"/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rPr>
              <a:t>&gt; x &lt;- x[ !is.na(x) ]</a:t>
            </a: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4191000" y="3048000"/>
            <a:ext cx="4562475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Note:  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The last operation removes missing values by </a:t>
            </a:r>
            <a:r>
              <a:rPr kumimoji="0" lang="en-US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subscripting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with logical values.  See </a:t>
            </a:r>
            <a:r>
              <a:rPr kumimoji="0" lang="en-US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vector subscripting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(later in this chapter) for more detail.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2"/>
              <a:cs typeface="Tahoma" panose="020B0604030504040204" pitchFamily="34" charset="0"/>
            </a:endParaRP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General Note: 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828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Square brackets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[]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and </a:t>
            </a:r>
            <a:r>
              <a:rPr kumimoji="0" lang="en-US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round parentheses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</a:t>
            </a:r>
            <a:r>
              <a:rPr kumimoji="0" lang="en-US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Arial Unicode MS" panose="020B0604020202020204" pitchFamily="34" charset="-122"/>
                <a:cs typeface="Tahoma" panose="020B0604030504040204" pitchFamily="34" charset="0"/>
              </a:rPr>
              <a:t>()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are </a:t>
            </a:r>
            <a:r>
              <a:rPr kumimoji="0" lang="en-US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not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 interchangeable.  Brackets enclose </a:t>
            </a:r>
            <a:r>
              <a:rPr kumimoji="0" lang="en-US" altLang="en-US" sz="1600" b="0" i="0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subscripting indices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.  Parentheses enclose </a:t>
            </a:r>
            <a:r>
              <a:rPr kumimoji="0" lang="en-US" altLang="en-US" sz="1600" b="0" i="0" u="sng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function arguments</a:t>
            </a:r>
            <a:r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2"/>
                <a:cs typeface="Tahoma" panose="020B060403050404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761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291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data from external sources – data tables</a:t>
            </a:r>
            <a:endParaRPr kumimoji="0" lang="da-DK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836712"/>
            <a:ext cx="856895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read.table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(file, header,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stringsAsFactors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file: file name, path or “clipboard”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Important: 1) no spaces in data; 2) missing values should be filled with “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NA”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separations used in the file, which can be space, commas or tabs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read.csv(file, header,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stringsAsFactors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read.dbf(file)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 require(foreign)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9632" y="4149080"/>
            <a:ext cx="619268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Correct: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E:/R_Cal/R_Group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E:\\R_Cal\\R_Group”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Wrong: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E:\R_Cal\R_Group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4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920" y="1772816"/>
            <a:ext cx="87484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read.delim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(“clipboard”, header)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 default setup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read.delim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(pipe("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pbpaste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"), header=T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stringsAsFactors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790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data from external sources – data tables</a:t>
            </a:r>
            <a:endParaRPr kumimoji="0" lang="da-DK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1124744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982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1556792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read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Excel database -&gt; save as “Text file (Tab delimited)” -&gt; import into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d &lt;-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read.table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(file = "ClimateChina.txt", header=T)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9787" y="2780928"/>
            <a:ext cx="6546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Excel database -&gt; save as “CSV file (comma delimited)” -&gt; import into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d &lt;- read.csv(file = "ClimateChina.csv", header=T)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4581128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 show the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data.frame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  4017 obs. of  22 variables: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$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Gridcells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100020077 100020078 100020079 100020080 ...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$ LON     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122 122 123 124 124 ...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$ LAT     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53.3 53.4 53.4 53.3 53.2 ...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292" y="836712"/>
            <a:ext cx="7207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 setup the working directory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setwd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("E:/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R_Cal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R_Group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")  ## or “E:\\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R_Cal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\\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R_Group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8" y="3564305"/>
            <a:ext cx="6546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 from clipboard: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 Excel file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copy the data area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d &lt;-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read.delim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(“clipboard", header=T)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12291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data from external sources – data tables</a:t>
            </a:r>
            <a:endParaRPr kumimoji="0" lang="da-DK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348" y="107525"/>
            <a:ext cx="7776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Export data into external sources – data tables</a:t>
            </a:r>
            <a:endParaRPr kumimoji="0" lang="da-DK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985952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write.table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(x, file, sep)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 is the data table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file: file name, including path. Or “clipboard”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sep: separations used in the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write.csv(x, file)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write.dbf(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dataframe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file)   ## require(foreign)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628" y="414908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d &lt;-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read.table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(file = "ClimateChina.txt", header=T)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 write the first 100 rows of the table into a text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write.table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(x=d[1:100,],file = "ClimateChina_part1.txt",sep="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write.csv(x=d[1:100,],file = "ClimateChina_part1.csv",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row.names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write.dbf(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dataframe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=d[1:100,],file = "ClimateChina_part1.dbf”)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Save a R object onto the hard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d &lt;-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read.table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(file = "ClimateChina.txt", header=T)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save(d, file="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ClimateChina.R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Load a R object from hard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load("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ClimateChina.R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## list the objects in the environment currently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"d"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data.frame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  4017 obs. of  22 variables: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$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Gridcells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100020077 100020078 100020079 100020080 100020081 100020082 100020083 100030076 100030077 100030078 ...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$ LON      : num  122 122 123 124 124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$ LAT      : num  53.3 53.4 53.4 53.3 53.2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143055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Save and load R objects</a:t>
            </a:r>
            <a:endParaRPr kumimoji="0" lang="da-DK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8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79712" y="117075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of special symbols</a:t>
            </a:r>
            <a:endParaRPr lang="da-DK" sz="3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52736"/>
            <a:ext cx="52388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Missing values: NA,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Assignment: &lt;-, -&gt;, =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Calculation: +   -   *  / ^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Quotient and remainder: %/%, %%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Comparisons: &lt;, &lt;=, &gt;, &gt;=, ==, !=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Logical: &amp;, !, |</a:t>
            </a:r>
          </a:p>
          <a:p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39330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Note: #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Selection by element name: $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Selection by subscript: []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Sequence: “:”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Run as a whole: {}</a:t>
            </a:r>
            <a:endParaRPr lang="da-DK" sz="2800" dirty="0">
              <a:solidFill>
                <a:prstClr val="black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2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31840" y="188640"/>
            <a:ext cx="2689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</a:t>
            </a:r>
            <a:endParaRPr lang="da-DK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53371"/>
              </p:ext>
            </p:extLst>
          </p:nvPr>
        </p:nvGraphicFramePr>
        <p:xfrm>
          <a:off x="395536" y="1772816"/>
          <a:ext cx="8568952" cy="381642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Types</a:t>
                      </a:r>
                      <a:endParaRPr lang="en-US" sz="2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Definition</a:t>
                      </a:r>
                      <a:endParaRPr lang="en-US" sz="2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</a:t>
                      </a:r>
                      <a:endParaRPr lang="en-US" sz="2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Convertion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Numeric</a:t>
                      </a:r>
                      <a:endParaRPr lang="en-US" sz="2000" b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numeric(length = n)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is.numeric(x)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as.numeric(x)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Characters</a:t>
                      </a:r>
                      <a:endParaRPr lang="en-US" sz="2000" b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character(length = n)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is.character(x)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as.character(x)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Factors</a:t>
                      </a:r>
                      <a:endParaRPr lang="en-US" sz="2000" b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factor(x, levels)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is.factor(x)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as.factor(x)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Logical</a:t>
                      </a:r>
                      <a:endParaRPr lang="en-US" sz="2000" b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logical(length = n)</a:t>
                      </a:r>
                      <a:endParaRPr lang="en-US" sz="2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is.logical(x)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as.logical(x)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Complex</a:t>
                      </a:r>
                      <a:endParaRPr lang="en-US" sz="2000" b="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complex(length.out=n)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is.complex(x)</a:t>
                      </a:r>
                      <a:endParaRPr lang="en-US" sz="20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as.complex</a:t>
                      </a:r>
                      <a:r>
                        <a:rPr lang="en-US" sz="2000" dirty="0">
                          <a:effectLst/>
                        </a:rPr>
                        <a:t>(x)</a:t>
                      </a:r>
                      <a:endParaRPr lang="en-US" sz="20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68313" y="115242"/>
            <a:ext cx="6696075" cy="461665"/>
          </a:xfrm>
        </p:spPr>
        <p:txBody>
          <a:bodyPr>
            <a:spAutoFit/>
          </a:bodyPr>
          <a:lstStyle/>
          <a:p>
            <a:pPr>
              <a:buSzPct val="45000"/>
              <a:buFont typeface="StarSymbol"/>
              <a:buNone/>
            </a:pPr>
            <a:r>
              <a:rPr lang="en-US" altLang="en-US" smtClean="0">
                <a:solidFill>
                  <a:schemeClr val="tx1"/>
                </a:solidFill>
              </a:rPr>
              <a:t>Order of Precedence of Operators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1295400" y="1371600"/>
            <a:ext cx="0" cy="4114800"/>
          </a:xfrm>
          <a:prstGeom prst="line">
            <a:avLst/>
          </a:prstGeom>
          <a:noFill/>
          <a:ln w="54720">
            <a:solidFill>
              <a:srgbClr val="CC9900"/>
            </a:solidFill>
            <a:prstDash val="solid"/>
            <a:tailEnd type="arrow"/>
          </a:ln>
        </p:spPr>
        <p:txBody>
          <a:bodyPr lIns="27357" tIns="27357" rIns="27357" bIns="27357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2719" rtl="0" eaLnBrk="1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914400"/>
            <a:ext cx="981075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0" marR="0" lvl="0" indent="0" algn="l" defTabSz="8270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Tahoma" pitchFamily="34" charset="0"/>
              </a:rPr>
              <a:t>Highest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562600"/>
            <a:ext cx="1087438" cy="307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0" marR="0" lvl="0" indent="0" algn="l" defTabSz="827088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Tahoma" pitchFamily="34" charset="0"/>
              </a:rPr>
              <a:t>Lowest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514600" y="914400"/>
          <a:ext cx="5334000" cy="501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33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Operator</a:t>
                      </a:r>
                      <a:endParaRPr lang="de-CH" sz="1400" dirty="0"/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Description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List </a:t>
                      </a:r>
                      <a:r>
                        <a:rPr lang="de-CH" sz="1400" dirty="0" err="1" smtClean="0"/>
                        <a:t>extraction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@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Slot </a:t>
                      </a:r>
                      <a:r>
                        <a:rPr lang="de-CH" sz="1400" dirty="0" err="1" smtClean="0"/>
                        <a:t>extraction</a:t>
                      </a:r>
                      <a:r>
                        <a:rPr lang="de-CH" sz="1400" dirty="0" smtClean="0"/>
                        <a:t> (S4 </a:t>
                      </a:r>
                      <a:r>
                        <a:rPr lang="de-CH" sz="1400" dirty="0" err="1" smtClean="0"/>
                        <a:t>classes</a:t>
                      </a:r>
                      <a:r>
                        <a:rPr lang="de-CH" sz="1400" dirty="0" smtClean="0"/>
                        <a:t>)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 [[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Element </a:t>
                      </a:r>
                      <a:r>
                        <a:rPr lang="de-CH" sz="1400" dirty="0" err="1" smtClean="0"/>
                        <a:t>extraction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Exponentiation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Unary</a:t>
                      </a:r>
                      <a:r>
                        <a:rPr lang="de-CH" sz="1400" dirty="0" smtClean="0"/>
                        <a:t> minus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Sequence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generation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%% %/% %*%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Matrix &amp; </a:t>
                      </a:r>
                      <a:r>
                        <a:rPr lang="de-CH" sz="1400" dirty="0" err="1" smtClean="0"/>
                        <a:t>other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operators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 /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Multiplication</a:t>
                      </a:r>
                      <a:r>
                        <a:rPr lang="de-CH" sz="1400" baseline="0" dirty="0" smtClean="0"/>
                        <a:t> &amp; </a:t>
                      </a:r>
                      <a:r>
                        <a:rPr lang="de-CH" sz="1400" baseline="0" dirty="0" err="1" smtClean="0"/>
                        <a:t>division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 - ?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Addition, </a:t>
                      </a:r>
                      <a:r>
                        <a:rPr lang="de-CH" sz="1400" dirty="0" err="1" smtClean="0"/>
                        <a:t>subtraction</a:t>
                      </a:r>
                      <a:r>
                        <a:rPr lang="de-CH" sz="1400" dirty="0" smtClean="0"/>
                        <a:t>, </a:t>
                      </a:r>
                      <a:r>
                        <a:rPr lang="de-CH" sz="1400" dirty="0" err="1" smtClean="0"/>
                        <a:t>help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 &gt; &lt;= &gt;= == !=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Comparison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operators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 </a:t>
                      </a:r>
                      <a:r>
                        <a:rPr lang="de-CH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Not &amp;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exclusive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or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 | &amp;&amp; ||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Logical </a:t>
                      </a:r>
                      <a:r>
                        <a:rPr lang="de-CH" sz="1400" dirty="0" err="1" smtClean="0"/>
                        <a:t>operators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Formula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&lt;&lt;-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Global </a:t>
                      </a:r>
                      <a:r>
                        <a:rPr lang="de-CH" sz="1400" dirty="0" err="1" smtClean="0"/>
                        <a:t>assignment</a:t>
                      </a:r>
                      <a:r>
                        <a:rPr lang="de-CH" sz="1400" dirty="0" smtClean="0"/>
                        <a:t> </a:t>
                      </a:r>
                      <a:r>
                        <a:rPr lang="de-CH" sz="1400" dirty="0" err="1" smtClean="0"/>
                        <a:t>operator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de-CH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&lt;- -&gt; = _</a:t>
                      </a:r>
                      <a:endParaRPr lang="de-CH" sz="14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4" marB="4571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Local</a:t>
                      </a:r>
                      <a:r>
                        <a:rPr lang="de-CH" sz="1400" baseline="0" dirty="0" smtClean="0"/>
                        <a:t> </a:t>
                      </a:r>
                      <a:r>
                        <a:rPr lang="de-CH" sz="1400" baseline="0" dirty="0" err="1" smtClean="0"/>
                        <a:t>assignment</a:t>
                      </a:r>
                      <a:endParaRPr lang="de-CH" sz="1400" dirty="0"/>
                    </a:p>
                  </a:txBody>
                  <a:tcPr marT="45714" marB="45714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90C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958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4734" y="155422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</a:t>
            </a:r>
            <a:endParaRPr lang="da-DK" sz="3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119393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log(x)			log to base </a:t>
            </a:r>
            <a:r>
              <a:rPr lang="en-US" sz="1600" b="1" i="1" dirty="0" smtClean="0">
                <a:solidFill>
                  <a:prstClr val="black"/>
                </a:solidFill>
              </a:rPr>
              <a:t>e</a:t>
            </a:r>
            <a:r>
              <a:rPr lang="en-US" sz="1600" b="1" dirty="0" smtClean="0">
                <a:solidFill>
                  <a:prstClr val="black"/>
                </a:solidFill>
              </a:rPr>
              <a:t> of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log10(x)	 		log to base </a:t>
            </a:r>
            <a:r>
              <a:rPr lang="en-US" sz="1600" b="1" i="1" dirty="0" smtClean="0">
                <a:solidFill>
                  <a:prstClr val="black"/>
                </a:solidFill>
              </a:rPr>
              <a:t>10</a:t>
            </a:r>
            <a:r>
              <a:rPr lang="en-US" sz="1600" b="1" dirty="0" smtClean="0">
                <a:solidFill>
                  <a:prstClr val="black"/>
                </a:solidFill>
              </a:rPr>
              <a:t> of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log(</a:t>
            </a:r>
            <a:r>
              <a:rPr lang="en-US" sz="1600" b="1" dirty="0" err="1" smtClean="0">
                <a:solidFill>
                  <a:prstClr val="black"/>
                </a:solidFill>
              </a:rPr>
              <a:t>x,base</a:t>
            </a:r>
            <a:r>
              <a:rPr lang="en-US" sz="1600" b="1" dirty="0" smtClean="0">
                <a:solidFill>
                  <a:prstClr val="black"/>
                </a:solidFill>
              </a:rPr>
              <a:t>) 		log to base </a:t>
            </a:r>
            <a:r>
              <a:rPr lang="en-US" sz="1600" b="1" i="1" dirty="0" smtClean="0">
                <a:solidFill>
                  <a:prstClr val="black"/>
                </a:solidFill>
              </a:rPr>
              <a:t>n</a:t>
            </a:r>
            <a:r>
              <a:rPr lang="en-US" sz="1600" b="1" dirty="0" smtClean="0">
                <a:solidFill>
                  <a:prstClr val="black"/>
                </a:solidFill>
              </a:rPr>
              <a:t> of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exp(x)			</a:t>
            </a:r>
            <a:r>
              <a:rPr lang="en-US" sz="1600" b="1" i="1" dirty="0" smtClean="0">
                <a:solidFill>
                  <a:prstClr val="black"/>
                </a:solidFill>
              </a:rPr>
              <a:t>e</a:t>
            </a:r>
            <a:r>
              <a:rPr lang="en-US" sz="1600" b="1" i="1" baseline="30000" dirty="0" smtClean="0">
                <a:solidFill>
                  <a:prstClr val="black"/>
                </a:solidFill>
              </a:rPr>
              <a:t>x</a:t>
            </a:r>
          </a:p>
          <a:p>
            <a:r>
              <a:rPr lang="en-US" sz="1600" b="1" dirty="0" err="1" smtClean="0">
                <a:solidFill>
                  <a:prstClr val="black"/>
                </a:solidFill>
              </a:rPr>
              <a:t>sqrt</a:t>
            </a:r>
            <a:r>
              <a:rPr lang="en-US" sz="1600" b="1" dirty="0" smtClean="0">
                <a:solidFill>
                  <a:prstClr val="black"/>
                </a:solidFill>
              </a:rPr>
              <a:t>(x)			square root of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length(x)			return the number of elements within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max(x), median(x), min(x)	return the maximum, median or minimum value of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sum(x), mean(x), </a:t>
            </a:r>
            <a:r>
              <a:rPr lang="en-US" sz="1600" b="1" dirty="0" err="1" smtClean="0">
                <a:solidFill>
                  <a:prstClr val="black"/>
                </a:solidFill>
              </a:rPr>
              <a:t>sd</a:t>
            </a:r>
            <a:r>
              <a:rPr lang="en-US" sz="1600" b="1" dirty="0" smtClean="0">
                <a:solidFill>
                  <a:prstClr val="black"/>
                </a:solidFill>
              </a:rPr>
              <a:t>(x)	return the sum, average or standard deviation of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sort(x)			return the sorted x in ascending order</a:t>
            </a: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prstClr val="black"/>
                </a:solidFill>
              </a:rPr>
              <a:t>floor(x)			biggest integer that is not bigger than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ceiling(x)			smallest integer that is not smaller than x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round(x, digit=0)		round x into an integer</a:t>
            </a: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pPr marL="2743200" indent="-2743200"/>
            <a:r>
              <a:rPr lang="en-US" sz="1600" b="1" dirty="0" err="1" smtClean="0">
                <a:solidFill>
                  <a:prstClr val="black"/>
                </a:solidFill>
              </a:rPr>
              <a:t>rnorm</a:t>
            </a:r>
            <a:r>
              <a:rPr lang="en-US" sz="1600" b="1" dirty="0" smtClean="0">
                <a:solidFill>
                  <a:prstClr val="black"/>
                </a:solidFill>
              </a:rPr>
              <a:t>(n, mean=0, </a:t>
            </a:r>
            <a:r>
              <a:rPr lang="en-US" sz="1600" b="1" dirty="0" err="1" smtClean="0">
                <a:solidFill>
                  <a:prstClr val="black"/>
                </a:solidFill>
              </a:rPr>
              <a:t>sd</a:t>
            </a:r>
            <a:r>
              <a:rPr lang="en-US" sz="1600" b="1" dirty="0" smtClean="0">
                <a:solidFill>
                  <a:prstClr val="black"/>
                </a:solidFill>
              </a:rPr>
              <a:t>=1)	generate n random values following normal distribution with mean = 0, and standard deviation = 1</a:t>
            </a:r>
            <a:endParaRPr lang="da-DK" sz="16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7819" y="5151266"/>
            <a:ext cx="4788362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Syntax for using functions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var1 &lt;- </a:t>
            </a:r>
            <a:r>
              <a:rPr lang="en-US" sz="2000" b="1" dirty="0" err="1" smtClean="0">
                <a:solidFill>
                  <a:srgbClr val="00B050"/>
                </a:solidFill>
              </a:rPr>
              <a:t>functionname</a:t>
            </a:r>
            <a:r>
              <a:rPr lang="en-US" sz="2000" b="1" dirty="0" smtClean="0">
                <a:solidFill>
                  <a:srgbClr val="00B050"/>
                </a:solidFill>
              </a:rPr>
              <a:t>(argument = value, …)</a:t>
            </a:r>
          </a:p>
          <a:p>
            <a:r>
              <a:rPr lang="sv-SE" sz="2000" b="1" dirty="0" smtClean="0">
                <a:solidFill>
                  <a:srgbClr val="FF0000"/>
                </a:solidFill>
              </a:rPr>
              <a:t>&gt; var1 &lt;- exp(x = 2)</a:t>
            </a:r>
          </a:p>
          <a:p>
            <a:r>
              <a:rPr lang="sv-SE" sz="2000" b="1" dirty="0" smtClean="0">
                <a:solidFill>
                  <a:srgbClr val="FF0000"/>
                </a:solidFill>
              </a:rPr>
              <a:t>&gt; var1</a:t>
            </a:r>
          </a:p>
          <a:p>
            <a:r>
              <a:rPr lang="sv-SE" sz="2000" b="1" dirty="0" smtClean="0">
                <a:solidFill>
                  <a:srgbClr val="FF0000"/>
                </a:solidFill>
              </a:rPr>
              <a:t>[1] 7.389056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2656"/>
            <a:ext cx="435765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79646">
                    <a:lumMod val="75000"/>
                  </a:srgbClr>
                </a:solidFill>
              </a:rPr>
              <a:t>Simple math/data summary</a:t>
            </a:r>
            <a:endParaRPr lang="da-DK" sz="2800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686" y="10527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summary(x)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mean(x)</a:t>
            </a:r>
          </a:p>
          <a:p>
            <a:r>
              <a:rPr lang="en-US" dirty="0">
                <a:solidFill>
                  <a:prstClr val="black"/>
                </a:solidFill>
              </a:rPr>
              <a:t>median(x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Variation: </a:t>
            </a: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(x)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Standard deviation: </a:t>
            </a:r>
            <a:r>
              <a:rPr lang="en-US" dirty="0" err="1" smtClean="0">
                <a:solidFill>
                  <a:prstClr val="black"/>
                </a:solidFill>
              </a:rPr>
              <a:t>sd</a:t>
            </a:r>
            <a:r>
              <a:rPr lang="en-US" dirty="0" smtClean="0">
                <a:solidFill>
                  <a:prstClr val="black"/>
                </a:solidFill>
              </a:rPr>
              <a:t>(x)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range(x)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max(x)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min(x)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Histogram: </a:t>
            </a:r>
            <a:r>
              <a:rPr lang="en-US" dirty="0" err="1" smtClean="0">
                <a:solidFill>
                  <a:prstClr val="black"/>
                </a:solidFill>
              </a:rPr>
              <a:t>hist</a:t>
            </a:r>
            <a:r>
              <a:rPr lang="en-US" dirty="0" smtClean="0">
                <a:solidFill>
                  <a:prstClr val="black"/>
                </a:solidFill>
              </a:rPr>
              <a:t>(x)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3275856" y="1916832"/>
            <a:ext cx="5688632" cy="259228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&gt; d &lt;- </a:t>
            </a:r>
            <a:r>
              <a:rPr lang="en-US" dirty="0" err="1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read.table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(file = "</a:t>
            </a:r>
            <a:r>
              <a:rPr lang="en-US" dirty="0" err="1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ClimateChina.txt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", header=T)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mean(data[,2])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0000FF"/>
                </a:solidFill>
                <a:latin typeface="Arial"/>
                <a:ea typeface="Times New Roman"/>
                <a:cs typeface="Times New Roman"/>
              </a:rPr>
              <a:t>[1] 8.8125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sd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(data[,2])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0000FF"/>
                </a:solidFill>
                <a:latin typeface="Arial"/>
                <a:ea typeface="Times New Roman"/>
                <a:cs typeface="Times New Roman"/>
              </a:rPr>
              <a:t>[1] 4.098034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std.error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(data[,2])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0000FF"/>
                </a:solidFill>
                <a:latin typeface="Arial"/>
                <a:ea typeface="Times New Roman"/>
                <a:cs typeface="Times New Roman"/>
              </a:rPr>
              <a:t>[1] 0.5915003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sd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(data[,2])/</a:t>
            </a:r>
            <a:r>
              <a:rPr lang="en-US" dirty="0" err="1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sqrt</a:t>
            </a:r>
            <a:r>
              <a:rPr lang="en-US" dirty="0">
                <a:solidFill>
                  <a:srgbClr val="FF0000"/>
                </a:solidFill>
                <a:latin typeface="Arial"/>
                <a:ea typeface="Times New Roman"/>
                <a:cs typeface="Times New Roman"/>
              </a:rPr>
              <a:t>(dim(data)[1])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  <a:p>
            <a:r>
              <a:rPr lang="en-US" dirty="0">
                <a:solidFill>
                  <a:srgbClr val="0000FF"/>
                </a:solidFill>
                <a:latin typeface="Arial"/>
                <a:ea typeface="Times New Roman"/>
                <a:cs typeface="Times New Roman"/>
              </a:rPr>
              <a:t>[1] 0.5915003</a:t>
            </a:r>
            <a:endParaRPr lang="en-US" sz="2000" dirty="0">
              <a:solidFill>
                <a:prstClr val="black"/>
              </a:solidFill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1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323850" y="1340710"/>
            <a:ext cx="8496300" cy="4893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Distinguish CAPITAL LETTERS and lowercase letters.</a:t>
            </a:r>
          </a:p>
          <a:p>
            <a:endParaRPr lang="en-US" altLang="zh-CN" dirty="0" smtClean="0"/>
          </a:p>
          <a:p>
            <a:r>
              <a:rPr lang="en-US" dirty="0" smtClean="0"/>
              <a:t>C: </a:t>
            </a:r>
            <a:r>
              <a:rPr lang="en-US" b="1" dirty="0" smtClean="0"/>
              <a:t>/ </a:t>
            </a:r>
            <a:r>
              <a:rPr lang="en-US" dirty="0" smtClean="0"/>
              <a:t>folder </a:t>
            </a:r>
            <a:r>
              <a:rPr lang="en-US" b="1" dirty="0" smtClean="0"/>
              <a:t>/ </a:t>
            </a:r>
            <a:r>
              <a:rPr lang="en-US" dirty="0" smtClean="0"/>
              <a:t>folder  </a:t>
            </a:r>
          </a:p>
          <a:p>
            <a:endParaRPr lang="en-US" dirty="0"/>
          </a:p>
          <a:p>
            <a:r>
              <a:rPr lang="en-US" dirty="0" smtClean="0"/>
              <a:t>Choose variable names wisely.</a:t>
            </a:r>
          </a:p>
          <a:p>
            <a:endParaRPr lang="en-US" dirty="0"/>
          </a:p>
          <a:p>
            <a:r>
              <a:rPr lang="en-US" dirty="0" smtClean="0"/>
              <a:t>Cleaning the workspace frequently.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ls(); ls(</a:t>
            </a:r>
            <a:r>
              <a:rPr lang="en-US" dirty="0" err="1" smtClean="0"/>
              <a:t>all.names</a:t>
            </a:r>
            <a:r>
              <a:rPr lang="en-US" dirty="0" smtClean="0"/>
              <a:t>=TRUE)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rm</a:t>
            </a:r>
            <a:r>
              <a:rPr lang="en-US" dirty="0" smtClean="0"/>
              <a:t>(a)</a:t>
            </a:r>
          </a:p>
          <a:p>
            <a:endParaRPr lang="en-US" dirty="0"/>
          </a:p>
          <a:p>
            <a:r>
              <a:rPr lang="en-US" dirty="0" smtClean="0"/>
              <a:t>Save frequently</a:t>
            </a:r>
            <a:r>
              <a:rPr lang="en-US" dirty="0"/>
              <a:t>.</a:t>
            </a:r>
            <a:r>
              <a:rPr lang="en-US" dirty="0" smtClean="0"/>
              <a:t> Arrange the files wisely.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Titel 5"/>
          <p:cNvSpPr>
            <a:spLocks noGrp="1"/>
          </p:cNvSpPr>
          <p:nvPr>
            <p:ph type="title"/>
          </p:nvPr>
        </p:nvSpPr>
        <p:spPr>
          <a:xfrm>
            <a:off x="323850" y="260648"/>
            <a:ext cx="8496300" cy="5759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useful tips</a:t>
            </a:r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0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70892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谢谢！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8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3689" y="188640"/>
            <a:ext cx="324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endParaRPr lang="da-DK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97782"/>
              </p:ext>
            </p:extLst>
          </p:nvPr>
        </p:nvGraphicFramePr>
        <p:xfrm>
          <a:off x="376126" y="1340768"/>
          <a:ext cx="8391748" cy="504056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68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Types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Convertion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Extract data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Elements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Array (atomic vector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is.atomic</a:t>
                      </a:r>
                      <a:r>
                        <a:rPr lang="en-US" sz="1800" dirty="0">
                          <a:effectLst/>
                        </a:rPr>
                        <a:t>(x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as.numeric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as.character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as.factor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as.logical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x[i</a:t>
                      </a:r>
                      <a:r>
                        <a:rPr lang="en-US" sz="1800" dirty="0" smtClean="0">
                          <a:effectLst/>
                        </a:rPr>
                        <a:t>]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 are of the same </a:t>
                      </a:r>
                      <a:r>
                        <a:rPr lang="en-US" sz="1800" dirty="0" smtClean="0">
                          <a:effectLst/>
                        </a:rPr>
                        <a:t>type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Matrix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is.matrix(x)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as.matrix</a:t>
                      </a:r>
                      <a:r>
                        <a:rPr lang="en-US" sz="1800" dirty="0">
                          <a:effectLst/>
                        </a:rPr>
                        <a:t>(x)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x[, j]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: a column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x[i, ]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: a row</a:t>
                      </a:r>
                      <a:endParaRPr lang="en-US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x[i, j]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: a value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Same type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4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frame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is.data.frame(x)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as.data.frame</a:t>
                      </a:r>
                      <a:r>
                        <a:rPr lang="en-US" sz="1800" dirty="0">
                          <a:effectLst/>
                        </a:rPr>
                        <a:t>(x)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x$name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: a column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x[i], x</a:t>
                      </a:r>
                      <a:r>
                        <a:rPr lang="en-US" sz="1800" dirty="0">
                          <a:effectLst/>
                        </a:rPr>
                        <a:t>[[i</a:t>
                      </a:r>
                      <a:r>
                        <a:rPr lang="en-US" sz="1800" dirty="0" smtClean="0">
                          <a:effectLst/>
                        </a:rPr>
                        <a:t>]]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: a column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x[i, j]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</a:rPr>
                        <a:t>: a value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Different types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3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List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is.list(x)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as.list</a:t>
                      </a:r>
                      <a:r>
                        <a:rPr lang="en-US" sz="1800" dirty="0">
                          <a:effectLst/>
                        </a:rPr>
                        <a:t>(x)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x$name</a:t>
                      </a:r>
                      <a:endParaRPr lang="en-US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x[i]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x</a:t>
                      </a:r>
                      <a:r>
                        <a:rPr lang="en-US" sz="1800" dirty="0">
                          <a:effectLst/>
                        </a:rPr>
                        <a:t>[[i]]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Different types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09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268760"/>
            <a:ext cx="40324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endParaRPr kumimoji="0" lang="da-DK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numeric(length=10)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0 0 0 0 0 0 0 0 0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x[c(1,2,5)] &lt;- 2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2 2 0 0 2 0 0 0 0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c(1,2,3,4,5,6,7,8,9,10)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[1]  1  2  3  4  5  6  7  8  9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&lt;- 1:10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[1]  1  2  3  4  5  6  7  8  9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6016" y="1268760"/>
            <a:ext cx="4211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(from = 1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10, by 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1 3 5 7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rnorm(10)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[1] -0.12706141  1.05837460  0.05578689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[4] 0.19210803  0.85144649  0.89053505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[7] -1.27516923  1.91278405 -0.97817136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[10] -0.05262704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1D02B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4737" y="151473"/>
            <a:ext cx="5280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 a numeric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vector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3103" y="5808464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names(x) &lt;- 1:10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0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525" y="116632"/>
            <a:ext cx="6831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data from a numeric </a:t>
            </a:r>
            <a:r>
              <a:rPr lang="en-US" sz="3600" b="1" dirty="0">
                <a:solidFill>
                  <a:prstClr val="black"/>
                </a:solidFill>
              </a:rPr>
              <a:t>vector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906886"/>
            <a:ext cx="1330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names(x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2420888"/>
            <a:ext cx="5048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"1"  "2"  "3"  "4"  "5"  "6"  "7"  "8"  "9"  "10"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107692"/>
            <a:ext cx="1153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View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7" y="3021056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x[3]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096" y="3421166"/>
            <a:ext cx="314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D02B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00" y="1052304"/>
            <a:ext cx="1971950" cy="371526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3527" y="4253026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x[“3”]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096" y="4653136"/>
            <a:ext cx="314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D02B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527" y="5504337"/>
            <a:ext cx="12980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length(x)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31957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68760"/>
            <a:ext cx="4608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character(10)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[1] "" "" "" "" "" "" "" "" "" "”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x[c(3,7,2)] &lt;- "a"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""  "a" "a" ""  ""  ""  "a" ""  ""  "“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c("ab","d","e")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"ab" "d"  "e"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5341" y="1268759"/>
            <a:ext cx="4067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letters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[1] "a" "b" "c" "d" "e" "f" "g" "h" "i" "j" "k" "l" "m" "n" "o" "p" "q" "r" "s"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[20] "t" "u" "v" "w" "x" "y" "z”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&lt;- 1:10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 &lt;- as.character(x)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[1] "1"  "2"  "3"  "4"  "5"  "6"  "7"  "8"  "9"  "10”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9712" y="116632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 a character </a:t>
            </a:r>
            <a:r>
              <a:rPr lang="en-US" sz="3600" b="1" dirty="0">
                <a:solidFill>
                  <a:prstClr val="black"/>
                </a:solidFill>
              </a:rPr>
              <a:t>vector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6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525" y="116632"/>
            <a:ext cx="7050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data from a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character </a:t>
            </a:r>
            <a:r>
              <a:rPr lang="en-US" sz="3600" b="1" dirty="0">
                <a:solidFill>
                  <a:prstClr val="black"/>
                </a:solidFill>
              </a:rPr>
              <a:t>vector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355895"/>
            <a:ext cx="1330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names(x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2869897"/>
            <a:ext cx="7008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[1] "a" "b" "c" "d" "e" "f" "g" "h" "i" "j" "k" "l" "m" "n" "o" "p" "q" "r" "s"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[20] "t" "u" "v" "w" "x" "y" "z"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1107692"/>
            <a:ext cx="1153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View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7" y="3630120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x[3]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096" y="4030230"/>
            <a:ext cx="84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"c"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D02B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527" y="4558652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x[“3”]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096" y="4958762"/>
            <a:ext cx="556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3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"c"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31" y="1015765"/>
            <a:ext cx="1257475" cy="44106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4356" y="1942727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names(x) &lt;- 1:26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4356" y="5647243"/>
            <a:ext cx="12980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length(x)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02B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D02B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457200" y="1265238"/>
            <a:ext cx="8229600" cy="410368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1038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2000" kern="0" dirty="0" smtClean="0">
                <a:ea typeface="Arial Unicode MS" pitchFamily="34" charset="-128"/>
                <a:cs typeface="Tahoma" pitchFamily="34" charset="0"/>
              </a:rPr>
              <a:t> A</a:t>
            </a:r>
            <a:r>
              <a:rPr lang="en-US" sz="2000" b="1" kern="0" dirty="0" smtClean="0">
                <a:latin typeface="Times New Roman" pitchFamily="18" charset="0"/>
                <a:ea typeface="Arial Unicode MS" pitchFamily="34" charset="-128"/>
                <a:cs typeface="Tahoma" pitchFamily="34" charset="0"/>
              </a:rPr>
              <a:t> </a:t>
            </a:r>
            <a:r>
              <a:rPr lang="en-US" sz="2000" b="1" kern="0" dirty="0" smtClean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Tahoma" pitchFamily="34" charset="0"/>
              </a:rPr>
              <a:t>factor</a:t>
            </a:r>
            <a:r>
              <a:rPr lang="en-US" sz="2000" kern="0" dirty="0" smtClean="0">
                <a:ea typeface="Arial Unicode MS" pitchFamily="34" charset="-128"/>
                <a:cs typeface="Tahoma" pitchFamily="34" charset="0"/>
              </a:rPr>
              <a:t> is a special kind of vector which represents </a:t>
            </a:r>
            <a:r>
              <a:rPr lang="en-US" sz="2000" i="1" kern="0" dirty="0" smtClean="0">
                <a:ea typeface="Arial Unicode MS" pitchFamily="34" charset="-128"/>
                <a:cs typeface="Tahoma" pitchFamily="34" charset="0"/>
              </a:rPr>
              <a:t>categorical</a:t>
            </a:r>
            <a:r>
              <a:rPr lang="en-US" sz="2000" kern="0" dirty="0" smtClean="0">
                <a:ea typeface="Arial Unicode MS" pitchFamily="34" charset="-128"/>
                <a:cs typeface="Tahoma" pitchFamily="34" charset="0"/>
              </a:rPr>
              <a:t> data:</a:t>
            </a:r>
          </a:p>
          <a:p>
            <a:pPr marL="400050" lvl="2" indent="0">
              <a:spcBef>
                <a:spcPct val="0"/>
              </a:spcBef>
              <a:spcAft>
                <a:spcPts val="1038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1800" b="1" kern="0" dirty="0" smtClean="0">
                <a:latin typeface="Courier New" pitchFamily="49" charset="0"/>
                <a:ea typeface="Arial Unicode MS" pitchFamily="34" charset="-128"/>
                <a:cs typeface="Tahoma" pitchFamily="34" charset="0"/>
              </a:rPr>
              <a:t> 'small', 'medium', 'large‘</a:t>
            </a:r>
          </a:p>
          <a:p>
            <a:pPr marL="400050" lvl="2" indent="0">
              <a:spcBef>
                <a:spcPct val="0"/>
              </a:spcBef>
              <a:spcAft>
                <a:spcPts val="1038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1800" b="1" kern="0" dirty="0" smtClean="0">
                <a:latin typeface="Courier New" pitchFamily="49" charset="0"/>
                <a:ea typeface="Arial Unicode MS" pitchFamily="34" charset="-128"/>
                <a:cs typeface="Tahoma" pitchFamily="34" charset="0"/>
              </a:rPr>
              <a:t> 'male', 'female‘</a:t>
            </a:r>
          </a:p>
          <a:p>
            <a:pPr marL="400050" lvl="2" indent="0">
              <a:spcBef>
                <a:spcPct val="0"/>
              </a:spcBef>
              <a:spcAft>
                <a:spcPts val="1038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1800" b="1" kern="0" dirty="0" smtClean="0">
                <a:latin typeface="Courier New" pitchFamily="49" charset="0"/>
                <a:ea typeface="Arial Unicode MS" pitchFamily="34" charset="-128"/>
                <a:cs typeface="Tahoma" pitchFamily="34" charset="0"/>
              </a:rPr>
              <a:t> ‘Control', 'Treatment‘</a:t>
            </a:r>
          </a:p>
          <a:p>
            <a:pPr marL="400050" lvl="2" indent="0">
              <a:spcBef>
                <a:spcPct val="0"/>
              </a:spcBef>
              <a:spcAft>
                <a:spcPts val="1038"/>
              </a:spcAft>
              <a:buSzPct val="90000"/>
              <a:buFontTx/>
              <a:buNone/>
              <a:defRPr/>
            </a:pPr>
            <a:endParaRPr lang="en-US" sz="1500" b="1" kern="0" dirty="0" smtClean="0">
              <a:latin typeface="Courier New" pitchFamily="49" charset="0"/>
              <a:ea typeface="Arial Unicode MS" pitchFamily="34" charset="-128"/>
              <a:cs typeface="Tahoma" pitchFamily="34" charset="0"/>
            </a:endParaRPr>
          </a:p>
          <a:p>
            <a:pPr marL="0" lvl="1" indent="0">
              <a:spcBef>
                <a:spcPct val="0"/>
              </a:spcBef>
              <a:spcAft>
                <a:spcPts val="1038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2000" kern="0" dirty="0" smtClean="0">
                <a:ea typeface="Arial Unicode MS" pitchFamily="34" charset="-128"/>
                <a:cs typeface="Tahoma" pitchFamily="34" charset="0"/>
              </a:rPr>
              <a:t> A factor is typically created from character data</a:t>
            </a:r>
          </a:p>
          <a:p>
            <a:pPr marL="0" lvl="1" indent="0">
              <a:spcBef>
                <a:spcPct val="0"/>
              </a:spcBef>
              <a:spcAft>
                <a:spcPts val="1038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2000" kern="0" dirty="0" smtClean="0">
                <a:ea typeface="Arial Unicode MS" pitchFamily="34" charset="-128"/>
                <a:cs typeface="Tahoma" pitchFamily="34" charset="0"/>
              </a:rPr>
              <a:t> Factors are internally stored as </a:t>
            </a:r>
            <a:r>
              <a:rPr lang="en-US" sz="2000" i="1" kern="0" dirty="0" smtClean="0">
                <a:ea typeface="Arial Unicode MS" pitchFamily="34" charset="-128"/>
                <a:cs typeface="Tahoma" pitchFamily="34" charset="0"/>
              </a:rPr>
              <a:t>numeric vectors</a:t>
            </a:r>
          </a:p>
          <a:p>
            <a:pPr marL="457200" lvl="3" indent="0">
              <a:spcBef>
                <a:spcPct val="0"/>
              </a:spcBef>
              <a:spcAft>
                <a:spcPts val="775"/>
              </a:spcAft>
              <a:buSzPct val="90000"/>
              <a:buFont typeface="Arial" pitchFamily="34" charset="0"/>
              <a:buChar char="•"/>
              <a:defRPr/>
            </a:pPr>
            <a:r>
              <a:rPr lang="en-US" kern="0" dirty="0" smtClean="0">
                <a:ea typeface="Arial Unicode MS" pitchFamily="34" charset="-128"/>
                <a:cs typeface="Tahoma" pitchFamily="34" charset="0"/>
              </a:rPr>
              <a:t> The unique character values become the </a:t>
            </a:r>
            <a:r>
              <a:rPr lang="en-US" i="1" kern="0" dirty="0" smtClean="0">
                <a:ea typeface="Arial Unicode MS" pitchFamily="34" charset="-128"/>
                <a:cs typeface="Tahoma" pitchFamily="34" charset="0"/>
              </a:rPr>
              <a:t>levels </a:t>
            </a:r>
            <a:r>
              <a:rPr lang="en-US" kern="0" dirty="0" smtClean="0">
                <a:ea typeface="Arial Unicode MS" pitchFamily="34" charset="-128"/>
                <a:cs typeface="Tahoma" pitchFamily="34" charset="0"/>
              </a:rPr>
              <a:t>attribute</a:t>
            </a:r>
          </a:p>
          <a:p>
            <a:pPr marL="457200" lvl="3" indent="0">
              <a:spcBef>
                <a:spcPct val="0"/>
              </a:spcBef>
              <a:spcAft>
                <a:spcPts val="775"/>
              </a:spcAft>
              <a:buSzPct val="90000"/>
              <a:buFont typeface="Arial" pitchFamily="34" charset="0"/>
              <a:buChar char="•"/>
              <a:defRPr/>
            </a:pPr>
            <a:r>
              <a:rPr lang="en-US" kern="0" dirty="0" smtClean="0">
                <a:ea typeface="Arial Unicode MS" pitchFamily="34" charset="-128"/>
                <a:cs typeface="Tahoma" pitchFamily="34" charset="0"/>
              </a:rPr>
              <a:t> The character </a:t>
            </a:r>
            <a:r>
              <a:rPr lang="en-US" i="1" kern="0" dirty="0" smtClean="0">
                <a:ea typeface="Arial Unicode MS" pitchFamily="34" charset="-128"/>
                <a:cs typeface="Tahoma" pitchFamily="34" charset="0"/>
              </a:rPr>
              <a:t>values </a:t>
            </a:r>
            <a:r>
              <a:rPr lang="en-US" kern="0" dirty="0" smtClean="0">
                <a:ea typeface="Arial Unicode MS" pitchFamily="34" charset="-128"/>
                <a:cs typeface="Tahoma" pitchFamily="34" charset="0"/>
              </a:rPr>
              <a:t>are converted to </a:t>
            </a:r>
            <a:r>
              <a:rPr lang="en-US" b="1" i="1" kern="0" dirty="0" smtClean="0">
                <a:ea typeface="Arial Unicode MS" pitchFamily="34" charset="-128"/>
                <a:cs typeface="Tahoma" pitchFamily="34" charset="0"/>
              </a:rPr>
              <a:t>indices</a:t>
            </a:r>
            <a:r>
              <a:rPr lang="en-US" kern="0" dirty="0" smtClean="0">
                <a:ea typeface="Arial Unicode MS" pitchFamily="34" charset="-128"/>
                <a:cs typeface="Tahoma" pitchFamily="34" charset="0"/>
              </a:rPr>
              <a:t> into the levels</a:t>
            </a:r>
          </a:p>
          <a:p>
            <a:pPr marL="0" lvl="2" indent="0">
              <a:spcBef>
                <a:spcPct val="0"/>
              </a:spcBef>
              <a:spcAft>
                <a:spcPts val="775"/>
              </a:spcAft>
              <a:buSzPct val="90000"/>
              <a:buFont typeface="Arial" pitchFamily="34" charset="0"/>
              <a:buChar char="•"/>
              <a:defRPr/>
            </a:pPr>
            <a:r>
              <a:rPr lang="en-US" sz="2000" kern="0" dirty="0" smtClean="0">
                <a:ea typeface="Arial Unicode MS" pitchFamily="34" charset="-128"/>
                <a:cs typeface="Tahoma" pitchFamily="34" charset="0"/>
              </a:rPr>
              <a:t> Levels are </a:t>
            </a:r>
            <a:r>
              <a:rPr lang="en-US" sz="2000" b="1" i="1" kern="0" dirty="0" smtClean="0">
                <a:ea typeface="Arial Unicode MS" pitchFamily="34" charset="-128"/>
                <a:cs typeface="Tahoma" pitchFamily="34" charset="0"/>
              </a:rPr>
              <a:t>ordered </a:t>
            </a:r>
            <a:r>
              <a:rPr lang="en-US" sz="2000" b="1" kern="0" dirty="0" smtClean="0">
                <a:ea typeface="Arial Unicode MS" pitchFamily="34" charset="-128"/>
                <a:cs typeface="Tahoma" pitchFamily="34" charset="0"/>
              </a:rPr>
              <a:t>alphabetically </a:t>
            </a:r>
            <a:r>
              <a:rPr lang="en-US" sz="2000" kern="0" dirty="0" smtClean="0">
                <a:ea typeface="Arial Unicode MS" pitchFamily="34" charset="-128"/>
                <a:cs typeface="Tahoma" pitchFamily="34" charset="0"/>
              </a:rPr>
              <a:t>by default; you can override this.</a:t>
            </a:r>
            <a:endParaRPr lang="en-US" sz="2000" kern="0" dirty="0" smtClean="0"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23962" y="55853"/>
            <a:ext cx="6696075" cy="692150"/>
          </a:xfrm>
        </p:spPr>
        <p:txBody>
          <a:bodyPr>
            <a:spAutoFit/>
          </a:bodyPr>
          <a:lstStyle/>
          <a:p>
            <a:pPr>
              <a:buSzPct val="45000"/>
              <a:buFont typeface="StarSymbol"/>
              <a:buNone/>
            </a:pPr>
            <a:r>
              <a:rPr lang="en-US" altLang="en-US" dirty="0" smtClean="0"/>
              <a:t>Factor Definition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890259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911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d75cd0-98ce-4044-b3f6-acf7e739dfd7"/>
  <p:tag name="ARTICULATE_SLIDE_PAUSE" val="0"/>
  <p:tag name="ARTICULATE_NAV_LEVEL" val="2"/>
  <p:tag name="ARTICULATE_PLAYLIST_ID" val="-1"/>
  <p:tag name="ARTICULATE_LOCK_SLIDE" val="0"/>
  <p:tag name="ARTICULATE_SLIDE_NAV" val="39"/>
  <p:tag name="AUDIO_ID" val="413"/>
  <p:tag name="ELAPSEDTIME" val="4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a77cf4d-ff69-41e9-ba6f-b8c915da40e2"/>
  <p:tag name="ARTICULATE_SLIDE_PAUSE" val="0"/>
  <p:tag name="ARTICULATE_NAV_LEVEL" val="2"/>
  <p:tag name="ARTICULATE_PLAYLIST_ID" val="-1"/>
  <p:tag name="ARTICULATE_LOCK_SLIDE" val="0"/>
  <p:tag name="ARTICULATE_SLIDE_NAV" val="40"/>
  <p:tag name="AUDIO_ID" val="594"/>
  <p:tag name="ELAPSEDTIME" val="6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c9a81e-0347-488d-a069-0112c9b6448f"/>
  <p:tag name="ARTICULATE_SLIDE_PAUSE" val="0"/>
  <p:tag name="ARTICULATE_NAV_LEVEL" val="2"/>
  <p:tag name="ARTICULATE_PLAYLIST_ID" val="-1"/>
  <p:tag name="ARTICULATE_LOCK_SLIDE" val="0"/>
  <p:tag name="ARTICULATE_SLIDE_NAV" val="41"/>
  <p:tag name="AUDIO_ID" val="414"/>
  <p:tag name="ELAPSEDTIME" val="7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c3ff9f-1631-4e12-82b1-b4261217408b"/>
  <p:tag name="ARTICULATE_SLIDE_PAUSE" val="0"/>
  <p:tag name="ARTICULATE_NAV_LEVEL" val="2"/>
  <p:tag name="ARTICULATE_PLAYLIST_ID" val="-1"/>
  <p:tag name="ARTICULATE_LOCK_SLIDE" val="0"/>
  <p:tag name="ARTICULATE_SLIDE_NAV" val="102"/>
  <p:tag name="AUDIO_ID" val="484"/>
  <p:tag name="ELAPSEDTIME" val="2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iraiTMPLCourses">
  <a:themeElements>
    <a:clrScheme name="Mir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ra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r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iraiTMPLCourses">
  <a:themeElements>
    <a:clrScheme name="Mir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ra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55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ir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r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r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3536</Words>
  <Application>Microsoft Office PowerPoint</Application>
  <PresentationFormat>On-screen Show (4:3)</PresentationFormat>
  <Paragraphs>645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Arial Unicode MS</vt:lpstr>
      <vt:lpstr>MS PGothic</vt:lpstr>
      <vt:lpstr>宋体</vt:lpstr>
      <vt:lpstr>黑体</vt:lpstr>
      <vt:lpstr>Arial</vt:lpstr>
      <vt:lpstr>Calibri</vt:lpstr>
      <vt:lpstr>Courier New</vt:lpstr>
      <vt:lpstr>StarSymbol</vt:lpstr>
      <vt:lpstr>Tahoma</vt:lpstr>
      <vt:lpstr>Times New Roman</vt:lpstr>
      <vt:lpstr>Verdana</vt:lpstr>
      <vt:lpstr>Wingdings</vt:lpstr>
      <vt:lpstr>Office Theme</vt:lpstr>
      <vt:lpstr>默认设计模板</vt:lpstr>
      <vt:lpstr>MiraiTMPLCourses</vt:lpstr>
      <vt:lpstr>1_MiraiTMPLCourses</vt:lpstr>
      <vt:lpstr>R语言环境简介及基本语法(2)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 Attributes</vt:lpstr>
      <vt:lpstr>Missing Values ...</vt:lpstr>
      <vt:lpstr>Missing Values:  NULL vs NA</vt:lpstr>
      <vt:lpstr>... Missing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of Precedence of Operators</vt:lpstr>
      <vt:lpstr>PowerPoint Presentation</vt:lpstr>
      <vt:lpstr>PowerPoint Presentation</vt:lpstr>
      <vt:lpstr>Some useful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Zhiheng Wang</dc:creator>
  <cp:lastModifiedBy>Zhiheng Wang</cp:lastModifiedBy>
  <cp:revision>575</cp:revision>
  <dcterms:created xsi:type="dcterms:W3CDTF">2011-04-04T15:35:57Z</dcterms:created>
  <dcterms:modified xsi:type="dcterms:W3CDTF">2021-09-15T00:49:06Z</dcterms:modified>
</cp:coreProperties>
</file>