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6" r:id="rId3"/>
    <p:sldMasterId id="2147483688" r:id="rId4"/>
    <p:sldMasterId id="2147483694" r:id="rId5"/>
  </p:sldMasterIdLst>
  <p:notesMasterIdLst>
    <p:notesMasterId r:id="rId33"/>
  </p:notesMasterIdLst>
  <p:sldIdLst>
    <p:sldId id="344" r:id="rId6"/>
    <p:sldId id="340" r:id="rId7"/>
    <p:sldId id="369" r:id="rId8"/>
    <p:sldId id="384" r:id="rId9"/>
    <p:sldId id="385" r:id="rId10"/>
    <p:sldId id="387" r:id="rId11"/>
    <p:sldId id="386" r:id="rId12"/>
    <p:sldId id="388" r:id="rId13"/>
    <p:sldId id="397" r:id="rId14"/>
    <p:sldId id="368" r:id="rId15"/>
    <p:sldId id="389" r:id="rId16"/>
    <p:sldId id="390" r:id="rId17"/>
    <p:sldId id="391" r:id="rId18"/>
    <p:sldId id="398" r:id="rId19"/>
    <p:sldId id="399" r:id="rId20"/>
    <p:sldId id="400" r:id="rId21"/>
    <p:sldId id="401" r:id="rId22"/>
    <p:sldId id="370" r:id="rId23"/>
    <p:sldId id="395" r:id="rId24"/>
    <p:sldId id="402" r:id="rId25"/>
    <p:sldId id="403" r:id="rId26"/>
    <p:sldId id="392" r:id="rId27"/>
    <p:sldId id="371" r:id="rId28"/>
    <p:sldId id="396" r:id="rId29"/>
    <p:sldId id="374" r:id="rId30"/>
    <p:sldId id="375" r:id="rId31"/>
    <p:sldId id="39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48" autoAdjust="0"/>
    <p:restoredTop sz="95297" autoAdjust="0"/>
  </p:normalViewPr>
  <p:slideViewPr>
    <p:cSldViewPr>
      <p:cViewPr varScale="1">
        <p:scale>
          <a:sx n="117" d="100"/>
          <a:sy n="117" d="100"/>
        </p:scale>
        <p:origin x="13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6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1EF94-24C3-4EE1-BD7B-5B7DCED529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C8178-86ED-4221-AE80-3D3D26FFE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9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8DAAC-5593-4CFD-A6A3-B3DE75F4059B}" type="slidenum">
              <a:rPr lang="en-US" altLang="zh-CN" smtClean="0">
                <a:solidFill>
                  <a:srgbClr val="000000"/>
                </a:solidFill>
              </a:rPr>
              <a:pPr/>
              <a:t>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0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969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8CA6A2-2E33-4215-96C9-4A2416BD5218}" type="slidenum">
              <a:rPr kumimoji="0" lang="de-DE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8969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919555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1011238" y="4687888"/>
            <a:ext cx="4606925" cy="3746500"/>
          </a:xfrm>
          <a:ln/>
        </p:spPr>
        <p:txBody>
          <a:bodyPr lIns="0" tIns="0" rIns="0" bIns="0"/>
          <a:lstStyle/>
          <a:p>
            <a:pPr marL="215900" indent="-215900">
              <a:spcBef>
                <a:spcPct val="0"/>
              </a:spcBef>
            </a:pPr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0D82D-3978-48E4-BC86-307B997F890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61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59143-A03F-4820-AEAB-7291A000850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A8CE4-DFD9-4FF5-8157-2702BF0720F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192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4521A-9B9F-4B4A-AD94-7DC970B6498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02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A8F41-13B8-4749-B365-17F2CFC2445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C4A8A-4167-4060-B995-F3ECE50FA11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4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129A8-BBD1-4016-9565-1E09B918255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50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192DF-421E-45D5-AFCD-88AC1BCCDAB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3FFEA-36F6-4DEA-90E7-0E70252363B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54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6BA73-8DBD-4DCC-8FF7-BA6D37FDD05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18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B5D88-9BB8-4165-AA96-1004AF4642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69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99A8A74-00A5-40B4-8022-4D43CFC3FC6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522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A4D0889-D584-45EA-9522-4DABDAAA045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705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3343AA-D135-4983-9B59-58BCB8BD62F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96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776" y="1268760"/>
            <a:ext cx="7990656" cy="2088232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aseline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0" name="Content Placeholder 33"/>
          <p:cNvSpPr>
            <a:spLocks noGrp="1"/>
          </p:cNvSpPr>
          <p:nvPr userDrawn="1">
            <p:ph sz="quarter" idx="14" hasCustomPrompt="1"/>
          </p:nvPr>
        </p:nvSpPr>
        <p:spPr>
          <a:xfrm>
            <a:off x="467544" y="3645024"/>
            <a:ext cx="6696075" cy="431627"/>
          </a:xfrm>
          <a:prstGeom prst="rect">
            <a:avLst/>
          </a:prstGeom>
        </p:spPr>
        <p:txBody>
          <a:bodyPr/>
          <a:lstStyle>
            <a:lvl1pPr algn="l">
              <a:buNone/>
              <a:defRPr sz="1800" baseline="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da-DK" dirty="0" smtClean="0"/>
              <a:t>By: </a:t>
            </a:r>
            <a:r>
              <a:rPr lang="da-DK" dirty="0" err="1" smtClean="0"/>
              <a:t>name</a:t>
            </a:r>
            <a:r>
              <a:rPr lang="da-DK" dirty="0" smtClean="0"/>
              <a:t>(s)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51520" y="5589240"/>
            <a:ext cx="8640960" cy="0"/>
          </a:xfrm>
          <a:prstGeom prst="line">
            <a:avLst/>
          </a:prstGeom>
          <a:ln w="22225">
            <a:solidFill>
              <a:srgbClr val="3673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MEC_header cop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0"/>
            <a:ext cx="6991400" cy="9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117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2D4A-1B6B-44CA-AB8E-E7AF6C0E23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0EA4-23EE-44F4-808B-3E77B7385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396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2D4A-1B6B-44CA-AB8E-E7AF6C0E23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0EA4-23EE-44F4-808B-3E77B7385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979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2D4A-1B6B-44CA-AB8E-E7AF6C0E23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0EA4-23EE-44F4-808B-3E77B7385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5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2D4A-1B6B-44CA-AB8E-E7AF6C0E23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0EA4-23EE-44F4-808B-3E77B7385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58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2D4A-1B6B-44CA-AB8E-E7AF6C0E23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0EA4-23EE-44F4-808B-3E77B7385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770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2D4A-1B6B-44CA-AB8E-E7AF6C0E23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0EA4-23EE-44F4-808B-3E77B7385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5469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2D4A-1B6B-44CA-AB8E-E7AF6C0E23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0EA4-23EE-44F4-808B-3E77B7385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151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2D4A-1B6B-44CA-AB8E-E7AF6C0E23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0EA4-23EE-44F4-808B-3E77B7385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836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2D4A-1B6B-44CA-AB8E-E7AF6C0E23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0EA4-23EE-44F4-808B-3E77B7385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931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2D4A-1B6B-44CA-AB8E-E7AF6C0E23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0EA4-23EE-44F4-808B-3E77B7385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9079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2D4A-1B6B-44CA-AB8E-E7AF6C0E23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0EA4-23EE-44F4-808B-3E77B7385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873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irai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0250"/>
            <a:ext cx="9144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5125"/>
            <a:ext cx="91440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5" descr="0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7237413" y="5173663"/>
            <a:ext cx="1798637" cy="143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190C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Mirai Solutions GmbH</a:t>
            </a:r>
          </a:p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190C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Gartenstrasse 19</a:t>
            </a:r>
          </a:p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190C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CH-8002 Zurich</a:t>
            </a:r>
          </a:p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190C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Switzerland</a:t>
            </a:r>
          </a:p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0C9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190C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info@mirai-solutions.com</a:t>
            </a:r>
          </a:p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190C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www.mirai-solutions.com</a:t>
            </a:r>
          </a:p>
        </p:txBody>
      </p:sp>
      <p:sp>
        <p:nvSpPr>
          <p:cNvPr id="9052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467544" y="2562473"/>
            <a:ext cx="7772400" cy="722511"/>
          </a:xfrm>
        </p:spPr>
        <p:txBody>
          <a:bodyPr/>
          <a:lstStyle>
            <a:lvl1pPr algn="l">
              <a:defRPr sz="3200">
                <a:solidFill>
                  <a:srgbClr val="1190C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8313" y="3356992"/>
            <a:ext cx="7775575" cy="432048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000">
                <a:solidFill>
                  <a:srgbClr val="1190C9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68313" y="4149128"/>
            <a:ext cx="7775575" cy="43200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000" baseline="0">
                <a:solidFill>
                  <a:srgbClr val="1190C9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468313" y="4653136"/>
            <a:ext cx="7775575" cy="43200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000">
                <a:solidFill>
                  <a:srgbClr val="1190C9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4530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544" y="1628800"/>
            <a:ext cx="8208912" cy="446449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259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CCA061-662B-4D31-9DC1-2D7DAA11F9E2}" type="datetimeFigureOut">
              <a:rPr kumimoji="0" lang="de-CH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29.09.2021</a:t>
            </a:fld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C38087-352C-4CA7-BE05-A64466B79614}" type="slidenum">
              <a:rPr kumimoji="0" lang="de-CH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CH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6232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3185C8-95A9-4A5C-851C-66E59374F7BA}" type="datetimeFigureOut">
              <a:rPr kumimoji="0" lang="de-CH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29.09.2021</a:t>
            </a:fld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AA7D72-F735-46FB-AFA0-9A769C301FC9}" type="slidenum">
              <a:rPr kumimoji="0" lang="de-CH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CH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8829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46" name="Rectangle 5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3588" y="3724275"/>
            <a:ext cx="3808412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95349" name="Rectangle 53"/>
          <p:cNvSpPr>
            <a:spLocks noGrp="1" noChangeArrowheads="1"/>
          </p:cNvSpPr>
          <p:nvPr>
            <p:ph type="ctrTitle" sz="quarter"/>
          </p:nvPr>
        </p:nvSpPr>
        <p:spPr>
          <a:xfrm>
            <a:off x="763588" y="2324100"/>
            <a:ext cx="7045325" cy="1066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de-DE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95374" name="Rectangle 78"/>
          <p:cNvSpPr>
            <a:spLocks noGrp="1" noChangeArrowheads="1"/>
          </p:cNvSpPr>
          <p:nvPr>
            <p:ph type="ftr" sz="quarter" idx="3"/>
          </p:nvPr>
        </p:nvSpPr>
        <p:spPr>
          <a:xfrm>
            <a:off x="503238" y="6507163"/>
            <a:ext cx="2540000" cy="230187"/>
          </a:xfrm>
        </p:spPr>
        <p:txBody>
          <a:bodyPr/>
          <a:lstStyle>
            <a:lvl1pPr>
              <a:defRPr sz="700"/>
            </a:lvl1pPr>
          </a:lstStyle>
          <a:p>
            <a:pPr marL="0" marR="0" lvl="0" indent="0" algn="l" defTabSz="914400" rtl="0" eaLnBrk="0" fontAlgn="base" latinLnBrk="0" hangingPunct="0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rgbClr val="8899BB"/>
              </a:buClr>
              <a:buSzTx/>
              <a:buFontTx/>
              <a:buNone/>
              <a:tabLst/>
              <a:defRPr/>
            </a:pPr>
            <a:endParaRPr kumimoji="0" lang="en-US" altLang="en-US" sz="7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5375" name="Rectangle 7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829550" y="6496050"/>
            <a:ext cx="990600" cy="228600"/>
          </a:xfrm>
        </p:spPr>
        <p:txBody>
          <a:bodyPr/>
          <a:lstStyle>
            <a:lvl1pPr>
              <a:defRPr sz="7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308390-333E-4B4F-B77A-29CCFA17A67A}" type="slidenum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7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5376" name="Rectangle 80"/>
          <p:cNvSpPr>
            <a:spLocks noGrp="1" noChangeArrowheads="1"/>
          </p:cNvSpPr>
          <p:nvPr>
            <p:ph type="dt" sz="half" idx="2"/>
          </p:nvPr>
        </p:nvSpPr>
        <p:spPr>
          <a:xfrm>
            <a:off x="4370388" y="6554788"/>
            <a:ext cx="2133600" cy="230187"/>
          </a:xfrm>
        </p:spPr>
        <p:txBody>
          <a:bodyPr/>
          <a:lstStyle>
            <a:lvl1pPr>
              <a:defRPr sz="7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D18E38-BEA5-4822-9FE8-9061EAC78DC0}" type="datetime8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9/29/2021 12:06 PM</a:t>
            </a:fld>
            <a:endParaRPr kumimoji="0" lang="en-US" altLang="en-US" sz="7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2593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rgbClr val="8899BB"/>
              </a:buClr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83B0C4-688C-4DA8-B4C4-5DA983FD1388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8C61AF-1D03-4F75-9273-6897395A4086}" type="datetime8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9/29/2021 12:06 PM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886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rgbClr val="8899BB"/>
              </a:buClr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36AD01-CDBF-4CB8-98E1-2A3FD8737DFA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7E93A6-DE80-463C-B8BE-2400598B19E1}" type="datetime8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9/29/2021 12:06 PM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5781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427163"/>
            <a:ext cx="4081462" cy="47513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427163"/>
            <a:ext cx="4083050" cy="47513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rgbClr val="8899BB"/>
              </a:buClr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E9CDB2-5895-4ADC-A52B-6B5FADF1F52C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022070-65CF-4C92-941E-142DF7AFABE0}" type="datetime8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9/29/2021 12:06 PM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7285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rgbClr val="8899BB"/>
              </a:buClr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E686CC-79F6-47FE-9706-ED7330C6111E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0AEC83-A445-4D48-AE27-C8FC27FC70CF}" type="datetime8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9/29/2021 12:06 PM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8700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rgbClr val="8899BB"/>
              </a:buClr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458C4D-D18D-4829-A144-1651392B0C00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087478-5EC6-45AE-8210-AEEF688A2EFE}" type="datetime8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9/29/2021 12:06 PM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1694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rgbClr val="8899BB"/>
              </a:buClr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C86FA8-2C2A-4B14-885E-02B3E97D07D5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96A93-8802-42AE-8B2A-F2780374C091}" type="datetime8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9/29/2021 12:06 PM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7776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rgbClr val="8899BB"/>
              </a:buClr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9E3813-84C1-4B49-90B4-98604CF7CBDD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435E56-3EB4-49B7-9237-7BC9301238E5}" type="datetime8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9/29/2021 12:06 PM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61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rgbClr val="8899BB"/>
              </a:buClr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590D5E-21F6-420F-A6CA-576D331EBEBD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CEE5D4-5FD1-482F-9B92-D34BBCBBD5FF}" type="datetime8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9/29/2021 12:06 PM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7469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rgbClr val="8899BB"/>
              </a:buClr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34E895-54C5-4AAA-BDD8-8A11F7C1B318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9A0069-50B3-4E98-9DB4-C2E5369C46AE}" type="datetime8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9/29/2021 12:06 PM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6729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228600"/>
            <a:ext cx="2078037" cy="5949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8600"/>
            <a:ext cx="6086475" cy="59499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rgbClr val="8899BB"/>
              </a:buClr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A2687B-3CD9-4661-A59E-8872DEBA03CF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FE8B5F-F46B-472F-A674-1BA85A25C18E}" type="datetime8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9/29/2021 12:06 PM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36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0177-1BF8-4052-9C5E-6CE9E12DD572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2C2BDA-2627-4340-800A-BC9843CDC2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5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2D4A-1B6B-44CA-AB8E-E7AF6C0E23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40EA4-23EE-44F4-808B-3E77B7385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5125"/>
            <a:ext cx="91440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66960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  <a:endParaRPr lang="en-US" altLang="en-US" smtClean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516688" y="6300788"/>
            <a:ext cx="2159000" cy="276225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767FF7-4AAF-42FE-B129-DE7AA2A505BA}" type="slidenum">
              <a:rPr kumimoji="0" lang="de-CH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CH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of 80</a:t>
            </a:r>
          </a:p>
        </p:txBody>
      </p:sp>
    </p:spTree>
    <p:extLst>
      <p:ext uri="{BB962C8B-B14F-4D97-AF65-F5344CB8AC3E}">
        <p14:creationId xmlns:p14="http://schemas.microsoft.com/office/powerpoint/2010/main" val="41819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3" r:id="rId4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rgbClr val="D9D9D9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D9D9D9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D9D9D9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D9D9D9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D9D9D9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3238" y="6526213"/>
            <a:ext cx="25400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rgbClr val="8899BB"/>
              </a:buClr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8600"/>
            <a:ext cx="8316912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942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427163"/>
            <a:ext cx="8316912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Click to edit Master text styles</a:t>
            </a:r>
          </a:p>
          <a:p>
            <a:pPr lvl="1"/>
            <a:r>
              <a:rPr lang="de-DE" altLang="en-US" smtClean="0"/>
              <a:t>Second level</a:t>
            </a:r>
          </a:p>
          <a:p>
            <a:pPr lvl="2"/>
            <a:r>
              <a:rPr lang="de-DE" altLang="en-US" smtClean="0"/>
              <a:t>Third level</a:t>
            </a:r>
          </a:p>
          <a:p>
            <a:pPr lvl="3"/>
            <a:r>
              <a:rPr lang="de-DE" altLang="en-US" smtClean="0"/>
              <a:t>Fourth level</a:t>
            </a:r>
          </a:p>
          <a:p>
            <a:pPr lvl="4"/>
            <a:r>
              <a:rPr lang="de-DE" altLang="en-US" smtClean="0"/>
              <a:t>Fifth level</a:t>
            </a:r>
          </a:p>
        </p:txBody>
      </p:sp>
      <p:sp>
        <p:nvSpPr>
          <p:cNvPr id="6942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29550" y="6515100"/>
            <a:ext cx="990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defRPr sz="8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7B5FD-4E06-4C3A-8873-41EB1D369611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4278" name="Rectangle 6"/>
          <p:cNvSpPr>
            <a:spLocks noChangeArrowheads="1"/>
          </p:cNvSpPr>
          <p:nvPr/>
        </p:nvSpPr>
        <p:spPr bwMode="auto">
          <a:xfrm>
            <a:off x="762000" y="2438400"/>
            <a:ext cx="7608888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rgbClr val="8899BB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4279" name="Line 7"/>
          <p:cNvSpPr>
            <a:spLocks noChangeShapeType="1"/>
          </p:cNvSpPr>
          <p:nvPr/>
        </p:nvSpPr>
        <p:spPr bwMode="auto">
          <a:xfrm flipV="1">
            <a:off x="0" y="2971800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rgbClr val="8899BB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4296" name="Rectangle 24"/>
          <p:cNvSpPr>
            <a:spLocks noChangeArrowheads="1"/>
          </p:cNvSpPr>
          <p:nvPr/>
        </p:nvSpPr>
        <p:spPr bwMode="auto">
          <a:xfrm>
            <a:off x="3906838" y="3284538"/>
            <a:ext cx="844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rgbClr val="8899BB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4298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70388" y="6526213"/>
            <a:ext cx="21336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8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649A79-4217-42CD-AC11-7C2940B17EFF}" type="datetime8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9/29/2021 12:06 PM</a:t>
            </a:fld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60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79413" indent="-37941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bg2"/>
        </a:buClr>
        <a:buSzPct val="12000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60413" indent="-3794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69975" indent="-307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2698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25600" indent="-2825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heng.wang@pk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my.perforce/Local%20Settings/Temp/p4v/ychan-dt_sealperf01_1666/Documents%20and%20Settings/croosen/Local%20Settings/Documents%20and%20Settings/croosen/Local%20Settings/Temp/05_EfficientSplusCode.odp#Functions%20That%20Facilitate%20Vectoriza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0999" y="1219200"/>
            <a:ext cx="8658549" cy="2160240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语言环境简介及基本语</a:t>
            </a: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r>
              <a:rPr lang="en-US" altLang="zh-CN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endParaRPr lang="en-US" altLang="zh-CN" sz="2000" b="1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sz="quarter" idx="14"/>
          </p:nvPr>
        </p:nvSpPr>
        <p:spPr>
          <a:xfrm>
            <a:off x="457200" y="3731238"/>
            <a:ext cx="6696075" cy="1841376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王志恒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algn="l" eaLnBrk="1" hangingPunct="1"/>
            <a:r>
              <a:rPr lang="en-US" altLang="zh-CN" sz="1600" b="1" dirty="0" smtClean="0">
                <a:hlinkClick r:id="rId3"/>
              </a:rPr>
              <a:t>Zhiheng.wang@pku.edu.cn</a:t>
            </a:r>
          </a:p>
          <a:p>
            <a:pPr algn="l" eaLnBrk="1" hangingPunct="1"/>
            <a:r>
              <a:rPr lang="en-US" altLang="zh-CN" sz="1600" b="1" dirty="0" smtClean="0"/>
              <a:t>2021.09.15 @ PKU, China</a:t>
            </a:r>
          </a:p>
        </p:txBody>
      </p:sp>
      <p:pic>
        <p:nvPicPr>
          <p:cNvPr id="5" name="Picture 5" descr="E:\My_Seminar\木本植物分布数据库\pic\200px-Peking_University_svg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600" y="4886629"/>
            <a:ext cx="685800" cy="656267"/>
          </a:xfrm>
          <a:prstGeom prst="rect">
            <a:avLst/>
          </a:prstGeom>
          <a:noFill/>
          <a:effectLst/>
        </p:spPr>
      </p:pic>
      <p:sp>
        <p:nvSpPr>
          <p:cNvPr id="2" name="TextBox 1"/>
          <p:cNvSpPr txBox="1"/>
          <p:nvPr/>
        </p:nvSpPr>
        <p:spPr>
          <a:xfrm>
            <a:off x="3200401" y="5688957"/>
            <a:ext cx="5735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Department of Ecology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College of Urban &amp; Environmental Sciences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Peking University</a:t>
            </a:r>
          </a:p>
        </p:txBody>
      </p:sp>
    </p:spTree>
    <p:extLst>
      <p:ext uri="{BB962C8B-B14F-4D97-AF65-F5344CB8AC3E}">
        <p14:creationId xmlns:p14="http://schemas.microsoft.com/office/powerpoint/2010/main" val="42558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23633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循环语句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Loop)</a:t>
            </a:r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144" y="2532550"/>
            <a:ext cx="62201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while (</a:t>
            </a:r>
            <a:r>
              <a:rPr lang="en-US" altLang="zh-CN" sz="3200" dirty="0" smtClean="0">
                <a:solidFill>
                  <a:prstClr val="black"/>
                </a:solidFill>
              </a:rPr>
              <a:t>condition is true</a:t>
            </a:r>
            <a:r>
              <a:rPr lang="en-US" sz="3200" dirty="0" smtClean="0">
                <a:solidFill>
                  <a:prstClr val="black"/>
                </a:solidFill>
              </a:rPr>
              <a:t>) {</a:t>
            </a:r>
          </a:p>
          <a:p>
            <a:r>
              <a:rPr lang="en-US" sz="3200" dirty="0" smtClean="0">
                <a:solidFill>
                  <a:prstClr val="black"/>
                </a:solidFill>
              </a:rPr>
              <a:t>	</a:t>
            </a:r>
            <a:r>
              <a:rPr lang="en-US" altLang="zh-CN" sz="3200" dirty="0" smtClean="0">
                <a:solidFill>
                  <a:prstClr val="black"/>
                </a:solidFill>
              </a:rPr>
              <a:t>statements</a:t>
            </a:r>
            <a:endParaRPr lang="en-US" sz="3200" dirty="0" smtClean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	</a:t>
            </a:r>
            <a:r>
              <a:rPr lang="en-US" sz="3200" dirty="0" smtClean="0">
                <a:solidFill>
                  <a:prstClr val="black"/>
                </a:solidFill>
              </a:rPr>
              <a:t>break()   ##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非必需</a:t>
            </a:r>
            <a:endParaRPr lang="en-US" sz="32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	</a:t>
            </a:r>
            <a:r>
              <a:rPr lang="en-US" sz="3200" dirty="0" smtClean="0">
                <a:solidFill>
                  <a:prstClr val="black"/>
                </a:solidFill>
              </a:rPr>
              <a:t>}</a:t>
            </a:r>
          </a:p>
          <a:p>
            <a:r>
              <a:rPr lang="en-US" sz="3200" dirty="0" smtClean="0">
                <a:solidFill>
                  <a:prstClr val="black"/>
                </a:solidFill>
              </a:rPr>
              <a:t>repeat {</a:t>
            </a:r>
          </a:p>
          <a:p>
            <a:r>
              <a:rPr lang="en-US" altLang="zh-CN" sz="3200" dirty="0">
                <a:solidFill>
                  <a:prstClr val="black"/>
                </a:solidFill>
              </a:rPr>
              <a:t>	</a:t>
            </a:r>
            <a:r>
              <a:rPr lang="en-US" altLang="zh-CN" sz="3200" dirty="0" smtClean="0">
                <a:solidFill>
                  <a:prstClr val="black"/>
                </a:solidFill>
              </a:rPr>
              <a:t>statements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	break()   ##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</a:t>
            </a:r>
            <a:endParaRPr 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sz="3200" dirty="0" smtClean="0">
                <a:solidFill>
                  <a:prstClr val="black"/>
                </a:solidFill>
              </a:rPr>
              <a:t>	}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8144" y="96289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for (</a:t>
            </a:r>
            <a:r>
              <a:rPr lang="en-US" sz="3200" i="1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 in …) {</a:t>
            </a:r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	</a:t>
            </a:r>
            <a:r>
              <a:rPr lang="en-US" altLang="zh-CN" sz="3200" dirty="0" smtClean="0">
                <a:solidFill>
                  <a:prstClr val="black"/>
                </a:solidFill>
              </a:rPr>
              <a:t>statements</a:t>
            </a:r>
            <a:endParaRPr lang="en-US" sz="3200" dirty="0">
              <a:solidFill>
                <a:prstClr val="black"/>
              </a:solidFill>
            </a:endParaRPr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571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23633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循环语句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Loop)</a:t>
            </a:r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234888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for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in 1:100) {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m &lt;-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*2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print(m)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}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for (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in c("a", "b", "c")) </a:t>
            </a:r>
            <a:r>
              <a:rPr lang="en-US" sz="2800" dirty="0" smtClean="0">
                <a:solidFill>
                  <a:srgbClr val="FF0000"/>
                </a:solidFill>
              </a:rPr>
              <a:t>print(</a:t>
            </a:r>
            <a:r>
              <a:rPr lang="en-US" sz="2800" dirty="0" err="1" smtClean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FF0000"/>
                </a:solidFill>
              </a:rPr>
              <a:t>)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17210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标：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循环若干次，每次在屏幕上显示一个值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23633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循环语句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Loop)</a:t>
            </a:r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17210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标：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循环若干次，每次在屏幕上显示一个值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2060848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&lt;- 1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j </a:t>
            </a:r>
            <a:r>
              <a:rPr lang="en-US" sz="2800" dirty="0">
                <a:solidFill>
                  <a:srgbClr val="FF0000"/>
                </a:solidFill>
              </a:rPr>
              <a:t>&lt;- 10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while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&lt;= 10) {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j &lt;-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+ 1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print(j)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&lt;-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+ 1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}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32040" y="1923072"/>
            <a:ext cx="39604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&lt;- 1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j </a:t>
            </a:r>
            <a:r>
              <a:rPr lang="en-US" sz="2800" dirty="0">
                <a:solidFill>
                  <a:srgbClr val="FF0000"/>
                </a:solidFill>
              </a:rPr>
              <a:t>&lt;- 10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while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&lt;= 10) {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j &lt;-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+ 1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print(j)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&lt;-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+ 1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if (j &gt; 8) break()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}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23633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循环语句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Loop)</a:t>
            </a:r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17210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标：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循环若干次，每次在屏幕上显示一个值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3648" y="2276872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1D02BE"/>
                </a:solidFill>
              </a:rPr>
              <a:t>## </a:t>
            </a:r>
            <a:r>
              <a:rPr lang="zh-CN" altLang="en-US" sz="2400" dirty="0">
                <a:solidFill>
                  <a:srgbClr val="1D02BE"/>
                </a:solidFill>
              </a:rPr>
              <a:t>危险案例</a:t>
            </a:r>
            <a:endParaRPr lang="en-US" altLang="zh-CN" sz="2400" dirty="0">
              <a:solidFill>
                <a:srgbClr val="1D02BE"/>
              </a:solidFill>
            </a:endParaRPr>
          </a:p>
          <a:p>
            <a:r>
              <a:rPr lang="en-US" sz="2800" dirty="0" err="1" smtClean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&lt;- 1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j </a:t>
            </a:r>
            <a:r>
              <a:rPr lang="en-US" sz="2800" dirty="0">
                <a:solidFill>
                  <a:srgbClr val="FF0000"/>
                </a:solidFill>
              </a:rPr>
              <a:t>&lt;- 10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while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&lt;= 10) {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j &lt;-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+ 1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print(j)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}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7210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标：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循环若干次，每次在屏幕上显示一个值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3648" y="2276872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&lt;- 1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j </a:t>
            </a:r>
            <a:r>
              <a:rPr lang="en-US" sz="2800" dirty="0">
                <a:solidFill>
                  <a:srgbClr val="FF0000"/>
                </a:solidFill>
              </a:rPr>
              <a:t>&lt;- 10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repeat</a:t>
            </a:r>
            <a:r>
              <a:rPr lang="en-US" sz="2800" dirty="0" smtClean="0">
                <a:solidFill>
                  <a:srgbClr val="FF0000"/>
                </a:solidFill>
              </a:rPr>
              <a:t> {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print(</a:t>
            </a:r>
            <a:r>
              <a:rPr lang="en-US" sz="2800" dirty="0" err="1" smtClean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&lt;-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+ 1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	if (</a:t>
            </a:r>
            <a:r>
              <a:rPr lang="en-US" sz="2800" dirty="0" err="1" smtClean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&gt; 8) </a:t>
            </a:r>
            <a:r>
              <a:rPr lang="en-US" sz="2800" dirty="0" smtClean="0">
                <a:solidFill>
                  <a:srgbClr val="FF0000"/>
                </a:solidFill>
              </a:rPr>
              <a:t>break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}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23633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循环语句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Loop)</a:t>
            </a:r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5249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558155"/>
              </p:ext>
            </p:extLst>
          </p:nvPr>
        </p:nvGraphicFramePr>
        <p:xfrm>
          <a:off x="395536" y="2060848"/>
          <a:ext cx="8451850" cy="3462730"/>
        </p:xfrm>
        <a:graphic>
          <a:graphicData uri="http://schemas.openxmlformats.org/drawingml/2006/table">
            <a:tbl>
              <a:tblPr/>
              <a:tblGrid>
                <a:gridCol w="2740025">
                  <a:extLst>
                    <a:ext uri="{9D8B030D-6E8A-4147-A177-3AD203B41FA5}">
                      <a16:colId xmlns:a16="http://schemas.microsoft.com/office/drawing/2014/main" val="4115747719"/>
                    </a:ext>
                  </a:extLst>
                </a:gridCol>
                <a:gridCol w="5711825">
                  <a:extLst>
                    <a:ext uri="{9D8B030D-6E8A-4147-A177-3AD203B41FA5}">
                      <a16:colId xmlns:a16="http://schemas.microsoft.com/office/drawing/2014/main" val="3557980073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74688" indent="-26035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6638" indent="-207963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50975" indent="-206375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66900" indent="-207963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3241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813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385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957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</a:rPr>
                        <a:t>Function</a:t>
                      </a:r>
                    </a:p>
                  </a:txBody>
                  <a:tcPr marL="82945" marR="82945" marT="41473" marB="4147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74688" indent="-26035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6638" indent="-207963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50975" indent="-206375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66900" indent="-207963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3241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813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385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957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82945" marR="82945" marT="41473" marB="4147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894782"/>
                  </a:ext>
                </a:extLst>
              </a:tr>
              <a:tr h="6350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74688" indent="-26035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6638" indent="-207963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50975" indent="-206375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66900" indent="-207963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3241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813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385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957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97D"/>
                          </a:solidFill>
                          <a:effectLst/>
                          <a:latin typeface="Courier" pitchFamily="49" charset="0"/>
                        </a:rPr>
                        <a:t>apply</a:t>
                      </a:r>
                    </a:p>
                  </a:txBody>
                  <a:tcPr marL="82945" marR="82945" marT="41473" marB="4147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ED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74688" indent="-26035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6638" indent="-207963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50975" indent="-206375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66900" indent="-207963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3241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813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385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957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97D"/>
                          </a:solidFill>
                          <a:effectLst/>
                          <a:latin typeface="Arial" panose="020B0604020202020204" pitchFamily="34" charset="0"/>
                        </a:rPr>
                        <a:t>Apply a function to rows or columns of a matrix or data frame.</a:t>
                      </a:r>
                    </a:p>
                  </a:txBody>
                  <a:tcPr marL="82945" marR="82945" marT="41473" marB="4147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67140"/>
                  </a:ext>
                </a:extLst>
              </a:tr>
              <a:tr h="63658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74688" indent="-26035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6638" indent="-207963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50975" indent="-206375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66900" indent="-207963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3241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813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385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957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97D"/>
                          </a:solidFill>
                          <a:effectLst/>
                          <a:latin typeface="Courier" pitchFamily="49" charset="0"/>
                        </a:rPr>
                        <a:t>lapply</a:t>
                      </a:r>
                    </a:p>
                  </a:txBody>
                  <a:tcPr marL="82945" marR="82945" marT="41473" marB="4147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74688" indent="-26035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6638" indent="-207963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50975" indent="-206375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66900" indent="-207963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3241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813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385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957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97D"/>
                          </a:solidFill>
                          <a:effectLst/>
                          <a:latin typeface="Arial" panose="020B0604020202020204" pitchFamily="34" charset="0"/>
                        </a:rPr>
                        <a:t>Apply a function to the components of a list. Returns a list.</a:t>
                      </a:r>
                    </a:p>
                  </a:txBody>
                  <a:tcPr marL="82945" marR="82945" marT="41473" marB="4147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79352"/>
                  </a:ext>
                </a:extLst>
              </a:tr>
              <a:tr h="6350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74688" indent="-26035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6638" indent="-207963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50975" indent="-206375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66900" indent="-207963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3241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813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385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957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97D"/>
                          </a:solidFill>
                          <a:effectLst/>
                          <a:latin typeface="Courier" pitchFamily="49" charset="0"/>
                        </a:rPr>
                        <a:t>sapply</a:t>
                      </a:r>
                    </a:p>
                  </a:txBody>
                  <a:tcPr marL="82945" marR="82945" marT="41473" marB="4147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ED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74688" indent="-26035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6638" indent="-207963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50975" indent="-206375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66900" indent="-207963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3241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813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385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957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97D"/>
                          </a:solidFill>
                          <a:effectLst/>
                          <a:latin typeface="Arial" panose="020B0604020202020204" pitchFamily="34" charset="0"/>
                        </a:rPr>
                        <a:t>Apply a function to the components of a list.  Returns the simplest structure, which may be a vector, a matrix, or a list.</a:t>
                      </a:r>
                    </a:p>
                  </a:txBody>
                  <a:tcPr marL="82945" marR="82945" marT="41473" marB="4147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9937"/>
                  </a:ext>
                </a:extLst>
              </a:tr>
              <a:tr h="63658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74688" indent="-26035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6638" indent="-207963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50975" indent="-206375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66900" indent="-207963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3241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813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385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957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97D"/>
                          </a:solidFill>
                          <a:effectLst/>
                          <a:latin typeface="Courier" pitchFamily="49" charset="0"/>
                        </a:rPr>
                        <a:t>tapply</a:t>
                      </a:r>
                    </a:p>
                  </a:txBody>
                  <a:tcPr marL="82945" marR="82945" marT="41473" marB="4147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74688" indent="-26035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6638" indent="-207963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50975" indent="-206375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66900" indent="-207963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3241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813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385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95700" indent="-207963" algn="l" defTabSz="91281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97D"/>
                          </a:solidFill>
                          <a:effectLst/>
                          <a:latin typeface="Arial" panose="020B0604020202020204" pitchFamily="34" charset="0"/>
                        </a:rPr>
                        <a:t>Apply a function to a vector, subject to one or more grouping variables.</a:t>
                      </a:r>
                    </a:p>
                  </a:txBody>
                  <a:tcPr marL="82945" marR="82945" marT="41473" marB="4147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5403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75856" y="89638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pply </a:t>
            </a:r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015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0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382000" cy="3744581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3234011417"/>
                    </a:ext>
                  </a:extLst>
                </a:gridCol>
                <a:gridCol w="3121025">
                  <a:extLst>
                    <a:ext uri="{9D8B030D-6E8A-4147-A177-3AD203B41FA5}">
                      <a16:colId xmlns:a16="http://schemas.microsoft.com/office/drawing/2014/main" val="441736781"/>
                    </a:ext>
                  </a:extLst>
                </a:gridCol>
                <a:gridCol w="1779587">
                  <a:extLst>
                    <a:ext uri="{9D8B030D-6E8A-4147-A177-3AD203B41FA5}">
                      <a16:colId xmlns:a16="http://schemas.microsoft.com/office/drawing/2014/main" val="339847644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553443445"/>
                    </a:ext>
                  </a:extLst>
                </a:gridCol>
              </a:tblGrid>
              <a:tr h="555625"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058" marR="92058" marT="46030" marB="460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Definition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058" marR="92058" marT="46030" marB="460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Input Obj.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058" marR="92058" marT="46030" marB="460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Return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Obj.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058" marR="92058" marT="46030" marB="460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633667"/>
                  </a:ext>
                </a:extLst>
              </a:tr>
              <a:tr h="846138"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apply</a:t>
                      </a:r>
                    </a:p>
                  </a:txBody>
                  <a:tcPr marL="92058" marR="92058" marT="46030" marB="460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(X, 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MARGIN</a:t>
                      </a: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FUN, ...</a:t>
                      </a: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2058" marR="92058" marT="46030" marB="460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must have  </a:t>
                      </a: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dim</a:t>
                      </a:r>
                    </a:p>
                  </a:txBody>
                  <a:tcPr marL="92058" marR="92058" marT="46030" marB="460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vector / array </a:t>
                      </a:r>
                    </a:p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dim dependent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058" marR="92058" marT="46030" marB="460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842194"/>
                  </a:ext>
                </a:extLst>
              </a:tr>
              <a:tr h="546100"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lapply</a:t>
                      </a:r>
                    </a:p>
                  </a:txBody>
                  <a:tcPr marL="92058" marR="92058" marT="46030" marB="460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(X, FUN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...</a:t>
                      </a: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2058" marR="92058" marT="46030" marB="460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any object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058" marR="92058" marT="46030" marB="460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</a:t>
                      </a: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2058" marR="92058" marT="46030" marB="460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25019"/>
                  </a:ext>
                </a:extLst>
              </a:tr>
              <a:tr h="420688"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sapply</a:t>
                      </a:r>
                    </a:p>
                  </a:txBody>
                  <a:tcPr marL="92058" marR="92058" marT="46030" marB="460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(X, FUN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... , simplify=T, USE.NAMES = T</a:t>
                      </a: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2058" marR="92058" marT="46030" marB="460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any object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058" marR="92058" marT="46030" marB="460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vector, matrix or list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058" marR="92058" marT="46030" marB="460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61903"/>
                  </a:ext>
                </a:extLst>
              </a:tr>
              <a:tr h="639763"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tapply</a:t>
                      </a:r>
                    </a:p>
                  </a:txBody>
                  <a:tcPr marL="92058" marR="92058" marT="46030" marB="460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(X,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FUN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... , simplify=T</a:t>
                      </a: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2058" marR="92058" marT="46030" marB="460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Vector</a:t>
                      </a:r>
                    </a:p>
                  </a:txBody>
                  <a:tcPr marL="92058" marR="92058" marT="46030" marB="460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vector / array </a:t>
                      </a:r>
                    </a:p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depends on Indices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058" marR="92058" marT="46030" marB="460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382906"/>
                  </a:ext>
                </a:extLst>
              </a:tr>
              <a:tr h="638175"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by</a:t>
                      </a:r>
                    </a:p>
                  </a:txBody>
                  <a:tcPr marL="92058" marR="92058" marT="46030" marB="460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(X,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INDECES</a:t>
                      </a: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FUN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...</a:t>
                      </a: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2058" marR="92058" marT="46030" marB="460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Frame</a:t>
                      </a:r>
                    </a:p>
                  </a:txBody>
                  <a:tcPr marL="92058" marR="92058" marT="46030" marB="460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5113" indent="-2651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indent="-190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371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5619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indent="-7540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754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by</a:t>
                      </a:r>
                    </a:p>
                    <a:p>
                      <a:pPr marL="265113" marR="0" lvl="0" indent="-265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(an array of mode list)</a:t>
                      </a: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058" marR="92058" marT="46030" marB="460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3834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75856" y="89638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pply </a:t>
            </a:r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62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852738"/>
            <a:ext cx="1871662" cy="2087562"/>
          </a:xfrm>
          <a:prstGeom prst="rect">
            <a:avLst/>
          </a:prstGeom>
          <a:solidFill>
            <a:schemeClr val="folHlink">
              <a:alpha val="50000"/>
            </a:schemeClr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rgbClr val="DC143C"/>
            </a:extrusionClr>
            <a:contourClr>
              <a:schemeClr val="fol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187450" y="5084763"/>
            <a:ext cx="1728788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76375" y="5300663"/>
            <a:ext cx="12239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1900">
                <a:latin typeface="Frutiger 55 Roman" pitchFamily="34" charset="0"/>
              </a:rPr>
              <a:t>MAR = 1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1187450" y="2997200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3573463"/>
            <a:ext cx="1149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1900">
                <a:latin typeface="Frutiger 55 Roman" pitchFamily="34" charset="0"/>
              </a:rPr>
              <a:t>MAR = 2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3203575" y="2349500"/>
            <a:ext cx="7207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492500" y="2852738"/>
            <a:ext cx="11509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1900">
                <a:latin typeface="Frutiger 55 Roman" pitchFamily="34" charset="0"/>
              </a:rPr>
              <a:t>MAR = 3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859338" y="2708275"/>
            <a:ext cx="3816350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1800" b="1">
                <a:solidFill>
                  <a:srgbClr val="DC143C"/>
                </a:solidFill>
                <a:latin typeface="Courier New" panose="02070309020205020404" pitchFamily="49" charset="0"/>
              </a:rPr>
              <a:t>apply(data,1, mean)</a:t>
            </a:r>
          </a:p>
          <a:p>
            <a:r>
              <a:rPr lang="en-GB" altLang="en-US" sz="1800" b="1">
                <a:solidFill>
                  <a:srgbClr val="DC143C"/>
                </a:solidFill>
                <a:latin typeface="Courier New" panose="02070309020205020404" pitchFamily="49" charset="0"/>
              </a:rPr>
              <a:t>apply(data,2, summary)</a:t>
            </a:r>
          </a:p>
          <a:p>
            <a:r>
              <a:rPr lang="en-GB" altLang="en-US" sz="1800" b="1">
                <a:solidFill>
                  <a:srgbClr val="DC143C"/>
                </a:solidFill>
                <a:latin typeface="Courier New" panose="02070309020205020404" pitchFamily="49" charset="0"/>
              </a:rPr>
              <a:t>apply(data,3, sum)</a:t>
            </a:r>
          </a:p>
          <a:p>
            <a:pPr algn="ctr"/>
            <a:endParaRPr lang="en-GB" altLang="en-US" sz="1800" b="1">
              <a:solidFill>
                <a:srgbClr val="DC143C"/>
              </a:solidFill>
              <a:latin typeface="Courier New" panose="02070309020205020404" pitchFamily="49" charset="0"/>
            </a:endParaRPr>
          </a:p>
          <a:p>
            <a:pPr algn="ctr"/>
            <a:endParaRPr lang="en-GB" altLang="en-US" sz="1900">
              <a:latin typeface="Frutiger 55 Roman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856" y="89638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pply </a:t>
            </a:r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9386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89638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pply </a:t>
            </a:r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989" y="2787490"/>
            <a:ext cx="477547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分类汇总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 smtClean="0">
                <a:solidFill>
                  <a:prstClr val="black"/>
                </a:solidFill>
              </a:rPr>
              <a:t>tapply</a:t>
            </a:r>
            <a:r>
              <a:rPr lang="en-US" sz="3200" dirty="0" smtClean="0">
                <a:solidFill>
                  <a:prstClr val="black"/>
                </a:solidFill>
              </a:rPr>
              <a:t>(X, INDEX, FUN, …)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aggregate(x, index, FUN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989" y="1352731"/>
            <a:ext cx="4591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For each element of a list: </a:t>
            </a:r>
          </a:p>
          <a:p>
            <a:r>
              <a:rPr lang="en-US" altLang="zh-CN" sz="3200" dirty="0" err="1" smtClean="0">
                <a:solidFill>
                  <a:prstClr val="black"/>
                </a:solidFill>
              </a:rPr>
              <a:t>l</a:t>
            </a:r>
            <a:r>
              <a:rPr lang="en-US" sz="3200" dirty="0" err="1" smtClean="0">
                <a:solidFill>
                  <a:prstClr val="black"/>
                </a:solidFill>
              </a:rPr>
              <a:t>apply</a:t>
            </a:r>
            <a:r>
              <a:rPr lang="en-US" sz="3200" dirty="0" smtClean="0">
                <a:solidFill>
                  <a:prstClr val="black"/>
                </a:solidFill>
              </a:rPr>
              <a:t>(X, FUN, …)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989" y="4653136"/>
            <a:ext cx="4952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For a matrix or a data frame:</a:t>
            </a:r>
          </a:p>
          <a:p>
            <a:r>
              <a:rPr lang="en-US" sz="3200" dirty="0" smtClean="0">
                <a:solidFill>
                  <a:prstClr val="black"/>
                </a:solidFill>
              </a:rPr>
              <a:t>apply(X, MARGIN, FUN, …)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85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51520" y="1412776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## calculate the mean species diversity of butterflies on north and south slopes</a:t>
            </a:r>
            <a:endParaRPr lang="da-DK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err="1" smtClean="0">
                <a:solidFill>
                  <a:srgbClr val="FF0000"/>
                </a:solidFill>
              </a:rPr>
              <a:t>mean.num.sp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&lt;- </a:t>
            </a:r>
            <a:r>
              <a:rPr lang="en-US" sz="2400" dirty="0" err="1">
                <a:solidFill>
                  <a:srgbClr val="FF0000"/>
                </a:solidFill>
              </a:rPr>
              <a:t>tapply</a:t>
            </a:r>
            <a:r>
              <a:rPr lang="en-US" sz="2400" dirty="0">
                <a:solidFill>
                  <a:srgbClr val="FF0000"/>
                </a:solidFill>
              </a:rPr>
              <a:t>(X=data[,2], INDEX=data[,1], FUN=mean)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std.sp</a:t>
            </a:r>
            <a:r>
              <a:rPr lang="en-US" sz="2400" dirty="0">
                <a:solidFill>
                  <a:srgbClr val="FF0000"/>
                </a:solidFill>
              </a:rPr>
              <a:t> &lt;- </a:t>
            </a:r>
            <a:r>
              <a:rPr lang="en-US" sz="2400" dirty="0" err="1">
                <a:solidFill>
                  <a:srgbClr val="FF0000"/>
                </a:solidFill>
              </a:rPr>
              <a:t>tapply</a:t>
            </a:r>
            <a:r>
              <a:rPr lang="en-US" sz="2400" dirty="0">
                <a:solidFill>
                  <a:srgbClr val="FF0000"/>
                </a:solidFill>
              </a:rPr>
              <a:t>(X=data[,2], INDEX=data[,1], FUN=</a:t>
            </a:r>
            <a:r>
              <a:rPr lang="en-US" sz="2400" dirty="0" err="1">
                <a:solidFill>
                  <a:srgbClr val="FF0000"/>
                </a:solidFill>
              </a:rPr>
              <a:t>sd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err="1">
                <a:solidFill>
                  <a:srgbClr val="FF0000"/>
                </a:solidFill>
              </a:rPr>
              <a:t>mean.num.sp</a:t>
            </a:r>
            <a:r>
              <a:rPr lang="en-US" sz="2400" dirty="0">
                <a:solidFill>
                  <a:srgbClr val="FF0000"/>
                </a:solidFill>
              </a:rPr>
              <a:t> &lt;- aggregate(x=data[,2], by=data[1], FUN=mean)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std.sp</a:t>
            </a:r>
            <a:r>
              <a:rPr lang="en-US" sz="2400" dirty="0">
                <a:solidFill>
                  <a:srgbClr val="FF0000"/>
                </a:solidFill>
              </a:rPr>
              <a:t> &lt;</a:t>
            </a:r>
            <a:r>
              <a:rPr lang="en-US" sz="2400" dirty="0" smtClean="0">
                <a:solidFill>
                  <a:srgbClr val="FF0000"/>
                </a:solidFill>
              </a:rPr>
              <a:t>- aggregate</a:t>
            </a:r>
            <a:r>
              <a:rPr lang="en-US" sz="2400" dirty="0">
                <a:solidFill>
                  <a:srgbClr val="FF0000"/>
                </a:solidFill>
              </a:rPr>
              <a:t>(x=data[,2], by=data[1], FUN</a:t>
            </a:r>
            <a:r>
              <a:rPr lang="en-US" sz="2400" dirty="0" smtClean="0">
                <a:solidFill>
                  <a:srgbClr val="FF0000"/>
                </a:solidFill>
              </a:rPr>
              <a:t>=</a:t>
            </a:r>
            <a:r>
              <a:rPr lang="en-US" sz="2400" dirty="0" err="1" smtClean="0">
                <a:solidFill>
                  <a:srgbClr val="FF0000"/>
                </a:solidFill>
              </a:rPr>
              <a:t>sd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79325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Using a</a:t>
            </a:r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pply </a:t>
            </a:r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89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072" y="1268760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R?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help in 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Symbols &amp; basic built-in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and structures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Import/export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for basic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and a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pply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scripts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19872" y="117248"/>
            <a:ext cx="18389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da-DK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43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503238" y="271463"/>
            <a:ext cx="8316912" cy="952500"/>
          </a:xfrm>
          <a:ln/>
        </p:spPr>
        <p:txBody>
          <a:bodyPr lIns="91410" tIns="45706" rIns="91410" bIns="45706" anchor="ctr">
            <a:spAutoFit/>
          </a:bodyPr>
          <a:lstStyle/>
          <a:p>
            <a:pPr defTabSz="828675"/>
            <a:r>
              <a:rPr lang="en-US" altLang="en-US" dirty="0"/>
              <a:t>Vectorization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4294967295"/>
          </p:nvPr>
        </p:nvSpPr>
        <p:spPr>
          <a:xfrm>
            <a:off x="503238" y="1427163"/>
            <a:ext cx="8316912" cy="3629025"/>
          </a:xfrm>
          <a:ln/>
        </p:spPr>
        <p:txBody>
          <a:bodyPr lIns="91410" tIns="45706" rIns="91410" bIns="45706">
            <a:spAutoFit/>
          </a:bodyPr>
          <a:lstStyle/>
          <a:p>
            <a:pPr marL="379413" lvl="1" indent="-322263" defTabSz="828675">
              <a:spcBef>
                <a:spcPct val="0"/>
              </a:spcBef>
              <a:spcAft>
                <a:spcPts val="1038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ea typeface="Arial Unicode MS" panose="020B0604020202020204" pitchFamily="34" charset="-122"/>
                <a:cs typeface="Tahoma" panose="020B0604030504040204" pitchFamily="34" charset="0"/>
              </a:rPr>
              <a:t>Vectorized functions are usually quicker than iteration, and often are orders of magnitude quicker.</a:t>
            </a:r>
          </a:p>
          <a:p>
            <a:pPr marL="379413" lvl="1" indent="-322263" defTabSz="828675">
              <a:spcBef>
                <a:spcPct val="0"/>
              </a:spcBef>
              <a:spcAft>
                <a:spcPts val="1038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ea typeface="Arial Unicode MS" panose="020B0604020202020204" pitchFamily="34" charset="-122"/>
                <a:cs typeface="Tahoma" panose="020B0604030504040204" pitchFamily="34" charset="0"/>
              </a:rPr>
              <a:t>Vectorization involves using functions and operators that take vector arguments rather than iterating over values.</a:t>
            </a:r>
          </a:p>
          <a:p>
            <a:pPr marL="379413" lvl="1" indent="-322263" defTabSz="828675">
              <a:spcBef>
                <a:spcPct val="0"/>
              </a:spcBef>
              <a:spcAft>
                <a:spcPts val="1038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ea typeface="Arial Unicode MS" panose="020B0604020202020204" pitchFamily="34" charset="-122"/>
                <a:cs typeface="Tahoma" panose="020B0604030504040204" pitchFamily="34" charset="0"/>
              </a:rPr>
              <a:t>Vectorization frequently requires thinking about the problem differently:</a:t>
            </a:r>
          </a:p>
          <a:p>
            <a:pPr marL="581025" lvl="2" indent="-200025" defTabSz="828675">
              <a:spcBef>
                <a:spcPct val="0"/>
              </a:spcBef>
              <a:spcAft>
                <a:spcPts val="775"/>
              </a:spcAft>
              <a:buFontTx/>
              <a:buChar char="•"/>
            </a:pPr>
            <a:r>
              <a:rPr lang="en-US" altLang="en-US">
                <a:ea typeface="Arial Unicode MS" panose="020B0604020202020204" pitchFamily="34" charset="-122"/>
                <a:cs typeface="Tahoma" panose="020B0604030504040204" pitchFamily="34" charset="0"/>
              </a:rPr>
              <a:t>Think of vectors as single object rather than as collections of items.</a:t>
            </a:r>
          </a:p>
          <a:p>
            <a:pPr marL="581025" lvl="2" indent="-200025" defTabSz="828675">
              <a:spcBef>
                <a:spcPct val="0"/>
              </a:spcBef>
              <a:spcAft>
                <a:spcPts val="775"/>
              </a:spcAft>
              <a:buFontTx/>
              <a:buChar char="•"/>
            </a:pPr>
            <a:r>
              <a:rPr lang="en-US" altLang="en-US">
                <a:ea typeface="Arial Unicode MS" panose="020B0604020202020204" pitchFamily="34" charset="-122"/>
                <a:cs typeface="Tahoma" panose="020B0604030504040204" pitchFamily="34" charset="0"/>
              </a:rPr>
              <a:t>Get to know functions that facilitate vectorization.</a:t>
            </a:r>
          </a:p>
          <a:p>
            <a:pPr marL="581025" lvl="2" indent="-200025" defTabSz="828675">
              <a:spcBef>
                <a:spcPct val="0"/>
              </a:spcBef>
              <a:spcAft>
                <a:spcPts val="775"/>
              </a:spcAft>
              <a:buFontTx/>
              <a:buChar char="•"/>
            </a:pPr>
            <a:r>
              <a:rPr lang="en-US" altLang="en-US">
                <a:ea typeface="Arial Unicode MS" panose="020B0604020202020204" pitchFamily="34" charset="-122"/>
                <a:cs typeface="Tahoma" panose="020B0604030504040204" pitchFamily="34" charset="0"/>
              </a:rPr>
              <a:t>Use matrix operations whenever possible.</a:t>
            </a:r>
            <a:endParaRPr lang="en-US" altLang="en-US">
              <a:ea typeface="Arial Unicode MS" panose="020B0604020202020204" pitchFamily="34" charset="-122"/>
              <a:cs typeface="Tahoma" panose="020B0604030504040204" pitchFamily="34" charset="0"/>
              <a:hlinkClick r:id="rId2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846704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188640"/>
            <a:ext cx="8496944" cy="598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 indent="0" defTabSz="828675">
              <a:spcBef>
                <a:spcPct val="0"/>
              </a:spcBef>
              <a:spcAft>
                <a:spcPts val="525"/>
              </a:spcAft>
              <a:buFontTx/>
              <a:buNone/>
            </a:pPr>
            <a:r>
              <a:rPr lang="en-US" altLang="en-US" sz="1400" dirty="0" err="1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tempE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&lt;- </a:t>
            </a:r>
            <a:r>
              <a:rPr lang="en-US" altLang="en-US" sz="1400" dirty="0" err="1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rnorm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(1000000)</a:t>
            </a:r>
          </a:p>
          <a:p>
            <a:pPr marL="0" lvl="4" indent="0" defTabSz="828675">
              <a:spcBef>
                <a:spcPct val="0"/>
              </a:spcBef>
              <a:spcAft>
                <a:spcPts val="525"/>
              </a:spcAft>
            </a:pPr>
            <a:endParaRPr lang="en-US" altLang="en-US" sz="1400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pPr marL="0" lvl="4" indent="0" defTabSz="828675">
              <a:spcBef>
                <a:spcPct val="0"/>
              </a:spcBef>
              <a:spcAft>
                <a:spcPts val="525"/>
              </a:spcAft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# 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Use a for() loop to calculate cumulative sums of one million values:</a:t>
            </a:r>
          </a:p>
          <a:p>
            <a:pPr marL="0" lvl="4" indent="0" defTabSz="828675">
              <a:spcBef>
                <a:spcPct val="0"/>
              </a:spcBef>
              <a:spcAft>
                <a:spcPts val="525"/>
              </a:spcAft>
              <a:buFontTx/>
              <a:buNone/>
            </a:pPr>
            <a:r>
              <a:rPr lang="en-US" altLang="en-US" sz="1400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tempE.csum</a:t>
            </a: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&lt;- </a:t>
            </a:r>
            <a:r>
              <a:rPr lang="en-US" altLang="en-US" sz="1400" dirty="0" err="1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tempE</a:t>
            </a:r>
            <a:endParaRPr lang="en-US" altLang="en-US" sz="1400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pPr marL="0" lvl="4" indent="0" defTabSz="828675">
              <a:spcBef>
                <a:spcPct val="0"/>
              </a:spcBef>
              <a:spcAft>
                <a:spcPts val="525"/>
              </a:spcAft>
              <a:buFontTx/>
              <a:buNone/>
            </a:pPr>
            <a:r>
              <a:rPr lang="en-US" altLang="en-US" sz="1400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system.time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</a:t>
            </a:r>
          </a:p>
          <a:p>
            <a:pPr marL="457200" lvl="5" defTabSz="828675">
              <a:spcBef>
                <a:spcPct val="0"/>
              </a:spcBef>
              <a:spcAft>
                <a:spcPts val="525"/>
              </a:spcAft>
            </a:pP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for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 </a:t>
            </a:r>
            <a:r>
              <a:rPr lang="en-US" altLang="en-US" sz="1400" dirty="0" err="1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in </a:t>
            </a:r>
            <a:r>
              <a:rPr lang="en-US" altLang="en-US" sz="1400" dirty="0" err="1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seq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(along = </a:t>
            </a:r>
            <a:r>
              <a:rPr lang="en-US" altLang="en-US" sz="1400" dirty="0" err="1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tempE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)[-1] )</a:t>
            </a:r>
          </a:p>
          <a:p>
            <a:pPr marL="0" lvl="4" indent="0" defTabSz="828675">
              <a:spcBef>
                <a:spcPct val="0"/>
              </a:spcBef>
              <a:spcAft>
                <a:spcPts val="525"/>
              </a:spcAft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	</a:t>
            </a:r>
            <a:r>
              <a:rPr lang="en-US" altLang="en-US" sz="1400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tempE.csum</a:t>
            </a: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[</a:t>
            </a:r>
            <a:r>
              <a:rPr lang="en-US" altLang="en-US" sz="1400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] &lt;- </a:t>
            </a:r>
            <a:r>
              <a:rPr lang="en-US" altLang="en-US" sz="1400" dirty="0" err="1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tempE.csum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[i-1] + </a:t>
            </a:r>
            <a:r>
              <a:rPr lang="en-US" altLang="en-US" sz="1400" dirty="0" err="1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tempE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[</a:t>
            </a:r>
            <a:r>
              <a:rPr lang="en-US" altLang="en-US" sz="1400" dirty="0" err="1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]</a:t>
            </a:r>
          </a:p>
          <a:p>
            <a:pPr marL="0" lvl="4" indent="0" defTabSz="828675">
              <a:spcBef>
                <a:spcPct val="0"/>
              </a:spcBef>
              <a:spcAft>
                <a:spcPts val="525"/>
              </a:spcAft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)</a:t>
            </a:r>
            <a:endParaRPr lang="en-US" altLang="en-US" sz="1400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pPr marL="0" lvl="4" indent="0" defTabSz="828675">
              <a:spcBef>
                <a:spcPct val="0"/>
              </a:spcBef>
              <a:spcAft>
                <a:spcPts val="525"/>
              </a:spcAft>
            </a:pPr>
            <a:endParaRPr lang="en-US" altLang="en-US" sz="1400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pPr marL="0" lvl="4" indent="0" defTabSz="828675">
              <a:spcBef>
                <a:spcPct val="0"/>
              </a:spcBef>
              <a:spcAft>
                <a:spcPts val="525"/>
              </a:spcAft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# 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Use </a:t>
            </a:r>
            <a:r>
              <a:rPr lang="en-US" altLang="en-US" sz="1400" dirty="0" err="1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cumsum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() to calculate cumulative sums of one million values:</a:t>
            </a:r>
          </a:p>
          <a:p>
            <a:pPr marL="0" lvl="4" indent="0" defTabSz="828675">
              <a:spcBef>
                <a:spcPct val="0"/>
              </a:spcBef>
              <a:spcAft>
                <a:spcPts val="525"/>
              </a:spcAft>
              <a:buFontTx/>
              <a:buNone/>
            </a:pPr>
            <a:r>
              <a:rPr lang="en-US" altLang="en-US" sz="1400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system.time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 </a:t>
            </a:r>
            <a:r>
              <a:rPr lang="en-US" altLang="en-US" sz="1400" dirty="0" err="1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cumsum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tempE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) )</a:t>
            </a:r>
          </a:p>
          <a:p>
            <a:pPr marL="0" lvl="4" indent="0" defTabSz="828675">
              <a:spcBef>
                <a:spcPct val="0"/>
              </a:spcBef>
              <a:spcAft>
                <a:spcPts val="525"/>
              </a:spcAft>
              <a:buFontTx/>
              <a:buNone/>
            </a:pPr>
            <a:endParaRPr lang="en-US" altLang="en-US" sz="1400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pPr marL="0" lvl="4" indent="0" defTabSz="828675">
              <a:spcBef>
                <a:spcPct val="0"/>
              </a:spcBef>
              <a:spcAft>
                <a:spcPts val="525"/>
              </a:spcAft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# 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Both return the same result:</a:t>
            </a:r>
          </a:p>
          <a:p>
            <a:pPr marL="0" lvl="4" indent="0" defTabSz="828675">
              <a:spcBef>
                <a:spcPct val="0"/>
              </a:spcBef>
              <a:spcAft>
                <a:spcPts val="525"/>
              </a:spcAft>
              <a:buFontTx/>
              <a:buNone/>
            </a:pPr>
            <a:r>
              <a:rPr lang="en-US" altLang="en-US" sz="1400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all.equal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 </a:t>
            </a:r>
            <a:r>
              <a:rPr lang="en-US" altLang="en-US" sz="1400" dirty="0" err="1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tempE.csum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cumsum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tempE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) </a:t>
            </a: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)</a:t>
            </a:r>
          </a:p>
          <a:p>
            <a:pPr marL="0" lvl="4" indent="0" defTabSz="828675">
              <a:spcBef>
                <a:spcPct val="0"/>
              </a:spcBef>
              <a:spcAft>
                <a:spcPts val="525"/>
              </a:spcAft>
              <a:buFontTx/>
              <a:buNone/>
            </a:pPr>
            <a:endParaRPr lang="en-US" altLang="en-US" sz="1400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pPr marL="0" lvl="4" indent="0" defTabSz="828675">
              <a:spcBef>
                <a:spcPct val="0"/>
              </a:spcBef>
              <a:spcAft>
                <a:spcPts val="525"/>
              </a:spcAft>
              <a:buFontTx/>
              <a:buNone/>
            </a:pPr>
            <a:r>
              <a:rPr lang="en-US" altLang="en-US" sz="1400" dirty="0" err="1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</a:t>
            </a:r>
            <a:r>
              <a:rPr lang="en-US" altLang="en-US" sz="1400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emp</a:t>
            </a:r>
            <a:r>
              <a:rPr lang="en-US" altLang="zh-CN" sz="1400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E</a:t>
            </a:r>
            <a:r>
              <a:rPr lang="en-US" altLang="en-US" sz="1400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.diffs</a:t>
            </a: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&lt;- rep( 0., times = </a:t>
            </a: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length(</a:t>
            </a:r>
            <a:r>
              <a:rPr lang="en-US" altLang="en-US" sz="1400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tempE</a:t>
            </a: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) 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- 1 </a:t>
            </a: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)</a:t>
            </a:r>
            <a:endParaRPr lang="en-US" altLang="en-US" sz="1400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pPr marL="0" lvl="4" indent="0" defTabSz="828675">
              <a:spcBef>
                <a:spcPct val="0"/>
              </a:spcBef>
              <a:spcAft>
                <a:spcPts val="525"/>
              </a:spcAft>
              <a:buFontTx/>
              <a:buNone/>
            </a:pPr>
            <a:r>
              <a:rPr lang="en-US" altLang="en-US" sz="1400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system.time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</a:t>
            </a:r>
          </a:p>
          <a:p>
            <a:pPr marL="828675" lvl="4" indent="0" defTabSz="828675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for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 </a:t>
            </a:r>
            <a:r>
              <a:rPr lang="en-US" altLang="en-US" sz="1400" dirty="0" err="1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in </a:t>
            </a:r>
            <a:r>
              <a:rPr lang="en-US" altLang="en-US" sz="1400" dirty="0" err="1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seq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 along = </a:t>
            </a:r>
            <a:r>
              <a:rPr lang="en-US" altLang="en-US" sz="1400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tempE.diffs</a:t>
            </a: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) )</a:t>
            </a:r>
          </a:p>
          <a:p>
            <a:pPr marL="828675" lvl="4" indent="0" defTabSz="828675">
              <a:spcBef>
                <a:spcPct val="0"/>
              </a:spcBef>
              <a:buFontTx/>
              <a:buNone/>
            </a:pPr>
            <a:r>
              <a:rPr lang="en-US" altLang="en-US" sz="1400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tempE.diffs</a:t>
            </a: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[</a:t>
            </a:r>
            <a:r>
              <a:rPr lang="en-US" altLang="en-US" sz="1400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] &lt;- </a:t>
            </a:r>
            <a:r>
              <a:rPr lang="en-US" altLang="en-US" sz="1400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tempE</a:t>
            </a: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[i+1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] - </a:t>
            </a:r>
            <a:r>
              <a:rPr lang="en-US" altLang="en-US" sz="1400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tempE</a:t>
            </a: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[</a:t>
            </a:r>
            <a:r>
              <a:rPr lang="en-US" altLang="en-US" sz="1400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]</a:t>
            </a:r>
          </a:p>
          <a:p>
            <a:pPr marL="828675" lvl="4" indent="0" defTabSz="828675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)</a:t>
            </a:r>
          </a:p>
          <a:p>
            <a:pPr marL="0" lvl="4" indent="0" defTabSz="828675">
              <a:spcBef>
                <a:spcPct val="0"/>
              </a:spcBef>
              <a:spcAft>
                <a:spcPts val="525"/>
              </a:spcAft>
              <a:buFontTx/>
              <a:buNone/>
            </a:pPr>
            <a:endParaRPr lang="en-US" altLang="en-US" sz="1400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pPr marL="0" lvl="4" defTabSz="828675">
              <a:spcBef>
                <a:spcPct val="0"/>
              </a:spcBef>
              <a:spcAft>
                <a:spcPts val="525"/>
              </a:spcAft>
            </a:pPr>
            <a:r>
              <a:rPr lang="en-US" altLang="en-US" sz="1400" dirty="0" err="1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system.time</a:t>
            </a:r>
            <a:r>
              <a:rPr lang="en-US" altLang="en-US" sz="1400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 </a:t>
            </a: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diff(</a:t>
            </a:r>
            <a:r>
              <a:rPr lang="en-US" altLang="en-US" sz="1400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tempE</a:t>
            </a:r>
            <a:r>
              <a:rPr lang="en-US" altLang="en-US" sz="1400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) )</a:t>
            </a:r>
            <a:endParaRPr lang="en-US" altLang="en-US" sz="1400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-15697"/>
            <a:ext cx="7345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prstClr val="black"/>
                </a:solidFill>
              </a:rPr>
              <a:t>Write your own functions</a:t>
            </a:r>
            <a:endParaRPr lang="en-US" sz="5400" dirty="0">
              <a:solidFill>
                <a:prstClr val="black"/>
              </a:solidFill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1620" y="1419035"/>
            <a:ext cx="6840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name </a:t>
            </a:r>
            <a:r>
              <a:rPr lang="en-US" sz="3600" dirty="0"/>
              <a:t>&lt;- </a:t>
            </a:r>
            <a:r>
              <a:rPr lang="en-US" sz="3600" dirty="0" smtClean="0"/>
              <a:t>function(arguments)  </a:t>
            </a:r>
            <a:r>
              <a:rPr lang="en-US" sz="3600" dirty="0"/>
              <a:t>{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statements</a:t>
            </a:r>
            <a:endParaRPr lang="en-US" sz="3600" dirty="0"/>
          </a:p>
          <a:p>
            <a:r>
              <a:rPr lang="en-US" sz="3600" dirty="0"/>
              <a:t>	</a:t>
            </a:r>
            <a:r>
              <a:rPr lang="en-US" sz="3600" dirty="0" smtClean="0"/>
              <a:t>return()</a:t>
            </a:r>
            <a:endParaRPr lang="en-US" sz="3600" dirty="0"/>
          </a:p>
          <a:p>
            <a:r>
              <a:rPr lang="en-US" sz="3600" dirty="0"/>
              <a:t>	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4272984"/>
            <a:ext cx="52164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Arguments: 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Arguments:</a:t>
            </a:r>
            <a:r>
              <a:rPr lang="zh-CN" altLang="en-US" sz="2400" dirty="0" smtClean="0"/>
              <a:t>“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dirty="0"/>
              <a:t>参数赋</a:t>
            </a:r>
            <a:r>
              <a:rPr lang="zh-CN" altLang="en-US" sz="2400" dirty="0" smtClean="0"/>
              <a:t>值：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可</a:t>
            </a:r>
            <a:r>
              <a:rPr lang="zh-CN" altLang="en-US" sz="2400" dirty="0"/>
              <a:t>有默认值，也可没</a:t>
            </a:r>
            <a:r>
              <a:rPr lang="zh-CN" altLang="en-US" sz="2400" dirty="0" smtClean="0"/>
              <a:t>有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dirty="0"/>
              <a:t>返回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1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-15697"/>
            <a:ext cx="7345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prstClr val="black"/>
                </a:solidFill>
              </a:rPr>
              <a:t>Write your own functions</a:t>
            </a:r>
            <a:endParaRPr lang="en-US" sz="5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12776"/>
            <a:ext cx="49534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Myfunction1 &lt;- function(x = 1, y = 2) 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z &lt;- x </a:t>
            </a:r>
            <a:r>
              <a:rPr lang="en-US" sz="2400" dirty="0">
                <a:solidFill>
                  <a:srgbClr val="FF0000"/>
                </a:solidFill>
              </a:rPr>
              <a:t>+ y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return(z)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3789040"/>
            <a:ext cx="58047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Myfunction2 </a:t>
            </a:r>
            <a:r>
              <a:rPr lang="en-US" sz="2400" dirty="0" smtClean="0">
                <a:solidFill>
                  <a:srgbClr val="FF0000"/>
                </a:solidFill>
              </a:rPr>
              <a:t>&lt;- function(mean, </a:t>
            </a:r>
            <a:r>
              <a:rPr lang="en-US" sz="2400" dirty="0" err="1" smtClean="0">
                <a:solidFill>
                  <a:srgbClr val="FF0000"/>
                </a:solidFill>
              </a:rPr>
              <a:t>sd</a:t>
            </a:r>
            <a:r>
              <a:rPr lang="en-US" sz="2400" dirty="0" smtClean="0">
                <a:solidFill>
                  <a:srgbClr val="FF0000"/>
                </a:solidFill>
              </a:rPr>
              <a:t>) {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x &lt;- </a:t>
            </a:r>
            <a:r>
              <a:rPr lang="en-US" sz="2400" dirty="0" err="1" smtClean="0">
                <a:solidFill>
                  <a:srgbClr val="FF0000"/>
                </a:solidFill>
              </a:rPr>
              <a:t>rnorm</a:t>
            </a:r>
            <a:r>
              <a:rPr lang="en-US" sz="2400" dirty="0" smtClean="0">
                <a:solidFill>
                  <a:srgbClr val="FF0000"/>
                </a:solidFill>
              </a:rPr>
              <a:t>(n=10, mean=mean, </a:t>
            </a:r>
            <a:r>
              <a:rPr lang="en-US" sz="2400" dirty="0" err="1" smtClean="0">
                <a:solidFill>
                  <a:srgbClr val="FF0000"/>
                </a:solidFill>
              </a:rPr>
              <a:t>sd</a:t>
            </a:r>
            <a:r>
              <a:rPr lang="en-US" sz="2400" dirty="0" smtClean="0">
                <a:solidFill>
                  <a:srgbClr val="FF0000"/>
                </a:solidFill>
              </a:rPr>
              <a:t>=</a:t>
            </a:r>
            <a:r>
              <a:rPr lang="en-US" sz="2400" dirty="0" err="1" smtClean="0">
                <a:solidFill>
                  <a:srgbClr val="FF0000"/>
                </a:solidFill>
              </a:rPr>
              <a:t>sd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return(x)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}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50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idx="1"/>
          </p:nvPr>
        </p:nvSpPr>
        <p:spPr>
          <a:xfrm>
            <a:off x="323528" y="836712"/>
            <a:ext cx="8496300" cy="4893400"/>
          </a:xfrm>
        </p:spPr>
        <p:txBody>
          <a:bodyPr>
            <a:normAutofit/>
          </a:bodyPr>
          <a:lstStyle/>
          <a:p>
            <a:r>
              <a:rPr lang="en-US" dirty="0" smtClean="0"/>
              <a:t>Start a new script: </a:t>
            </a:r>
          </a:p>
          <a:p>
            <a:r>
              <a:rPr lang="en-US" dirty="0" smtClean="0"/>
              <a:t>Run the code: </a:t>
            </a:r>
          </a:p>
          <a:p>
            <a:pPr marL="0" indent="0" algn="ctr">
              <a:buNone/>
            </a:pPr>
            <a:r>
              <a:rPr lang="en-US" dirty="0" smtClean="0"/>
              <a:t>Ctrl + Enter (Ctrl + R for some versions)</a:t>
            </a:r>
          </a:p>
          <a:p>
            <a:r>
              <a:rPr lang="en-US" dirty="0" smtClean="0"/>
              <a:t>Hide a line: </a:t>
            </a:r>
            <a:r>
              <a:rPr lang="en-US" dirty="0" smtClean="0">
                <a:solidFill>
                  <a:srgbClr val="1269B0"/>
                </a:solidFill>
              </a:rPr>
              <a:t>#</a:t>
            </a:r>
          </a:p>
          <a:p>
            <a:r>
              <a:rPr lang="en-US" dirty="0" smtClean="0"/>
              <a:t>Save the script: *.R, *.</a:t>
            </a:r>
            <a:r>
              <a:rPr lang="en-US" dirty="0" err="1" smtClean="0"/>
              <a:t>rmd</a:t>
            </a:r>
            <a:endParaRPr lang="en-US" dirty="0" smtClean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5" name="Titel 5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300" cy="5759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</a:t>
            </a:r>
            <a:r>
              <a:rPr lang="en-US" dirty="0" err="1" smtClean="0"/>
              <a:t>staRt</a:t>
            </a:r>
            <a:r>
              <a:rPr lang="en-US" dirty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39" y="3789040"/>
            <a:ext cx="5209385" cy="2907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789040"/>
            <a:ext cx="4252104" cy="2907312"/>
          </a:xfrm>
          <a:prstGeom prst="rect">
            <a:avLst/>
          </a:prstGeom>
        </p:spPr>
      </p:pic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3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79646">
                    <a:lumMod val="75000"/>
                  </a:srgbClr>
                </a:solidFill>
              </a:rPr>
              <a:t>Write scripts in R</a:t>
            </a:r>
            <a:endParaRPr lang="da-DK" sz="20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528" y="836712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prstClr val="black"/>
                </a:solidFill>
              </a:rPr>
              <a:t> Scripts remember what you have done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prstClr val="black"/>
                </a:solidFill>
              </a:rPr>
              <a:t> Short script can conduct many analyses by using loops and conditions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prstClr val="black"/>
                </a:solidFill>
              </a:rPr>
              <a:t> You can re-run the scripts, given some updates of the data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88024" y="2060848"/>
            <a:ext cx="3528392" cy="2245340"/>
            <a:chOff x="5436096" y="4005064"/>
            <a:chExt cx="3528392" cy="224534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51640" b="50762"/>
            <a:stretch>
              <a:fillRect/>
            </a:stretch>
          </p:blipFill>
          <p:spPr bwMode="auto">
            <a:xfrm>
              <a:off x="5436096" y="4005064"/>
              <a:ext cx="3528392" cy="2245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5436096" y="4221088"/>
              <a:ext cx="720080" cy="21602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prstClr val="white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23528" y="1988840"/>
            <a:ext cx="228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 Build a new script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File -&gt; New script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 Save the script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 Open the script</a:t>
            </a:r>
          </a:p>
        </p:txBody>
      </p:sp>
    </p:spTree>
    <p:extLst>
      <p:ext uri="{BB962C8B-B14F-4D97-AF65-F5344CB8AC3E}">
        <p14:creationId xmlns:p14="http://schemas.microsoft.com/office/powerpoint/2010/main" val="27026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8373"/>
            <a:ext cx="280831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79646">
                    <a:lumMod val="75000"/>
                  </a:srgbClr>
                </a:solidFill>
              </a:rPr>
              <a:t>Write scripts in R</a:t>
            </a:r>
            <a:endParaRPr lang="da-DK" sz="20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692696"/>
            <a:ext cx="54726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200" dirty="0" smtClean="0">
                <a:solidFill>
                  <a:srgbClr val="00B050"/>
                </a:solidFill>
              </a:rPr>
              <a:t>## set up the working directory</a:t>
            </a:r>
          </a:p>
          <a:p>
            <a:r>
              <a:rPr lang="da-DK" sz="1200" dirty="0" smtClean="0">
                <a:solidFill>
                  <a:srgbClr val="FF0000"/>
                </a:solidFill>
              </a:rPr>
              <a:t>setwd("E:/R_Cal/R_Group")</a:t>
            </a:r>
          </a:p>
          <a:p>
            <a:endParaRPr lang="da-DK" sz="1200" dirty="0" smtClean="0">
              <a:solidFill>
                <a:srgbClr val="FF0000"/>
              </a:solidFill>
            </a:endParaRPr>
          </a:p>
          <a:p>
            <a:r>
              <a:rPr lang="da-DK" sz="1200" dirty="0" smtClean="0">
                <a:solidFill>
                  <a:srgbClr val="00B050"/>
                </a:solidFill>
              </a:rPr>
              <a:t>## read the data into R</a:t>
            </a:r>
          </a:p>
          <a:p>
            <a:r>
              <a:rPr lang="da-DK" sz="1200" dirty="0" smtClean="0">
                <a:solidFill>
                  <a:srgbClr val="FF0000"/>
                </a:solidFill>
              </a:rPr>
              <a:t>d &lt;- read.csv(file = "ClimateChina.csv", header=T)</a:t>
            </a:r>
          </a:p>
          <a:p>
            <a:r>
              <a:rPr lang="da-DK" sz="1200" dirty="0" smtClean="0">
                <a:solidFill>
                  <a:srgbClr val="FF0000"/>
                </a:solidFill>
              </a:rPr>
              <a:t>str(d)</a:t>
            </a:r>
          </a:p>
          <a:p>
            <a:endParaRPr lang="da-DK" sz="1200" dirty="0" smtClean="0">
              <a:solidFill>
                <a:srgbClr val="FF0000"/>
              </a:solidFill>
            </a:endParaRPr>
          </a:p>
          <a:p>
            <a:r>
              <a:rPr lang="da-DK" sz="1200" dirty="0" smtClean="0">
                <a:solidFill>
                  <a:srgbClr val="00B050"/>
                </a:solidFill>
              </a:rPr>
              <a:t>## show the histograms of each variable</a:t>
            </a:r>
          </a:p>
          <a:p>
            <a:r>
              <a:rPr lang="da-DK" sz="1200" dirty="0" smtClean="0">
                <a:solidFill>
                  <a:srgbClr val="FF0000"/>
                </a:solidFill>
              </a:rPr>
              <a:t>windows(width=8,height=10)</a:t>
            </a:r>
          </a:p>
          <a:p>
            <a:r>
              <a:rPr lang="da-DK" sz="1200" dirty="0" smtClean="0">
                <a:solidFill>
                  <a:srgbClr val="FF0000"/>
                </a:solidFill>
              </a:rPr>
              <a:t>par(mar=c(3,3,1,0.5),mfrow=c(5,4), mgp=c(1.4,0.6,0))</a:t>
            </a:r>
          </a:p>
          <a:p>
            <a:endParaRPr lang="da-DK" sz="1200" dirty="0" smtClean="0">
              <a:solidFill>
                <a:srgbClr val="FF0000"/>
              </a:solidFill>
            </a:endParaRPr>
          </a:p>
          <a:p>
            <a:r>
              <a:rPr lang="da-DK" sz="1200" dirty="0" smtClean="0">
                <a:solidFill>
                  <a:srgbClr val="00B050"/>
                </a:solidFill>
              </a:rPr>
              <a:t>## explore the correlations between climate variables</a:t>
            </a:r>
          </a:p>
          <a:p>
            <a:r>
              <a:rPr lang="da-DK" sz="1200" dirty="0" smtClean="0">
                <a:solidFill>
                  <a:srgbClr val="00B050"/>
                </a:solidFill>
              </a:rPr>
              <a:t>## define a matrix to put the correlation coefficients</a:t>
            </a:r>
          </a:p>
          <a:p>
            <a:r>
              <a:rPr lang="da-DK" sz="1200" dirty="0" smtClean="0">
                <a:solidFill>
                  <a:srgbClr val="FF0000"/>
                </a:solidFill>
              </a:rPr>
              <a:t>n.var &lt;- 19</a:t>
            </a:r>
          </a:p>
          <a:p>
            <a:r>
              <a:rPr lang="da-DK" sz="1200" dirty="0" smtClean="0">
                <a:solidFill>
                  <a:srgbClr val="FF0000"/>
                </a:solidFill>
              </a:rPr>
              <a:t>cli.cor &lt;- matrix(NA,nrow = n.var,ncol = n.var)</a:t>
            </a:r>
          </a:p>
          <a:p>
            <a:r>
              <a:rPr lang="da-DK" sz="1200" dirty="0" smtClean="0">
                <a:solidFill>
                  <a:srgbClr val="FF0000"/>
                </a:solidFill>
              </a:rPr>
              <a:t>rownames(cli.cor) &lt;- colnames(cli.cor) &lt;- colnames(d)[3+(1:n.var)]</a:t>
            </a:r>
          </a:p>
          <a:p>
            <a:r>
              <a:rPr lang="da-DK" sz="1200" dirty="0" smtClean="0">
                <a:solidFill>
                  <a:srgbClr val="FF0000"/>
                </a:solidFill>
              </a:rPr>
              <a:t>for (i in 1:n.var)</a:t>
            </a:r>
          </a:p>
          <a:p>
            <a:r>
              <a:rPr lang="da-DK" sz="1200" dirty="0" smtClean="0">
                <a:solidFill>
                  <a:srgbClr val="FF0000"/>
                </a:solidFill>
              </a:rPr>
              <a:t>	{</a:t>
            </a:r>
          </a:p>
          <a:p>
            <a:r>
              <a:rPr lang="da-DK" sz="1200" dirty="0" smtClean="0">
                <a:solidFill>
                  <a:srgbClr val="FF0000"/>
                </a:solidFill>
              </a:rPr>
              <a:t>	x &lt;- d[,i+3]</a:t>
            </a:r>
          </a:p>
          <a:p>
            <a:r>
              <a:rPr lang="da-DK" sz="1200" dirty="0" smtClean="0">
                <a:solidFill>
                  <a:srgbClr val="FF0000"/>
                </a:solidFill>
              </a:rPr>
              <a:t>	hist(x, ylab="", xlab="", main=colnames(d)[i+3])</a:t>
            </a:r>
          </a:p>
          <a:p>
            <a:r>
              <a:rPr lang="da-DK" sz="1200" dirty="0" smtClean="0">
                <a:solidFill>
                  <a:srgbClr val="FF0000"/>
                </a:solidFill>
              </a:rPr>
              <a:t>	for (j in i:n.var)</a:t>
            </a:r>
          </a:p>
          <a:p>
            <a:r>
              <a:rPr lang="da-DK" sz="1200" dirty="0" smtClean="0">
                <a:solidFill>
                  <a:srgbClr val="FF0000"/>
                </a:solidFill>
              </a:rPr>
              <a:t>		{</a:t>
            </a:r>
          </a:p>
          <a:p>
            <a:r>
              <a:rPr lang="da-DK" sz="1200" dirty="0" smtClean="0">
                <a:solidFill>
                  <a:srgbClr val="FF0000"/>
                </a:solidFill>
              </a:rPr>
              <a:t>		y &lt;- d[,j+3]</a:t>
            </a:r>
          </a:p>
          <a:p>
            <a:r>
              <a:rPr lang="da-DK" sz="1200" dirty="0" smtClean="0">
                <a:solidFill>
                  <a:srgbClr val="FF0000"/>
                </a:solidFill>
              </a:rPr>
              <a:t>		xy.cor &lt;- cor.test(x=x,y=y) ## return a list</a:t>
            </a:r>
          </a:p>
          <a:p>
            <a:r>
              <a:rPr lang="da-DK" sz="1200" dirty="0" smtClean="0">
                <a:solidFill>
                  <a:srgbClr val="FF0000"/>
                </a:solidFill>
              </a:rPr>
              <a:t>		cli.cor[i,j] &lt;- xy.cor$estimate</a:t>
            </a:r>
          </a:p>
          <a:p>
            <a:r>
              <a:rPr lang="da-DK" sz="1200" dirty="0" smtClean="0">
                <a:solidFill>
                  <a:srgbClr val="FF0000"/>
                </a:solidFill>
              </a:rPr>
              <a:t>		}</a:t>
            </a:r>
          </a:p>
          <a:p>
            <a:r>
              <a:rPr lang="da-DK" sz="1200" dirty="0" smtClean="0">
                <a:solidFill>
                  <a:srgbClr val="FF0000"/>
                </a:solidFill>
              </a:rPr>
              <a:t>	}</a:t>
            </a:r>
          </a:p>
          <a:p>
            <a:endParaRPr lang="da-DK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00B050"/>
                </a:solidFill>
              </a:rPr>
              <a:t>## export the result</a:t>
            </a:r>
            <a:endParaRPr lang="da-DK" sz="1200" dirty="0" smtClean="0">
              <a:solidFill>
                <a:srgbClr val="00B050"/>
              </a:solidFill>
            </a:endParaRPr>
          </a:p>
          <a:p>
            <a:r>
              <a:rPr lang="da-DK" sz="1200" dirty="0" smtClean="0">
                <a:solidFill>
                  <a:srgbClr val="FF0000"/>
                </a:solidFill>
              </a:rPr>
              <a:t>write.csv(cli.cor,file="ClimateCorrelation.csv”)</a:t>
            </a:r>
            <a:endParaRPr lang="da-DK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0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270892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en-US" sz="6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4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116632"/>
            <a:ext cx="5140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prstClr val="black"/>
                </a:solidFill>
              </a:rPr>
              <a:t>Conditional statements</a:t>
            </a:r>
            <a:endParaRPr lang="en-US" sz="40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4003" y="1460721"/>
            <a:ext cx="409599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prstClr val="black"/>
                </a:solidFill>
              </a:rPr>
              <a:t>ifelse</a:t>
            </a:r>
            <a:r>
              <a:rPr lang="en-US" sz="3600" dirty="0" smtClean="0">
                <a:solidFill>
                  <a:prstClr val="black"/>
                </a:solidFill>
              </a:rPr>
              <a:t> (test, yes, no)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zh-CN" sz="3200" dirty="0" smtClean="0">
              <a:solidFill>
                <a:prstClr val="black"/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简洁</a:t>
            </a:r>
            <a:endParaRPr lang="en-US" altLang="zh-CN" sz="32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只能返回一个值</a:t>
            </a:r>
            <a:endParaRPr 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28428" y="4137466"/>
            <a:ext cx="55723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&gt; a </a:t>
            </a:r>
            <a:r>
              <a:rPr lang="en-US" sz="2400" dirty="0">
                <a:solidFill>
                  <a:srgbClr val="FF0000"/>
                </a:solidFill>
              </a:rPr>
              <a:t>&lt;- 1:10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&gt; </a:t>
            </a:r>
            <a:r>
              <a:rPr lang="en-US" sz="2400" dirty="0" smtClean="0">
                <a:solidFill>
                  <a:srgbClr val="FF0000"/>
                </a:solidFill>
              </a:rPr>
              <a:t>x </a:t>
            </a:r>
            <a:r>
              <a:rPr lang="en-US" sz="2400" dirty="0">
                <a:solidFill>
                  <a:srgbClr val="FF0000"/>
                </a:solidFill>
              </a:rPr>
              <a:t>&lt;- sample(x=a, size=1, replace=F)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&gt; </a:t>
            </a:r>
            <a:r>
              <a:rPr lang="en-US" sz="2400" dirty="0" smtClean="0">
                <a:solidFill>
                  <a:srgbClr val="FF0000"/>
                </a:solidFill>
              </a:rPr>
              <a:t>b </a:t>
            </a:r>
            <a:r>
              <a:rPr lang="en-US" sz="2400" dirty="0">
                <a:solidFill>
                  <a:srgbClr val="FF0000"/>
                </a:solidFill>
              </a:rPr>
              <a:t>&lt;- x %% 2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&gt; </a:t>
            </a:r>
            <a:r>
              <a:rPr lang="en-US" sz="2400" dirty="0" smtClean="0">
                <a:solidFill>
                  <a:srgbClr val="FF0000"/>
                </a:solidFill>
              </a:rPr>
              <a:t>y </a:t>
            </a:r>
            <a:r>
              <a:rPr lang="en-US" sz="2400" dirty="0">
                <a:solidFill>
                  <a:srgbClr val="FF0000"/>
                </a:solidFill>
              </a:rPr>
              <a:t>&lt;- </a:t>
            </a:r>
            <a:r>
              <a:rPr lang="en-US" sz="2400" dirty="0" err="1">
                <a:solidFill>
                  <a:srgbClr val="FF0000"/>
                </a:solidFill>
              </a:rPr>
              <a:t>ifelse</a:t>
            </a:r>
            <a:r>
              <a:rPr lang="en-US" sz="2400" dirty="0">
                <a:solidFill>
                  <a:srgbClr val="FF0000"/>
                </a:solidFill>
              </a:rPr>
              <a:t> (b == 0, yes="even", no="odd")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&gt; </a:t>
            </a:r>
            <a:r>
              <a:rPr lang="en-US" sz="2400" dirty="0" smtClean="0">
                <a:solidFill>
                  <a:srgbClr val="FF0000"/>
                </a:solidFill>
              </a:rPr>
              <a:t>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8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116632"/>
            <a:ext cx="5140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prstClr val="black"/>
                </a:solidFill>
              </a:rPr>
              <a:t>Conditional statements</a:t>
            </a:r>
            <a:endParaRPr lang="en-US" sz="40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8589" y="1268760"/>
            <a:ext cx="368498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if (condition) {</a:t>
            </a:r>
          </a:p>
          <a:p>
            <a:r>
              <a:rPr lang="en-US" sz="3600" dirty="0">
                <a:solidFill>
                  <a:prstClr val="black"/>
                </a:solidFill>
              </a:rPr>
              <a:t>	</a:t>
            </a:r>
            <a:r>
              <a:rPr lang="en-US" sz="3600" dirty="0" smtClean="0">
                <a:solidFill>
                  <a:prstClr val="black"/>
                </a:solidFill>
              </a:rPr>
              <a:t>statements</a:t>
            </a:r>
          </a:p>
          <a:p>
            <a:r>
              <a:rPr lang="en-US" sz="3600" dirty="0">
                <a:solidFill>
                  <a:prstClr val="black"/>
                </a:solidFill>
              </a:rPr>
              <a:t>	</a:t>
            </a:r>
            <a:r>
              <a:rPr lang="en-US" sz="3600" dirty="0" smtClean="0">
                <a:solidFill>
                  <a:prstClr val="black"/>
                </a:solidFill>
              </a:rPr>
              <a:t>}</a:t>
            </a:r>
          </a:p>
          <a:p>
            <a:r>
              <a:rPr lang="en-US" sz="3600" dirty="0" smtClean="0">
                <a:solidFill>
                  <a:prstClr val="black"/>
                </a:solidFill>
              </a:rPr>
              <a:t>else if (condition) {</a:t>
            </a:r>
          </a:p>
          <a:p>
            <a:r>
              <a:rPr lang="en-US" sz="3600" dirty="0">
                <a:solidFill>
                  <a:prstClr val="black"/>
                </a:solidFill>
              </a:rPr>
              <a:t>	</a:t>
            </a:r>
            <a:r>
              <a:rPr lang="en-US" sz="3600" dirty="0" smtClean="0">
                <a:solidFill>
                  <a:prstClr val="black"/>
                </a:solidFill>
              </a:rPr>
              <a:t>statements</a:t>
            </a:r>
          </a:p>
          <a:p>
            <a:r>
              <a:rPr lang="en-US" sz="3600" dirty="0">
                <a:solidFill>
                  <a:prstClr val="black"/>
                </a:solidFill>
              </a:rPr>
              <a:t>	</a:t>
            </a:r>
            <a:r>
              <a:rPr lang="en-US" sz="3600" dirty="0" smtClean="0">
                <a:solidFill>
                  <a:prstClr val="black"/>
                </a:solidFill>
              </a:rPr>
              <a:t>}</a:t>
            </a:r>
          </a:p>
          <a:p>
            <a:r>
              <a:rPr lang="en-US" sz="3600" dirty="0" smtClean="0">
                <a:solidFill>
                  <a:prstClr val="black"/>
                </a:solidFill>
              </a:rPr>
              <a:t>else 	{</a:t>
            </a:r>
          </a:p>
          <a:p>
            <a:r>
              <a:rPr lang="en-US" sz="3600" dirty="0">
                <a:solidFill>
                  <a:prstClr val="black"/>
                </a:solidFill>
              </a:rPr>
              <a:t>	</a:t>
            </a:r>
            <a:r>
              <a:rPr lang="en-US" sz="3600" dirty="0" smtClean="0">
                <a:solidFill>
                  <a:prstClr val="black"/>
                </a:solidFill>
              </a:rPr>
              <a:t>statements</a:t>
            </a:r>
          </a:p>
          <a:p>
            <a:r>
              <a:rPr lang="en-US" sz="3600" dirty="0">
                <a:solidFill>
                  <a:prstClr val="black"/>
                </a:solidFill>
              </a:rPr>
              <a:t>	</a:t>
            </a:r>
            <a:r>
              <a:rPr lang="en-US" sz="3600" dirty="0" smtClean="0">
                <a:solidFill>
                  <a:prstClr val="black"/>
                </a:solidFill>
              </a:rPr>
              <a:t>}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95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140968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&gt; a </a:t>
            </a:r>
            <a:r>
              <a:rPr lang="en-US" sz="2400" dirty="0">
                <a:solidFill>
                  <a:srgbClr val="FF0000"/>
                </a:solidFill>
              </a:rPr>
              <a:t>&lt;- 1:10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&gt; x </a:t>
            </a:r>
            <a:r>
              <a:rPr lang="en-US" sz="2400" dirty="0">
                <a:solidFill>
                  <a:srgbClr val="FF0000"/>
                </a:solidFill>
              </a:rPr>
              <a:t>&lt;- sample(x=a, size=1, replace=F)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&gt; b </a:t>
            </a:r>
            <a:r>
              <a:rPr lang="en-US" sz="2400" dirty="0">
                <a:solidFill>
                  <a:srgbClr val="FF0000"/>
                </a:solidFill>
              </a:rPr>
              <a:t>&lt;- x %% 2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&gt; if </a:t>
            </a:r>
            <a:r>
              <a:rPr lang="en-US" sz="2400" dirty="0">
                <a:solidFill>
                  <a:srgbClr val="FF0000"/>
                </a:solidFill>
              </a:rPr>
              <a:t>(b == 0) y &lt;- </a:t>
            </a:r>
            <a:r>
              <a:rPr lang="en-US" sz="2400" dirty="0" err="1">
                <a:solidFill>
                  <a:srgbClr val="FF0000"/>
                </a:solidFill>
              </a:rPr>
              <a:t>rnorm</a:t>
            </a:r>
            <a:r>
              <a:rPr lang="en-US" sz="2400" dirty="0">
                <a:solidFill>
                  <a:srgbClr val="FF0000"/>
                </a:solidFill>
              </a:rPr>
              <a:t>(n = 10, mean = 0, </a:t>
            </a:r>
            <a:r>
              <a:rPr lang="en-US" sz="2400" dirty="0" err="1">
                <a:solidFill>
                  <a:srgbClr val="FF0000"/>
                </a:solidFill>
              </a:rPr>
              <a:t>sd</a:t>
            </a:r>
            <a:r>
              <a:rPr lang="en-US" sz="2400" dirty="0">
                <a:solidFill>
                  <a:srgbClr val="FF0000"/>
                </a:solidFill>
              </a:rPr>
              <a:t> = 1) else y &lt;- </a:t>
            </a:r>
            <a:r>
              <a:rPr lang="en-US" sz="2400" dirty="0" err="1">
                <a:solidFill>
                  <a:srgbClr val="FF0000"/>
                </a:solidFill>
              </a:rPr>
              <a:t>rnorm</a:t>
            </a:r>
            <a:r>
              <a:rPr lang="en-US" sz="2400" dirty="0">
                <a:solidFill>
                  <a:srgbClr val="FF0000"/>
                </a:solidFill>
              </a:rPr>
              <a:t>(n = 10, mean = 10, </a:t>
            </a:r>
            <a:r>
              <a:rPr lang="en-US" sz="2400" dirty="0" err="1">
                <a:solidFill>
                  <a:srgbClr val="FF0000"/>
                </a:solidFill>
              </a:rPr>
              <a:t>sd</a:t>
            </a:r>
            <a:r>
              <a:rPr lang="en-US" sz="2400" dirty="0">
                <a:solidFill>
                  <a:srgbClr val="FF0000"/>
                </a:solidFill>
              </a:rPr>
              <a:t> = 1)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3728" y="116632"/>
            <a:ext cx="5140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prstClr val="black"/>
                </a:solidFill>
              </a:rPr>
              <a:t>Conditional statements</a:t>
            </a:r>
            <a:endParaRPr lang="en-US" sz="4000" b="1" dirty="0">
              <a:solidFill>
                <a:prstClr val="black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221975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标：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随机取一个数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，根据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的不同，建立频度分布不同的数组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，长度均为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。如果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是偶数，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~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l-GR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0</a:t>
            </a:r>
            <a:r>
              <a:rPr lang="el-GR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l-GR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l-GR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²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；如果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是奇数，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l-GR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l-GR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l-GR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l-GR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²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606" y="2712159"/>
            <a:ext cx="8015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D02BE"/>
                </a:solidFill>
              </a:rPr>
              <a:t>错误写法：</a:t>
            </a:r>
            <a:endParaRPr lang="en-US" sz="2400" dirty="0" smtClean="0">
              <a:solidFill>
                <a:srgbClr val="1D02BE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&gt; if </a:t>
            </a:r>
            <a:r>
              <a:rPr lang="en-US" sz="2400" dirty="0">
                <a:solidFill>
                  <a:srgbClr val="FF0000"/>
                </a:solidFill>
              </a:rPr>
              <a:t>(b == 0) y &lt;- </a:t>
            </a:r>
            <a:r>
              <a:rPr lang="en-US" sz="2400" dirty="0" err="1">
                <a:solidFill>
                  <a:srgbClr val="FF0000"/>
                </a:solidFill>
              </a:rPr>
              <a:t>rnorm</a:t>
            </a:r>
            <a:r>
              <a:rPr lang="en-US" sz="2400" dirty="0">
                <a:solidFill>
                  <a:srgbClr val="FF0000"/>
                </a:solidFill>
              </a:rPr>
              <a:t>(n = 10, mean = 0, </a:t>
            </a:r>
            <a:r>
              <a:rPr lang="en-US" sz="2400" dirty="0" err="1">
                <a:solidFill>
                  <a:srgbClr val="FF0000"/>
                </a:solidFill>
              </a:rPr>
              <a:t>sd</a:t>
            </a:r>
            <a:r>
              <a:rPr lang="en-US" sz="2400" dirty="0">
                <a:solidFill>
                  <a:srgbClr val="FF0000"/>
                </a:solidFill>
              </a:rPr>
              <a:t> = 1)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&gt; else </a:t>
            </a:r>
            <a:r>
              <a:rPr lang="en-US" sz="2400" dirty="0">
                <a:solidFill>
                  <a:srgbClr val="FF0000"/>
                </a:solidFill>
              </a:rPr>
              <a:t>y &lt;- </a:t>
            </a:r>
            <a:r>
              <a:rPr lang="en-US" sz="2400" dirty="0" err="1">
                <a:solidFill>
                  <a:srgbClr val="FF0000"/>
                </a:solidFill>
              </a:rPr>
              <a:t>rnorm</a:t>
            </a:r>
            <a:r>
              <a:rPr lang="en-US" sz="2400" dirty="0">
                <a:solidFill>
                  <a:srgbClr val="FF0000"/>
                </a:solidFill>
              </a:rPr>
              <a:t>(n = 10, mean = 10, </a:t>
            </a:r>
            <a:r>
              <a:rPr lang="en-US" sz="2400" dirty="0" err="1">
                <a:solidFill>
                  <a:srgbClr val="FF0000"/>
                </a:solidFill>
              </a:rPr>
              <a:t>sd</a:t>
            </a:r>
            <a:r>
              <a:rPr lang="en-US" sz="2400" dirty="0">
                <a:solidFill>
                  <a:srgbClr val="FF0000"/>
                </a:solidFill>
              </a:rPr>
              <a:t> = 1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>
                <a:solidFill>
                  <a:srgbClr val="1D02BE"/>
                </a:solidFill>
              </a:rPr>
              <a:t>Error: unexpected 'else' in "else"</a:t>
            </a:r>
          </a:p>
        </p:txBody>
      </p:sp>
      <p:sp>
        <p:nvSpPr>
          <p:cNvPr id="5" name="Rectangle 4"/>
          <p:cNvSpPr/>
          <p:nvPr/>
        </p:nvSpPr>
        <p:spPr>
          <a:xfrm>
            <a:off x="460606" y="4605898"/>
            <a:ext cx="80150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D02BE"/>
                </a:solidFill>
              </a:rPr>
              <a:t>正确写</a:t>
            </a:r>
            <a:r>
              <a:rPr lang="zh-CN" altLang="en-US" sz="2400" dirty="0">
                <a:solidFill>
                  <a:srgbClr val="1D02BE"/>
                </a:solidFill>
              </a:rPr>
              <a:t>法</a:t>
            </a:r>
            <a:r>
              <a:rPr lang="zh-CN" altLang="en-US" sz="2400" dirty="0" smtClean="0">
                <a:solidFill>
                  <a:srgbClr val="1D02BE"/>
                </a:solidFill>
              </a:rPr>
              <a:t>：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&gt; {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&gt; if </a:t>
            </a:r>
            <a:r>
              <a:rPr lang="en-US" sz="2400" dirty="0">
                <a:solidFill>
                  <a:srgbClr val="FF0000"/>
                </a:solidFill>
              </a:rPr>
              <a:t>(b == 0) y &lt;- </a:t>
            </a:r>
            <a:r>
              <a:rPr lang="en-US" sz="2400" dirty="0" err="1">
                <a:solidFill>
                  <a:srgbClr val="FF0000"/>
                </a:solidFill>
              </a:rPr>
              <a:t>rnorm</a:t>
            </a:r>
            <a:r>
              <a:rPr lang="en-US" sz="2400" dirty="0">
                <a:solidFill>
                  <a:srgbClr val="FF0000"/>
                </a:solidFill>
              </a:rPr>
              <a:t>(n = 10, mean = 0, </a:t>
            </a:r>
            <a:r>
              <a:rPr lang="en-US" sz="2400" dirty="0" err="1">
                <a:solidFill>
                  <a:srgbClr val="FF0000"/>
                </a:solidFill>
              </a:rPr>
              <a:t>sd</a:t>
            </a:r>
            <a:r>
              <a:rPr lang="en-US" sz="2400" dirty="0">
                <a:solidFill>
                  <a:srgbClr val="FF0000"/>
                </a:solidFill>
              </a:rPr>
              <a:t> = 1)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&gt; else </a:t>
            </a:r>
            <a:r>
              <a:rPr lang="en-US" sz="2400" dirty="0">
                <a:solidFill>
                  <a:srgbClr val="FF0000"/>
                </a:solidFill>
              </a:rPr>
              <a:t>y &lt;- </a:t>
            </a:r>
            <a:r>
              <a:rPr lang="en-US" sz="2400" dirty="0" err="1">
                <a:solidFill>
                  <a:srgbClr val="FF0000"/>
                </a:solidFill>
              </a:rPr>
              <a:t>rnorm</a:t>
            </a:r>
            <a:r>
              <a:rPr lang="en-US" sz="2400" dirty="0">
                <a:solidFill>
                  <a:srgbClr val="FF0000"/>
                </a:solidFill>
              </a:rPr>
              <a:t>(n = 10, mean = 10, </a:t>
            </a:r>
            <a:r>
              <a:rPr lang="en-US" sz="2400" dirty="0" err="1">
                <a:solidFill>
                  <a:srgbClr val="FF0000"/>
                </a:solidFill>
              </a:rPr>
              <a:t>sd</a:t>
            </a:r>
            <a:r>
              <a:rPr lang="en-US" sz="2400" dirty="0">
                <a:solidFill>
                  <a:srgbClr val="FF0000"/>
                </a:solidFill>
              </a:rPr>
              <a:t> = 1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&gt;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3728" y="116632"/>
            <a:ext cx="5140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prstClr val="black"/>
                </a:solidFill>
              </a:rPr>
              <a:t>Conditional statements</a:t>
            </a:r>
            <a:endParaRPr lang="en-US" sz="4000" b="1" dirty="0">
              <a:solidFill>
                <a:prstClr val="black"/>
              </a:solidFill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221975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标：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随机取一个数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，根据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的不同，建立频度分布不同的数组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，长度均为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。如果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是偶数，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~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l-GR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0</a:t>
            </a:r>
            <a:r>
              <a:rPr lang="el-GR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l-GR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l-GR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²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；如果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是奇数，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l-GR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l-GR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l-GR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l-GR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²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3006242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&gt; a </a:t>
            </a:r>
            <a:r>
              <a:rPr lang="en-US" sz="2400" dirty="0">
                <a:solidFill>
                  <a:srgbClr val="FF0000"/>
                </a:solidFill>
              </a:rPr>
              <a:t>&lt;- 1:10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&gt; x </a:t>
            </a:r>
            <a:r>
              <a:rPr lang="en-US" sz="2400" dirty="0">
                <a:solidFill>
                  <a:srgbClr val="FF0000"/>
                </a:solidFill>
              </a:rPr>
              <a:t>&lt;- sample(x=a, size=1, replace=F)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&gt; b </a:t>
            </a:r>
            <a:r>
              <a:rPr lang="en-US" sz="2400" dirty="0">
                <a:solidFill>
                  <a:srgbClr val="FF0000"/>
                </a:solidFill>
              </a:rPr>
              <a:t>&lt;- x %% 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&gt; {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&gt; if </a:t>
            </a:r>
            <a:r>
              <a:rPr lang="en-US" sz="2400" dirty="0">
                <a:solidFill>
                  <a:srgbClr val="FF0000"/>
                </a:solidFill>
              </a:rPr>
              <a:t>(b == </a:t>
            </a:r>
            <a:r>
              <a:rPr lang="en-US" sz="2400" dirty="0" smtClean="0">
                <a:solidFill>
                  <a:srgbClr val="FF0000"/>
                </a:solidFill>
              </a:rPr>
              <a:t>1) </a:t>
            </a:r>
            <a:r>
              <a:rPr lang="en-US" sz="2400" dirty="0">
                <a:solidFill>
                  <a:srgbClr val="FF0000"/>
                </a:solidFill>
              </a:rPr>
              <a:t>y &lt;- </a:t>
            </a:r>
            <a:r>
              <a:rPr lang="en-US" sz="2400" dirty="0" err="1">
                <a:solidFill>
                  <a:srgbClr val="FF0000"/>
                </a:solidFill>
              </a:rPr>
              <a:t>rnorm</a:t>
            </a:r>
            <a:r>
              <a:rPr lang="en-US" sz="2400" dirty="0">
                <a:solidFill>
                  <a:srgbClr val="FF0000"/>
                </a:solidFill>
              </a:rPr>
              <a:t>(n = 10, mean = </a:t>
            </a:r>
            <a:r>
              <a:rPr lang="en-US" sz="2400" dirty="0" smtClean="0">
                <a:solidFill>
                  <a:srgbClr val="FF0000"/>
                </a:solidFill>
              </a:rPr>
              <a:t>10, </a:t>
            </a:r>
            <a:r>
              <a:rPr lang="en-US" sz="2400" dirty="0" err="1">
                <a:solidFill>
                  <a:srgbClr val="FF0000"/>
                </a:solidFill>
              </a:rPr>
              <a:t>sd</a:t>
            </a:r>
            <a:r>
              <a:rPr lang="en-US" sz="2400" dirty="0">
                <a:solidFill>
                  <a:srgbClr val="FF0000"/>
                </a:solidFill>
              </a:rPr>
              <a:t> = 1)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&gt; else if (b == 2) y </a:t>
            </a:r>
            <a:r>
              <a:rPr lang="en-US" sz="2400" dirty="0">
                <a:solidFill>
                  <a:srgbClr val="FF0000"/>
                </a:solidFill>
              </a:rPr>
              <a:t>&lt;- </a:t>
            </a:r>
            <a:r>
              <a:rPr lang="en-US" sz="2400" dirty="0" err="1">
                <a:solidFill>
                  <a:srgbClr val="FF0000"/>
                </a:solidFill>
              </a:rPr>
              <a:t>rnorm</a:t>
            </a:r>
            <a:r>
              <a:rPr lang="en-US" sz="2400" dirty="0">
                <a:solidFill>
                  <a:srgbClr val="FF0000"/>
                </a:solidFill>
              </a:rPr>
              <a:t>(n = 10, mean = </a:t>
            </a:r>
            <a:r>
              <a:rPr lang="en-US" sz="2400" dirty="0" smtClean="0">
                <a:solidFill>
                  <a:srgbClr val="FF0000"/>
                </a:solidFill>
              </a:rPr>
              <a:t>20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sd</a:t>
            </a:r>
            <a:r>
              <a:rPr lang="en-US" sz="2400" dirty="0">
                <a:solidFill>
                  <a:srgbClr val="FF0000"/>
                </a:solidFill>
              </a:rPr>
              <a:t> = 1)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&gt; else </a:t>
            </a:r>
            <a:r>
              <a:rPr lang="en-US" sz="2400" dirty="0">
                <a:solidFill>
                  <a:srgbClr val="FF0000"/>
                </a:solidFill>
              </a:rPr>
              <a:t>y &lt;- </a:t>
            </a:r>
            <a:r>
              <a:rPr lang="en-US" sz="2400" dirty="0" err="1">
                <a:solidFill>
                  <a:srgbClr val="FF0000"/>
                </a:solidFill>
              </a:rPr>
              <a:t>rnorm</a:t>
            </a:r>
            <a:r>
              <a:rPr lang="en-US" sz="2400" dirty="0">
                <a:solidFill>
                  <a:srgbClr val="FF0000"/>
                </a:solidFill>
              </a:rPr>
              <a:t>(n = 10, mean = 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sd</a:t>
            </a:r>
            <a:r>
              <a:rPr lang="en-US" sz="2400" dirty="0">
                <a:solidFill>
                  <a:srgbClr val="FF0000"/>
                </a:solidFill>
              </a:rPr>
              <a:t> = 1)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&gt;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3728" y="116632"/>
            <a:ext cx="5140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prstClr val="black"/>
                </a:solidFill>
              </a:rPr>
              <a:t>Conditional statements</a:t>
            </a:r>
            <a:endParaRPr lang="en-US" sz="4000" b="1" dirty="0">
              <a:solidFill>
                <a:prstClr val="black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172108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标：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随机取一个数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，根据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的不同，建立频度分布不同的数组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，长度均为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。如果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的整数倍，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~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l-GR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0</a:t>
            </a:r>
            <a:r>
              <a:rPr lang="el-GR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l-GR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l-GR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²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；如果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除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l-GR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l-GR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l-GR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l-GR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²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果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除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l-GR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l-GR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l-GR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l-GR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²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3006242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D02BE"/>
                </a:solidFill>
              </a:rPr>
              <a:t>## </a:t>
            </a:r>
            <a:r>
              <a:rPr lang="zh-CN" altLang="en-US" sz="2400" dirty="0">
                <a:solidFill>
                  <a:srgbClr val="1D02BE"/>
                </a:solidFill>
              </a:rPr>
              <a:t>条件判断的先后</a:t>
            </a:r>
            <a:endParaRPr lang="en-US" sz="2400" dirty="0">
              <a:solidFill>
                <a:srgbClr val="1D02BE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&gt; a </a:t>
            </a:r>
            <a:r>
              <a:rPr lang="en-US" sz="2400" dirty="0">
                <a:solidFill>
                  <a:srgbClr val="FF0000"/>
                </a:solidFill>
              </a:rPr>
              <a:t>&lt;- 1:10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&gt; x </a:t>
            </a:r>
            <a:r>
              <a:rPr lang="en-US" sz="2400" dirty="0">
                <a:solidFill>
                  <a:srgbClr val="FF0000"/>
                </a:solidFill>
              </a:rPr>
              <a:t>&lt;- sample(x=a, size=1, replace=F)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&gt; {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&gt; </a:t>
            </a:r>
            <a:r>
              <a:rPr lang="en-US" sz="2400" dirty="0">
                <a:solidFill>
                  <a:srgbClr val="FF0000"/>
                </a:solidFill>
              </a:rPr>
              <a:t>if (x &lt;= 3) y &lt;- </a:t>
            </a:r>
            <a:r>
              <a:rPr lang="en-US" sz="2400" dirty="0" err="1">
                <a:solidFill>
                  <a:srgbClr val="FF0000"/>
                </a:solidFill>
              </a:rPr>
              <a:t>rnorm</a:t>
            </a:r>
            <a:r>
              <a:rPr lang="en-US" sz="2400" dirty="0">
                <a:solidFill>
                  <a:srgbClr val="FF0000"/>
                </a:solidFill>
              </a:rPr>
              <a:t>(n = 10, mean = 0, </a:t>
            </a:r>
            <a:r>
              <a:rPr lang="en-US" sz="2400" dirty="0" err="1">
                <a:solidFill>
                  <a:srgbClr val="FF0000"/>
                </a:solidFill>
              </a:rPr>
              <a:t>sd</a:t>
            </a:r>
            <a:r>
              <a:rPr lang="en-US" sz="2400" dirty="0">
                <a:solidFill>
                  <a:srgbClr val="FF0000"/>
                </a:solidFill>
              </a:rPr>
              <a:t> = 1)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&gt; else </a:t>
            </a:r>
            <a:r>
              <a:rPr lang="en-US" sz="2400" dirty="0">
                <a:solidFill>
                  <a:srgbClr val="FF0000"/>
                </a:solidFill>
              </a:rPr>
              <a:t>if (x &lt;= 6) y &lt;- </a:t>
            </a:r>
            <a:r>
              <a:rPr lang="en-US" sz="2400" dirty="0" err="1">
                <a:solidFill>
                  <a:srgbClr val="FF0000"/>
                </a:solidFill>
              </a:rPr>
              <a:t>rnorm</a:t>
            </a:r>
            <a:r>
              <a:rPr lang="en-US" sz="2400" dirty="0">
                <a:solidFill>
                  <a:srgbClr val="FF0000"/>
                </a:solidFill>
              </a:rPr>
              <a:t>(n = 10, mean = 10, </a:t>
            </a:r>
            <a:r>
              <a:rPr lang="en-US" sz="2400" dirty="0" err="1">
                <a:solidFill>
                  <a:srgbClr val="FF0000"/>
                </a:solidFill>
              </a:rPr>
              <a:t>sd</a:t>
            </a:r>
            <a:r>
              <a:rPr lang="en-US" sz="2400" dirty="0">
                <a:solidFill>
                  <a:srgbClr val="FF0000"/>
                </a:solidFill>
              </a:rPr>
              <a:t> = 1)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&gt; else </a:t>
            </a:r>
            <a:r>
              <a:rPr lang="en-US" sz="2400" dirty="0">
                <a:solidFill>
                  <a:srgbClr val="FF0000"/>
                </a:solidFill>
              </a:rPr>
              <a:t>y &lt;- </a:t>
            </a:r>
            <a:r>
              <a:rPr lang="en-US" sz="2400" dirty="0" err="1">
                <a:solidFill>
                  <a:srgbClr val="FF0000"/>
                </a:solidFill>
              </a:rPr>
              <a:t>rnorm</a:t>
            </a:r>
            <a:r>
              <a:rPr lang="en-US" sz="2400" dirty="0">
                <a:solidFill>
                  <a:srgbClr val="FF0000"/>
                </a:solidFill>
              </a:rPr>
              <a:t>(n = 10, mean = 20, </a:t>
            </a:r>
            <a:r>
              <a:rPr lang="en-US" sz="2400" dirty="0" err="1">
                <a:solidFill>
                  <a:srgbClr val="FF0000"/>
                </a:solidFill>
              </a:rPr>
              <a:t>sd</a:t>
            </a:r>
            <a:r>
              <a:rPr lang="en-US" sz="2400" dirty="0">
                <a:solidFill>
                  <a:srgbClr val="FF0000"/>
                </a:solidFill>
              </a:rPr>
              <a:t> = 1)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&gt; }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116632"/>
            <a:ext cx="5140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prstClr val="black"/>
                </a:solidFill>
              </a:rPr>
              <a:t>Conditional statements</a:t>
            </a:r>
            <a:endParaRPr lang="en-US" sz="4000" b="1" dirty="0">
              <a:solidFill>
                <a:prstClr val="black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172108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标：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随机取一个数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，根据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的不同，建立频度分布不同的数组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，长度均为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&lt;=3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~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l-GR" sz="24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0</a:t>
            </a:r>
            <a:r>
              <a:rPr 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l-GR" sz="24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²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；如果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&lt;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&lt;= 6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l-GR" sz="24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l-GR" sz="24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²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果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&lt;=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l-GR" sz="24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l-GR" sz="24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²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ChangeArrowheads="1"/>
          </p:cNvSpPr>
          <p:nvPr/>
        </p:nvSpPr>
        <p:spPr bwMode="auto">
          <a:xfrm>
            <a:off x="609600" y="990600"/>
            <a:ext cx="8149416" cy="354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8286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5613" indent="1588" algn="l" defTabSz="8286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2813" indent="1588" algn="l" defTabSz="8286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0013" indent="1588" algn="l" defTabSz="8286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 indent="1588" algn="l" defTabSz="8286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indent="1588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indent="1588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indent="1588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indent="1588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828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38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08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switch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08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structure provides an efficient way to select among multiple options: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08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r>
              <a:rPr kumimoji="0" lang="en-US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anose="02070309020205020404" pitchFamily="49" charset="0"/>
              </a:rPr>
              <a:t>switch(</a:t>
            </a:r>
            <a:r>
              <a:rPr lang="en-US" altLang="en-US" b="1" i="1" dirty="0">
                <a:solidFill>
                  <a:srgbClr val="000066"/>
                </a:solidFill>
                <a:latin typeface="Courier New" panose="02070309020205020404" pitchFamily="49" charset="0"/>
              </a:rPr>
              <a:t>EXPR</a:t>
            </a:r>
            <a:r>
              <a:rPr kumimoji="0" lang="en-US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828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anose="02070309020205020404" pitchFamily="49" charset="0"/>
              </a:rPr>
              <a:t>        "opt1" = action1,</a:t>
            </a:r>
          </a:p>
          <a:p>
            <a:pPr marL="0" marR="0" lvl="0" indent="0" algn="l" defTabSz="828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anose="02070309020205020404" pitchFamily="49" charset="0"/>
              </a:rPr>
              <a:t>        "opt2" = action2,</a:t>
            </a:r>
          </a:p>
          <a:p>
            <a:pPr marL="0" marR="0" lvl="0" indent="0" algn="l" defTabSz="828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anose="02070309020205020404" pitchFamily="49" charset="0"/>
              </a:rPr>
              <a:t>        ...)</a:t>
            </a:r>
          </a:p>
          <a:p>
            <a:pPr marL="455613" marR="0" lvl="1" indent="1588" algn="l" defTabSz="828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38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b="0" i="0" u="none" strike="noStrike" kern="1200" cap="none" spc="0" normalizeH="0" baseline="0" noProof="0" dirty="0" smtClean="0">
              <a:ln>
                <a:noFill/>
              </a:ln>
              <a:solidFill>
                <a:srgbClr val="00408A"/>
              </a:solidFill>
              <a:effectLst/>
              <a:uLnTx/>
              <a:uFillTx/>
            </a:endParaRPr>
          </a:p>
          <a:p>
            <a:pPr marL="455613" marR="0" lvl="1" indent="1588" algn="l" defTabSz="828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38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408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120" y="3933056"/>
            <a:ext cx="8064896" cy="258532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defTabSz="8286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algn="l" defTabSz="8286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algn="l" defTabSz="8286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algn="l" defTabSz="8286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algn="l" defTabSz="8286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828675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Arial Unicode MS" panose="020B0604020202020204" pitchFamily="34" charset="-122"/>
                <a:cs typeface="Tahoma" panose="020B0604030504040204" pitchFamily="34" charset="0"/>
              </a:rPr>
              <a:t>Note:</a:t>
            </a:r>
          </a:p>
          <a:p>
            <a:pPr marL="285750" lvl="0" indent="-28575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b="1" i="1" dirty="0">
                <a:solidFill>
                  <a:srgbClr val="008000"/>
                </a:solidFill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EXPR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Arial Unicode MS" panose="020B0604020202020204" pitchFamily="34" charset="-122"/>
                <a:cs typeface="Tahoma" panose="020B0604030504040204" pitchFamily="34" charset="0"/>
              </a:rPr>
              <a:t> is a single character string or number that indicates which option to use.</a:t>
            </a:r>
          </a:p>
          <a:p>
            <a:pPr marL="285750" marR="0" lvl="0" indent="-285750" algn="l" defTabSz="828675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"opt1"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Arial Unicode MS" panose="020B0604020202020204" pitchFamily="34" charset="-122"/>
                <a:cs typeface="Tahoma" panose="020B0604030504040204" pitchFamily="34" charset="0"/>
              </a:rPr>
              <a:t> is the indicator for the 1</a:t>
            </a:r>
            <a:r>
              <a:rPr kumimoji="0" lang="en-US" altLang="en-US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Arial Unicode MS" panose="020B0604020202020204" pitchFamily="34" charset="-122"/>
                <a:cs typeface="Tahoma" panose="020B0604030504040204" pitchFamily="34" charset="0"/>
              </a:rPr>
              <a:t>st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Arial Unicode MS" panose="020B0604020202020204" pitchFamily="34" charset="-122"/>
                <a:cs typeface="Tahoma" panose="020B0604030504040204" pitchFamily="34" charset="0"/>
              </a:rPr>
              <a:t> option.</a:t>
            </a:r>
          </a:p>
          <a:p>
            <a:pPr marL="285750" marR="0" lvl="0" indent="-285750" algn="l" defTabSz="828675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"opt2"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Arial Unicode MS" panose="020B0604020202020204" pitchFamily="34" charset="-122"/>
                <a:cs typeface="Tahoma" panose="020B0604030504040204" pitchFamily="34" charset="0"/>
              </a:rPr>
              <a:t> is the indicator for the 2</a:t>
            </a:r>
            <a:r>
              <a:rPr kumimoji="0" lang="en-US" altLang="en-US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Arial Unicode MS" panose="020B0604020202020204" pitchFamily="34" charset="-122"/>
                <a:cs typeface="Tahoma" panose="020B0604030504040204" pitchFamily="34" charset="0"/>
              </a:rPr>
              <a:t>nd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Arial Unicode MS" panose="020B0604020202020204" pitchFamily="34" charset="-122"/>
                <a:cs typeface="Tahoma" panose="020B0604030504040204" pitchFamily="34" charset="0"/>
              </a:rPr>
              <a:t> option.</a:t>
            </a:r>
          </a:p>
          <a:p>
            <a:pPr marL="285750" marR="0" lvl="0" indent="-285750" algn="l" defTabSz="828675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en-US" dirty="0">
              <a:solidFill>
                <a:srgbClr val="008000"/>
              </a:solidFill>
              <a:ea typeface="Arial Unicode MS" panose="020B0604020202020204" pitchFamily="34" charset="-122"/>
              <a:cs typeface="Tahoma" panose="020B0604030504040204" pitchFamily="34" charset="0"/>
            </a:endParaRPr>
          </a:p>
          <a:p>
            <a:pPr marL="285750" indent="-28575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switch</a:t>
            </a:r>
            <a:r>
              <a:rPr lang="en-US" altLang="en-US" dirty="0">
                <a:solidFill>
                  <a:srgbClr val="008000"/>
                </a:solidFill>
                <a:ea typeface="Arial Unicode MS" panose="020B0604020202020204" pitchFamily="34" charset="-122"/>
                <a:cs typeface="Tahoma" panose="020B0604030504040204" pitchFamily="34" charset="0"/>
              </a:rPr>
              <a:t> is used for a </a:t>
            </a:r>
            <a:r>
              <a:rPr lang="en-US" altLang="en-US" i="1" dirty="0">
                <a:solidFill>
                  <a:srgbClr val="008000"/>
                </a:solidFill>
                <a:ea typeface="Arial Unicode MS" panose="020B0604020202020204" pitchFamily="34" charset="-122"/>
                <a:cs typeface="Tahoma" panose="020B0604030504040204" pitchFamily="34" charset="0"/>
              </a:rPr>
              <a:t>fixed</a:t>
            </a:r>
            <a:r>
              <a:rPr lang="en-US" altLang="en-US" dirty="0">
                <a:solidFill>
                  <a:srgbClr val="008000"/>
                </a:solidFill>
                <a:ea typeface="Arial Unicode MS" panose="020B0604020202020204" pitchFamily="34" charset="-122"/>
                <a:cs typeface="Tahoma" panose="020B0604030504040204" pitchFamily="34" charset="0"/>
              </a:rPr>
              <a:t> list of options</a:t>
            </a:r>
            <a:r>
              <a:rPr lang="en-US" altLang="en-US" dirty="0" smtClean="0">
                <a:solidFill>
                  <a:srgbClr val="008000"/>
                </a:solidFill>
                <a:ea typeface="Arial Unicode MS" panose="020B0604020202020204" pitchFamily="34" charset="-122"/>
                <a:cs typeface="Tahoma" panose="020B0604030504040204" pitchFamily="34" charset="0"/>
              </a:rPr>
              <a:t>.</a:t>
            </a:r>
            <a:endParaRPr lang="en-US" altLang="en-US" dirty="0">
              <a:solidFill>
                <a:srgbClr val="008000"/>
              </a:solidFill>
              <a:ea typeface="Arial Unicode MS" panose="020B0604020202020204" pitchFamily="34" charset="-122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189" y="167571"/>
            <a:ext cx="8170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</a:rPr>
              <a:t>Conditional </a:t>
            </a:r>
            <a:r>
              <a:rPr lang="en-US" sz="3200" b="1" dirty="0">
                <a:solidFill>
                  <a:prstClr val="black"/>
                </a:solidFill>
              </a:rPr>
              <a:t>statements: Multiple Options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1528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54e6d24-fac2-46fd-92b2-512f07afb226"/>
  <p:tag name="ARTICULATE_SLIDE_NAV" val="58"/>
  <p:tag name="ARTICULATE_SLIDE_PAUSE" val="0"/>
  <p:tag name="ARTICULATE_NAV_LEVEL" val="2"/>
  <p:tag name="ARTICULATE_PLAYLIST_ID" val="-1"/>
  <p:tag name="ARTICULATE_LOCK_SLIDE" val="0"/>
  <p:tag name="AUDIO_ID" val="530"/>
  <p:tag name="ELAPSEDTIME" val="59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iraiTMPLCourses">
  <a:themeElements>
    <a:clrScheme name="Mir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ra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55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55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ir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">
  <a:themeElements>
    <a:clrScheme name="Blank 1">
      <a:dk1>
        <a:srgbClr val="000066"/>
      </a:dk1>
      <a:lt1>
        <a:srgbClr val="FFFFFF"/>
      </a:lt1>
      <a:dk2>
        <a:srgbClr val="EEEEDD"/>
      </a:dk2>
      <a:lt2>
        <a:srgbClr val="003399"/>
      </a:lt2>
      <a:accent1>
        <a:srgbClr val="AAA999"/>
      </a:accent1>
      <a:accent2>
        <a:srgbClr val="8899BB"/>
      </a:accent2>
      <a:accent3>
        <a:srgbClr val="FFFFFF"/>
      </a:accent3>
      <a:accent4>
        <a:srgbClr val="000056"/>
      </a:accent4>
      <a:accent5>
        <a:srgbClr val="D2D1CA"/>
      </a:accent5>
      <a:accent6>
        <a:srgbClr val="7B8AA9"/>
      </a:accent6>
      <a:hlink>
        <a:srgbClr val="C3CCDD"/>
      </a:hlink>
      <a:folHlink>
        <a:srgbClr val="CCDDEE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55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de-DE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55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de-DE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1">
        <a:dk1>
          <a:srgbClr val="000066"/>
        </a:dk1>
        <a:lt1>
          <a:srgbClr val="FFFFFF"/>
        </a:lt1>
        <a:dk2>
          <a:srgbClr val="EEEEDD"/>
        </a:dk2>
        <a:lt2>
          <a:srgbClr val="003399"/>
        </a:lt2>
        <a:accent1>
          <a:srgbClr val="AAA999"/>
        </a:accent1>
        <a:accent2>
          <a:srgbClr val="8899BB"/>
        </a:accent2>
        <a:accent3>
          <a:srgbClr val="FFFFFF"/>
        </a:accent3>
        <a:accent4>
          <a:srgbClr val="000056"/>
        </a:accent4>
        <a:accent5>
          <a:srgbClr val="D2D1CA"/>
        </a:accent5>
        <a:accent6>
          <a:srgbClr val="7B8AA9"/>
        </a:accent6>
        <a:hlink>
          <a:srgbClr val="C3CCDD"/>
        </a:hlink>
        <a:folHlink>
          <a:srgbClr val="CCDDE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1724</Words>
  <Application>Microsoft Office PowerPoint</Application>
  <PresentationFormat>On-screen Show (4:3)</PresentationFormat>
  <Paragraphs>306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46" baseType="lpstr">
      <vt:lpstr>Arial Unicode MS</vt:lpstr>
      <vt:lpstr>Courier</vt:lpstr>
      <vt:lpstr>Frutiger 55 Roman</vt:lpstr>
      <vt:lpstr>ＭＳ Ｐゴシック</vt:lpstr>
      <vt:lpstr>宋体</vt:lpstr>
      <vt:lpstr>黑体</vt:lpstr>
      <vt:lpstr>Arial</vt:lpstr>
      <vt:lpstr>Calibri</vt:lpstr>
      <vt:lpstr>Calibri Light</vt:lpstr>
      <vt:lpstr>Courier New</vt:lpstr>
      <vt:lpstr>Tahoma</vt:lpstr>
      <vt:lpstr>Times New Roman</vt:lpstr>
      <vt:lpstr>Verdana</vt:lpstr>
      <vt:lpstr>Wingdings</vt:lpstr>
      <vt:lpstr>Office Theme</vt:lpstr>
      <vt:lpstr>默认设计模板</vt:lpstr>
      <vt:lpstr>1_Office Theme</vt:lpstr>
      <vt:lpstr>MiraiTMPLCourses</vt:lpstr>
      <vt:lpstr>Blank</vt:lpstr>
      <vt:lpstr>R语言环境简介及基本语法(3)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Vectorization</vt:lpstr>
      <vt:lpstr>PowerPoint Presentation</vt:lpstr>
      <vt:lpstr>PowerPoint Presentation</vt:lpstr>
      <vt:lpstr>PowerPoint Presentation</vt:lpstr>
      <vt:lpstr>Let’s staRt!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Zhiheng Wang</dc:creator>
  <cp:lastModifiedBy>Zhiheng Wang</cp:lastModifiedBy>
  <cp:revision>583</cp:revision>
  <dcterms:created xsi:type="dcterms:W3CDTF">2011-04-04T15:35:57Z</dcterms:created>
  <dcterms:modified xsi:type="dcterms:W3CDTF">2021-09-29T04:07:23Z</dcterms:modified>
</cp:coreProperties>
</file>