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2" r:id="rId3"/>
  </p:sldMasterIdLst>
  <p:notesMasterIdLst>
    <p:notesMasterId r:id="rId23"/>
  </p:notesMasterIdLst>
  <p:sldIdLst>
    <p:sldId id="268" r:id="rId4"/>
    <p:sldId id="287" r:id="rId5"/>
    <p:sldId id="272" r:id="rId6"/>
    <p:sldId id="286" r:id="rId7"/>
    <p:sldId id="288" r:id="rId8"/>
    <p:sldId id="291" r:id="rId9"/>
    <p:sldId id="289" r:id="rId10"/>
    <p:sldId id="290" r:id="rId11"/>
    <p:sldId id="284" r:id="rId12"/>
    <p:sldId id="274" r:id="rId13"/>
    <p:sldId id="275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498B-D446-45AD-8DC0-B5AEA503E14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F6EF-8CD5-49C0-BEB7-C1EBC6B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DAAC-5593-4CFD-A6A3-B3DE75F4059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7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D82D-3978-48E4-BC86-307B997F8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8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9143-A03F-4820-AEAB-7291A00085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8CE4-DFD9-4FF5-8157-2702BF0720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4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4521A-9B9F-4B4A-AD94-7DC970B649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2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8F41-13B8-4749-B365-17F2CFC244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3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8A-4167-4060-B995-F3ECE50FA1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33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129A8-BBD1-4016-9565-1E09B91825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11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92DF-421E-45D5-AFCD-88AC1BCCDA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FEA-36F6-4DEA-90E7-0E70252363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62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BA73-8DBD-4DCC-8FF7-BA6D37FDD0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4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5D88-9BB8-4165-AA96-1004AF4642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01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A8A74-00A5-40B4-8022-4D43CFC3F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3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4D0889-D584-45EA-9522-4DABDAAA04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0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343AA-D135-4983-9B59-58BCB8BD62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86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776" y="1268760"/>
            <a:ext cx="7990656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467544" y="3645024"/>
            <a:ext cx="6696075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da-DK" dirty="0" smtClean="0"/>
              <a:t>By: </a:t>
            </a:r>
            <a:r>
              <a:rPr lang="da-DK" dirty="0" err="1" smtClean="0"/>
              <a:t>name</a:t>
            </a:r>
            <a:r>
              <a:rPr lang="da-DK" dirty="0" smtClean="0"/>
              <a:t>(s)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51520" y="5589240"/>
            <a:ext cx="8640960" cy="0"/>
          </a:xfrm>
          <a:prstGeom prst="line">
            <a:avLst/>
          </a:prstGeom>
          <a:ln w="22225">
            <a:solidFill>
              <a:srgbClr val="36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0"/>
            <a:ext cx="6991400" cy="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5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7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65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91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18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09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92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49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1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56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6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7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C2BDA-2627-4340-800A-BC9843CDC2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eng.w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99" y="1219200"/>
            <a:ext cx="8658549" cy="216024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相关与回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归分析及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其应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endParaRPr lang="en-US" altLang="zh-CN" sz="20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3731238"/>
            <a:ext cx="6696075" cy="184137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王志恒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1600" b="1" dirty="0" smtClean="0">
                <a:hlinkClick r:id="rId3"/>
              </a:rPr>
              <a:t>Zhiheng.wang@pku.edu.cn</a:t>
            </a:r>
          </a:p>
          <a:p>
            <a:pPr algn="l" eaLnBrk="1" hangingPunct="1"/>
            <a:r>
              <a:rPr lang="en-US" altLang="zh-CN" sz="1600" b="1" dirty="0" smtClean="0"/>
              <a:t>28.10.2019 @ PKU, China</a:t>
            </a:r>
          </a:p>
        </p:txBody>
      </p:sp>
      <p:pic>
        <p:nvPicPr>
          <p:cNvPr id="5" name="Picture 5" descr="E:\My_Seminar\木本植物分布数据库\pic\200px-Peking_University_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886629"/>
            <a:ext cx="685800" cy="656267"/>
          </a:xfrm>
          <a:prstGeom prst="rect">
            <a:avLst/>
          </a:prstGeom>
          <a:noFill/>
          <a:effectLst/>
        </p:spPr>
      </p:pic>
      <p:sp>
        <p:nvSpPr>
          <p:cNvPr id="2" name="TextBox 1"/>
          <p:cNvSpPr txBox="1"/>
          <p:nvPr/>
        </p:nvSpPr>
        <p:spPr>
          <a:xfrm>
            <a:off x="3200401" y="5688957"/>
            <a:ext cx="57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Ecology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College of Urban &amp; Environmental Sciences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6122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57" y="4121696"/>
            <a:ext cx="3096344" cy="27577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86" y="4121696"/>
            <a:ext cx="3072235" cy="27363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094" y="986600"/>
            <a:ext cx="879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correlation and regression analysis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process for estimating the relationships among variables. A correlation or regression is not necessary to a causal relationship. 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it DOES NOT tell if one variable affects the other one.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019" y="120974"/>
            <a:ext cx="510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094" y="3100991"/>
            <a:ext cx="8732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a good idea to explore the scatter plot before conduct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1999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801" y="1045650"/>
            <a:ext cx="8265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分析木本植物物种多样性与冬季低温的关系：</a:t>
            </a:r>
            <a:endParaRPr 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## make a simple regression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m1 &lt;- lm(</a:t>
            </a:r>
            <a:r>
              <a:rPr lang="en-US" sz="2000" dirty="0" err="1">
                <a:solidFill>
                  <a:srgbClr val="FF0000"/>
                </a:solidFill>
              </a:rPr>
              <a:t>LogWoody_Area~Tmin</a:t>
            </a:r>
            <a:r>
              <a:rPr lang="en-US" sz="2000" dirty="0">
                <a:solidFill>
                  <a:srgbClr val="FF0000"/>
                </a:solidFill>
              </a:rPr>
              <a:t>, data=d.woody.pro)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summary(m1)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28" y="3140306"/>
            <a:ext cx="3823072" cy="3432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76879" y="3568245"/>
            <a:ext cx="105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= 0.91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4019" y="120974"/>
            <a:ext cx="510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8" y="3313208"/>
            <a:ext cx="498227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68" y="3344334"/>
            <a:ext cx="4022231" cy="323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019" y="120974"/>
            <a:ext cx="510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7" y="3344334"/>
            <a:ext cx="4117056" cy="33083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3635" y="1313009"/>
            <a:ext cx="453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## extract the fitted values and </a:t>
            </a:r>
            <a:endParaRPr 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## residuals </a:t>
            </a:r>
            <a:r>
              <a:rPr lang="en-US" dirty="0">
                <a:solidFill>
                  <a:srgbClr val="0066FF"/>
                </a:solidFill>
              </a:rPr>
              <a:t>of a regression model</a:t>
            </a:r>
          </a:p>
          <a:p>
            <a:r>
              <a:rPr lang="en-US" dirty="0" err="1">
                <a:solidFill>
                  <a:srgbClr val="FF0000"/>
                </a:solidFill>
              </a:rPr>
              <a:t>fitted.v</a:t>
            </a:r>
            <a:r>
              <a:rPr lang="en-US" dirty="0">
                <a:solidFill>
                  <a:srgbClr val="FF0000"/>
                </a:solidFill>
              </a:rPr>
              <a:t> &lt;- fitted(m1)</a:t>
            </a:r>
          </a:p>
          <a:p>
            <a:r>
              <a:rPr lang="en-US" dirty="0">
                <a:solidFill>
                  <a:srgbClr val="FF0000"/>
                </a:solidFill>
              </a:rPr>
              <a:t>resid1 &lt;- residuals(m1)</a:t>
            </a:r>
          </a:p>
          <a:p>
            <a:r>
              <a:rPr lang="en-US" dirty="0">
                <a:solidFill>
                  <a:srgbClr val="FF0000"/>
                </a:solidFill>
              </a:rPr>
              <a:t>plot(resid1 ~ </a:t>
            </a:r>
            <a:r>
              <a:rPr lang="en-US" dirty="0" err="1">
                <a:solidFill>
                  <a:srgbClr val="FF0000"/>
                </a:solidFill>
              </a:rPr>
              <a:t>fitted.v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pch</a:t>
            </a:r>
            <a:r>
              <a:rPr lang="en-US" dirty="0">
                <a:solidFill>
                  <a:srgbClr val="FF0000"/>
                </a:solidFill>
              </a:rPr>
              <a:t>=19, </a:t>
            </a:r>
            <a:r>
              <a:rPr lang="en-US" dirty="0" err="1">
                <a:solidFill>
                  <a:srgbClr val="FF0000"/>
                </a:solidFill>
              </a:rPr>
              <a:t>ylab</a:t>
            </a:r>
            <a:r>
              <a:rPr lang="en-US" dirty="0">
                <a:solidFill>
                  <a:srgbClr val="FF0000"/>
                </a:solidFill>
              </a:rPr>
              <a:t>="residuals",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="fitted values")</a:t>
            </a:r>
          </a:p>
          <a:p>
            <a:r>
              <a:rPr lang="en-US" dirty="0" err="1">
                <a:solidFill>
                  <a:srgbClr val="FF0000"/>
                </a:solidFill>
              </a:rPr>
              <a:t>abline</a:t>
            </a:r>
            <a:r>
              <a:rPr lang="en-US" dirty="0">
                <a:solidFill>
                  <a:srgbClr val="FF0000"/>
                </a:solidFill>
              </a:rPr>
              <a:t>(h=0, </a:t>
            </a:r>
            <a:r>
              <a:rPr lang="en-US" dirty="0" err="1">
                <a:solidFill>
                  <a:srgbClr val="FF0000"/>
                </a:solidFill>
              </a:rPr>
              <a:t>lty</a:t>
            </a:r>
            <a:r>
              <a:rPr lang="en-US" dirty="0">
                <a:solidFill>
                  <a:srgbClr val="FF0000"/>
                </a:solidFill>
              </a:rPr>
              <a:t>=2, </a:t>
            </a: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>
                <a:solidFill>
                  <a:srgbClr val="FF0000"/>
                </a:solidFill>
              </a:rPr>
              <a:t>=2, col="red")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8466" y="1156487"/>
            <a:ext cx="4055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 predict the outputs for given input </a:t>
            </a:r>
            <a:endParaRPr lang="en-US" dirty="0" smtClean="0"/>
          </a:p>
          <a:p>
            <a:r>
              <a:rPr lang="en-US" dirty="0" smtClean="0"/>
              <a:t>## values </a:t>
            </a:r>
            <a:r>
              <a:rPr lang="en-US" dirty="0"/>
              <a:t>using a regression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y.predicted</a:t>
            </a:r>
            <a:r>
              <a:rPr lang="en-US" dirty="0">
                <a:solidFill>
                  <a:srgbClr val="FF0000"/>
                </a:solidFill>
              </a:rPr>
              <a:t> &lt;- predict(object = m1,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4" y="3361267"/>
            <a:ext cx="4022231" cy="323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019" y="120974"/>
            <a:ext cx="510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466" y="1108492"/>
            <a:ext cx="4055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## predict the outputs for given input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## values </a:t>
            </a:r>
            <a:r>
              <a:rPr lang="en-US" dirty="0">
                <a:solidFill>
                  <a:prstClr val="black"/>
                </a:solidFill>
              </a:rPr>
              <a:t>using a regression </a:t>
            </a:r>
            <a:r>
              <a:rPr lang="en-US" dirty="0" smtClean="0">
                <a:solidFill>
                  <a:prstClr val="black"/>
                </a:solidFill>
              </a:rPr>
              <a:t>model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y.predicted</a:t>
            </a:r>
            <a:r>
              <a:rPr lang="en-US" dirty="0">
                <a:solidFill>
                  <a:srgbClr val="FF0000"/>
                </a:solidFill>
              </a:rPr>
              <a:t> &lt;- predict(object = m1,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95" y="3161080"/>
            <a:ext cx="3823072" cy="34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4019" y="120974"/>
            <a:ext cx="510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466" y="1108492"/>
            <a:ext cx="4055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## predict the outputs for given input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## values </a:t>
            </a:r>
            <a:r>
              <a:rPr lang="en-US" dirty="0">
                <a:solidFill>
                  <a:prstClr val="black"/>
                </a:solidFill>
              </a:rPr>
              <a:t>using a regression </a:t>
            </a:r>
            <a:r>
              <a:rPr lang="en-US" dirty="0" smtClean="0">
                <a:solidFill>
                  <a:prstClr val="black"/>
                </a:solidFill>
              </a:rPr>
              <a:t>model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y.predicted</a:t>
            </a:r>
            <a:r>
              <a:rPr lang="en-US" dirty="0">
                <a:solidFill>
                  <a:srgbClr val="FF0000"/>
                </a:solidFill>
              </a:rPr>
              <a:t> &lt;- predict(object = m1,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" y="3665493"/>
            <a:ext cx="4197327" cy="27945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65494"/>
            <a:ext cx="4197326" cy="27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4019" y="120974"/>
            <a:ext cx="539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9" y="2560088"/>
            <a:ext cx="8310679" cy="3036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200" y="12954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探索物种多样性与冬季低温、年降水和地形复杂程度的关系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4019" y="120974"/>
            <a:ext cx="539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333" y="1231669"/>
            <a:ext cx="7730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## </a:t>
            </a:r>
            <a:r>
              <a:rPr lang="en-US" altLang="zh-CN" dirty="0" smtClean="0">
                <a:solidFill>
                  <a:srgbClr val="FF0000"/>
                </a:solidFill>
              </a:rPr>
              <a:t>make a multiple regression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m3 </a:t>
            </a:r>
            <a:r>
              <a:rPr lang="en-US" dirty="0">
                <a:solidFill>
                  <a:srgbClr val="FF0000"/>
                </a:solidFill>
              </a:rPr>
              <a:t>&lt;- lm(</a:t>
            </a:r>
            <a:r>
              <a:rPr lang="en-US" dirty="0" err="1">
                <a:solidFill>
                  <a:srgbClr val="FF0000"/>
                </a:solidFill>
              </a:rPr>
              <a:t>LogWoody_Area</a:t>
            </a:r>
            <a:r>
              <a:rPr lang="en-US" dirty="0">
                <a:solidFill>
                  <a:srgbClr val="FF0000"/>
                </a:solidFill>
              </a:rPr>
              <a:t> ~ </a:t>
            </a:r>
            <a:r>
              <a:rPr lang="en-US" dirty="0" err="1">
                <a:solidFill>
                  <a:srgbClr val="FF0000"/>
                </a:solidFill>
              </a:rPr>
              <a:t>Tmin</a:t>
            </a:r>
            <a:r>
              <a:rPr lang="en-US" dirty="0">
                <a:solidFill>
                  <a:srgbClr val="FF0000"/>
                </a:solidFill>
              </a:rPr>
              <a:t> + MAP + TOPO, data=d.woody.pro)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s3 </a:t>
            </a:r>
            <a:r>
              <a:rPr lang="en-US" dirty="0">
                <a:solidFill>
                  <a:srgbClr val="FF0000"/>
                </a:solidFill>
              </a:rPr>
              <a:t>&lt;- summary(m3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s3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8" y="2651972"/>
            <a:ext cx="7081142" cy="38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02" y="1885071"/>
            <a:ext cx="5329762" cy="4532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019" y="120974"/>
            <a:ext cx="539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201" y="1054074"/>
            <a:ext cx="859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Show the relationships between the proportion of tooth-leaf species and climate variables.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" y="2073217"/>
            <a:ext cx="3657599" cy="1099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45534" y="3173025"/>
            <a:ext cx="3742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 </a:t>
            </a:r>
            <a:r>
              <a:rPr lang="en-US" sz="1200" dirty="0" smtClean="0"/>
              <a:t>Y</a:t>
            </a:r>
            <a:r>
              <a:rPr lang="en-US" sz="1200" dirty="0"/>
              <a:t> </a:t>
            </a:r>
            <a:r>
              <a:rPr lang="en-US" sz="1200" dirty="0" smtClean="0"/>
              <a:t>et al. (2016) </a:t>
            </a:r>
            <a:r>
              <a:rPr lang="en-US" sz="1200" i="1" dirty="0"/>
              <a:t>Global Ecology and Biogeography</a:t>
            </a:r>
            <a:r>
              <a:rPr lang="en-US" sz="1200" dirty="0"/>
              <a:t>, 25, 1401-1415.</a:t>
            </a:r>
          </a:p>
        </p:txBody>
      </p:sp>
    </p:spTree>
    <p:extLst>
      <p:ext uri="{BB962C8B-B14F-4D97-AF65-F5344CB8AC3E}">
        <p14:creationId xmlns:p14="http://schemas.microsoft.com/office/powerpoint/2010/main" val="1694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4" y="2547195"/>
            <a:ext cx="7156836" cy="3973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1964" y="1129437"/>
            <a:ext cx="5706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## make a multiple regression</a:t>
            </a:r>
          </a:p>
          <a:p>
            <a:r>
              <a:rPr lang="en-US" dirty="0">
                <a:solidFill>
                  <a:srgbClr val="FF0000"/>
                </a:solidFill>
              </a:rPr>
              <a:t>m4 &lt;- lm(</a:t>
            </a:r>
            <a:r>
              <a:rPr lang="en-US" dirty="0" err="1">
                <a:solidFill>
                  <a:srgbClr val="FF0000"/>
                </a:solidFill>
              </a:rPr>
              <a:t>LM.tree</a:t>
            </a:r>
            <a:r>
              <a:rPr lang="en-US" dirty="0">
                <a:solidFill>
                  <a:srgbClr val="FF0000"/>
                </a:solidFill>
              </a:rPr>
              <a:t> ~ Bio1 + Bio11 + Bio12, data=</a:t>
            </a:r>
            <a:r>
              <a:rPr lang="en-US" dirty="0" err="1">
                <a:solidFill>
                  <a:srgbClr val="FF0000"/>
                </a:solidFill>
              </a:rPr>
              <a:t>d.leaf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s4 &lt;- summary(m4)</a:t>
            </a:r>
          </a:p>
          <a:p>
            <a:r>
              <a:rPr lang="en-US" dirty="0">
                <a:solidFill>
                  <a:srgbClr val="FF0000"/>
                </a:solidFill>
              </a:rPr>
              <a:t>s4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4019" y="120974"/>
            <a:ext cx="539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70892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sz="6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094641"/>
            <a:ext cx="2895600" cy="2891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5537" y="12808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statistics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t-test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874" y="1743234"/>
            <a:ext cx="7730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## concentration of a chemical in water, mean = 4.5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 &lt;- c(2.918, 2.730, 3.536, 3.879, 3.746, 1.921, 3.314, 2.593, 6.249,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1.747, 4.296, 1.315, 3.393, 5.381, 4.298, 5.329, 3.953, 4.309,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3.067, 2.749)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abline</a:t>
            </a:r>
            <a:r>
              <a:rPr lang="en-US" dirty="0" smtClean="0">
                <a:solidFill>
                  <a:srgbClr val="FF0000"/>
                </a:solidFill>
              </a:rPr>
              <a:t>(v = 4.5, col="red", </a:t>
            </a:r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=2, </a:t>
            </a:r>
            <a:r>
              <a:rPr lang="en-US" dirty="0" err="1" smtClean="0">
                <a:solidFill>
                  <a:srgbClr val="FF0000"/>
                </a:solidFill>
              </a:rPr>
              <a:t>lwd</a:t>
            </a:r>
            <a:r>
              <a:rPr lang="en-US" dirty="0" smtClean="0">
                <a:solidFill>
                  <a:srgbClr val="FF0000"/>
                </a:solidFill>
              </a:rPr>
              <a:t>=2)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ex.t.test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t.test</a:t>
            </a:r>
            <a:r>
              <a:rPr lang="en-US" dirty="0" smtClean="0">
                <a:solidFill>
                  <a:srgbClr val="FF0000"/>
                </a:solidFill>
              </a:rPr>
              <a:t>(x, mu = 4.5)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74" y="1063824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析水中某元素含量与期望值是否具有显著差异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8874" y="4148494"/>
            <a:ext cx="5638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## a t test </a:t>
            </a:r>
            <a:r>
              <a:rPr lang="en-US" dirty="0" smtClean="0">
                <a:solidFill>
                  <a:srgbClr val="0066FF"/>
                </a:solidFill>
              </a:rPr>
              <a:t>step-by-step</a:t>
            </a:r>
          </a:p>
          <a:p>
            <a:r>
              <a:rPr lang="en-US" dirty="0">
                <a:solidFill>
                  <a:srgbClr val="FF0000"/>
                </a:solidFill>
              </a:rPr>
              <a:t>&gt; se &lt;- 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(x)/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(length(x))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t.stat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&lt;- abs(mean(x) - 4.5</a:t>
            </a:r>
            <a:r>
              <a:rPr lang="en-US" dirty="0" smtClean="0">
                <a:solidFill>
                  <a:srgbClr val="FF0000"/>
                </a:solidFill>
              </a:rPr>
              <a:t>)/se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(</a:t>
            </a:r>
            <a:r>
              <a:rPr lang="en-US" dirty="0">
                <a:solidFill>
                  <a:srgbClr val="FF0000"/>
                </a:solidFill>
              </a:rPr>
              <a:t>1 - </a:t>
            </a:r>
            <a:r>
              <a:rPr lang="en-US" dirty="0" err="1" smtClean="0">
                <a:solidFill>
                  <a:srgbClr val="FF0000"/>
                </a:solidFill>
              </a:rPr>
              <a:t>pt</a:t>
            </a:r>
            <a:r>
              <a:rPr lang="en-US" dirty="0" smtClean="0">
                <a:solidFill>
                  <a:srgbClr val="FF0000"/>
                </a:solidFill>
              </a:rPr>
              <a:t>(q = </a:t>
            </a:r>
            <a:r>
              <a:rPr lang="en-US" dirty="0" err="1" smtClean="0">
                <a:solidFill>
                  <a:srgbClr val="FF0000"/>
                </a:solidFill>
              </a:rPr>
              <a:t>t.stat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 = 19</a:t>
            </a:r>
            <a:r>
              <a:rPr lang="en-US" dirty="0">
                <a:solidFill>
                  <a:srgbClr val="FF0000"/>
                </a:solidFill>
              </a:rPr>
              <a:t>))*2</a:t>
            </a:r>
          </a:p>
        </p:txBody>
      </p:sp>
    </p:spTree>
    <p:extLst>
      <p:ext uri="{BB962C8B-B14F-4D97-AF65-F5344CB8AC3E}">
        <p14:creationId xmlns:p14="http://schemas.microsoft.com/office/powerpoint/2010/main" val="3454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5537" y="12808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statistics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t-test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124744"/>
            <a:ext cx="8432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To compare if the mean species diversity on the two slopes are significantly different, you can use a t-test.  Before the analysis, it is always a good idea to look at the histogram of you data, which can be done by “</a:t>
            </a:r>
            <a:r>
              <a:rPr lang="en-US" sz="2400" dirty="0" err="1">
                <a:solidFill>
                  <a:prstClr val="black"/>
                </a:solidFill>
              </a:rPr>
              <a:t>hist</a:t>
            </a:r>
            <a:r>
              <a:rPr lang="en-US" sz="2400" dirty="0">
                <a:solidFill>
                  <a:prstClr val="black"/>
                </a:solidFill>
              </a:rPr>
              <a:t>”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014" y="3684159"/>
            <a:ext cx="2044476" cy="2966763"/>
          </a:xfrm>
          <a:prstGeom prst="rect">
            <a:avLst/>
          </a:prstGeom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5" y="3684159"/>
            <a:ext cx="4114614" cy="28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2128" y="1240108"/>
            <a:ext cx="443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## </a:t>
            </a:r>
            <a:r>
              <a:rPr lang="en-US" sz="2400" dirty="0">
                <a:solidFill>
                  <a:prstClr val="black"/>
                </a:solidFill>
              </a:rPr>
              <a:t>t-test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t.test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Number_of_species~Slope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869" y="2665435"/>
            <a:ext cx="7963337" cy="34515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25537" y="12808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statistics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t-test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352" y="111155"/>
            <a:ext cx="795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3" y="1283473"/>
            <a:ext cx="8517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比较不同生活型物种有齿物种比例与全部物种有齿物种比例的关系，确定主导全部物种叶缘变化的生活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Pearson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781" y="361686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</a:t>
            </a:r>
            <a:r>
              <a:rPr 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(x, y, 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method="</a:t>
            </a:r>
            <a:r>
              <a:rPr lang="en-US" sz="28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pearson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46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7" y="2286270"/>
            <a:ext cx="8443310" cy="3843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352" y="111155"/>
            <a:ext cx="795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  <a:endParaRPr lang="da-DK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5074" y="6053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乔木</a:t>
            </a:r>
            <a:endParaRPr 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4474" y="6053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灌木</a:t>
            </a:r>
            <a:endParaRPr 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0674" y="6053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木质藤本</a:t>
            </a:r>
            <a:endParaRPr 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90133" y="402340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部物种</a:t>
            </a:r>
            <a:endParaRPr 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8533" y="269267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 smtClean="0">
                <a:solidFill>
                  <a:srgbClr val="C00000"/>
                </a:solidFill>
              </a:rPr>
              <a:t>0.0258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0067" y="265010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 smtClean="0">
                <a:solidFill>
                  <a:srgbClr val="C00000"/>
                </a:solidFill>
              </a:rPr>
              <a:t>0.8931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9534" y="265010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>
                <a:solidFill>
                  <a:srgbClr val="C00000"/>
                </a:solidFill>
              </a:rPr>
              <a:t>-0.1578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7071" y="1057781"/>
            <a:ext cx="8732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a good idea to explore the scatter plot before conduct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753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1802212"/>
            <a:ext cx="4709713" cy="4702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352" y="111155"/>
            <a:ext cx="795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607" y="1057781"/>
            <a:ext cx="763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多个变量呈现非正态分布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2258" y="1065695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</a:t>
            </a:r>
            <a:r>
              <a:rPr 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(x, y, 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method="spearman")</a:t>
            </a:r>
          </a:p>
        </p:txBody>
      </p:sp>
    </p:spTree>
    <p:extLst>
      <p:ext uri="{BB962C8B-B14F-4D97-AF65-F5344CB8AC3E}">
        <p14:creationId xmlns:p14="http://schemas.microsoft.com/office/powerpoint/2010/main" val="1693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7" y="2176204"/>
            <a:ext cx="8443310" cy="3843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352" y="111155"/>
            <a:ext cx="795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  <a:endParaRPr lang="da-D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5074" y="5943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乔木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4474" y="5943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灌木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0674" y="5943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木质藤本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90133" y="39133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全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部物种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399" y="253725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 smtClean="0">
                <a:solidFill>
                  <a:srgbClr val="C00000"/>
                </a:solidFill>
              </a:rPr>
              <a:t>0.0258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6933" y="249468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 smtClean="0">
                <a:solidFill>
                  <a:srgbClr val="C00000"/>
                </a:solidFill>
              </a:rPr>
              <a:t>0.8931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6400" y="24946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 = </a:t>
            </a:r>
            <a:r>
              <a:rPr lang="en-US" dirty="0">
                <a:solidFill>
                  <a:srgbClr val="C00000"/>
                </a:solidFill>
              </a:rPr>
              <a:t>-0.1578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1029473"/>
            <a:ext cx="8847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比较不同生活型物种有齿物种比例与全部物种有齿物种比例的关系，确定主导全部物种叶缘变化的生活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Spearman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399" y="286401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66FF"/>
                </a:solidFill>
              </a:rPr>
              <a:t>r = </a:t>
            </a:r>
            <a:r>
              <a:rPr lang="en-US" dirty="0">
                <a:solidFill>
                  <a:srgbClr val="0066FF"/>
                </a:solidFill>
              </a:rPr>
              <a:t>-0.0209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933" y="282145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66FF"/>
                </a:solidFill>
              </a:rPr>
              <a:t>r = </a:t>
            </a:r>
            <a:r>
              <a:rPr lang="en-US" dirty="0" smtClean="0">
                <a:solidFill>
                  <a:srgbClr val="0066FF"/>
                </a:solidFill>
              </a:rPr>
              <a:t>0.903</a:t>
            </a:r>
            <a:r>
              <a:rPr lang="en-US" altLang="zh-CN" dirty="0" smtClean="0">
                <a:solidFill>
                  <a:srgbClr val="0066FF"/>
                </a:solidFill>
              </a:rPr>
              <a:t>2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6400" y="282145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66FF"/>
                </a:solidFill>
              </a:rPr>
              <a:t>r = </a:t>
            </a:r>
            <a:r>
              <a:rPr lang="en-US" dirty="0">
                <a:solidFill>
                  <a:srgbClr val="0066FF"/>
                </a:solidFill>
              </a:rPr>
              <a:t>-0.2480</a:t>
            </a:r>
          </a:p>
        </p:txBody>
      </p:sp>
    </p:spTree>
    <p:extLst>
      <p:ext uri="{BB962C8B-B14F-4D97-AF65-F5344CB8AC3E}">
        <p14:creationId xmlns:p14="http://schemas.microsoft.com/office/powerpoint/2010/main" val="429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3722067"/>
            <a:ext cx="3106519" cy="2500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49" y="86199"/>
            <a:ext cx="859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881" y="3914644"/>
            <a:ext cx="2732572" cy="2199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3" y="4072466"/>
            <a:ext cx="2671273" cy="215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0201" y="1054074"/>
            <a:ext cx="859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Show the correlations between the proportion of tooth-leaf specie.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363" y="1876041"/>
            <a:ext cx="4848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corrplot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corr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method = "circle")</a:t>
            </a:r>
          </a:p>
        </p:txBody>
      </p:sp>
    </p:spTree>
    <p:extLst>
      <p:ext uri="{BB962C8B-B14F-4D97-AF65-F5344CB8AC3E}">
        <p14:creationId xmlns:p14="http://schemas.microsoft.com/office/powerpoint/2010/main" val="28872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775</Words>
  <Application>Microsoft Office PowerPoint</Application>
  <PresentationFormat>On-screen Show (4:3)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宋体</vt:lpstr>
      <vt:lpstr>黑体</vt:lpstr>
      <vt:lpstr>Arial</vt:lpstr>
      <vt:lpstr>Calibri</vt:lpstr>
      <vt:lpstr>Times New Roman</vt:lpstr>
      <vt:lpstr>Wingdings</vt:lpstr>
      <vt:lpstr>1_Office Theme</vt:lpstr>
      <vt:lpstr>默认设计模板</vt:lpstr>
      <vt:lpstr>Office Theme</vt:lpstr>
      <vt:lpstr>相关与回归分析及其应用(1)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 Wang</dc:creator>
  <cp:lastModifiedBy>Zhiheng Wang</cp:lastModifiedBy>
  <cp:revision>136</cp:revision>
  <dcterms:created xsi:type="dcterms:W3CDTF">2016-12-28T03:37:53Z</dcterms:created>
  <dcterms:modified xsi:type="dcterms:W3CDTF">2021-10-20T04:53:43Z</dcterms:modified>
</cp:coreProperties>
</file>