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 id="2147483723" r:id="rId3"/>
    <p:sldMasterId id="2147483738" r:id="rId4"/>
    <p:sldMasterId id="2147483750" r:id="rId5"/>
    <p:sldMasterId id="2147483762" r:id="rId6"/>
  </p:sldMasterIdLst>
  <p:notesMasterIdLst>
    <p:notesMasterId r:id="rId42"/>
  </p:notesMasterIdLst>
  <p:sldIdLst>
    <p:sldId id="257" r:id="rId7"/>
    <p:sldId id="259" r:id="rId8"/>
    <p:sldId id="260" r:id="rId9"/>
    <p:sldId id="261" r:id="rId10"/>
    <p:sldId id="262" r:id="rId11"/>
    <p:sldId id="263" r:id="rId12"/>
    <p:sldId id="264" r:id="rId13"/>
    <p:sldId id="265" r:id="rId14"/>
    <p:sldId id="266" r:id="rId15"/>
    <p:sldId id="271" r:id="rId16"/>
    <p:sldId id="272" r:id="rId17"/>
    <p:sldId id="275" r:id="rId18"/>
    <p:sldId id="273" r:id="rId19"/>
    <p:sldId id="289" r:id="rId20"/>
    <p:sldId id="290" r:id="rId21"/>
    <p:sldId id="291" r:id="rId22"/>
    <p:sldId id="292" r:id="rId23"/>
    <p:sldId id="293" r:id="rId24"/>
    <p:sldId id="295" r:id="rId25"/>
    <p:sldId id="296" r:id="rId26"/>
    <p:sldId id="297" r:id="rId27"/>
    <p:sldId id="298" r:id="rId28"/>
    <p:sldId id="299" r:id="rId29"/>
    <p:sldId id="281" r:id="rId30"/>
    <p:sldId id="300" r:id="rId31"/>
    <p:sldId id="282" r:id="rId32"/>
    <p:sldId id="283" r:id="rId33"/>
    <p:sldId id="284" r:id="rId34"/>
    <p:sldId id="285" r:id="rId35"/>
    <p:sldId id="286" r:id="rId36"/>
    <p:sldId id="287" r:id="rId37"/>
    <p:sldId id="288" r:id="rId38"/>
    <p:sldId id="270" r:id="rId39"/>
    <p:sldId id="267" r:id="rId40"/>
    <p:sldId id="29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9" d="100"/>
          <a:sy n="159" d="100"/>
        </p:scale>
        <p:origin x="1824" y="144"/>
      </p:cViewPr>
      <p:guideLst/>
    </p:cSldViewPr>
  </p:slideViewPr>
  <p:notesTextViewPr>
    <p:cViewPr>
      <p:scale>
        <a:sx n="1" d="1"/>
        <a:sy n="1" d="1"/>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96BEE-94F3-4921-9EBD-642ABDAD3F67}" type="datetimeFigureOut">
              <a:rPr lang="en-US" smtClean="0"/>
              <a:t>11/23/2021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83751-08B5-4867-8707-A8953C5E1295}" type="slidenum">
              <a:rPr lang="en-US" smtClean="0"/>
              <a:t>‹#›</a:t>
            </a:fld>
            <a:endParaRPr lang="en-US"/>
          </a:p>
        </p:txBody>
      </p:sp>
    </p:spTree>
    <p:extLst>
      <p:ext uri="{BB962C8B-B14F-4D97-AF65-F5344CB8AC3E}">
        <p14:creationId xmlns:p14="http://schemas.microsoft.com/office/powerpoint/2010/main" val="116221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ea typeface="宋体" pitchFamily="2" charset="-122"/>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4860DEA-0CE8-4D03-89D8-94A76E3D58DC}" type="slidenum">
              <a:rPr lang="en-US" altLang="zh-CN" sz="1200">
                <a:solidFill>
                  <a:prstClr val="black"/>
                </a:solidFill>
                <a:ea typeface="宋体" pitchFamily="2" charset="-122"/>
              </a:rPr>
              <a:pPr eaLnBrk="1" hangingPunct="1"/>
              <a:t>1</a:t>
            </a:fld>
            <a:endParaRPr lang="en-US" altLang="zh-CN" sz="1200">
              <a:solidFill>
                <a:prstClr val="black"/>
              </a:solidFill>
              <a:ea typeface="宋体" pitchFamily="2" charset="-122"/>
            </a:endParaRPr>
          </a:p>
        </p:txBody>
      </p:sp>
    </p:spTree>
    <p:extLst>
      <p:ext uri="{BB962C8B-B14F-4D97-AF65-F5344CB8AC3E}">
        <p14:creationId xmlns:p14="http://schemas.microsoft.com/office/powerpoint/2010/main" val="242524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D4211-4BCB-4B1C-84AD-8E417C68B27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76463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216CECB5-16B9-4838-8CB7-2F0C29768C09}" type="slidenum">
              <a:rPr lang="da-DK">
                <a:solidFill>
                  <a:prstClr val="black"/>
                </a:solidFill>
              </a:rPr>
              <a:pPr/>
              <a:t>19</a:t>
            </a:fld>
            <a:endParaRPr lang="da-DK">
              <a:solidFill>
                <a:prstClr val="black"/>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902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15516029-FD87-4624-8402-3322A5E12026}" type="slidenum">
              <a:rPr lang="da-DK">
                <a:solidFill>
                  <a:prstClr val="black"/>
                </a:solidFill>
              </a:rPr>
              <a:pPr/>
              <a:t>20</a:t>
            </a:fld>
            <a:endParaRPr lang="da-DK">
              <a:solidFill>
                <a:prstClr val="black"/>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767851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CDAC1637-91B2-4114-9860-4587FF634F85}" type="slidenum">
              <a:rPr lang="da-DK">
                <a:solidFill>
                  <a:prstClr val="black"/>
                </a:solidFill>
              </a:rPr>
              <a:pPr/>
              <a:t>21</a:t>
            </a:fld>
            <a:endParaRPr lang="da-DK">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5153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907C8C62-EE19-4017-BE97-B675A7C39F4D}" type="slidenum">
              <a:rPr lang="da-DK">
                <a:solidFill>
                  <a:prstClr val="black"/>
                </a:solidFill>
              </a:rPr>
              <a:pPr/>
              <a:t>22</a:t>
            </a:fld>
            <a:endParaRPr lang="da-DK">
              <a:solidFill>
                <a:prstClr val="black"/>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53939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DF52C031-33F7-42B0-BCEF-81B9C576EE67}" type="slidenum">
              <a:rPr lang="da-DK">
                <a:solidFill>
                  <a:prstClr val="black"/>
                </a:solidFill>
              </a:rPr>
              <a:pPr/>
              <a:t>23</a:t>
            </a:fld>
            <a:endParaRPr lang="da-DK">
              <a:solidFill>
                <a:prstClr val="black"/>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549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D8B6F289-C57E-4213-9272-DD951422926F}" type="datetimeFigureOut">
              <a:rPr lang="en-US"/>
              <a:pPr/>
              <a:t>11/23/2021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4BDDC8-32FB-4F43-BC58-D4E8EF5514C8}" type="slidenum">
              <a:rPr lang="en-US"/>
              <a:pPr/>
              <a:t>‹#›</a:t>
            </a:fld>
            <a:endParaRPr lang="en-US"/>
          </a:p>
        </p:txBody>
      </p:sp>
    </p:spTree>
    <p:extLst>
      <p:ext uri="{BB962C8B-B14F-4D97-AF65-F5344CB8AC3E}">
        <p14:creationId xmlns:p14="http://schemas.microsoft.com/office/powerpoint/2010/main" val="413650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089420E-D793-40DB-972E-A1F72A642555}" type="datetimeFigureOut">
              <a:rPr lang="en-US"/>
              <a:pPr/>
              <a:t>11/23/2021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E03CC0-1638-4ED9-8137-93C1F9B05285}" type="slidenum">
              <a:rPr lang="en-US"/>
              <a:pPr/>
              <a:t>‹#›</a:t>
            </a:fld>
            <a:endParaRPr lang="en-US"/>
          </a:p>
        </p:txBody>
      </p:sp>
    </p:spTree>
    <p:extLst>
      <p:ext uri="{BB962C8B-B14F-4D97-AF65-F5344CB8AC3E}">
        <p14:creationId xmlns:p14="http://schemas.microsoft.com/office/powerpoint/2010/main" val="289573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838F2F8-D3C9-454E-824F-CF11C834D2E5}" type="datetimeFigureOut">
              <a:rPr lang="en-US"/>
              <a:pPr/>
              <a:t>11/23/2021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DD2E01-840A-4533-A071-0B14BECAF38B}" type="slidenum">
              <a:rPr lang="en-US"/>
              <a:pPr/>
              <a:t>‹#›</a:t>
            </a:fld>
            <a:endParaRPr lang="en-US"/>
          </a:p>
        </p:txBody>
      </p:sp>
    </p:spTree>
    <p:extLst>
      <p:ext uri="{BB962C8B-B14F-4D97-AF65-F5344CB8AC3E}">
        <p14:creationId xmlns:p14="http://schemas.microsoft.com/office/powerpoint/2010/main" val="253961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Subtitle 2"/>
          <p:cNvSpPr txBox="1">
            <a:spLocks/>
          </p:cNvSpPr>
          <p:nvPr userDrawn="1"/>
        </p:nvSpPr>
        <p:spPr>
          <a:xfrm>
            <a:off x="1835150" y="5661025"/>
            <a:ext cx="6337300" cy="1081088"/>
          </a:xfrm>
          <a:prstGeom prst="rect">
            <a:avLst/>
          </a:prstGeom>
        </p:spPr>
        <p:txBody>
          <a:bodyPr>
            <a:normAutofit/>
          </a:bodyPr>
          <a:lstStyle>
            <a:lvl1pPr marL="342900" indent="-342900"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lvl="1" algn="r" eaLnBrk="1" fontAlgn="base" hangingPunct="1">
              <a:spcBef>
                <a:spcPct val="20000"/>
              </a:spcBef>
              <a:spcAft>
                <a:spcPct val="0"/>
              </a:spcAft>
              <a:buFont typeface="Arial" pitchFamily="34" charset="0"/>
              <a:buNone/>
            </a:pPr>
            <a:endParaRPr lang="en-US" sz="1600">
              <a:solidFill>
                <a:srgbClr val="2C5937"/>
              </a:solidFill>
              <a:latin typeface="Frutiger LT Std 55 Roman" charset="0"/>
              <a:cs typeface="Arial" pitchFamily="34" charset="0"/>
            </a:endParaRPr>
          </a:p>
        </p:txBody>
      </p:sp>
      <p:cxnSp>
        <p:nvCxnSpPr>
          <p:cNvPr id="5" name="Straight Connector 4"/>
          <p:cNvCxnSpPr/>
          <p:nvPr userDrawn="1"/>
        </p:nvCxnSpPr>
        <p:spPr>
          <a:xfrm>
            <a:off x="250825" y="6248400"/>
            <a:ext cx="8642350" cy="0"/>
          </a:xfrm>
          <a:prstGeom prst="line">
            <a:avLst/>
          </a:prstGeom>
          <a:ln w="22225">
            <a:solidFill>
              <a:srgbClr val="367345"/>
            </a:solidFill>
          </a:ln>
        </p:spPr>
        <p:style>
          <a:lnRef idx="1">
            <a:schemeClr val="accent1"/>
          </a:lnRef>
          <a:fillRef idx="0">
            <a:schemeClr val="accent1"/>
          </a:fillRef>
          <a:effectRef idx="0">
            <a:schemeClr val="accent1"/>
          </a:effectRef>
          <a:fontRef idx="minor">
            <a:schemeClr val="tx1"/>
          </a:fontRef>
        </p:style>
      </p:cxnSp>
      <p:pic>
        <p:nvPicPr>
          <p:cNvPr id="6" name="Picture 8" descr="CMEC_header copy.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543908" y="0"/>
            <a:ext cx="7571642" cy="1020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69776" y="1268760"/>
            <a:ext cx="7990656" cy="2088232"/>
          </a:xfrm>
          <a:prstGeom prst="rect">
            <a:avLst/>
          </a:prstGeom>
        </p:spPr>
        <p:txBody>
          <a:bodyPr/>
          <a:lstStyle>
            <a:lvl1pPr algn="l">
              <a:defRPr sz="4000" baseline="0">
                <a:latin typeface="Times New Roman" pitchFamily="18" charset="0"/>
                <a:cs typeface="Times New Roman" pitchFamily="18" charset="0"/>
              </a:defRPr>
            </a:lvl1pPr>
          </a:lstStyle>
          <a:p>
            <a:r>
              <a:rPr lang="en-US"/>
              <a:t>Click to edit Master title style</a:t>
            </a:r>
            <a:endParaRPr lang="en-US" dirty="0"/>
          </a:p>
        </p:txBody>
      </p:sp>
      <p:sp>
        <p:nvSpPr>
          <p:cNvPr id="20" name="Content Placeholder 33"/>
          <p:cNvSpPr>
            <a:spLocks noGrp="1"/>
          </p:cNvSpPr>
          <p:nvPr>
            <p:ph sz="quarter" idx="14"/>
          </p:nvPr>
        </p:nvSpPr>
        <p:spPr>
          <a:xfrm>
            <a:off x="467544" y="3645024"/>
            <a:ext cx="6696075" cy="431627"/>
          </a:xfrm>
          <a:prstGeom prst="rect">
            <a:avLst/>
          </a:prstGeom>
        </p:spPr>
        <p:txBody>
          <a:bodyPr/>
          <a:lstStyle>
            <a:lvl1pPr algn="l">
              <a:buNone/>
              <a:defRPr sz="1800" baseline="0">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337879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Rectangle 4"/>
          <p:cNvSpPr>
            <a:spLocks noGrp="1" noChangeArrowheads="1"/>
          </p:cNvSpPr>
          <p:nvPr>
            <p:ph type="dt" sz="half" idx="10"/>
          </p:nvPr>
        </p:nvSpPr>
        <p:spPr/>
        <p:txBody>
          <a:bodyPr/>
          <a:lstStyle>
            <a:lvl1pPr>
              <a:defRPr>
                <a:ea typeface="宋体" pitchFamily="2" charset="-122"/>
              </a:defRPr>
            </a:lvl1pPr>
          </a:lstStyle>
          <a:p>
            <a:endParaRPr lang="en-US" altLang="zh-CN"/>
          </a:p>
        </p:txBody>
      </p:sp>
      <p:sp>
        <p:nvSpPr>
          <p:cNvPr id="5" name="Rectangle 5"/>
          <p:cNvSpPr>
            <a:spLocks noGrp="1" noChangeArrowheads="1"/>
          </p:cNvSpPr>
          <p:nvPr>
            <p:ph type="ftr" sz="quarter" idx="11"/>
          </p:nvPr>
        </p:nvSpPr>
        <p:spPr/>
        <p:txBody>
          <a:bodyPr/>
          <a:lstStyle>
            <a:lvl1pPr>
              <a:defRPr>
                <a:ea typeface="宋体" pitchFamily="2" charset="-122"/>
              </a:defRPr>
            </a:lvl1pPr>
          </a:lstStyle>
          <a:p>
            <a:endParaRPr lang="en-US" altLang="zh-CN"/>
          </a:p>
        </p:txBody>
      </p:sp>
      <p:sp>
        <p:nvSpPr>
          <p:cNvPr id="6" name="Rectangle 6"/>
          <p:cNvSpPr>
            <a:spLocks noGrp="1" noChangeArrowheads="1"/>
          </p:cNvSpPr>
          <p:nvPr>
            <p:ph type="sldNum" sz="quarter" idx="12"/>
          </p:nvPr>
        </p:nvSpPr>
        <p:spPr/>
        <p:txBody>
          <a:bodyPr/>
          <a:lstStyle>
            <a:lvl1pPr>
              <a:defRPr>
                <a:ea typeface="宋体" pitchFamily="2" charset="-122"/>
              </a:defRPr>
            </a:lvl1pPr>
          </a:lstStyle>
          <a:p>
            <a:fld id="{C2E9E08B-5804-4771-8B92-BA9FB2102819}" type="slidenum">
              <a:rPr lang="en-US" altLang="zh-CN"/>
              <a:pPr/>
              <a:t>‹#›</a:t>
            </a:fld>
            <a:endParaRPr lang="en-US" altLang="zh-CN"/>
          </a:p>
        </p:txBody>
      </p:sp>
    </p:spTree>
    <p:extLst>
      <p:ext uri="{BB962C8B-B14F-4D97-AF65-F5344CB8AC3E}">
        <p14:creationId xmlns:p14="http://schemas.microsoft.com/office/powerpoint/2010/main" val="366623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1143000"/>
          </a:xfrm>
        </p:spPr>
        <p:txBody>
          <a:bodyPr/>
          <a:lstStyle>
            <a:lvl1pPr>
              <a:defRPr>
                <a:latin typeface="Trebuchet MS" pitchFamily="34" charset="0"/>
              </a:defRPr>
            </a:lvl1pPr>
          </a:lstStyle>
          <a:p>
            <a:r>
              <a:rPr lang="en-US" dirty="0"/>
              <a:t>Click to edit Master title style</a:t>
            </a:r>
          </a:p>
        </p:txBody>
      </p:sp>
      <p:sp>
        <p:nvSpPr>
          <p:cNvPr id="3" name="Content Placeholder 2"/>
          <p:cNvSpPr>
            <a:spLocks noGrp="1"/>
          </p:cNvSpPr>
          <p:nvPr>
            <p:ph sz="quarter" idx="1"/>
          </p:nvPr>
        </p:nvSpPr>
        <p:spPr>
          <a:xfrm>
            <a:off x="468313" y="1600200"/>
            <a:ext cx="403225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313" y="3938588"/>
            <a:ext cx="403225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52963" y="1600200"/>
            <a:ext cx="4033837"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395288" y="6308725"/>
            <a:ext cx="2895600" cy="339725"/>
          </a:xfrm>
        </p:spPr>
        <p:txBody>
          <a:bodyPr rtlCol="0"/>
          <a:lstStyle>
            <a:lvl1pPr fontAlgn="auto">
              <a:spcBef>
                <a:spcPts val="0"/>
              </a:spcBef>
              <a:spcAft>
                <a:spcPts val="0"/>
              </a:spcAft>
              <a:defRPr>
                <a:solidFill>
                  <a:schemeClr val="tx1">
                    <a:tint val="75000"/>
                  </a:schemeClr>
                </a:solidFill>
                <a:latin typeface="Trebuchet MS" pitchFamily="34" charset="0"/>
                <a:cs typeface="+mn-cs"/>
              </a:defRPr>
            </a:lvl1pPr>
          </a:lstStyle>
          <a:p>
            <a:pPr>
              <a:defRPr/>
            </a:pPr>
            <a:r>
              <a:rPr lang="da-DK">
                <a:solidFill>
                  <a:prstClr val="black">
                    <a:tint val="75000"/>
                  </a:prstClr>
                </a:solidFill>
              </a:rPr>
              <a:t>Range-abundance relationships</a:t>
            </a:r>
          </a:p>
        </p:txBody>
      </p:sp>
      <p:sp>
        <p:nvSpPr>
          <p:cNvPr id="7" name="Slide Number Placeholder 6"/>
          <p:cNvSpPr>
            <a:spLocks noGrp="1"/>
          </p:cNvSpPr>
          <p:nvPr>
            <p:ph type="sldNum" sz="quarter" idx="11"/>
          </p:nvPr>
        </p:nvSpPr>
        <p:spPr>
          <a:xfrm>
            <a:off x="8172450" y="6245225"/>
            <a:ext cx="514350" cy="476250"/>
          </a:xfrm>
        </p:spPr>
        <p:txBody>
          <a:bodyPr/>
          <a:lstStyle>
            <a:lvl1pPr>
              <a:defRPr/>
            </a:lvl1pPr>
          </a:lstStyle>
          <a:p>
            <a:fld id="{7F39E0D4-47E6-4F36-83F3-B46B9DA1A922}" type="slidenum">
              <a:rPr lang="da-DK">
                <a:solidFill>
                  <a:prstClr val="black">
                    <a:tint val="75000"/>
                  </a:prstClr>
                </a:solidFill>
              </a:rPr>
              <a:pPr/>
              <a:t>‹#›</a:t>
            </a:fld>
            <a:endParaRPr lang="da-DK">
              <a:solidFill>
                <a:prstClr val="black">
                  <a:tint val="75000"/>
                </a:prstClr>
              </a:solidFill>
            </a:endParaRPr>
          </a:p>
        </p:txBody>
      </p:sp>
    </p:spTree>
    <p:extLst>
      <p:ext uri="{BB962C8B-B14F-4D97-AF65-F5344CB8AC3E}">
        <p14:creationId xmlns:p14="http://schemas.microsoft.com/office/powerpoint/2010/main" val="187059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3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1286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7356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694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828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1D6248D-30FF-4CD7-B2AE-760933435402}" type="datetimeFigureOut">
              <a:rPr lang="en-US"/>
              <a:pPr/>
              <a:t>11/23/2021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096CE0-66A7-4A62-A291-4F4B9BC48DD4}" type="slidenum">
              <a:rPr lang="en-US"/>
              <a:pPr/>
              <a:t>‹#›</a:t>
            </a:fld>
            <a:endParaRPr lang="en-US"/>
          </a:p>
        </p:txBody>
      </p:sp>
    </p:spTree>
    <p:extLst>
      <p:ext uri="{BB962C8B-B14F-4D97-AF65-F5344CB8AC3E}">
        <p14:creationId xmlns:p14="http://schemas.microsoft.com/office/powerpoint/2010/main" val="4082289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36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8800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4623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616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689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5410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FCF6007-60A7-2C44-AE8F-5874BA08B78E}"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157712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BFD0DA6-332A-7C4B-BF27-9BD60FDA6E1E}"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12527114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8CF1D9-108E-2D41-BE47-1B4CD5443639}"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604793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A7540E4-68AC-C149-83B8-6186AE609950}"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255756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1E0B36F-FDDC-4B8F-8735-68E86CE6129B}" type="datetimeFigureOut">
              <a:rPr lang="en-US"/>
              <a:pPr/>
              <a:t>11/23/2021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109C22-6E10-4552-9995-F6D122B16A4C}" type="slidenum">
              <a:rPr lang="en-US"/>
              <a:pPr/>
              <a:t>‹#›</a:t>
            </a:fld>
            <a:endParaRPr lang="en-US"/>
          </a:p>
        </p:txBody>
      </p:sp>
    </p:spTree>
    <p:extLst>
      <p:ext uri="{BB962C8B-B14F-4D97-AF65-F5344CB8AC3E}">
        <p14:creationId xmlns:p14="http://schemas.microsoft.com/office/powerpoint/2010/main" val="2343360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F72E7219-97FF-A94F-A6AB-8C561F5D47EA}"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4120040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8DFDEB71-ADDF-7D4A-A77A-D5CED3642ABF}"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23906064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E468D35E-EAC5-F341-A71B-7952BA4F49AC}"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2087273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EDEBE764-0D82-9449-8F47-4C3A7282A371}"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3535302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B7A68F28-BD00-3F47-B659-2DADA6617577}"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31613619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BCD0888-B301-E347-B39C-A25ACE89F1CC}"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3394129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69F6B9B-D3D3-5C4D-97A0-018140029FCE}"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13177038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da-DK"/>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fld id="{B80CF590-F95E-AE43-9993-00E42DFB3635}"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25157958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3"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28231CBD-F5F1-5B42-9CCB-9D8EF822FD84}"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793509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da-DK"/>
          </a:p>
        </p:txBody>
      </p:sp>
      <p:sp>
        <p:nvSpPr>
          <p:cNvPr id="3" name="Table Placeholder 2"/>
          <p:cNvSpPr>
            <a:spLocks noGrp="1"/>
          </p:cNvSpPr>
          <p:nvPr>
            <p:ph type="tbl" idx="1"/>
          </p:nvPr>
        </p:nvSpPr>
        <p:spPr>
          <a:xfrm>
            <a:off x="457200" y="1600200"/>
            <a:ext cx="8229600" cy="4525963"/>
          </a:xfrm>
        </p:spPr>
        <p:txBody>
          <a:bodyPr/>
          <a:lstStyle/>
          <a:p>
            <a:pPr lvl="0"/>
            <a:endParaRPr lang="da-DK" noProof="0"/>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5BFACFA5-7D5A-144B-B104-1B848D60B28C}" type="slidenum">
              <a:rPr lang="da-DK">
                <a:solidFill>
                  <a:srgbClr val="000000"/>
                </a:solidFill>
              </a:rPr>
              <a:pPr/>
              <a:t>‹#›</a:t>
            </a:fld>
            <a:endParaRPr lang="da-DK">
              <a:solidFill>
                <a:srgbClr val="000000"/>
              </a:solidFill>
            </a:endParaRPr>
          </a:p>
        </p:txBody>
      </p:sp>
    </p:spTree>
    <p:extLst>
      <p:ext uri="{BB962C8B-B14F-4D97-AF65-F5344CB8AC3E}">
        <p14:creationId xmlns:p14="http://schemas.microsoft.com/office/powerpoint/2010/main" val="305921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B17FFE79-3D16-4EBB-B939-D5F3C9A847FC}" type="datetimeFigureOut">
              <a:rPr lang="en-US"/>
              <a:pPr/>
              <a:t>11/23/2021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ACE6983-736F-4ECD-BC27-370F4C2CA081}" type="slidenum">
              <a:rPr lang="en-US"/>
              <a:pPr/>
              <a:t>‹#›</a:t>
            </a:fld>
            <a:endParaRPr lang="en-US"/>
          </a:p>
        </p:txBody>
      </p:sp>
    </p:spTree>
    <p:extLst>
      <p:ext uri="{BB962C8B-B14F-4D97-AF65-F5344CB8AC3E}">
        <p14:creationId xmlns:p14="http://schemas.microsoft.com/office/powerpoint/2010/main" val="535461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4068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52083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4242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89769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52836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34762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27053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4054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64760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719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B52ACB7-F3C8-4AF0-9FC6-13B2398C0F26}" type="datetimeFigureOut">
              <a:rPr lang="en-US"/>
              <a:pPr/>
              <a:t>11/23/2021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62E0B740-EBAB-4925-BE32-A9C0DCC09987}" type="slidenum">
              <a:rPr lang="en-US"/>
              <a:pPr/>
              <a:t>‹#›</a:t>
            </a:fld>
            <a:endParaRPr lang="en-US"/>
          </a:p>
        </p:txBody>
      </p:sp>
    </p:spTree>
    <p:extLst>
      <p:ext uri="{BB962C8B-B14F-4D97-AF65-F5344CB8AC3E}">
        <p14:creationId xmlns:p14="http://schemas.microsoft.com/office/powerpoint/2010/main" val="40749294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76577-9FF3-1445-B061-9A3B4963069B}" type="datetimeFigureOut">
              <a:rPr lang="en-US" smtClean="0">
                <a:solidFill>
                  <a:prstClr val="black">
                    <a:tint val="75000"/>
                  </a:prstClr>
                </a:solidFill>
              </a:rPr>
              <a:pPr/>
              <a:t>11/23/2021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D78DD0-35B5-CF46-B028-066AAD8866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26893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i master</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a:t>Klik for at redigere i master</a:t>
            </a:r>
          </a:p>
        </p:txBody>
      </p:sp>
      <p:sp>
        <p:nvSpPr>
          <p:cNvPr id="4"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D0357B97-01DE-4FC2-82FB-1ADDC7B6042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164085"/>
      </p:ext>
    </p:extLst>
  </p:cSld>
  <p:clrMapOvr>
    <a:masterClrMapping/>
  </p:clrMapOvr>
  <p:transition>
    <p:sndAc>
      <p:endSnd/>
    </p:sndAc>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6B1A7634-5520-4334-BFAE-7AE8B0F79CB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54694579"/>
      </p:ext>
    </p:extLst>
  </p:cSld>
  <p:clrMapOvr>
    <a:masterClrMapping/>
  </p:clrMapOvr>
  <p:transition>
    <p:sndAc>
      <p:endSnd/>
    </p:sndAc>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a:t>Klik for at redigere i master</a:t>
            </a:r>
          </a:p>
        </p:txBody>
      </p:sp>
      <p:sp>
        <p:nvSpPr>
          <p:cNvPr id="4"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D7F748F4-8608-49D3-8FD6-BF49E7CDCD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94879333"/>
      </p:ext>
    </p:extLst>
  </p:cSld>
  <p:clrMapOvr>
    <a:masterClrMapping/>
  </p:clrMapOvr>
  <p:transition>
    <p:sndAc>
      <p:endSnd/>
    </p:sndAc>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7D4AD7D1-F9DD-4ECA-894C-AC47C01DAF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56673693"/>
      </p:ext>
    </p:extLst>
  </p:cSld>
  <p:clrMapOvr>
    <a:masterClrMapping/>
  </p:clrMapOvr>
  <p:transition>
    <p:sndAc>
      <p:endSnd/>
    </p:sndAc>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8"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9"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B5D5737D-97EA-4F16-BBE1-37D4815756D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1492762"/>
      </p:ext>
    </p:extLst>
  </p:cSld>
  <p:clrMapOvr>
    <a:masterClrMapping/>
  </p:clrMapOvr>
  <p:transition>
    <p:sndAc>
      <p:endSnd/>
    </p:sndAc>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4"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9FD0837D-A35A-4C34-AED1-5471B94B8FF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07995010"/>
      </p:ext>
    </p:extLst>
  </p:cSld>
  <p:clrMapOvr>
    <a:masterClrMapping/>
  </p:clrMapOvr>
  <p:transition>
    <p:sndAc>
      <p:endSnd/>
    </p:sndAc>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3"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03A21562-B0B3-4B45-A606-5DB1FC1D70E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73874299"/>
      </p:ext>
    </p:extLst>
  </p:cSld>
  <p:clrMapOvr>
    <a:masterClrMapping/>
  </p:clrMapOvr>
  <p:transition>
    <p:sndAc>
      <p:endSnd/>
    </p:sndAc>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i master</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1A7F4924-33FE-428A-AB93-E3384C1B6B1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31191349"/>
      </p:ext>
    </p:extLst>
  </p:cSld>
  <p:clrMapOvr>
    <a:masterClrMapping/>
  </p:clrMapOvr>
  <p:transition>
    <p:sndAc>
      <p:endSnd/>
    </p:sndAc>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i master</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8863DFBD-44DA-42D5-90BC-0CC176DD319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44600793"/>
      </p:ext>
    </p:extLst>
  </p:cSld>
  <p:clrMapOvr>
    <a:masterClrMapping/>
  </p:clrMapOvr>
  <p:transition>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7881B505-A600-4095-A4E0-C320FFF35932}" type="datetimeFigureOut">
              <a:rPr lang="en-US"/>
              <a:pPr/>
              <a:t>11/23/2021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00E4436-8DC8-4107-B494-9C97F1AA5218}" type="slidenum">
              <a:rPr lang="en-US"/>
              <a:pPr/>
              <a:t>‹#›</a:t>
            </a:fld>
            <a:endParaRPr lang="en-US"/>
          </a:p>
        </p:txBody>
      </p:sp>
    </p:spTree>
    <p:extLst>
      <p:ext uri="{BB962C8B-B14F-4D97-AF65-F5344CB8AC3E}">
        <p14:creationId xmlns:p14="http://schemas.microsoft.com/office/powerpoint/2010/main" val="42204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C219F4AE-CC9B-4512-80AD-B20F751845D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21533007"/>
      </p:ext>
    </p:extLst>
  </p:cSld>
  <p:clrMapOvr>
    <a:masterClrMapping/>
  </p:clrMapOvr>
  <p:transition>
    <p:sndAc>
      <p:endSnd/>
    </p:sndAc>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515100" y="609600"/>
            <a:ext cx="1943100" cy="5486400"/>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685800" y="609600"/>
            <a:ext cx="5676900" cy="5486400"/>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F4CDC0B7-7630-4110-B0B4-4B8B0DBDE1A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25055222"/>
      </p:ext>
    </p:extLst>
  </p:cSld>
  <p:clrMapOvr>
    <a:masterClrMapping/>
  </p:clrMapOvr>
  <p:transition>
    <p:sndAc>
      <p:endSnd/>
    </p:sndAc>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07069C1-D38A-4C62-A5CA-526A3D662157}"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16684258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5C0719CF-17E0-453C-815C-C37F487FE6AD}"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4157620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CF5FFFC-A7F6-4C03-9E1E-46BF1436D891}"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15308710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DF4B1587-E69D-4F61-905E-3398511C2C39}"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7125199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5D70E60D-1551-4506-9DB4-FE73F72321BC}"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15097540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9C6CB9B6-D9B0-4435-BA9B-36726405C23A}"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37615290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9D755E1E-0F2B-40FD-99E3-6A81EB1CC0CC}"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11878104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0F3BA56F-1A75-4DC4-B5CF-2F5E7A4D635B}"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229954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293E66C-D537-4077-B815-56F055755F06}" type="datetimeFigureOut">
              <a:rPr lang="en-US"/>
              <a:pPr/>
              <a:t>11/23/2021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F682206-182D-4C96-8863-8264B59D5AA6}" type="slidenum">
              <a:rPr lang="en-US"/>
              <a:pPr/>
              <a:t>‹#›</a:t>
            </a:fld>
            <a:endParaRPr lang="en-US"/>
          </a:p>
        </p:txBody>
      </p:sp>
    </p:spTree>
    <p:extLst>
      <p:ext uri="{BB962C8B-B14F-4D97-AF65-F5344CB8AC3E}">
        <p14:creationId xmlns:p14="http://schemas.microsoft.com/office/powerpoint/2010/main" val="2185181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7B27E88-5AF4-499B-B35E-168821FFCC7B}"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30667440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54DC4492-B277-4276-916E-3E475381EB16}"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10520909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F16BC35B-67A9-4193-A162-007DA2DF5318}"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28963410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da-DK"/>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fld id="{52D051ED-0245-4BB6-B162-5D6271A9449C}"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34018673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3"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A068AE0C-8C77-4796-B84B-6A6DCFF3F4B9}"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38472881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da-DK"/>
          </a:p>
        </p:txBody>
      </p:sp>
      <p:sp>
        <p:nvSpPr>
          <p:cNvPr id="3" name="Table Placeholder 2"/>
          <p:cNvSpPr>
            <a:spLocks noGrp="1"/>
          </p:cNvSpPr>
          <p:nvPr>
            <p:ph type="tbl" idx="1"/>
          </p:nvPr>
        </p:nvSpPr>
        <p:spPr>
          <a:xfrm>
            <a:off x="457200" y="1600200"/>
            <a:ext cx="8229600" cy="4525963"/>
          </a:xfrm>
        </p:spPr>
        <p:txBody>
          <a:bodyPr/>
          <a:lstStyle/>
          <a:p>
            <a:pPr lvl="0"/>
            <a:endParaRPr lang="da-DK" noProof="0"/>
          </a:p>
        </p:txBody>
      </p:sp>
      <p:sp>
        <p:nvSpPr>
          <p:cNvPr id="4" name="Rectangle 4"/>
          <p:cNvSpPr>
            <a:spLocks noGrp="1" noChangeArrowheads="1"/>
          </p:cNvSpPr>
          <p:nvPr>
            <p:ph type="dt" sz="half" idx="10"/>
          </p:nvPr>
        </p:nvSpPr>
        <p:spPr>
          <a:ln/>
        </p:spPr>
        <p:txBody>
          <a:bodyPr/>
          <a:lstStyle>
            <a:lvl1pPr>
              <a:defRPr/>
            </a:lvl1pPr>
          </a:lstStyle>
          <a:p>
            <a:pPr>
              <a:defRPr/>
            </a:pPr>
            <a:endParaRPr lang="da-DK">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a-DK">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1F5D984-858A-4388-B4A5-88C10F1CA94F}" type="slidenum">
              <a:rPr lang="da-DK" altLang="en-US">
                <a:solidFill>
                  <a:srgbClr val="000000"/>
                </a:solidFill>
              </a:rPr>
              <a:pPr/>
              <a:t>‹#›</a:t>
            </a:fld>
            <a:endParaRPr lang="da-DK" altLang="en-US">
              <a:solidFill>
                <a:srgbClr val="000000"/>
              </a:solidFill>
            </a:endParaRPr>
          </a:p>
        </p:txBody>
      </p:sp>
    </p:spTree>
    <p:extLst>
      <p:ext uri="{BB962C8B-B14F-4D97-AF65-F5344CB8AC3E}">
        <p14:creationId xmlns:p14="http://schemas.microsoft.com/office/powerpoint/2010/main" val="220143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58FC5B9-435C-49B5-A592-DEAC17EF4155}" type="datetimeFigureOut">
              <a:rPr lang="en-US"/>
              <a:pPr/>
              <a:t>11/23/2021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2369A71-32DC-4420-BF3B-7ED4C136C9FE}" type="slidenum">
              <a:rPr lang="en-US"/>
              <a:pPr/>
              <a:t>‹#›</a:t>
            </a:fld>
            <a:endParaRPr lang="en-US"/>
          </a:p>
        </p:txBody>
      </p:sp>
    </p:spTree>
    <p:extLst>
      <p:ext uri="{BB962C8B-B14F-4D97-AF65-F5344CB8AC3E}">
        <p14:creationId xmlns:p14="http://schemas.microsoft.com/office/powerpoint/2010/main" val="6912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9A3FCBB-9840-485D-B304-ED5963ACF2CD}" type="datetimeFigureOut">
              <a:rPr lang="en-US"/>
              <a:pPr/>
              <a:t>11/23/2021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1234B7E-A996-4F24-AFCE-1FB3BA1304CB}" type="slidenum">
              <a:rPr lang="en-US"/>
              <a:pPr/>
              <a:t>‹#›</a:t>
            </a:fld>
            <a:endParaRPr lang="en-US"/>
          </a:p>
        </p:txBody>
      </p:sp>
    </p:spTree>
    <p:extLst>
      <p:ext uri="{BB962C8B-B14F-4D97-AF65-F5344CB8AC3E}">
        <p14:creationId xmlns:p14="http://schemas.microsoft.com/office/powerpoint/2010/main" val="240924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theme" Target="../theme/theme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cs typeface="Arial" pitchFamily="34" charset="0"/>
              </a:defRPr>
            </a:lvl1pPr>
          </a:lstStyle>
          <a:p>
            <a:pPr fontAlgn="base">
              <a:spcBef>
                <a:spcPct val="0"/>
              </a:spcBef>
              <a:spcAft>
                <a:spcPct val="0"/>
              </a:spcAft>
            </a:pPr>
            <a:fld id="{BD6DDF9E-7E17-4497-ADC9-C72981A0BEA2}" type="datetimeFigureOut">
              <a:rPr lang="en-US">
                <a:ea typeface="ＭＳ Ｐゴシック" pitchFamily="34" charset="-128"/>
              </a:rPr>
              <a:pPr fontAlgn="base">
                <a:spcBef>
                  <a:spcPct val="0"/>
                </a:spcBef>
                <a:spcAft>
                  <a:spcPct val="0"/>
                </a:spcAft>
              </a:pPr>
              <a:t>11/23/2021</a:t>
            </a:fld>
            <a:endParaRPr lang="en-US">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pitchFamily="34" charset="0"/>
              </a:defRPr>
            </a:lvl1pPr>
          </a:lstStyle>
          <a:p>
            <a:pPr fontAlgn="base">
              <a:spcBef>
                <a:spcPct val="0"/>
              </a:spcBef>
              <a:spcAft>
                <a:spcPct val="0"/>
              </a:spcAft>
            </a:pPr>
            <a:endParaRPr lang="en-US">
              <a:ea typeface="ＭＳ Ｐゴシック"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cs typeface="Arial" pitchFamily="34" charset="0"/>
              </a:defRPr>
            </a:lvl1pPr>
          </a:lstStyle>
          <a:p>
            <a:pPr fontAlgn="base">
              <a:spcBef>
                <a:spcPct val="0"/>
              </a:spcBef>
              <a:spcAft>
                <a:spcPct val="0"/>
              </a:spcAft>
            </a:pPr>
            <a:fld id="{0F269D73-B1C4-4863-9DE1-7556798F0056}" type="slidenum">
              <a:rPr lang="en-US">
                <a:ea typeface="ＭＳ Ｐゴシック" pitchFamily="34" charset="-128"/>
              </a:rPr>
              <a:pPr fontAlgn="base">
                <a:spcBef>
                  <a:spcPct val="0"/>
                </a:spcBef>
                <a:spcAft>
                  <a:spcPct val="0"/>
                </a:spcAft>
              </a:pPr>
              <a:t>‹#›</a:t>
            </a:fld>
            <a:endParaRPr lang="en-US">
              <a:ea typeface="ＭＳ Ｐゴシック" pitchFamily="34" charset="-128"/>
            </a:endParaRPr>
          </a:p>
        </p:txBody>
      </p:sp>
    </p:spTree>
    <p:extLst>
      <p:ext uri="{BB962C8B-B14F-4D97-AF65-F5344CB8AC3E}">
        <p14:creationId xmlns:p14="http://schemas.microsoft.com/office/powerpoint/2010/main" val="3268924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FDCB5-4D97-48FD-84D2-4182AD0DDE49}" type="datetimeFigureOut">
              <a:rPr lang="zh-CN" altLang="en-US" smtClean="0">
                <a:solidFill>
                  <a:prstClr val="black">
                    <a:tint val="75000"/>
                  </a:prstClr>
                </a:solidFill>
              </a:rPr>
              <a:pPr/>
              <a:t>2021/11/23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F64CC-CE9D-4A43-BCB7-3A23343E1D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1233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n-ea"/>
              </a:defRPr>
            </a:lvl1pPr>
          </a:lstStyle>
          <a:p>
            <a:pPr fontAlgn="base">
              <a:spcBef>
                <a:spcPct val="0"/>
              </a:spcBef>
              <a:spcAft>
                <a:spcPct val="0"/>
              </a:spcAft>
              <a:defRPr/>
            </a:pPr>
            <a:endParaRPr lang="da-DK">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fontAlgn="base">
              <a:spcBef>
                <a:spcPct val="0"/>
              </a:spcBef>
              <a:spcAft>
                <a:spcPct val="0"/>
              </a:spcAft>
              <a:defRPr/>
            </a:pPr>
            <a:endParaRPr lang="da-DK">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6505B8A-C0C1-CF4F-B3E7-3BE81A31942B}" type="slidenum">
              <a:rPr lang="da-DK" smtClean="0">
                <a:solidFill>
                  <a:srgbClr val="000000"/>
                </a:solidFill>
                <a:ea typeface="ＭＳ Ｐゴシック" charset="0"/>
              </a:rPr>
              <a:pPr fontAlgn="base">
                <a:spcBef>
                  <a:spcPct val="0"/>
                </a:spcBef>
                <a:spcAft>
                  <a:spcPct val="0"/>
                </a:spcAft>
              </a:pPr>
              <a:t>‹#›</a:t>
            </a:fld>
            <a:endParaRPr lang="da-DK">
              <a:solidFill>
                <a:srgbClr val="000000"/>
              </a:solidFill>
              <a:ea typeface="ＭＳ Ｐゴシック" charset="0"/>
            </a:endParaRPr>
          </a:p>
        </p:txBody>
      </p:sp>
    </p:spTree>
    <p:extLst>
      <p:ext uri="{BB962C8B-B14F-4D97-AF65-F5344CB8AC3E}">
        <p14:creationId xmlns:p14="http://schemas.microsoft.com/office/powerpoint/2010/main" val="304247546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6B76577-9FF3-1445-B061-9A3B4963069B}" type="datetimeFigureOut">
              <a:rPr lang="en-US" smtClean="0">
                <a:solidFill>
                  <a:prstClr val="black">
                    <a:tint val="75000"/>
                  </a:prstClr>
                </a:solidFill>
              </a:rPr>
              <a:pPr defTabSz="457200"/>
              <a:t>11/23/2021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D8D78DD0-35B5-CF46-B028-066AAD886688}"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9939251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606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400" b="0">
                <a:latin typeface="Times New Roman" pitchFamily="18" charset="0"/>
              </a:defRPr>
            </a:lvl1pPr>
          </a:lstStyle>
          <a:p>
            <a:pPr fontAlgn="base">
              <a:spcBef>
                <a:spcPct val="0"/>
              </a:spcBef>
              <a:spcAft>
                <a:spcPct val="0"/>
              </a:spcAft>
            </a:pPr>
            <a:endParaRPr lang="en-US">
              <a:solidFill>
                <a:srgbClr val="000000"/>
              </a:solidFill>
            </a:endParaRPr>
          </a:p>
        </p:txBody>
      </p:sp>
      <p:sp>
        <p:nvSpPr>
          <p:cNvPr id="216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b="0">
                <a:latin typeface="Times New Roman" pitchFamily="18" charset="0"/>
              </a:defRPr>
            </a:lvl1pPr>
          </a:lstStyle>
          <a:p>
            <a:pPr algn="ctr" fontAlgn="base">
              <a:spcBef>
                <a:spcPct val="0"/>
              </a:spcBef>
              <a:spcAft>
                <a:spcPct val="0"/>
              </a:spcAft>
            </a:pPr>
            <a:endParaRPr lang="en-US">
              <a:solidFill>
                <a:srgbClr val="000000"/>
              </a:solidFill>
            </a:endParaRPr>
          </a:p>
        </p:txBody>
      </p:sp>
      <p:sp>
        <p:nvSpPr>
          <p:cNvPr id="21607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b="0">
                <a:latin typeface="Times New Roman" pitchFamily="18" charset="0"/>
              </a:defRPr>
            </a:lvl1pPr>
          </a:lstStyle>
          <a:p>
            <a:pPr fontAlgn="base">
              <a:spcBef>
                <a:spcPct val="0"/>
              </a:spcBef>
              <a:spcAft>
                <a:spcPct val="0"/>
              </a:spcAft>
            </a:pPr>
            <a:fld id="{EBF8BE03-5B4C-4699-9234-FDAF3E69DC21}"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77108151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p:sndAc>
      <p:endSnd/>
    </p:sndAc>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en-US"/>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cs typeface="Arial" charset="0"/>
              </a:defRPr>
            </a:lvl1pPr>
          </a:lstStyle>
          <a:p>
            <a:pPr fontAlgn="base">
              <a:spcBef>
                <a:spcPct val="0"/>
              </a:spcBef>
              <a:spcAft>
                <a:spcPct val="0"/>
              </a:spcAft>
              <a:defRPr/>
            </a:pPr>
            <a:endParaRPr lang="da-DK">
              <a:solidFill>
                <a:srgbClr val="000000"/>
              </a:solidFill>
              <a:ea typeface="宋体"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cs typeface="Arial" charset="0"/>
              </a:defRPr>
            </a:lvl1pPr>
          </a:lstStyle>
          <a:p>
            <a:pPr fontAlgn="base">
              <a:spcBef>
                <a:spcPct val="0"/>
              </a:spcBef>
              <a:spcAft>
                <a:spcPct val="0"/>
              </a:spcAft>
              <a:defRPr/>
            </a:pPr>
            <a:endParaRPr lang="da-DK">
              <a:solidFill>
                <a:srgbClr val="000000"/>
              </a:solidFill>
              <a:ea typeface="宋体"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D865ADA0-935D-41E3-A0F0-C5567BA86EA3}" type="slidenum">
              <a:rPr lang="da-DK" altLang="en-US" smtClean="0">
                <a:solidFill>
                  <a:srgbClr val="000000"/>
                </a:solidFill>
                <a:ea typeface="宋体" pitchFamily="2" charset="-122"/>
              </a:rPr>
              <a:pPr fontAlgn="base">
                <a:spcBef>
                  <a:spcPct val="0"/>
                </a:spcBef>
                <a:spcAft>
                  <a:spcPct val="0"/>
                </a:spcAft>
              </a:pPr>
              <a:t>‹#›</a:t>
            </a:fld>
            <a:endParaRPr lang="da-DK" altLang="en-US">
              <a:solidFill>
                <a:srgbClr val="000000"/>
              </a:solidFill>
              <a:ea typeface="宋体" pitchFamily="2" charset="-122"/>
            </a:endParaRPr>
          </a:p>
        </p:txBody>
      </p:sp>
    </p:spTree>
    <p:extLst>
      <p:ext uri="{BB962C8B-B14F-4D97-AF65-F5344CB8AC3E}">
        <p14:creationId xmlns:p14="http://schemas.microsoft.com/office/powerpoint/2010/main" val="244094314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iheng.wang@pku.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emf"/><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33.png"/><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image" Target="../media/image30.wmf"/><Relationship Id="rId4" Type="http://schemas.openxmlformats.org/officeDocument/2006/relationships/image" Target="../media/image31.png"/><Relationship Id="rId9"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6.emf"/><Relationship Id="rId4" Type="http://schemas.openxmlformats.org/officeDocument/2006/relationships/image" Target="../media/image31.png"/><Relationship Id="rId9"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2.xml"/><Relationship Id="rId7" Type="http://schemas.openxmlformats.org/officeDocument/2006/relationships/image" Target="../media/image33.png"/><Relationship Id="rId12" Type="http://schemas.openxmlformats.org/officeDocument/2006/relationships/image" Target="../media/image28.png"/><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32.png"/><Relationship Id="rId11" Type="http://schemas.openxmlformats.org/officeDocument/2006/relationships/image" Target="../media/image37.emf"/><Relationship Id="rId5" Type="http://schemas.openxmlformats.org/officeDocument/2006/relationships/image" Target="../media/image31.png"/><Relationship Id="rId10" Type="http://schemas.openxmlformats.org/officeDocument/2006/relationships/oleObject" Target="../embeddings/oleObject3.bin"/><Relationship Id="rId4" Type="http://schemas.openxmlformats.org/officeDocument/2006/relationships/image" Target="../media/image3.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png"/><Relationship Id="rId1" Type="http://schemas.openxmlformats.org/officeDocument/2006/relationships/slideLayout" Target="../slideLayouts/slideLayout73.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6.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51.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5.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5" Type="http://schemas.openxmlformats.org/officeDocument/2006/relationships/image" Target="../media/image16.e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469900" y="1125413"/>
            <a:ext cx="8445500" cy="2087563"/>
          </a:xfrm>
        </p:spPr>
        <p:txBody>
          <a:bodyPr/>
          <a:lstStyle/>
          <a:p>
            <a:pPr eaLnBrk="1" hangingPunct="1">
              <a:lnSpc>
                <a:spcPct val="120000"/>
              </a:lnSpc>
            </a:pPr>
            <a:r>
              <a:rPr lang="zh-CN" altLang="en-US" sz="3600" b="1" dirty="0">
                <a:latin typeface="黑体" panose="02010609060101010101" pitchFamily="49" charset="-122"/>
                <a:ea typeface="黑体" panose="02010609060101010101" pitchFamily="49" charset="-122"/>
              </a:rPr>
              <a:t>第十二讲 宏观进化分析 </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 </a:t>
            </a:r>
            <a:endParaRPr lang="en-US" altLang="zh-CN" sz="2600" b="1" dirty="0">
              <a:ea typeface="黑体" panose="02010609060101010101" pitchFamily="49" charset="-122"/>
            </a:endParaRPr>
          </a:p>
        </p:txBody>
      </p:sp>
      <p:sp>
        <p:nvSpPr>
          <p:cNvPr id="17410" name="Rectangle 9"/>
          <p:cNvSpPr>
            <a:spLocks noChangeArrowheads="1"/>
          </p:cNvSpPr>
          <p:nvPr/>
        </p:nvSpPr>
        <p:spPr bwMode="auto">
          <a:xfrm>
            <a:off x="469900" y="3356992"/>
            <a:ext cx="5486400"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ts val="1200"/>
              </a:spcBef>
              <a:spcAft>
                <a:spcPct val="0"/>
              </a:spcAft>
            </a:pPr>
            <a:r>
              <a:rPr lang="zh-CN" altLang="en-US" sz="2800" b="1" dirty="0">
                <a:solidFill>
                  <a:prstClr val="black"/>
                </a:solidFill>
                <a:latin typeface="Times New Roman" pitchFamily="18" charset="0"/>
                <a:ea typeface="楷体" pitchFamily="49" charset="-122"/>
              </a:rPr>
              <a:t>王志恒</a:t>
            </a:r>
          </a:p>
          <a:p>
            <a:pPr fontAlgn="base">
              <a:spcBef>
                <a:spcPts val="600"/>
              </a:spcBef>
              <a:spcAft>
                <a:spcPct val="0"/>
              </a:spcAft>
            </a:pPr>
            <a:r>
              <a:rPr lang="zh-CN" altLang="en-US" b="1" dirty="0">
                <a:solidFill>
                  <a:prstClr val="black"/>
                </a:solidFill>
                <a:latin typeface="Times New Roman" pitchFamily="18" charset="0"/>
                <a:ea typeface="楷体" pitchFamily="49" charset="-122"/>
              </a:rPr>
              <a:t>北京大学城市与环境学院</a:t>
            </a:r>
            <a:endParaRPr lang="en-US" altLang="zh-CN" b="1" dirty="0">
              <a:solidFill>
                <a:prstClr val="black"/>
              </a:solidFill>
              <a:latin typeface="Times New Roman" pitchFamily="18" charset="0"/>
              <a:ea typeface="楷体" pitchFamily="49" charset="-122"/>
              <a:cs typeface="Times New Roman" pitchFamily="18" charset="0"/>
            </a:endParaRPr>
          </a:p>
          <a:p>
            <a:pPr fontAlgn="base">
              <a:spcBef>
                <a:spcPts val="600"/>
              </a:spcBef>
              <a:spcAft>
                <a:spcPct val="0"/>
              </a:spcAft>
            </a:pPr>
            <a:r>
              <a:rPr lang="en-US" altLang="zh-CN" b="1" dirty="0">
                <a:solidFill>
                  <a:prstClr val="black"/>
                </a:solidFill>
                <a:latin typeface="Times New Roman"/>
                <a:ea typeface="ＭＳ Ｐゴシック" pitchFamily="34" charset="-128"/>
                <a:cs typeface="Times New Roman"/>
                <a:hlinkClick r:id="rId3"/>
              </a:rPr>
              <a:t>zhiheng.wang@pku.edu.cn</a:t>
            </a:r>
            <a:endParaRPr lang="en-US" altLang="zh-CN" b="1" dirty="0">
              <a:solidFill>
                <a:prstClr val="black"/>
              </a:solidFill>
              <a:latin typeface="Times New Roman"/>
              <a:ea typeface="ＭＳ Ｐゴシック" pitchFamily="34" charset="-128"/>
              <a:cs typeface="Times New Roman"/>
            </a:endParaRPr>
          </a:p>
        </p:txBody>
      </p:sp>
      <p:pic>
        <p:nvPicPr>
          <p:cNvPr id="65538" name="Picture 2" descr="http://www.urban-environ.pku.edu.cn/img/logo_222.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944333" y="6309320"/>
            <a:ext cx="3007659" cy="4372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0727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sp>
        <p:nvSpPr>
          <p:cNvPr id="7" name="Title 1"/>
          <p:cNvSpPr>
            <a:spLocks noGrp="1"/>
          </p:cNvSpPr>
          <p:nvPr>
            <p:ph type="title"/>
          </p:nvPr>
        </p:nvSpPr>
        <p:spPr>
          <a:xfrm>
            <a:off x="179512" y="66751"/>
            <a:ext cx="7391400" cy="625945"/>
          </a:xfrm>
        </p:spPr>
        <p:txBody>
          <a:bodyPr>
            <a:normAutofit/>
          </a:bodyPr>
          <a:lstStyle/>
          <a:p>
            <a:pPr algn="l"/>
            <a:r>
              <a:rPr lang="en-US" altLang="zh-CN" sz="3200" b="1" kern="1200"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Phylogenetic diversity indices</a:t>
            </a:r>
          </a:p>
        </p:txBody>
      </p:sp>
      <p:sp>
        <p:nvSpPr>
          <p:cNvPr id="2" name="Rectangle 1"/>
          <p:cNvSpPr/>
          <p:nvPr/>
        </p:nvSpPr>
        <p:spPr>
          <a:xfrm>
            <a:off x="467544" y="1268760"/>
            <a:ext cx="8280920" cy="3785652"/>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Faith phylogenetic diversity (Faith PD)</a:t>
            </a:r>
            <a:r>
              <a:rPr lang="en-US" sz="2000" dirty="0">
                <a:solidFill>
                  <a:prstClr val="black"/>
                </a:solidFill>
                <a:latin typeface="Times New Roman" panose="02020603050405020304" pitchFamily="18" charset="0"/>
                <a:cs typeface="Times New Roman" panose="02020603050405020304" pitchFamily="18" charset="0"/>
              </a:rPr>
              <a:t>: the length of the minimum spanning tree</a:t>
            </a:r>
          </a:p>
          <a:p>
            <a:endParaRPr lang="en-US" sz="2000" dirty="0">
              <a:solidFill>
                <a:prstClr val="black"/>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Total taxonomic distinctness (TTD)</a:t>
            </a:r>
            <a:r>
              <a:rPr lang="en-US" sz="2000" dirty="0">
                <a:solidFill>
                  <a:prstClr val="black"/>
                </a:solidFill>
                <a:latin typeface="Times New Roman" panose="02020603050405020304" pitchFamily="18" charset="0"/>
                <a:cs typeface="Times New Roman" panose="02020603050405020304" pitchFamily="18" charset="0"/>
              </a:rPr>
              <a:t>: the sum of pairwise phylogenetic distances</a:t>
            </a:r>
          </a:p>
          <a:p>
            <a:endParaRPr lang="en-US" sz="2000" dirty="0">
              <a:solidFill>
                <a:prstClr val="black"/>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Average taxonomic distinctness (</a:t>
            </a:r>
            <a:r>
              <a:rPr lang="en-US" sz="2000" b="1" dirty="0" err="1">
                <a:solidFill>
                  <a:srgbClr val="FF0000"/>
                </a:solidFill>
                <a:latin typeface="Times New Roman" panose="02020603050405020304" pitchFamily="18" charset="0"/>
                <a:cs typeface="Times New Roman" panose="02020603050405020304" pitchFamily="18" charset="0"/>
              </a:rPr>
              <a:t>AvTD</a:t>
            </a:r>
            <a:r>
              <a:rPr lang="en-US" sz="2000" b="1" dirty="0">
                <a:solidFill>
                  <a:srgbClr val="FF0000"/>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average of the phylogenetic distances between all species pairs</a:t>
            </a:r>
          </a:p>
          <a:p>
            <a:endParaRPr lang="en-US" sz="2000" dirty="0">
              <a:solidFill>
                <a:prstClr val="black"/>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Mean root distance (MRD)</a:t>
            </a:r>
            <a:r>
              <a:rPr lang="en-US" sz="2000" dirty="0">
                <a:solidFill>
                  <a:prstClr val="black"/>
                </a:solidFill>
                <a:latin typeface="Times New Roman" panose="02020603050405020304" pitchFamily="18" charset="0"/>
                <a:cs typeface="Times New Roman" panose="02020603050405020304" pitchFamily="18" charset="0"/>
              </a:rPr>
              <a:t>: average of the number of nodes separating each species from the root</a:t>
            </a:r>
          </a:p>
          <a:p>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8" name="Rectangle 7"/>
          <p:cNvSpPr/>
          <p:nvPr/>
        </p:nvSpPr>
        <p:spPr>
          <a:xfrm>
            <a:off x="451466" y="5062966"/>
            <a:ext cx="4381328" cy="400110"/>
          </a:xfrm>
          <a:prstGeom prst="rect">
            <a:avLst/>
          </a:prstGeom>
        </p:spPr>
        <p:txBody>
          <a:bodyPr wrap="none">
            <a:spAutoFit/>
          </a:bodyPr>
          <a:lstStyle/>
          <a:p>
            <a:r>
              <a:rPr lang="en-US" altLang="zh-CN" sz="2000" b="1" dirty="0">
                <a:solidFill>
                  <a:srgbClr val="FF0000"/>
                </a:solidFill>
                <a:latin typeface="Times New Roman" pitchFamily="18" charset="0"/>
                <a:ea typeface="黑体" pitchFamily="49" charset="-122"/>
                <a:cs typeface="Times New Roman" pitchFamily="18" charset="0"/>
              </a:rPr>
              <a:t>Phylogenetic species variability (PSV) </a:t>
            </a:r>
            <a:endParaRPr lang="en-US" sz="2000" dirty="0">
              <a:solidFill>
                <a:srgbClr val="FF0000"/>
              </a:solidFill>
            </a:endParaRPr>
          </a:p>
        </p:txBody>
      </p:sp>
      <p:sp>
        <p:nvSpPr>
          <p:cNvPr id="9" name="Rectangle 8"/>
          <p:cNvSpPr/>
          <p:nvPr/>
        </p:nvSpPr>
        <p:spPr>
          <a:xfrm>
            <a:off x="451466" y="5631891"/>
            <a:ext cx="4062331" cy="400110"/>
          </a:xfrm>
          <a:prstGeom prst="rect">
            <a:avLst/>
          </a:prstGeom>
        </p:spPr>
        <p:txBody>
          <a:bodyPr wrap="none">
            <a:spAutoFit/>
          </a:bodyPr>
          <a:lstStyle/>
          <a:p>
            <a:r>
              <a:rPr lang="en-US" altLang="zh-CN" sz="2000" b="1" dirty="0">
                <a:solidFill>
                  <a:srgbClr val="FF0000"/>
                </a:solidFill>
                <a:latin typeface="Times New Roman" pitchFamily="18" charset="0"/>
                <a:ea typeface="黑体" pitchFamily="49" charset="-122"/>
                <a:cs typeface="Times New Roman" pitchFamily="18" charset="0"/>
              </a:rPr>
              <a:t>Phylogenetic species richness (PSR)</a:t>
            </a:r>
            <a:endParaRPr lang="en-US" sz="2000" dirty="0">
              <a:solidFill>
                <a:srgbClr val="FF0000"/>
              </a:solidFill>
            </a:endParaRPr>
          </a:p>
        </p:txBody>
      </p:sp>
      <p:sp>
        <p:nvSpPr>
          <p:cNvPr id="10" name="Rectangle 9"/>
          <p:cNvSpPr/>
          <p:nvPr/>
        </p:nvSpPr>
        <p:spPr>
          <a:xfrm>
            <a:off x="451466" y="6200816"/>
            <a:ext cx="4105611" cy="400110"/>
          </a:xfrm>
          <a:prstGeom prst="rect">
            <a:avLst/>
          </a:prstGeom>
        </p:spPr>
        <p:txBody>
          <a:bodyPr wrap="none">
            <a:spAutoFit/>
          </a:bodyPr>
          <a:lstStyle/>
          <a:p>
            <a:r>
              <a:rPr lang="en-US" altLang="zh-CN" sz="2000" b="1" dirty="0">
                <a:solidFill>
                  <a:srgbClr val="FF0000"/>
                </a:solidFill>
                <a:latin typeface="Times New Roman" pitchFamily="18" charset="0"/>
                <a:ea typeface="黑体" pitchFamily="49" charset="-122"/>
                <a:cs typeface="Times New Roman" pitchFamily="18" charset="0"/>
              </a:rPr>
              <a:t>Phylogenetic species evenness (PSE)</a:t>
            </a:r>
            <a:endParaRPr lang="en-US" sz="2000" dirty="0">
              <a:solidFill>
                <a:srgbClr val="FF0000"/>
              </a:solidFill>
            </a:endParaRPr>
          </a:p>
        </p:txBody>
      </p:sp>
    </p:spTree>
    <p:extLst>
      <p:ext uri="{BB962C8B-B14F-4D97-AF65-F5344CB8AC3E}">
        <p14:creationId xmlns:p14="http://schemas.microsoft.com/office/powerpoint/2010/main" val="412902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sp>
        <p:nvSpPr>
          <p:cNvPr id="7" name="Title 1"/>
          <p:cNvSpPr>
            <a:spLocks noGrp="1"/>
          </p:cNvSpPr>
          <p:nvPr>
            <p:ph type="title"/>
          </p:nvPr>
        </p:nvSpPr>
        <p:spPr>
          <a:xfrm>
            <a:off x="179512" y="66751"/>
            <a:ext cx="7391400" cy="625945"/>
          </a:xfrm>
        </p:spPr>
        <p:txBody>
          <a:bodyPr>
            <a:normAutofit/>
          </a:bodyPr>
          <a:lstStyle/>
          <a:p>
            <a:pPr algn="l"/>
            <a:r>
              <a:rPr lang="en-US" altLang="zh-CN" sz="3200" b="1" kern="1200"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Phylogenetic diversity indices</a:t>
            </a:r>
          </a:p>
        </p:txBody>
      </p:sp>
      <p:sp>
        <p:nvSpPr>
          <p:cNvPr id="2" name="Rectangle 1"/>
          <p:cNvSpPr/>
          <p:nvPr/>
        </p:nvSpPr>
        <p:spPr>
          <a:xfrm>
            <a:off x="387669" y="1095168"/>
            <a:ext cx="4652682" cy="1015663"/>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Faith phylogenetic diversity (Faith PD)</a:t>
            </a:r>
            <a:r>
              <a:rPr lang="en-US" sz="2000" dirty="0">
                <a:solidFill>
                  <a:prstClr val="black"/>
                </a:solidFill>
                <a:latin typeface="Times New Roman" panose="02020603050405020304" pitchFamily="18" charset="0"/>
                <a:cs typeface="Times New Roman" panose="02020603050405020304" pitchFamily="18" charset="0"/>
              </a:rPr>
              <a:t>: the length of the minimum spanning tree</a:t>
            </a:r>
          </a:p>
          <a:p>
            <a:r>
              <a:rPr lang="zh-CN" altLang="en-US" sz="2000" dirty="0">
                <a:solidFill>
                  <a:prstClr val="black"/>
                </a:solidFill>
                <a:latin typeface="Times New Roman" panose="02020603050405020304" pitchFamily="18" charset="0"/>
                <a:cs typeface="Times New Roman" panose="02020603050405020304" pitchFamily="18" charset="0"/>
              </a:rPr>
              <a:t>最小生成树的总长度</a:t>
            </a:r>
            <a:endParaRPr lang="en-US" sz="2000" dirty="0">
              <a:solidFill>
                <a:prstClr val="black"/>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5636396" y="5475639"/>
            <a:ext cx="3433333" cy="1233490"/>
          </a:xfrm>
          <a:prstGeom prst="rect">
            <a:avLst/>
          </a:prstGeom>
          <a:ln>
            <a:solidFill>
              <a:schemeClr val="bg1">
                <a:lumMod val="95000"/>
              </a:schemeClr>
            </a:solidFill>
          </a:ln>
          <a:effectLst>
            <a:outerShdw blurRad="50800" dist="38100" dir="5400000" algn="t" rotWithShape="0">
              <a:prstClr val="black">
                <a:alpha val="40000"/>
              </a:prstClr>
            </a:outerShdw>
          </a:effectLst>
        </p:spPr>
      </p:pic>
      <p:sp>
        <p:nvSpPr>
          <p:cNvPr id="12" name="Oval 11"/>
          <p:cNvSpPr/>
          <p:nvPr/>
        </p:nvSpPr>
        <p:spPr>
          <a:xfrm>
            <a:off x="3589732" y="3076633"/>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p:nvSpPr>
        <p:spPr>
          <a:xfrm>
            <a:off x="3589732" y="3821141"/>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3589732" y="4550240"/>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3312286" y="2238899"/>
            <a:ext cx="646331" cy="369332"/>
          </a:xfrm>
          <a:prstGeom prst="rect">
            <a:avLst/>
          </a:prstGeom>
          <a:noFill/>
        </p:spPr>
        <p:txBody>
          <a:bodyPr wrap="none" rtlCol="0">
            <a:spAutoFit/>
          </a:bodyPr>
          <a:lstStyle/>
          <a:p>
            <a:r>
              <a:rPr lang="zh-CN" altLang="en-US" dirty="0">
                <a:solidFill>
                  <a:prstClr val="black"/>
                </a:solidFill>
              </a:rPr>
              <a:t>群落</a:t>
            </a:r>
            <a:endParaRPr lang="en-US" dirty="0">
              <a:solidFill>
                <a:prstClr val="black"/>
              </a:solidFill>
            </a:endParaRPr>
          </a:p>
        </p:txBody>
      </p:sp>
      <p:pic>
        <p:nvPicPr>
          <p:cNvPr id="15" name="Picture 14"/>
          <p:cNvPicPr>
            <a:picLocks noChangeAspect="1"/>
          </p:cNvPicPr>
          <p:nvPr/>
        </p:nvPicPr>
        <p:blipFill>
          <a:blip r:embed="rId4">
            <a:clrChange>
              <a:clrFrom>
                <a:srgbClr val="FFFFFF"/>
              </a:clrFrom>
              <a:clrTo>
                <a:srgbClr val="FFFFFF">
                  <a:alpha val="0"/>
                </a:srgbClr>
              </a:clrTo>
            </a:clrChange>
          </a:blip>
          <a:stretch>
            <a:fillRect/>
          </a:stretch>
        </p:blipFill>
        <p:spPr>
          <a:xfrm>
            <a:off x="180967" y="2275239"/>
            <a:ext cx="3205169" cy="3200400"/>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179512" y="2271502"/>
            <a:ext cx="3205170" cy="3200400"/>
          </a:xfrm>
          <a:prstGeom prst="rect">
            <a:avLst/>
          </a:prstGeom>
        </p:spPr>
      </p:pic>
      <p:sp>
        <p:nvSpPr>
          <p:cNvPr id="16" name="TextBox 15"/>
          <p:cNvSpPr txBox="1"/>
          <p:nvPr/>
        </p:nvSpPr>
        <p:spPr>
          <a:xfrm>
            <a:off x="2402883" y="4475877"/>
            <a:ext cx="399468" cy="369332"/>
          </a:xfrm>
          <a:prstGeom prst="rect">
            <a:avLst/>
          </a:prstGeom>
          <a:noFill/>
        </p:spPr>
        <p:txBody>
          <a:bodyPr wrap="none" rtlCol="0">
            <a:spAutoFit/>
          </a:bodyPr>
          <a:lstStyle/>
          <a:p>
            <a:r>
              <a:rPr lang="en-US" dirty="0">
                <a:solidFill>
                  <a:srgbClr val="C00000"/>
                </a:solidFill>
              </a:rPr>
              <a:t>L1</a:t>
            </a:r>
          </a:p>
        </p:txBody>
      </p:sp>
      <p:sp>
        <p:nvSpPr>
          <p:cNvPr id="17" name="TextBox 16"/>
          <p:cNvSpPr txBox="1"/>
          <p:nvPr/>
        </p:nvSpPr>
        <p:spPr>
          <a:xfrm>
            <a:off x="1916909" y="4641680"/>
            <a:ext cx="399468" cy="369332"/>
          </a:xfrm>
          <a:prstGeom prst="rect">
            <a:avLst/>
          </a:prstGeom>
          <a:noFill/>
        </p:spPr>
        <p:txBody>
          <a:bodyPr wrap="none" rtlCol="0">
            <a:spAutoFit/>
          </a:bodyPr>
          <a:lstStyle/>
          <a:p>
            <a:r>
              <a:rPr lang="en-US" dirty="0">
                <a:solidFill>
                  <a:srgbClr val="C00000"/>
                </a:solidFill>
              </a:rPr>
              <a:t>L2</a:t>
            </a:r>
          </a:p>
        </p:txBody>
      </p:sp>
      <p:sp>
        <p:nvSpPr>
          <p:cNvPr id="18" name="TextBox 17"/>
          <p:cNvSpPr txBox="1"/>
          <p:nvPr/>
        </p:nvSpPr>
        <p:spPr>
          <a:xfrm>
            <a:off x="1096943" y="4411294"/>
            <a:ext cx="399468" cy="369332"/>
          </a:xfrm>
          <a:prstGeom prst="rect">
            <a:avLst/>
          </a:prstGeom>
          <a:noFill/>
        </p:spPr>
        <p:txBody>
          <a:bodyPr wrap="none" rtlCol="0">
            <a:spAutoFit/>
          </a:bodyPr>
          <a:lstStyle/>
          <a:p>
            <a:r>
              <a:rPr lang="en-US" dirty="0">
                <a:solidFill>
                  <a:srgbClr val="C00000"/>
                </a:solidFill>
              </a:rPr>
              <a:t>L3</a:t>
            </a:r>
          </a:p>
        </p:txBody>
      </p:sp>
      <p:sp>
        <p:nvSpPr>
          <p:cNvPr id="19" name="TextBox 18"/>
          <p:cNvSpPr txBox="1"/>
          <p:nvPr/>
        </p:nvSpPr>
        <p:spPr>
          <a:xfrm>
            <a:off x="2387216" y="3727915"/>
            <a:ext cx="399468" cy="369332"/>
          </a:xfrm>
          <a:prstGeom prst="rect">
            <a:avLst/>
          </a:prstGeom>
          <a:noFill/>
        </p:spPr>
        <p:txBody>
          <a:bodyPr wrap="none" rtlCol="0">
            <a:spAutoFit/>
          </a:bodyPr>
          <a:lstStyle/>
          <a:p>
            <a:r>
              <a:rPr lang="en-US" dirty="0">
                <a:solidFill>
                  <a:srgbClr val="C00000"/>
                </a:solidFill>
              </a:rPr>
              <a:t>L4</a:t>
            </a:r>
          </a:p>
        </p:txBody>
      </p:sp>
      <p:sp>
        <p:nvSpPr>
          <p:cNvPr id="20" name="TextBox 19"/>
          <p:cNvSpPr txBox="1"/>
          <p:nvPr/>
        </p:nvSpPr>
        <p:spPr>
          <a:xfrm>
            <a:off x="1833312" y="3553272"/>
            <a:ext cx="399468" cy="369332"/>
          </a:xfrm>
          <a:prstGeom prst="rect">
            <a:avLst/>
          </a:prstGeom>
          <a:noFill/>
        </p:spPr>
        <p:txBody>
          <a:bodyPr wrap="none" rtlCol="0">
            <a:spAutoFit/>
          </a:bodyPr>
          <a:lstStyle/>
          <a:p>
            <a:r>
              <a:rPr lang="en-US" dirty="0">
                <a:solidFill>
                  <a:srgbClr val="C00000"/>
                </a:solidFill>
              </a:rPr>
              <a:t>L5</a:t>
            </a:r>
          </a:p>
        </p:txBody>
      </p:sp>
      <p:sp>
        <p:nvSpPr>
          <p:cNvPr id="21" name="TextBox 20"/>
          <p:cNvSpPr txBox="1"/>
          <p:nvPr/>
        </p:nvSpPr>
        <p:spPr>
          <a:xfrm>
            <a:off x="1271506" y="3343618"/>
            <a:ext cx="399468" cy="369332"/>
          </a:xfrm>
          <a:prstGeom prst="rect">
            <a:avLst/>
          </a:prstGeom>
          <a:noFill/>
        </p:spPr>
        <p:txBody>
          <a:bodyPr wrap="none" rtlCol="0">
            <a:spAutoFit/>
          </a:bodyPr>
          <a:lstStyle/>
          <a:p>
            <a:r>
              <a:rPr lang="en-US" dirty="0">
                <a:solidFill>
                  <a:srgbClr val="C00000"/>
                </a:solidFill>
              </a:rPr>
              <a:t>L6</a:t>
            </a:r>
          </a:p>
        </p:txBody>
      </p:sp>
      <p:sp>
        <p:nvSpPr>
          <p:cNvPr id="22" name="TextBox 21"/>
          <p:cNvSpPr txBox="1"/>
          <p:nvPr/>
        </p:nvSpPr>
        <p:spPr>
          <a:xfrm>
            <a:off x="704094" y="2987626"/>
            <a:ext cx="399468" cy="369332"/>
          </a:xfrm>
          <a:prstGeom prst="rect">
            <a:avLst/>
          </a:prstGeom>
          <a:noFill/>
        </p:spPr>
        <p:txBody>
          <a:bodyPr wrap="none" rtlCol="0">
            <a:spAutoFit/>
          </a:bodyPr>
          <a:lstStyle/>
          <a:p>
            <a:r>
              <a:rPr lang="en-US" dirty="0">
                <a:solidFill>
                  <a:srgbClr val="C00000"/>
                </a:solidFill>
              </a:rPr>
              <a:t>L7</a:t>
            </a:r>
          </a:p>
        </p:txBody>
      </p:sp>
      <p:sp>
        <p:nvSpPr>
          <p:cNvPr id="23" name="TextBox 22"/>
          <p:cNvSpPr txBox="1"/>
          <p:nvPr/>
        </p:nvSpPr>
        <p:spPr>
          <a:xfrm>
            <a:off x="2178937" y="3009068"/>
            <a:ext cx="399468" cy="369332"/>
          </a:xfrm>
          <a:prstGeom prst="rect">
            <a:avLst/>
          </a:prstGeom>
          <a:noFill/>
        </p:spPr>
        <p:txBody>
          <a:bodyPr wrap="none" rtlCol="0">
            <a:spAutoFit/>
          </a:bodyPr>
          <a:lstStyle/>
          <a:p>
            <a:r>
              <a:rPr lang="en-US" dirty="0">
                <a:solidFill>
                  <a:srgbClr val="C00000"/>
                </a:solidFill>
              </a:rPr>
              <a:t>L8</a:t>
            </a:r>
          </a:p>
        </p:txBody>
      </p:sp>
      <mc:AlternateContent xmlns:mc="http://schemas.openxmlformats.org/markup-compatibility/2006" xmlns:a14="http://schemas.microsoft.com/office/drawing/2010/main">
        <mc:Choice Requires="a14">
          <p:sp>
            <p:nvSpPr>
              <p:cNvPr id="24" name="TextBox 23"/>
              <p:cNvSpPr txBox="1"/>
              <p:nvPr/>
            </p:nvSpPr>
            <p:spPr>
              <a:xfrm>
                <a:off x="1080318" y="5266779"/>
                <a:ext cx="1397562" cy="871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𝑃𝐷</m:t>
                      </m:r>
                      <m:r>
                        <a:rPr lang="en-US" i="1" smtClean="0">
                          <a:solidFill>
                            <a:prstClr val="black"/>
                          </a:solidFill>
                          <a:latin typeface="Cambria Math" panose="02040503050406030204" pitchFamily="18" charset="0"/>
                        </a:rPr>
                        <m:t>=</m:t>
                      </m:r>
                      <m:nary>
                        <m:naryPr>
                          <m:chr m:val="∑"/>
                          <m:ctrlPr>
                            <a:rPr lang="en-US" i="1" smtClean="0">
                              <a:solidFill>
                                <a:prstClr val="black"/>
                              </a:solidFill>
                              <a:latin typeface="Cambria Math" panose="02040503050406030204" pitchFamily="18" charset="0"/>
                            </a:rPr>
                          </m:ctrlPr>
                        </m:naryPr>
                        <m:sub>
                          <m:r>
                            <m:rPr>
                              <m:brk m:alnAt="23"/>
                            </m:rPr>
                            <a:rPr lang="en-US" i="1" smtClean="0">
                              <a:solidFill>
                                <a:prstClr val="black"/>
                              </a:solidFill>
                              <a:latin typeface="Cambria Math" panose="02040503050406030204" pitchFamily="18" charset="0"/>
                            </a:rPr>
                            <m:t>𝑖</m:t>
                          </m:r>
                          <m:r>
                            <a:rPr lang="en-US" i="1" smtClean="0">
                              <a:solidFill>
                                <a:prstClr val="black"/>
                              </a:solidFill>
                              <a:latin typeface="Cambria Math" panose="02040503050406030204" pitchFamily="18" charset="0"/>
                            </a:rPr>
                            <m:t>=1</m:t>
                          </m:r>
                        </m:sub>
                        <m:sup>
                          <m:r>
                            <a:rPr lang="en-US" i="1" smtClean="0">
                              <a:solidFill>
                                <a:prstClr val="black"/>
                              </a:solidFill>
                              <a:latin typeface="Cambria Math" panose="02040503050406030204" pitchFamily="18" charset="0"/>
                            </a:rPr>
                            <m:t>8</m:t>
                          </m:r>
                        </m:sup>
                        <m:e>
                          <m:r>
                            <a:rPr lang="en-US" i="1" smtClean="0">
                              <a:solidFill>
                                <a:prstClr val="black"/>
                              </a:solidFill>
                              <a:latin typeface="Cambria Math" panose="02040503050406030204" pitchFamily="18" charset="0"/>
                            </a:rPr>
                            <m:t>𝐿𝑖</m:t>
                          </m:r>
                        </m:e>
                      </m:nary>
                    </m:oMath>
                  </m:oMathPara>
                </a14:m>
                <a:endParaRPr lang="en-US"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080318" y="5266779"/>
                <a:ext cx="1397562" cy="871136"/>
              </a:xfrm>
              <a:prstGeom prst="rect">
                <a:avLst/>
              </a:prstGeom>
              <a:blipFill rotWithShape="0">
                <a:blip r:embed="rId7"/>
                <a:stretch>
                  <a:fillRect/>
                </a:stretch>
              </a:blipFill>
            </p:spPr>
            <p:txBody>
              <a:bodyPr/>
              <a:lstStyle/>
              <a:p>
                <a:r>
                  <a:rPr lang="en-US">
                    <a:noFill/>
                  </a:rPr>
                  <a:t> </a:t>
                </a:r>
              </a:p>
            </p:txBody>
          </p:sp>
        </mc:Fallback>
      </mc:AlternateContent>
      <p:pic>
        <p:nvPicPr>
          <p:cNvPr id="25" name="Picture 24"/>
          <p:cNvPicPr>
            <a:picLocks noChangeAspect="1"/>
          </p:cNvPicPr>
          <p:nvPr/>
        </p:nvPicPr>
        <p:blipFill>
          <a:blip r:embed="rId4">
            <a:clrChange>
              <a:clrFrom>
                <a:srgbClr val="FFFFFF"/>
              </a:clrFrom>
              <a:clrTo>
                <a:srgbClr val="FFFFFF">
                  <a:alpha val="0"/>
                </a:srgbClr>
              </a:clrTo>
            </a:clrChange>
          </a:blip>
          <a:stretch>
            <a:fillRect/>
          </a:stretch>
        </p:blipFill>
        <p:spPr>
          <a:xfrm>
            <a:off x="4835308" y="2312381"/>
            <a:ext cx="3205169" cy="3200400"/>
          </a:xfrm>
          <a:prstGeom prst="rect">
            <a:avLst/>
          </a:prstGeom>
        </p:spPr>
      </p:pic>
      <p:sp>
        <p:nvSpPr>
          <p:cNvPr id="26" name="Oval 25"/>
          <p:cNvSpPr/>
          <p:nvPr/>
        </p:nvSpPr>
        <p:spPr>
          <a:xfrm>
            <a:off x="7932318" y="3076633"/>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7920037" y="3468985"/>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932318" y="3815617"/>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a:off x="7654872" y="2238899"/>
            <a:ext cx="646331" cy="369332"/>
          </a:xfrm>
          <a:prstGeom prst="rect">
            <a:avLst/>
          </a:prstGeom>
          <a:noFill/>
        </p:spPr>
        <p:txBody>
          <a:bodyPr wrap="none" rtlCol="0">
            <a:spAutoFit/>
          </a:bodyPr>
          <a:lstStyle/>
          <a:p>
            <a:r>
              <a:rPr lang="zh-CN" altLang="en-US" dirty="0">
                <a:solidFill>
                  <a:prstClr val="black"/>
                </a:solidFill>
              </a:rPr>
              <a:t>群落</a:t>
            </a:r>
            <a:endParaRPr lang="en-US" dirty="0">
              <a:solidFill>
                <a:prstClr val="black"/>
              </a:solidFill>
            </a:endParaRPr>
          </a:p>
        </p:txBody>
      </p:sp>
      <p:pic>
        <p:nvPicPr>
          <p:cNvPr id="30" name="Picture 29"/>
          <p:cNvPicPr>
            <a:picLocks noChangeAspect="1"/>
          </p:cNvPicPr>
          <p:nvPr/>
        </p:nvPicPr>
        <p:blipFill>
          <a:blip r:embed="rId8">
            <a:clrChange>
              <a:clrFrom>
                <a:srgbClr val="FFFFFF"/>
              </a:clrFrom>
              <a:clrTo>
                <a:srgbClr val="FFFFFF">
                  <a:alpha val="0"/>
                </a:srgbClr>
              </a:clrTo>
            </a:clrChange>
          </a:blip>
          <a:stretch>
            <a:fillRect/>
          </a:stretch>
        </p:blipFill>
        <p:spPr>
          <a:xfrm>
            <a:off x="4834753" y="2313491"/>
            <a:ext cx="3205170" cy="3200400"/>
          </a:xfrm>
          <a:prstGeom prst="rect">
            <a:avLst/>
          </a:prstGeom>
        </p:spPr>
      </p:pic>
      <p:pic>
        <p:nvPicPr>
          <p:cNvPr id="31" name="Picture 30"/>
          <p:cNvPicPr>
            <a:picLocks noChangeAspect="1"/>
          </p:cNvPicPr>
          <p:nvPr/>
        </p:nvPicPr>
        <p:blipFill>
          <a:blip r:embed="rId9">
            <a:clrChange>
              <a:clrFrom>
                <a:srgbClr val="FFFFFF"/>
              </a:clrFrom>
              <a:clrTo>
                <a:srgbClr val="FFFFFF">
                  <a:alpha val="0"/>
                </a:srgbClr>
              </a:clrTo>
            </a:clrChange>
          </a:blip>
          <a:stretch>
            <a:fillRect/>
          </a:stretch>
        </p:blipFill>
        <p:spPr>
          <a:xfrm>
            <a:off x="4834753" y="2311271"/>
            <a:ext cx="3205170" cy="3200400"/>
          </a:xfrm>
          <a:prstGeom prst="rect">
            <a:avLst/>
          </a:prstGeom>
        </p:spPr>
      </p:pic>
      <p:sp>
        <p:nvSpPr>
          <p:cNvPr id="32" name="TextBox 31"/>
          <p:cNvSpPr txBox="1"/>
          <p:nvPr/>
        </p:nvSpPr>
        <p:spPr>
          <a:xfrm>
            <a:off x="5885229" y="3168073"/>
            <a:ext cx="492443" cy="461665"/>
          </a:xfrm>
          <a:prstGeom prst="rect">
            <a:avLst/>
          </a:prstGeom>
          <a:noFill/>
        </p:spPr>
        <p:txBody>
          <a:bodyPr wrap="none" rtlCol="0">
            <a:spAutoFit/>
          </a:bodyPr>
          <a:lstStyle/>
          <a:p>
            <a:r>
              <a:rPr lang="en-US" altLang="zh-CN" sz="2400" b="1" dirty="0">
                <a:solidFill>
                  <a:prstClr val="black">
                    <a:lumMod val="95000"/>
                    <a:lumOff val="5000"/>
                  </a:prstClr>
                </a:solidFill>
              </a:rPr>
              <a:t>×</a:t>
            </a:r>
            <a:endParaRPr lang="en-US" sz="2400" b="1" dirty="0">
              <a:solidFill>
                <a:prstClr val="black">
                  <a:lumMod val="95000"/>
                  <a:lumOff val="5000"/>
                </a:prstClr>
              </a:solidFill>
            </a:endParaRPr>
          </a:p>
        </p:txBody>
      </p:sp>
      <p:sp>
        <p:nvSpPr>
          <p:cNvPr id="33" name="TextBox 32"/>
          <p:cNvSpPr txBox="1"/>
          <p:nvPr/>
        </p:nvSpPr>
        <p:spPr>
          <a:xfrm>
            <a:off x="5376621" y="2845800"/>
            <a:ext cx="492443" cy="461665"/>
          </a:xfrm>
          <a:prstGeom prst="rect">
            <a:avLst/>
          </a:prstGeom>
          <a:noFill/>
        </p:spPr>
        <p:txBody>
          <a:bodyPr wrap="none" rtlCol="0">
            <a:spAutoFit/>
          </a:bodyPr>
          <a:lstStyle/>
          <a:p>
            <a:r>
              <a:rPr lang="en-US" altLang="zh-CN" sz="2400" b="1" dirty="0">
                <a:solidFill>
                  <a:prstClr val="black">
                    <a:lumMod val="95000"/>
                    <a:lumOff val="5000"/>
                  </a:prstClr>
                </a:solidFill>
              </a:rPr>
              <a:t>×</a:t>
            </a:r>
            <a:endParaRPr lang="en-US" sz="2400" b="1" dirty="0">
              <a:solidFill>
                <a:prstClr val="black">
                  <a:lumMod val="95000"/>
                  <a:lumOff val="5000"/>
                </a:prstClr>
              </a:solidFill>
            </a:endParaRPr>
          </a:p>
        </p:txBody>
      </p:sp>
    </p:spTree>
    <p:extLst>
      <p:ext uri="{BB962C8B-B14F-4D97-AF65-F5344CB8AC3E}">
        <p14:creationId xmlns:p14="http://schemas.microsoft.com/office/powerpoint/2010/main" val="41360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down)">
                                      <p:cBhvr>
                                        <p:cTn id="71" dur="500"/>
                                        <p:tgtEl>
                                          <p:spTgt spid="27"/>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25"/>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30"/>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barn(inVertical)">
                                      <p:cBhvr>
                                        <p:cTn id="9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0" grpId="0"/>
      <p:bldP spid="16" grpId="0"/>
      <p:bldP spid="17" grpId="0"/>
      <p:bldP spid="18" grpId="0"/>
      <p:bldP spid="19" grpId="0"/>
      <p:bldP spid="20" grpId="0"/>
      <p:bldP spid="21" grpId="0"/>
      <p:bldP spid="22" grpId="0"/>
      <p:bldP spid="23" grpId="0"/>
      <p:bldP spid="24" grpId="0"/>
      <p:bldP spid="26" grpId="0" animBg="1"/>
      <p:bldP spid="27" grpId="0" animBg="1"/>
      <p:bldP spid="28" grpId="0" animBg="1"/>
      <p:bldP spid="29"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sp>
        <p:nvSpPr>
          <p:cNvPr id="7" name="Title 1"/>
          <p:cNvSpPr>
            <a:spLocks noGrp="1"/>
          </p:cNvSpPr>
          <p:nvPr>
            <p:ph type="title"/>
          </p:nvPr>
        </p:nvSpPr>
        <p:spPr>
          <a:xfrm>
            <a:off x="179512" y="66751"/>
            <a:ext cx="7391400" cy="625945"/>
          </a:xfrm>
        </p:spPr>
        <p:txBody>
          <a:bodyPr>
            <a:normAutofit/>
          </a:bodyPr>
          <a:lstStyle/>
          <a:p>
            <a:pPr algn="l"/>
            <a:r>
              <a:rPr lang="en-US" altLang="zh-CN" sz="3200" b="1" kern="1200"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Phylogenetic diversity indices</a:t>
            </a:r>
          </a:p>
        </p:txBody>
      </p:sp>
      <p:sp>
        <p:nvSpPr>
          <p:cNvPr id="8" name="Rectangle 7"/>
          <p:cNvSpPr/>
          <p:nvPr/>
        </p:nvSpPr>
        <p:spPr>
          <a:xfrm>
            <a:off x="292811" y="1196119"/>
            <a:ext cx="4991824" cy="1323439"/>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Mean root distance (MRD)</a:t>
            </a:r>
            <a:r>
              <a:rPr lang="en-US" sz="2000" dirty="0">
                <a:solidFill>
                  <a:prstClr val="black"/>
                </a:solidFill>
                <a:latin typeface="Times New Roman" panose="02020603050405020304" pitchFamily="18" charset="0"/>
                <a:cs typeface="Times New Roman" panose="02020603050405020304" pitchFamily="18" charset="0"/>
              </a:rPr>
              <a:t>: average of the number of nodes separating each species from the root</a:t>
            </a:r>
          </a:p>
          <a:p>
            <a:r>
              <a:rPr lang="zh-CN" altLang="en-US" sz="2000" b="1" dirty="0">
                <a:solidFill>
                  <a:srgbClr val="FF0000"/>
                </a:solidFill>
                <a:latin typeface="Times New Roman" panose="02020603050405020304" pitchFamily="18" charset="0"/>
                <a:cs typeface="Times New Roman" panose="02020603050405020304" pitchFamily="18" charset="0"/>
              </a:rPr>
              <a:t>平均根距离</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16" name="Picture 2"/>
          <p:cNvPicPr>
            <a:picLocks noChangeAspect="1" noChangeArrowheads="1"/>
          </p:cNvPicPr>
          <p:nvPr/>
        </p:nvPicPr>
        <p:blipFill>
          <a:blip r:embed="rId3" cstate="print"/>
          <a:srcRect/>
          <a:stretch>
            <a:fillRect/>
          </a:stretch>
        </p:blipFill>
        <p:spPr bwMode="auto">
          <a:xfrm>
            <a:off x="6891476" y="1152805"/>
            <a:ext cx="1247124" cy="1897410"/>
          </a:xfrm>
          <a:prstGeom prst="rect">
            <a:avLst/>
          </a:prstGeom>
          <a:noFill/>
          <a:ln w="9525">
            <a:noFill/>
            <a:miter lim="800000"/>
            <a:headEnd/>
            <a:tailEnd/>
          </a:ln>
        </p:spPr>
      </p:pic>
      <p:sp>
        <p:nvSpPr>
          <p:cNvPr id="2" name="Oval 1"/>
          <p:cNvSpPr/>
          <p:nvPr/>
        </p:nvSpPr>
        <p:spPr>
          <a:xfrm>
            <a:off x="7395586" y="1607501"/>
            <a:ext cx="108000" cy="9645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1" name="Oval 20"/>
          <p:cNvSpPr/>
          <p:nvPr/>
        </p:nvSpPr>
        <p:spPr>
          <a:xfrm>
            <a:off x="7660525" y="1840276"/>
            <a:ext cx="108000" cy="9645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2" name="Oval 21"/>
          <p:cNvSpPr/>
          <p:nvPr/>
        </p:nvSpPr>
        <p:spPr>
          <a:xfrm>
            <a:off x="7644448" y="1341951"/>
            <a:ext cx="108000" cy="9645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3" name="Oval 22"/>
          <p:cNvSpPr/>
          <p:nvPr/>
        </p:nvSpPr>
        <p:spPr>
          <a:xfrm>
            <a:off x="6937060" y="2065326"/>
            <a:ext cx="108000" cy="9645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pic>
        <p:nvPicPr>
          <p:cNvPr id="3" name="Picture 2"/>
          <p:cNvPicPr>
            <a:picLocks noChangeAspect="1"/>
          </p:cNvPicPr>
          <p:nvPr/>
        </p:nvPicPr>
        <p:blipFill>
          <a:blip r:embed="rId4"/>
          <a:stretch>
            <a:fillRect/>
          </a:stretch>
        </p:blipFill>
        <p:spPr>
          <a:xfrm>
            <a:off x="3340511" y="5208303"/>
            <a:ext cx="5582426" cy="1420346"/>
          </a:xfrm>
          <a:prstGeom prst="rect">
            <a:avLst/>
          </a:prstGeom>
        </p:spPr>
      </p:pic>
      <p:sp>
        <p:nvSpPr>
          <p:cNvPr id="9" name="TextBox 8"/>
          <p:cNvSpPr txBox="1"/>
          <p:nvPr/>
        </p:nvSpPr>
        <p:spPr>
          <a:xfrm>
            <a:off x="8036402" y="968139"/>
            <a:ext cx="295274" cy="369332"/>
          </a:xfrm>
          <a:prstGeom prst="rect">
            <a:avLst/>
          </a:prstGeom>
          <a:noFill/>
        </p:spPr>
        <p:txBody>
          <a:bodyPr wrap="none" rtlCol="0">
            <a:spAutoFit/>
          </a:bodyPr>
          <a:lstStyle/>
          <a:p>
            <a:r>
              <a:rPr lang="en-US" dirty="0">
                <a:solidFill>
                  <a:prstClr val="black"/>
                </a:solidFill>
              </a:rPr>
              <a:t>a</a:t>
            </a:r>
          </a:p>
        </p:txBody>
      </p:sp>
      <p:sp>
        <p:nvSpPr>
          <p:cNvPr id="14" name="TextBox 13"/>
          <p:cNvSpPr txBox="1"/>
          <p:nvPr/>
        </p:nvSpPr>
        <p:spPr>
          <a:xfrm>
            <a:off x="8033763" y="1314937"/>
            <a:ext cx="306494" cy="369332"/>
          </a:xfrm>
          <a:prstGeom prst="rect">
            <a:avLst/>
          </a:prstGeom>
          <a:noFill/>
        </p:spPr>
        <p:txBody>
          <a:bodyPr wrap="none" rtlCol="0">
            <a:spAutoFit/>
          </a:bodyPr>
          <a:lstStyle/>
          <a:p>
            <a:r>
              <a:rPr lang="en-US" dirty="0">
                <a:solidFill>
                  <a:prstClr val="black"/>
                </a:solidFill>
              </a:rPr>
              <a:t>b</a:t>
            </a:r>
          </a:p>
        </p:txBody>
      </p:sp>
      <p:sp>
        <p:nvSpPr>
          <p:cNvPr id="15" name="TextBox 14"/>
          <p:cNvSpPr txBox="1"/>
          <p:nvPr/>
        </p:nvSpPr>
        <p:spPr>
          <a:xfrm>
            <a:off x="8033763" y="1519285"/>
            <a:ext cx="282450" cy="369332"/>
          </a:xfrm>
          <a:prstGeom prst="rect">
            <a:avLst/>
          </a:prstGeom>
          <a:noFill/>
        </p:spPr>
        <p:txBody>
          <a:bodyPr wrap="none" rtlCol="0">
            <a:spAutoFit/>
          </a:bodyPr>
          <a:lstStyle/>
          <a:p>
            <a:r>
              <a:rPr lang="en-US" dirty="0">
                <a:solidFill>
                  <a:prstClr val="black"/>
                </a:solidFill>
              </a:rPr>
              <a:t>c</a:t>
            </a:r>
          </a:p>
        </p:txBody>
      </p:sp>
      <p:sp>
        <p:nvSpPr>
          <p:cNvPr id="17" name="TextBox 16"/>
          <p:cNvSpPr txBox="1"/>
          <p:nvPr/>
        </p:nvSpPr>
        <p:spPr>
          <a:xfrm>
            <a:off x="8035614" y="1895736"/>
            <a:ext cx="306494" cy="369332"/>
          </a:xfrm>
          <a:prstGeom prst="rect">
            <a:avLst/>
          </a:prstGeom>
          <a:noFill/>
        </p:spPr>
        <p:txBody>
          <a:bodyPr wrap="none" rtlCol="0">
            <a:spAutoFit/>
          </a:bodyPr>
          <a:lstStyle/>
          <a:p>
            <a:r>
              <a:rPr lang="en-US" dirty="0">
                <a:solidFill>
                  <a:prstClr val="black"/>
                </a:solidFill>
              </a:rPr>
              <a:t>d</a:t>
            </a:r>
          </a:p>
        </p:txBody>
      </p:sp>
      <p:sp>
        <p:nvSpPr>
          <p:cNvPr id="10" name="TextBox 9"/>
          <p:cNvSpPr txBox="1"/>
          <p:nvPr/>
        </p:nvSpPr>
        <p:spPr>
          <a:xfrm>
            <a:off x="1230833" y="2774339"/>
            <a:ext cx="864339" cy="369332"/>
          </a:xfrm>
          <a:prstGeom prst="rect">
            <a:avLst/>
          </a:prstGeom>
          <a:noFill/>
        </p:spPr>
        <p:txBody>
          <a:bodyPr wrap="none" rtlCol="0">
            <a:spAutoFit/>
          </a:bodyPr>
          <a:lstStyle/>
          <a:p>
            <a:r>
              <a:rPr lang="en-US" dirty="0" err="1">
                <a:solidFill>
                  <a:prstClr val="black"/>
                </a:solidFill>
              </a:rPr>
              <a:t>RD</a:t>
            </a:r>
            <a:r>
              <a:rPr lang="en-US" baseline="-25000" dirty="0" err="1">
                <a:solidFill>
                  <a:prstClr val="black"/>
                </a:solidFill>
              </a:rPr>
              <a:t>a</a:t>
            </a:r>
            <a:r>
              <a:rPr lang="en-US" dirty="0">
                <a:solidFill>
                  <a:prstClr val="black"/>
                </a:solidFill>
              </a:rPr>
              <a:t> = 3</a:t>
            </a:r>
          </a:p>
        </p:txBody>
      </p:sp>
      <p:sp>
        <p:nvSpPr>
          <p:cNvPr id="18" name="TextBox 17"/>
          <p:cNvSpPr txBox="1"/>
          <p:nvPr/>
        </p:nvSpPr>
        <p:spPr>
          <a:xfrm>
            <a:off x="1238847" y="3191066"/>
            <a:ext cx="870751" cy="369332"/>
          </a:xfrm>
          <a:prstGeom prst="rect">
            <a:avLst/>
          </a:prstGeom>
          <a:noFill/>
        </p:spPr>
        <p:txBody>
          <a:bodyPr wrap="none" rtlCol="0">
            <a:spAutoFit/>
          </a:bodyPr>
          <a:lstStyle/>
          <a:p>
            <a:r>
              <a:rPr lang="en-US" dirty="0" err="1">
                <a:solidFill>
                  <a:prstClr val="black"/>
                </a:solidFill>
              </a:rPr>
              <a:t>RD</a:t>
            </a:r>
            <a:r>
              <a:rPr lang="en-US" baseline="-25000" dirty="0" err="1">
                <a:solidFill>
                  <a:prstClr val="black"/>
                </a:solidFill>
              </a:rPr>
              <a:t>b</a:t>
            </a:r>
            <a:r>
              <a:rPr lang="en-US" dirty="0">
                <a:solidFill>
                  <a:prstClr val="black"/>
                </a:solidFill>
              </a:rPr>
              <a:t> = 3</a:t>
            </a:r>
          </a:p>
        </p:txBody>
      </p:sp>
      <p:sp>
        <p:nvSpPr>
          <p:cNvPr id="19" name="TextBox 18"/>
          <p:cNvSpPr txBox="1"/>
          <p:nvPr/>
        </p:nvSpPr>
        <p:spPr>
          <a:xfrm>
            <a:off x="1238847" y="3629602"/>
            <a:ext cx="856325" cy="369332"/>
          </a:xfrm>
          <a:prstGeom prst="rect">
            <a:avLst/>
          </a:prstGeom>
          <a:noFill/>
        </p:spPr>
        <p:txBody>
          <a:bodyPr wrap="none" rtlCol="0">
            <a:spAutoFit/>
          </a:bodyPr>
          <a:lstStyle/>
          <a:p>
            <a:r>
              <a:rPr lang="en-US" dirty="0" err="1">
                <a:solidFill>
                  <a:prstClr val="black"/>
                </a:solidFill>
              </a:rPr>
              <a:t>RD</a:t>
            </a:r>
            <a:r>
              <a:rPr lang="en-US" baseline="-25000" dirty="0" err="1">
                <a:solidFill>
                  <a:prstClr val="black"/>
                </a:solidFill>
              </a:rPr>
              <a:t>c</a:t>
            </a:r>
            <a:r>
              <a:rPr lang="en-US" dirty="0">
                <a:solidFill>
                  <a:prstClr val="black"/>
                </a:solidFill>
              </a:rPr>
              <a:t> = 3</a:t>
            </a:r>
          </a:p>
        </p:txBody>
      </p:sp>
      <p:sp>
        <p:nvSpPr>
          <p:cNvPr id="20" name="TextBox 19"/>
          <p:cNvSpPr txBox="1"/>
          <p:nvPr/>
        </p:nvSpPr>
        <p:spPr>
          <a:xfrm>
            <a:off x="1238847" y="4068138"/>
            <a:ext cx="870751" cy="369332"/>
          </a:xfrm>
          <a:prstGeom prst="rect">
            <a:avLst/>
          </a:prstGeom>
          <a:noFill/>
        </p:spPr>
        <p:txBody>
          <a:bodyPr wrap="none" rtlCol="0">
            <a:spAutoFit/>
          </a:bodyPr>
          <a:lstStyle/>
          <a:p>
            <a:r>
              <a:rPr lang="en-US" dirty="0" err="1">
                <a:solidFill>
                  <a:prstClr val="black"/>
                </a:solidFill>
              </a:rPr>
              <a:t>RD</a:t>
            </a:r>
            <a:r>
              <a:rPr lang="en-US" baseline="-25000" dirty="0" err="1">
                <a:solidFill>
                  <a:prstClr val="black"/>
                </a:solidFill>
              </a:rPr>
              <a:t>d</a:t>
            </a:r>
            <a:r>
              <a:rPr lang="en-US" dirty="0">
                <a:solidFill>
                  <a:prstClr val="black"/>
                </a:solidFill>
              </a:rPr>
              <a:t> = 3</a:t>
            </a:r>
          </a:p>
        </p:txBody>
      </p:sp>
      <p:sp>
        <p:nvSpPr>
          <p:cNvPr id="11" name="TextBox 10"/>
          <p:cNvSpPr txBox="1"/>
          <p:nvPr/>
        </p:nvSpPr>
        <p:spPr>
          <a:xfrm>
            <a:off x="3169186" y="3297694"/>
            <a:ext cx="987771" cy="369332"/>
          </a:xfrm>
          <a:prstGeom prst="rect">
            <a:avLst/>
          </a:prstGeom>
          <a:noFill/>
        </p:spPr>
        <p:txBody>
          <a:bodyPr wrap="none" rtlCol="0">
            <a:spAutoFit/>
          </a:bodyPr>
          <a:lstStyle/>
          <a:p>
            <a:r>
              <a:rPr lang="en-US" dirty="0">
                <a:solidFill>
                  <a:prstClr val="black"/>
                </a:solidFill>
              </a:rPr>
              <a:t>MRD = 3</a:t>
            </a:r>
          </a:p>
        </p:txBody>
      </p:sp>
      <p:sp>
        <p:nvSpPr>
          <p:cNvPr id="12" name="Right Arrow 11"/>
          <p:cNvSpPr/>
          <p:nvPr/>
        </p:nvSpPr>
        <p:spPr>
          <a:xfrm>
            <a:off x="2502124" y="3297694"/>
            <a:ext cx="434715" cy="369332"/>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7269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p:bldP spid="20" grpId="0"/>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sp>
        <p:nvSpPr>
          <p:cNvPr id="7" name="Title 1"/>
          <p:cNvSpPr>
            <a:spLocks noGrp="1"/>
          </p:cNvSpPr>
          <p:nvPr>
            <p:ph type="title"/>
          </p:nvPr>
        </p:nvSpPr>
        <p:spPr>
          <a:xfrm>
            <a:off x="179512" y="66751"/>
            <a:ext cx="7391400" cy="625945"/>
          </a:xfrm>
        </p:spPr>
        <p:txBody>
          <a:bodyPr>
            <a:normAutofit/>
          </a:bodyPr>
          <a:lstStyle/>
          <a:p>
            <a:pPr algn="l"/>
            <a:r>
              <a:rPr lang="en-US" altLang="zh-CN" sz="3200" b="1" kern="1200"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Phylogenetic diversity indices</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44754" y="3327158"/>
            <a:ext cx="4499246" cy="1085837"/>
          </a:xfrm>
          <a:prstGeom prst="rect">
            <a:avLst/>
          </a:prstGeom>
          <a:ln>
            <a:solidFill>
              <a:schemeClr val="accent6">
                <a:lumMod val="75000"/>
              </a:schemeClr>
            </a:solidFill>
          </a:ln>
        </p:spPr>
      </p:pic>
      <p:sp>
        <p:nvSpPr>
          <p:cNvPr id="10" name="TextBox 9"/>
          <p:cNvSpPr txBox="1"/>
          <p:nvPr/>
        </p:nvSpPr>
        <p:spPr>
          <a:xfrm>
            <a:off x="249043" y="3336256"/>
            <a:ext cx="3371436" cy="461665"/>
          </a:xfrm>
          <a:prstGeom prst="rect">
            <a:avLst/>
          </a:prstGeom>
          <a:noFill/>
        </p:spPr>
        <p:txBody>
          <a:bodyPr wrap="none" rtlCol="0">
            <a:spAutoFit/>
          </a:bodyPr>
          <a:lstStyle/>
          <a:p>
            <a:r>
              <a:rPr lang="en-US" sz="2400" b="1" dirty="0">
                <a:solidFill>
                  <a:prstClr val="black"/>
                </a:solidFill>
                <a:latin typeface="Times New Roman" panose="02020603050405020304" pitchFamily="18" charset="0"/>
                <a:cs typeface="Times New Roman" panose="02020603050405020304" pitchFamily="18" charset="0"/>
              </a:rPr>
              <a:t>TTD = 0.5</a:t>
            </a:r>
            <a:r>
              <a:rPr lang="en-US" altLang="zh-CN" sz="2400" b="1" dirty="0">
                <a:solidFill>
                  <a:prstClr val="black"/>
                </a:solidFill>
                <a:latin typeface="Times New Roman" pitchFamily="18" charset="0"/>
                <a:ea typeface="黑体" pitchFamily="49" charset="-122"/>
                <a:cs typeface="Times New Roman" pitchFamily="18" charset="0"/>
              </a:rPr>
              <a:t>×</a:t>
            </a:r>
            <a:r>
              <a:rPr lang="el-GR" sz="2400" b="1" dirty="0">
                <a:solidFill>
                  <a:prstClr val="black"/>
                </a:solidFill>
                <a:latin typeface="Times New Roman" panose="02020603050405020304" pitchFamily="18" charset="0"/>
                <a:cs typeface="Times New Roman" panose="02020603050405020304" pitchFamily="18" charset="0"/>
              </a:rPr>
              <a:t>Σ</a:t>
            </a:r>
            <a:r>
              <a:rPr lang="en-US" sz="2400" b="1" i="1" dirty="0">
                <a:solidFill>
                  <a:prstClr val="black"/>
                </a:solidFill>
                <a:latin typeface="Times New Roman" panose="02020603050405020304" pitchFamily="18" charset="0"/>
                <a:cs typeface="Times New Roman" panose="02020603050405020304" pitchFamily="18" charset="0"/>
              </a:rPr>
              <a:t>d(</a:t>
            </a:r>
            <a:r>
              <a:rPr lang="en-US" sz="2400" b="1" i="1" dirty="0" err="1">
                <a:solidFill>
                  <a:prstClr val="black"/>
                </a:solidFill>
                <a:latin typeface="Times New Roman" panose="02020603050405020304" pitchFamily="18" charset="0"/>
                <a:cs typeface="Times New Roman" panose="02020603050405020304" pitchFamily="18" charset="0"/>
              </a:rPr>
              <a:t>i</a:t>
            </a:r>
            <a:r>
              <a:rPr lang="en-US" sz="2400" b="1" i="1" dirty="0">
                <a:solidFill>
                  <a:prstClr val="black"/>
                </a:solidFill>
                <a:latin typeface="Times New Roman" panose="02020603050405020304" pitchFamily="18" charset="0"/>
                <a:cs typeface="Times New Roman" panose="02020603050405020304" pitchFamily="18" charset="0"/>
              </a:rPr>
              <a:t>, j)</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i</a:t>
            </a:r>
            <a:r>
              <a:rPr lang="en-US" sz="2400" b="1" dirty="0">
                <a:solidFill>
                  <a:prstClr val="black"/>
                </a:solidFill>
                <a:latin typeface="Times New Roman" panose="02020603050405020304" pitchFamily="18" charset="0"/>
                <a:cs typeface="Times New Roman" panose="02020603050405020304" pitchFamily="18" charset="0"/>
              </a:rPr>
              <a:t> ≠ </a:t>
            </a:r>
            <a:r>
              <a:rPr lang="en-US" sz="2400" b="1" i="1" dirty="0">
                <a:solidFill>
                  <a:prstClr val="black"/>
                </a:solidFill>
                <a:latin typeface="Times New Roman" panose="02020603050405020304" pitchFamily="18" charset="0"/>
                <a:cs typeface="Times New Roman" panose="02020603050405020304" pitchFamily="18" charset="0"/>
              </a:rPr>
              <a:t>j</a:t>
            </a:r>
          </a:p>
        </p:txBody>
      </p:sp>
      <p:sp>
        <p:nvSpPr>
          <p:cNvPr id="12" name="TextBox 11"/>
          <p:cNvSpPr txBox="1"/>
          <p:nvPr/>
        </p:nvSpPr>
        <p:spPr>
          <a:xfrm>
            <a:off x="253476" y="3870077"/>
            <a:ext cx="3795847" cy="461665"/>
          </a:xfrm>
          <a:prstGeom prst="rect">
            <a:avLst/>
          </a:prstGeom>
          <a:noFill/>
        </p:spPr>
        <p:txBody>
          <a:bodyPr wrap="none" rtlCol="0">
            <a:spAutoFit/>
          </a:bodyPr>
          <a:lstStyle/>
          <a:p>
            <a:r>
              <a:rPr lang="en-US" sz="2400" b="1" dirty="0" err="1">
                <a:solidFill>
                  <a:prstClr val="black"/>
                </a:solidFill>
                <a:latin typeface="Times New Roman" panose="02020603050405020304" pitchFamily="18" charset="0"/>
                <a:cs typeface="Times New Roman" panose="02020603050405020304" pitchFamily="18" charset="0"/>
              </a:rPr>
              <a:t>AvTD</a:t>
            </a:r>
            <a:r>
              <a:rPr lang="en-US" sz="2400" b="1" dirty="0">
                <a:solidFill>
                  <a:prstClr val="black"/>
                </a:solidFill>
                <a:latin typeface="Times New Roman" panose="02020603050405020304" pitchFamily="18" charset="0"/>
                <a:cs typeface="Times New Roman" panose="02020603050405020304" pitchFamily="18" charset="0"/>
              </a:rPr>
              <a:t> = 2</a:t>
            </a:r>
            <a:r>
              <a:rPr lang="en-US" altLang="zh-CN" sz="2400" b="1" dirty="0">
                <a:solidFill>
                  <a:prstClr val="black"/>
                </a:solidFill>
                <a:latin typeface="Times New Roman" pitchFamily="18" charset="0"/>
                <a:ea typeface="黑体" pitchFamily="49" charset="-122"/>
                <a:cs typeface="Times New Roman" pitchFamily="18" charset="0"/>
              </a:rPr>
              <a:t>×</a:t>
            </a:r>
            <a:r>
              <a:rPr lang="en-US" sz="2400" b="1" dirty="0">
                <a:solidFill>
                  <a:prstClr val="black"/>
                </a:solidFill>
                <a:latin typeface="Times New Roman" panose="02020603050405020304" pitchFamily="18" charset="0"/>
                <a:cs typeface="Times New Roman" panose="02020603050405020304" pitchFamily="18" charset="0"/>
              </a:rPr>
              <a:t>TTD/[</a:t>
            </a:r>
            <a:r>
              <a:rPr lang="en-US" sz="2400" b="1" i="1" dirty="0">
                <a:solidFill>
                  <a:prstClr val="black"/>
                </a:solidFill>
                <a:latin typeface="Times New Roman" panose="02020603050405020304" pitchFamily="18" charset="0"/>
                <a:cs typeface="Times New Roman" panose="02020603050405020304" pitchFamily="18" charset="0"/>
              </a:rPr>
              <a:t>n</a:t>
            </a:r>
            <a:r>
              <a:rPr lang="en-US" altLang="zh-CN" sz="2400" b="1" dirty="0">
                <a:solidFill>
                  <a:prstClr val="black"/>
                </a:solidFill>
                <a:latin typeface="Times New Roman" pitchFamily="18" charset="0"/>
                <a:ea typeface="黑体" pitchFamily="49" charset="-122"/>
                <a:cs typeface="Times New Roman" pitchFamily="18" charset="0"/>
              </a:rPr>
              <a:t>×</a:t>
            </a:r>
            <a:r>
              <a:rPr lang="en-US" sz="2400" b="1" dirty="0">
                <a:solidFill>
                  <a:prstClr val="black"/>
                </a:solidFill>
                <a:latin typeface="Times New Roman" panose="02020603050405020304" pitchFamily="18" charset="0"/>
                <a:cs typeface="Times New Roman" panose="02020603050405020304" pitchFamily="18" charset="0"/>
              </a:rPr>
              <a:t>(</a:t>
            </a:r>
            <a:r>
              <a:rPr lang="en-US" sz="2400" b="1" i="1" dirty="0">
                <a:solidFill>
                  <a:prstClr val="black"/>
                </a:solidFill>
                <a:latin typeface="Times New Roman" panose="02020603050405020304" pitchFamily="18" charset="0"/>
                <a:cs typeface="Times New Roman" panose="02020603050405020304" pitchFamily="18" charset="0"/>
              </a:rPr>
              <a:t>n</a:t>
            </a:r>
            <a:r>
              <a:rPr lang="en-US" sz="2400" b="1" dirty="0">
                <a:solidFill>
                  <a:prstClr val="black"/>
                </a:solidFill>
                <a:latin typeface="Times New Roman" panose="02020603050405020304" pitchFamily="18" charset="0"/>
                <a:cs typeface="Times New Roman" panose="02020603050405020304" pitchFamily="18" charset="0"/>
              </a:rPr>
              <a:t>-1)]</a:t>
            </a:r>
          </a:p>
        </p:txBody>
      </p:sp>
      <p:sp>
        <p:nvSpPr>
          <p:cNvPr id="13" name="Rectangle 12"/>
          <p:cNvSpPr/>
          <p:nvPr/>
        </p:nvSpPr>
        <p:spPr>
          <a:xfrm>
            <a:off x="1422873" y="5675717"/>
            <a:ext cx="4444527" cy="794064"/>
          </a:xfrm>
          <a:prstGeom prst="rect">
            <a:avLst/>
          </a:prstGeom>
        </p:spPr>
        <p:txBody>
          <a:bodyPr wrap="square">
            <a:spAutoFit/>
          </a:bodyPr>
          <a:lstStyle/>
          <a:p>
            <a:pPr>
              <a:lnSpc>
                <a:spcPct val="114000"/>
              </a:lnSpc>
              <a:defRPr/>
            </a:pPr>
            <a:r>
              <a:rPr lang="en-US" altLang="zh-CN" sz="2000" b="1" u="sng" dirty="0">
                <a:solidFill>
                  <a:srgbClr val="FF0000"/>
                </a:solidFill>
                <a:latin typeface="Times New Roman" pitchFamily="18" charset="0"/>
                <a:ea typeface="黑体" pitchFamily="49" charset="-122"/>
                <a:cs typeface="Times New Roman" pitchFamily="18" charset="0"/>
              </a:rPr>
              <a:t>Mean phylogenetic distance (MPD)</a:t>
            </a:r>
            <a:endParaRPr lang="en-US" altLang="zh-CN" sz="20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000" b="1" dirty="0">
                <a:solidFill>
                  <a:prstClr val="black"/>
                </a:solidFill>
                <a:latin typeface="Times New Roman" pitchFamily="18" charset="0"/>
                <a:ea typeface="黑体" pitchFamily="49" charset="-122"/>
                <a:cs typeface="Times New Roman" pitchFamily="18" charset="0"/>
              </a:rPr>
              <a:t>MPD = </a:t>
            </a:r>
            <a:r>
              <a:rPr lang="en-US" altLang="zh-CN" sz="2000" b="1" dirty="0" err="1">
                <a:solidFill>
                  <a:prstClr val="black"/>
                </a:solidFill>
                <a:latin typeface="Times New Roman" pitchFamily="18" charset="0"/>
                <a:ea typeface="黑体" pitchFamily="49" charset="-122"/>
                <a:cs typeface="Times New Roman" pitchFamily="18" charset="0"/>
              </a:rPr>
              <a:t>Σd</a:t>
            </a:r>
            <a:r>
              <a:rPr lang="en-US" altLang="zh-CN" sz="2000" b="1" dirty="0">
                <a:solidFill>
                  <a:prstClr val="black"/>
                </a:solidFill>
                <a:latin typeface="Times New Roman" pitchFamily="18" charset="0"/>
                <a:ea typeface="黑体" pitchFamily="49" charset="-122"/>
                <a:cs typeface="Times New Roman" pitchFamily="18" charset="0"/>
              </a:rPr>
              <a:t>(</a:t>
            </a:r>
            <a:r>
              <a:rPr lang="en-US" altLang="zh-CN" sz="2000" b="1" dirty="0" err="1">
                <a:solidFill>
                  <a:prstClr val="black"/>
                </a:solidFill>
                <a:latin typeface="Times New Roman" pitchFamily="18" charset="0"/>
                <a:ea typeface="黑体" pitchFamily="49" charset="-122"/>
                <a:cs typeface="Times New Roman" pitchFamily="18" charset="0"/>
              </a:rPr>
              <a:t>i</a:t>
            </a:r>
            <a:r>
              <a:rPr lang="en-US" altLang="zh-CN" sz="2000" b="1" dirty="0">
                <a:solidFill>
                  <a:prstClr val="black"/>
                </a:solidFill>
                <a:latin typeface="Times New Roman" pitchFamily="18" charset="0"/>
                <a:ea typeface="黑体" pitchFamily="49" charset="-122"/>
                <a:cs typeface="Times New Roman" pitchFamily="18" charset="0"/>
              </a:rPr>
              <a:t>, j)/(n×(n-1)) </a:t>
            </a:r>
            <a:endParaRPr lang="en-US" altLang="zh-CN" sz="2000" b="1" i="1" baseline="-25000" dirty="0">
              <a:solidFill>
                <a:prstClr val="black"/>
              </a:solidFill>
              <a:latin typeface="Times New Roman" pitchFamily="18" charset="0"/>
              <a:ea typeface="黑体" pitchFamily="49" charset="-122"/>
              <a:cs typeface="Times New Roman" pitchFamily="18" charset="0"/>
            </a:endParaRPr>
          </a:p>
        </p:txBody>
      </p:sp>
      <p:sp>
        <p:nvSpPr>
          <p:cNvPr id="14" name="Down Arrow 13"/>
          <p:cNvSpPr/>
          <p:nvPr/>
        </p:nvSpPr>
        <p:spPr>
          <a:xfrm rot="16200000">
            <a:off x="547249" y="5806909"/>
            <a:ext cx="327103" cy="53167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249043" y="1020403"/>
            <a:ext cx="6001032" cy="1938992"/>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Total taxonomic distinctness (TTD)</a:t>
            </a:r>
            <a:r>
              <a:rPr lang="en-US" sz="2000" dirty="0">
                <a:solidFill>
                  <a:prstClr val="black"/>
                </a:solidFill>
                <a:latin typeface="Times New Roman" panose="02020603050405020304" pitchFamily="18" charset="0"/>
                <a:cs typeface="Times New Roman" panose="02020603050405020304" pitchFamily="18" charset="0"/>
              </a:rPr>
              <a:t>: the sum of pairwise phylogenetic distances (</a:t>
            </a:r>
            <a:r>
              <a:rPr lang="zh-CN" altLang="en-US" sz="2000" b="1" dirty="0">
                <a:solidFill>
                  <a:srgbClr val="FF0000"/>
                </a:solidFill>
                <a:latin typeface="Times New Roman" panose="02020603050405020304" pitchFamily="18" charset="0"/>
                <a:cs typeface="Times New Roman" panose="02020603050405020304" pitchFamily="18" charset="0"/>
              </a:rPr>
              <a:t>总分类特异性？？</a:t>
            </a:r>
            <a:r>
              <a:rPr lang="en-US" sz="2000" dirty="0">
                <a:solidFill>
                  <a:prstClr val="black"/>
                </a:solidFill>
                <a:latin typeface="Times New Roman" panose="02020603050405020304" pitchFamily="18" charset="0"/>
                <a:cs typeface="Times New Roman" panose="02020603050405020304" pitchFamily="18" charset="0"/>
              </a:rPr>
              <a:t>)</a:t>
            </a:r>
          </a:p>
          <a:p>
            <a:endParaRPr lang="en-US" sz="2000" dirty="0">
              <a:solidFill>
                <a:prstClr val="black"/>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Average taxonomic distinctness (</a:t>
            </a:r>
            <a:r>
              <a:rPr lang="en-US" sz="2000" b="1" dirty="0" err="1">
                <a:solidFill>
                  <a:srgbClr val="FF0000"/>
                </a:solidFill>
                <a:latin typeface="Times New Roman" panose="02020603050405020304" pitchFamily="18" charset="0"/>
                <a:cs typeface="Times New Roman" panose="02020603050405020304" pitchFamily="18" charset="0"/>
              </a:rPr>
              <a:t>AvTD</a:t>
            </a:r>
            <a:r>
              <a:rPr lang="en-US" sz="2000" b="1" dirty="0">
                <a:solidFill>
                  <a:srgbClr val="FF0000"/>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average of the phylogenetic distances between all species pairs (</a:t>
            </a:r>
            <a:r>
              <a:rPr lang="zh-CN" altLang="en-US" sz="2000" dirty="0">
                <a:solidFill>
                  <a:srgbClr val="FF0000"/>
                </a:solidFill>
                <a:latin typeface="Times New Roman" panose="02020603050405020304" pitchFamily="18" charset="0"/>
                <a:cs typeface="Times New Roman" panose="02020603050405020304" pitchFamily="18" charset="0"/>
              </a:rPr>
              <a:t>平均分类特异性？？</a:t>
            </a:r>
            <a:r>
              <a:rPr lang="en-US" sz="2000" dirty="0">
                <a:solidFill>
                  <a:prstClr val="black"/>
                </a:solidFill>
                <a:latin typeface="Times New Roman" panose="02020603050405020304" pitchFamily="18" charset="0"/>
                <a:cs typeface="Times New Roman" panose="02020603050405020304" pitchFamily="18" charset="0"/>
              </a:rPr>
              <a:t>)</a:t>
            </a:r>
          </a:p>
        </p:txBody>
      </p:sp>
      <p:sp>
        <p:nvSpPr>
          <p:cNvPr id="15" name="Rectangle 14"/>
          <p:cNvSpPr/>
          <p:nvPr/>
        </p:nvSpPr>
        <p:spPr>
          <a:xfrm>
            <a:off x="313358" y="4584038"/>
            <a:ext cx="5469375" cy="723916"/>
          </a:xfrm>
          <a:prstGeom prst="rect">
            <a:avLst/>
          </a:prstGeom>
        </p:spPr>
        <p:txBody>
          <a:bodyPr wrap="square">
            <a:spAutoFit/>
          </a:bodyPr>
          <a:lstStyle/>
          <a:p>
            <a:pPr>
              <a:lnSpc>
                <a:spcPct val="114000"/>
              </a:lnSpc>
              <a:defRPr/>
            </a:pPr>
            <a:r>
              <a:rPr lang="en-US" altLang="zh-CN" b="1" dirty="0">
                <a:solidFill>
                  <a:prstClr val="black"/>
                </a:solidFill>
                <a:latin typeface="Times New Roman" pitchFamily="18" charset="0"/>
                <a:ea typeface="黑体" pitchFamily="49" charset="-122"/>
                <a:cs typeface="Times New Roman" pitchFamily="18" charset="0"/>
              </a:rPr>
              <a:t>d(</a:t>
            </a:r>
            <a:r>
              <a:rPr lang="en-US" altLang="zh-CN" b="1" dirty="0" err="1">
                <a:solidFill>
                  <a:prstClr val="black"/>
                </a:solidFill>
                <a:latin typeface="Times New Roman" pitchFamily="18" charset="0"/>
                <a:ea typeface="黑体" pitchFamily="49" charset="-122"/>
                <a:cs typeface="Times New Roman" pitchFamily="18" charset="0"/>
              </a:rPr>
              <a:t>i</a:t>
            </a:r>
            <a:r>
              <a:rPr lang="en-US" altLang="zh-CN" b="1" dirty="0">
                <a:solidFill>
                  <a:prstClr val="black"/>
                </a:solidFill>
                <a:latin typeface="Times New Roman" pitchFamily="18" charset="0"/>
                <a:ea typeface="黑体" pitchFamily="49" charset="-122"/>
                <a:cs typeface="Times New Roman" pitchFamily="18" charset="0"/>
              </a:rPr>
              <a:t>, j): phylogenetic distance between species </a:t>
            </a:r>
            <a:r>
              <a:rPr lang="en-US" altLang="zh-CN" b="1" i="1" dirty="0" err="1">
                <a:solidFill>
                  <a:prstClr val="black"/>
                </a:solidFill>
                <a:latin typeface="Times New Roman" pitchFamily="18" charset="0"/>
                <a:ea typeface="黑体" pitchFamily="49" charset="-122"/>
                <a:cs typeface="Times New Roman" pitchFamily="18" charset="0"/>
              </a:rPr>
              <a:t>i</a:t>
            </a:r>
            <a:r>
              <a:rPr lang="en-US" altLang="zh-CN" b="1" dirty="0">
                <a:solidFill>
                  <a:prstClr val="black"/>
                </a:solidFill>
                <a:latin typeface="Times New Roman" pitchFamily="18" charset="0"/>
                <a:ea typeface="黑体" pitchFamily="49" charset="-122"/>
                <a:cs typeface="Times New Roman" pitchFamily="18" charset="0"/>
              </a:rPr>
              <a:t> and </a:t>
            </a:r>
            <a:r>
              <a:rPr lang="en-US" altLang="zh-CN" b="1" i="1" dirty="0">
                <a:solidFill>
                  <a:prstClr val="black"/>
                </a:solidFill>
                <a:latin typeface="Times New Roman" pitchFamily="18" charset="0"/>
                <a:ea typeface="黑体" pitchFamily="49" charset="-122"/>
                <a:cs typeface="Times New Roman" pitchFamily="18" charset="0"/>
              </a:rPr>
              <a:t>j</a:t>
            </a:r>
          </a:p>
          <a:p>
            <a:pPr>
              <a:lnSpc>
                <a:spcPct val="114000"/>
              </a:lnSpc>
              <a:defRPr/>
            </a:pPr>
            <a:r>
              <a:rPr lang="en-US" altLang="zh-CN" b="1" dirty="0">
                <a:solidFill>
                  <a:prstClr val="black"/>
                </a:solidFill>
                <a:latin typeface="Times New Roman" pitchFamily="18" charset="0"/>
                <a:ea typeface="黑体" pitchFamily="49" charset="-122"/>
                <a:cs typeface="Times New Roman" pitchFamily="18" charset="0"/>
              </a:rPr>
              <a:t>n: number of species</a:t>
            </a:r>
          </a:p>
        </p:txBody>
      </p:sp>
      <p:pic>
        <p:nvPicPr>
          <p:cNvPr id="16" name="Picture 2"/>
          <p:cNvPicPr>
            <a:picLocks noChangeAspect="1" noChangeArrowheads="1"/>
          </p:cNvPicPr>
          <p:nvPr/>
        </p:nvPicPr>
        <p:blipFill>
          <a:blip r:embed="rId4" cstate="print"/>
          <a:srcRect/>
          <a:stretch>
            <a:fillRect/>
          </a:stretch>
        </p:blipFill>
        <p:spPr bwMode="auto">
          <a:xfrm>
            <a:off x="6827166" y="831305"/>
            <a:ext cx="1247124" cy="1897410"/>
          </a:xfrm>
          <a:prstGeom prst="rect">
            <a:avLst/>
          </a:prstGeom>
          <a:noFill/>
          <a:ln w="9525">
            <a:noFill/>
            <a:miter lim="800000"/>
            <a:headEnd/>
            <a:tailEnd/>
          </a:ln>
        </p:spPr>
      </p:pic>
      <p:grpSp>
        <p:nvGrpSpPr>
          <p:cNvPr id="17" name="Group 16"/>
          <p:cNvGrpSpPr/>
          <p:nvPr/>
        </p:nvGrpSpPr>
        <p:grpSpPr>
          <a:xfrm>
            <a:off x="7364790" y="879605"/>
            <a:ext cx="447524" cy="701524"/>
            <a:chOff x="3918857" y="1016000"/>
            <a:chExt cx="447524" cy="701524"/>
          </a:xfrm>
        </p:grpSpPr>
        <p:cxnSp>
          <p:nvCxnSpPr>
            <p:cNvPr id="18" name="Straight Connector 17"/>
            <p:cNvCxnSpPr/>
            <p:nvPr/>
          </p:nvCxnSpPr>
          <p:spPr>
            <a:xfrm flipV="1">
              <a:off x="3918857" y="1016000"/>
              <a:ext cx="447524" cy="43542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3930953" y="1439336"/>
              <a:ext cx="253999" cy="278188"/>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192210" y="1560286"/>
              <a:ext cx="125789" cy="128212"/>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7972995" y="706135"/>
            <a:ext cx="295274" cy="369332"/>
          </a:xfrm>
          <a:prstGeom prst="rect">
            <a:avLst/>
          </a:prstGeom>
          <a:noFill/>
        </p:spPr>
        <p:txBody>
          <a:bodyPr wrap="none" rtlCol="0">
            <a:spAutoFit/>
          </a:bodyPr>
          <a:lstStyle/>
          <a:p>
            <a:r>
              <a:rPr lang="en-US" dirty="0">
                <a:solidFill>
                  <a:prstClr val="black"/>
                </a:solidFill>
              </a:rPr>
              <a:t>a</a:t>
            </a:r>
          </a:p>
        </p:txBody>
      </p:sp>
      <p:sp>
        <p:nvSpPr>
          <p:cNvPr id="22" name="TextBox 21"/>
          <p:cNvSpPr txBox="1"/>
          <p:nvPr/>
        </p:nvSpPr>
        <p:spPr>
          <a:xfrm>
            <a:off x="7970356" y="1052933"/>
            <a:ext cx="306494" cy="369332"/>
          </a:xfrm>
          <a:prstGeom prst="rect">
            <a:avLst/>
          </a:prstGeom>
          <a:noFill/>
        </p:spPr>
        <p:txBody>
          <a:bodyPr wrap="none" rtlCol="0">
            <a:spAutoFit/>
          </a:bodyPr>
          <a:lstStyle/>
          <a:p>
            <a:r>
              <a:rPr lang="en-US" dirty="0">
                <a:solidFill>
                  <a:prstClr val="black"/>
                </a:solidFill>
              </a:rPr>
              <a:t>b</a:t>
            </a:r>
          </a:p>
        </p:txBody>
      </p:sp>
      <p:sp>
        <p:nvSpPr>
          <p:cNvPr id="23" name="TextBox 22"/>
          <p:cNvSpPr txBox="1"/>
          <p:nvPr/>
        </p:nvSpPr>
        <p:spPr>
          <a:xfrm>
            <a:off x="7970356" y="1257281"/>
            <a:ext cx="282450" cy="369332"/>
          </a:xfrm>
          <a:prstGeom prst="rect">
            <a:avLst/>
          </a:prstGeom>
          <a:noFill/>
        </p:spPr>
        <p:txBody>
          <a:bodyPr wrap="none" rtlCol="0">
            <a:spAutoFit/>
          </a:bodyPr>
          <a:lstStyle/>
          <a:p>
            <a:r>
              <a:rPr lang="en-US" dirty="0">
                <a:solidFill>
                  <a:prstClr val="black"/>
                </a:solidFill>
              </a:rPr>
              <a:t>c</a:t>
            </a:r>
          </a:p>
        </p:txBody>
      </p:sp>
      <p:sp>
        <p:nvSpPr>
          <p:cNvPr id="24" name="TextBox 23"/>
          <p:cNvSpPr txBox="1"/>
          <p:nvPr/>
        </p:nvSpPr>
        <p:spPr>
          <a:xfrm>
            <a:off x="7972207" y="1633732"/>
            <a:ext cx="306494" cy="369332"/>
          </a:xfrm>
          <a:prstGeom prst="rect">
            <a:avLst/>
          </a:prstGeom>
          <a:noFill/>
        </p:spPr>
        <p:txBody>
          <a:bodyPr wrap="none" rtlCol="0">
            <a:spAutoFit/>
          </a:bodyPr>
          <a:lstStyle/>
          <a:p>
            <a:r>
              <a:rPr lang="en-US" dirty="0">
                <a:solidFill>
                  <a:prstClr val="black"/>
                </a:solidFill>
              </a:rPr>
              <a:t>d</a:t>
            </a:r>
          </a:p>
        </p:txBody>
      </p:sp>
      <p:sp>
        <p:nvSpPr>
          <p:cNvPr id="2" name="Rectangle 1"/>
          <p:cNvSpPr/>
          <p:nvPr/>
        </p:nvSpPr>
        <p:spPr>
          <a:xfrm>
            <a:off x="6493719" y="6469781"/>
            <a:ext cx="2414635" cy="369332"/>
          </a:xfrm>
          <a:prstGeom prst="rect">
            <a:avLst/>
          </a:prstGeom>
        </p:spPr>
        <p:txBody>
          <a:bodyPr wrap="none">
            <a:spAutoFit/>
          </a:bodyPr>
          <a:lstStyle/>
          <a:p>
            <a:r>
              <a:rPr lang="en-US" dirty="0">
                <a:solidFill>
                  <a:prstClr val="black"/>
                </a:solidFill>
              </a:rPr>
              <a:t>Clarke &amp; Warwick, 1998</a:t>
            </a:r>
          </a:p>
        </p:txBody>
      </p:sp>
    </p:spTree>
    <p:extLst>
      <p:ext uri="{BB962C8B-B14F-4D97-AF65-F5344CB8AC3E}">
        <p14:creationId xmlns:p14="http://schemas.microsoft.com/office/powerpoint/2010/main" val="30700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92655" y="1732699"/>
            <a:ext cx="4851345" cy="4241175"/>
          </a:xfrm>
          <a:prstGeom prst="rect">
            <a:avLst/>
          </a:prstGeom>
        </p:spPr>
      </p:pic>
      <p:pic>
        <p:nvPicPr>
          <p:cNvPr id="5" name="Picture 4"/>
          <p:cNvPicPr>
            <a:picLocks noChangeAspect="1"/>
          </p:cNvPicPr>
          <p:nvPr/>
        </p:nvPicPr>
        <p:blipFill>
          <a:blip r:embed="rId3"/>
          <a:stretch>
            <a:fillRect/>
          </a:stretch>
        </p:blipFill>
        <p:spPr>
          <a:xfrm>
            <a:off x="321547" y="702534"/>
            <a:ext cx="3826412" cy="5962566"/>
          </a:xfrm>
          <a:prstGeom prst="rect">
            <a:avLst/>
          </a:prstGeom>
        </p:spPr>
      </p:pic>
      <p:sp>
        <p:nvSpPr>
          <p:cNvPr id="9" name="TextBox 8"/>
          <p:cNvSpPr txBox="1"/>
          <p:nvPr/>
        </p:nvSpPr>
        <p:spPr>
          <a:xfrm>
            <a:off x="273315" y="0"/>
            <a:ext cx="3608680" cy="461665"/>
          </a:xfrm>
          <a:prstGeom prst="rect">
            <a:avLst/>
          </a:prstGeom>
          <a:noFill/>
        </p:spPr>
        <p:txBody>
          <a:bodyPr wrap="none" rtlCol="0">
            <a:spAutoFit/>
          </a:bodyPr>
          <a:lstStyle/>
          <a:p>
            <a:r>
              <a:rPr lang="en-US" sz="2400" b="1" dirty="0">
                <a:solidFill>
                  <a:prstClr val="black"/>
                </a:solidFill>
              </a:rPr>
              <a:t>Measures of Beta Diversity</a:t>
            </a:r>
          </a:p>
        </p:txBody>
      </p:sp>
      <p:sp>
        <p:nvSpPr>
          <p:cNvPr id="10" name="Rectangle 9"/>
          <p:cNvSpPr/>
          <p:nvPr/>
        </p:nvSpPr>
        <p:spPr>
          <a:xfrm>
            <a:off x="4788909" y="6488668"/>
            <a:ext cx="4355091" cy="369332"/>
          </a:xfrm>
          <a:prstGeom prst="rect">
            <a:avLst/>
          </a:prstGeom>
        </p:spPr>
        <p:txBody>
          <a:bodyPr wrap="none">
            <a:spAutoFit/>
          </a:bodyPr>
          <a:lstStyle/>
          <a:p>
            <a:r>
              <a:rPr lang="en-US" dirty="0" err="1">
                <a:solidFill>
                  <a:prstClr val="black"/>
                </a:solidFill>
              </a:rPr>
              <a:t>Koleff</a:t>
            </a:r>
            <a:r>
              <a:rPr lang="en-US" dirty="0">
                <a:solidFill>
                  <a:prstClr val="black"/>
                </a:solidFill>
              </a:rPr>
              <a:t> </a:t>
            </a:r>
            <a:r>
              <a:rPr lang="zh-CN" altLang="en-US" dirty="0">
                <a:solidFill>
                  <a:prstClr val="black"/>
                </a:solidFill>
              </a:rPr>
              <a:t>e</a:t>
            </a:r>
            <a:r>
              <a:rPr lang="en-US" altLang="zh-CN" dirty="0">
                <a:solidFill>
                  <a:prstClr val="black"/>
                </a:solidFill>
              </a:rPr>
              <a:t>t</a:t>
            </a:r>
            <a:r>
              <a:rPr lang="zh-CN" altLang="en-US" dirty="0">
                <a:solidFill>
                  <a:prstClr val="black"/>
                </a:solidFill>
              </a:rPr>
              <a:t> </a:t>
            </a:r>
            <a:r>
              <a:rPr lang="en-US" altLang="zh-CN" dirty="0">
                <a:solidFill>
                  <a:prstClr val="black"/>
                </a:solidFill>
              </a:rPr>
              <a:t>al.</a:t>
            </a:r>
            <a:r>
              <a:rPr lang="zh-CN" altLang="en-US" dirty="0">
                <a:solidFill>
                  <a:prstClr val="black"/>
                </a:solidFill>
              </a:rPr>
              <a:t> </a:t>
            </a:r>
            <a:r>
              <a:rPr lang="en-US" altLang="zh-CN" dirty="0">
                <a:solidFill>
                  <a:prstClr val="black"/>
                </a:solidFill>
              </a:rPr>
              <a:t>(2003)</a:t>
            </a:r>
            <a:r>
              <a:rPr lang="zh-CN" altLang="en-US" dirty="0">
                <a:solidFill>
                  <a:prstClr val="black"/>
                </a:solidFill>
              </a:rPr>
              <a:t> </a:t>
            </a:r>
            <a:r>
              <a:rPr lang="en-US" altLang="zh-CN" dirty="0">
                <a:solidFill>
                  <a:prstClr val="black"/>
                </a:solidFill>
              </a:rPr>
              <a:t>Journal</a:t>
            </a:r>
            <a:r>
              <a:rPr lang="zh-CN" altLang="en-US" dirty="0">
                <a:solidFill>
                  <a:prstClr val="black"/>
                </a:solidFill>
              </a:rPr>
              <a:t> </a:t>
            </a:r>
            <a:r>
              <a:rPr lang="en-US" altLang="zh-CN" dirty="0">
                <a:solidFill>
                  <a:prstClr val="black"/>
                </a:solidFill>
              </a:rPr>
              <a:t>of</a:t>
            </a:r>
            <a:r>
              <a:rPr lang="zh-CN" altLang="en-US" dirty="0">
                <a:solidFill>
                  <a:prstClr val="black"/>
                </a:solidFill>
              </a:rPr>
              <a:t> </a:t>
            </a:r>
            <a:r>
              <a:rPr lang="en-US" altLang="zh-CN" dirty="0">
                <a:solidFill>
                  <a:prstClr val="black"/>
                </a:solidFill>
              </a:rPr>
              <a:t>Animal</a:t>
            </a:r>
            <a:r>
              <a:rPr lang="zh-CN" altLang="en-US" dirty="0">
                <a:solidFill>
                  <a:prstClr val="black"/>
                </a:solidFill>
              </a:rPr>
              <a:t> </a:t>
            </a:r>
            <a:r>
              <a:rPr lang="en-US" altLang="zh-CN" dirty="0">
                <a:solidFill>
                  <a:prstClr val="black"/>
                </a:solidFill>
              </a:rPr>
              <a:t>Ecology</a:t>
            </a:r>
            <a:endParaRPr lang="en-US" dirty="0">
              <a:solidFill>
                <a:prstClr val="black"/>
              </a:solidFill>
            </a:endParaRPr>
          </a:p>
        </p:txBody>
      </p:sp>
    </p:spTree>
    <p:extLst>
      <p:ext uri="{BB962C8B-B14F-4D97-AF65-F5344CB8AC3E}">
        <p14:creationId xmlns:p14="http://schemas.microsoft.com/office/powerpoint/2010/main" val="150946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56656" y="1221952"/>
            <a:ext cx="3537662" cy="2029672"/>
          </a:xfrm>
          <a:prstGeom prst="rect">
            <a:avLst/>
          </a:prstGeom>
        </p:spPr>
      </p:pic>
      <p:sp>
        <p:nvSpPr>
          <p:cNvPr id="7" name="TextBox 6"/>
          <p:cNvSpPr txBox="1"/>
          <p:nvPr/>
        </p:nvSpPr>
        <p:spPr>
          <a:xfrm>
            <a:off x="203350" y="1653753"/>
            <a:ext cx="4989638" cy="584776"/>
          </a:xfrm>
          <a:prstGeom prst="rect">
            <a:avLst/>
          </a:prstGeom>
          <a:noFill/>
        </p:spPr>
        <p:txBody>
          <a:bodyPr wrap="square" rtlCol="0">
            <a:spAutoFit/>
          </a:bodyPr>
          <a:lstStyle/>
          <a:p>
            <a:r>
              <a:rPr lang="en-US" altLang="zh-CN" sz="3200" dirty="0" err="1">
                <a:solidFill>
                  <a:prstClr val="black"/>
                </a:solidFill>
              </a:rPr>
              <a:t>Sørensen</a:t>
            </a:r>
            <a:r>
              <a:rPr lang="zh-CN" altLang="en-US" sz="3200" dirty="0">
                <a:solidFill>
                  <a:prstClr val="black"/>
                </a:solidFill>
              </a:rPr>
              <a:t> </a:t>
            </a:r>
            <a:r>
              <a:rPr lang="en-US" altLang="zh-CN" sz="3200" dirty="0">
                <a:solidFill>
                  <a:prstClr val="black"/>
                </a:solidFill>
              </a:rPr>
              <a:t>beta</a:t>
            </a:r>
            <a:r>
              <a:rPr lang="zh-CN" altLang="en-US" sz="3200" dirty="0">
                <a:solidFill>
                  <a:prstClr val="black"/>
                </a:solidFill>
              </a:rPr>
              <a:t> </a:t>
            </a:r>
            <a:r>
              <a:rPr lang="en-US" altLang="zh-CN" sz="3200" dirty="0">
                <a:solidFill>
                  <a:prstClr val="black"/>
                </a:solidFill>
              </a:rPr>
              <a:t>diversity,</a:t>
            </a:r>
            <a:r>
              <a:rPr lang="zh-CN" altLang="en-US" sz="3200" dirty="0">
                <a:solidFill>
                  <a:prstClr val="black"/>
                </a:solidFill>
              </a:rPr>
              <a:t> </a:t>
            </a:r>
            <a:r>
              <a:rPr lang="en-US" altLang="zh-CN" sz="3200" dirty="0">
                <a:solidFill>
                  <a:prstClr val="black"/>
                </a:solidFill>
              </a:rPr>
              <a:t>β</a:t>
            </a:r>
            <a:r>
              <a:rPr lang="en-US" altLang="zh-CN" sz="3200" baseline="-25000" dirty="0" err="1">
                <a:solidFill>
                  <a:prstClr val="black"/>
                </a:solidFill>
              </a:rPr>
              <a:t>sor</a:t>
            </a:r>
            <a:r>
              <a:rPr lang="zh-CN" altLang="en-US" sz="3200" dirty="0">
                <a:solidFill>
                  <a:prstClr val="black"/>
                </a:solidFill>
              </a:rPr>
              <a:t> </a:t>
            </a:r>
            <a:endParaRPr lang="en-US" sz="3200" dirty="0">
              <a:solidFill>
                <a:prstClr val="black"/>
              </a:solidFill>
            </a:endParaRPr>
          </a:p>
        </p:txBody>
      </p:sp>
      <p:grpSp>
        <p:nvGrpSpPr>
          <p:cNvPr id="9" name="Group 8"/>
          <p:cNvGrpSpPr/>
          <p:nvPr/>
        </p:nvGrpSpPr>
        <p:grpSpPr>
          <a:xfrm>
            <a:off x="955358" y="3146434"/>
            <a:ext cx="3699354" cy="1350460"/>
            <a:chOff x="1067900" y="3049984"/>
            <a:chExt cx="3699354" cy="135046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t="-881"/>
            <a:stretch/>
          </p:blipFill>
          <p:spPr>
            <a:xfrm>
              <a:off x="2769603" y="3049984"/>
              <a:ext cx="1997651" cy="1350460"/>
            </a:xfrm>
            <a:prstGeom prst="rect">
              <a:avLst/>
            </a:prstGeom>
          </p:spPr>
        </p:pic>
        <p:sp>
          <p:nvSpPr>
            <p:cNvPr id="8" name="Rectangle 7"/>
            <p:cNvSpPr/>
            <p:nvPr/>
          </p:nvSpPr>
          <p:spPr>
            <a:xfrm>
              <a:off x="1067900" y="3292559"/>
              <a:ext cx="1744137" cy="646331"/>
            </a:xfrm>
            <a:prstGeom prst="rect">
              <a:avLst/>
            </a:prstGeom>
          </p:spPr>
          <p:txBody>
            <a:bodyPr wrap="none">
              <a:spAutoFit/>
            </a:bodyPr>
            <a:lstStyle/>
            <a:p>
              <a:r>
                <a:rPr lang="el-GR" altLang="zh-CN" sz="3600" dirty="0">
                  <a:solidFill>
                    <a:prstClr val="black"/>
                  </a:solidFill>
                </a:rPr>
                <a:t>Β</a:t>
              </a:r>
              <a:r>
                <a:rPr lang="en-US" altLang="zh-CN" sz="3600" baseline="-25000" dirty="0" err="1">
                  <a:solidFill>
                    <a:prstClr val="black"/>
                  </a:solidFill>
                </a:rPr>
                <a:t>sor</a:t>
              </a:r>
              <a:r>
                <a:rPr lang="zh-CN" altLang="en-US" sz="3600" dirty="0">
                  <a:solidFill>
                    <a:prstClr val="black"/>
                  </a:solidFill>
                </a:rPr>
                <a:t> </a:t>
              </a:r>
              <a:r>
                <a:rPr lang="en-US" altLang="zh-CN" sz="3600" dirty="0">
                  <a:solidFill>
                    <a:prstClr val="black"/>
                  </a:solidFill>
                </a:rPr>
                <a:t>=</a:t>
              </a:r>
              <a:r>
                <a:rPr lang="zh-CN" altLang="en-US" sz="3600" dirty="0">
                  <a:solidFill>
                    <a:prstClr val="black"/>
                  </a:solidFill>
                </a:rPr>
                <a:t> </a:t>
              </a:r>
              <a:r>
                <a:rPr lang="en-US" altLang="zh-CN" sz="3600" dirty="0">
                  <a:solidFill>
                    <a:prstClr val="black"/>
                  </a:solidFill>
                </a:rPr>
                <a:t>1 -</a:t>
              </a:r>
              <a:endParaRPr lang="en-US" sz="3600" dirty="0">
                <a:solidFill>
                  <a:prstClr val="black"/>
                </a:solidFill>
              </a:endParaRPr>
            </a:p>
          </p:txBody>
        </p:sp>
      </p:grpSp>
      <p:sp>
        <p:nvSpPr>
          <p:cNvPr id="10" name="TextBox 9"/>
          <p:cNvSpPr txBox="1"/>
          <p:nvPr/>
        </p:nvSpPr>
        <p:spPr>
          <a:xfrm>
            <a:off x="273315" y="112525"/>
            <a:ext cx="4750018" cy="584776"/>
          </a:xfrm>
          <a:prstGeom prst="rect">
            <a:avLst/>
          </a:prstGeom>
          <a:noFill/>
        </p:spPr>
        <p:txBody>
          <a:bodyPr wrap="none" rtlCol="0">
            <a:spAutoFit/>
          </a:bodyPr>
          <a:lstStyle/>
          <a:p>
            <a:r>
              <a:rPr lang="en-US" sz="3200" b="1" dirty="0">
                <a:solidFill>
                  <a:prstClr val="black"/>
                </a:solidFill>
              </a:rPr>
              <a:t>Measures of Beta Diversity</a:t>
            </a:r>
          </a:p>
        </p:txBody>
      </p:sp>
      <p:grpSp>
        <p:nvGrpSpPr>
          <p:cNvPr id="11" name="Group 7"/>
          <p:cNvGrpSpPr>
            <a:grpSpLocks/>
          </p:cNvGrpSpPr>
          <p:nvPr/>
        </p:nvGrpSpPr>
        <p:grpSpPr bwMode="auto">
          <a:xfrm>
            <a:off x="0" y="0"/>
            <a:ext cx="9144000" cy="762000"/>
            <a:chOff x="0" y="0"/>
            <a:chExt cx="9144000" cy="762000"/>
          </a:xfrm>
        </p:grpSpPr>
        <p:pic>
          <p:nvPicPr>
            <p:cNvPr id="12" name="Picture 8" descr="CMEC_header copy.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22759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grpSp>
        <p:nvGrpSpPr>
          <p:cNvPr id="27" name="Group 26"/>
          <p:cNvGrpSpPr/>
          <p:nvPr/>
        </p:nvGrpSpPr>
        <p:grpSpPr>
          <a:xfrm rot="5400000">
            <a:off x="2949130" y="143009"/>
            <a:ext cx="2549327" cy="5318799"/>
            <a:chOff x="1223434" y="1189821"/>
            <a:chExt cx="2549327" cy="5318799"/>
          </a:xfrm>
        </p:grpSpPr>
        <p:grpSp>
          <p:nvGrpSpPr>
            <p:cNvPr id="20" name="Group 19"/>
            <p:cNvGrpSpPr/>
            <p:nvPr/>
          </p:nvGrpSpPr>
          <p:grpSpPr>
            <a:xfrm>
              <a:off x="1223434" y="1412774"/>
              <a:ext cx="1584513" cy="4574379"/>
              <a:chOff x="1223434" y="1412775"/>
              <a:chExt cx="1584513" cy="2716037"/>
            </a:xfrm>
          </p:grpSpPr>
          <p:cxnSp>
            <p:nvCxnSpPr>
              <p:cNvPr id="3" name="Straight Connector 2"/>
              <p:cNvCxnSpPr/>
              <p:nvPr/>
            </p:nvCxnSpPr>
            <p:spPr>
              <a:xfrm>
                <a:off x="2051723" y="1412776"/>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051724" y="2333015"/>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051721" y="3208475"/>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1" y="4127093"/>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1720" y="1412775"/>
                <a:ext cx="0" cy="9203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51718" y="3208475"/>
                <a:ext cx="0" cy="9203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403497" y="1883280"/>
                <a:ext cx="0" cy="17954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03497" y="1883078"/>
                <a:ext cx="648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03648" y="3678777"/>
                <a:ext cx="648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223434" y="2780930"/>
                <a:ext cx="180217"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22" name="Picture 21"/>
            <p:cNvPicPr>
              <a:picLocks noChangeAspect="1"/>
            </p:cNvPicPr>
            <p:nvPr/>
          </p:nvPicPr>
          <p:blipFill rotWithShape="1">
            <a:blip r:embed="rId4" cstate="print">
              <a:clrChange>
                <a:clrFrom>
                  <a:srgbClr val="F1F2F5"/>
                </a:clrFrom>
                <a:clrTo>
                  <a:srgbClr val="F1F2F5">
                    <a:alpha val="0"/>
                  </a:srgbClr>
                </a:clrTo>
              </a:clrChange>
              <a:extLst>
                <a:ext uri="{28A0092B-C50C-407E-A947-70E740481C1C}">
                  <a14:useLocalDpi xmlns:a14="http://schemas.microsoft.com/office/drawing/2010/main"/>
                </a:ext>
              </a:extLst>
            </a:blip>
            <a:srcRect/>
            <a:stretch/>
          </p:blipFill>
          <p:spPr>
            <a:xfrm rot="16200000">
              <a:off x="2915350" y="1005284"/>
              <a:ext cx="608024" cy="977097"/>
            </a:xfrm>
            <a:prstGeom prst="rect">
              <a:avLst/>
            </a:prstGeom>
          </p:spPr>
        </p:pic>
        <p:pic>
          <p:nvPicPr>
            <p:cNvPr id="23" name="Picture 22"/>
            <p:cNvPicPr>
              <a:picLocks noChangeAspect="1"/>
            </p:cNvPicPr>
            <p:nvPr/>
          </p:nvPicPr>
          <p:blipFill>
            <a:blip r:embed="rId5"/>
            <a:stretch>
              <a:fillRect/>
            </a:stretch>
          </p:blipFill>
          <p:spPr>
            <a:xfrm rot="16200000">
              <a:off x="2943209" y="2436937"/>
              <a:ext cx="653164" cy="851953"/>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rot="16200000">
              <a:off x="2871523" y="3977362"/>
              <a:ext cx="929709" cy="841109"/>
            </a:xfrm>
            <a:prstGeom prst="rect">
              <a:avLst/>
            </a:prstGeom>
          </p:spPr>
        </p:pic>
        <p:pic>
          <p:nvPicPr>
            <p:cNvPr id="26" name="Picture 25"/>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rot="16200000">
              <a:off x="2848601" y="5584460"/>
              <a:ext cx="991382" cy="856938"/>
            </a:xfrm>
            <a:prstGeom prst="rect">
              <a:avLst/>
            </a:prstGeom>
          </p:spPr>
        </p:pic>
      </p:grpSp>
      <p:grpSp>
        <p:nvGrpSpPr>
          <p:cNvPr id="46" name="Group 45"/>
          <p:cNvGrpSpPr/>
          <p:nvPr/>
        </p:nvGrpSpPr>
        <p:grpSpPr>
          <a:xfrm>
            <a:off x="1115616" y="5157192"/>
            <a:ext cx="2232248" cy="1512168"/>
            <a:chOff x="1403648" y="4437112"/>
            <a:chExt cx="2232248" cy="1512168"/>
          </a:xfrm>
        </p:grpSpPr>
        <p:sp>
          <p:nvSpPr>
            <p:cNvPr id="32" name="Rectangle 31"/>
            <p:cNvSpPr/>
            <p:nvPr/>
          </p:nvSpPr>
          <p:spPr>
            <a:xfrm>
              <a:off x="1403648" y="4437112"/>
              <a:ext cx="2232248" cy="1512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9" name="Picture 28"/>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2627784" y="4653136"/>
              <a:ext cx="864096" cy="781749"/>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531762" y="4635643"/>
              <a:ext cx="921417" cy="796461"/>
            </a:xfrm>
            <a:prstGeom prst="rect">
              <a:avLst/>
            </a:prstGeom>
          </p:spPr>
        </p:pic>
        <p:sp>
          <p:nvSpPr>
            <p:cNvPr id="33" name="TextBox 32"/>
            <p:cNvSpPr txBox="1"/>
            <p:nvPr/>
          </p:nvSpPr>
          <p:spPr>
            <a:xfrm>
              <a:off x="1619672" y="5477162"/>
              <a:ext cx="1745715" cy="400110"/>
            </a:xfrm>
            <a:prstGeom prst="rect">
              <a:avLst/>
            </a:prstGeom>
            <a:noFill/>
          </p:spPr>
          <p:txBody>
            <a:bodyPr wrap="none" rtlCol="0">
              <a:spAutoFit/>
            </a:bodyPr>
            <a:lstStyle/>
            <a:p>
              <a:r>
                <a:rPr lang="en-US" sz="2000" b="1" dirty="0" err="1">
                  <a:solidFill>
                    <a:prstClr val="black"/>
                  </a:solidFill>
                </a:rPr>
                <a:t>Sp</a:t>
              </a:r>
              <a:r>
                <a:rPr lang="en-US" sz="2000" b="1" dirty="0">
                  <a:solidFill>
                    <a:prstClr val="black"/>
                  </a:solidFill>
                </a:rPr>
                <a:t> richness = 2</a:t>
              </a:r>
            </a:p>
          </p:txBody>
        </p:sp>
      </p:grpSp>
      <p:grpSp>
        <p:nvGrpSpPr>
          <p:cNvPr id="47" name="Group 46"/>
          <p:cNvGrpSpPr/>
          <p:nvPr/>
        </p:nvGrpSpPr>
        <p:grpSpPr>
          <a:xfrm>
            <a:off x="5364088" y="5157192"/>
            <a:ext cx="2232248" cy="1512168"/>
            <a:chOff x="5076056" y="4437112"/>
            <a:chExt cx="2232248" cy="1512168"/>
          </a:xfrm>
        </p:grpSpPr>
        <p:sp>
          <p:nvSpPr>
            <p:cNvPr id="34" name="Rectangle 33"/>
            <p:cNvSpPr/>
            <p:nvPr/>
          </p:nvSpPr>
          <p:spPr>
            <a:xfrm>
              <a:off x="5076056" y="4437112"/>
              <a:ext cx="2232248" cy="1512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36" name="Picture 35"/>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5204170" y="4635643"/>
              <a:ext cx="921417" cy="796461"/>
            </a:xfrm>
            <a:prstGeom prst="rect">
              <a:avLst/>
            </a:prstGeom>
          </p:spPr>
        </p:pic>
        <p:sp>
          <p:nvSpPr>
            <p:cNvPr id="38" name="TextBox 37"/>
            <p:cNvSpPr txBox="1"/>
            <p:nvPr/>
          </p:nvSpPr>
          <p:spPr>
            <a:xfrm>
              <a:off x="5364088" y="5477162"/>
              <a:ext cx="1745715" cy="400110"/>
            </a:xfrm>
            <a:prstGeom prst="rect">
              <a:avLst/>
            </a:prstGeom>
            <a:noFill/>
          </p:spPr>
          <p:txBody>
            <a:bodyPr wrap="none" rtlCol="0">
              <a:spAutoFit/>
            </a:bodyPr>
            <a:lstStyle/>
            <a:p>
              <a:r>
                <a:rPr lang="en-US" sz="2000" b="1" dirty="0" err="1">
                  <a:solidFill>
                    <a:prstClr val="black"/>
                  </a:solidFill>
                </a:rPr>
                <a:t>Sp</a:t>
              </a:r>
              <a:r>
                <a:rPr lang="en-US" sz="2000" b="1" dirty="0">
                  <a:solidFill>
                    <a:prstClr val="black"/>
                  </a:solidFill>
                </a:rPr>
                <a:t> richness = 2</a:t>
              </a:r>
            </a:p>
          </p:txBody>
        </p:sp>
        <p:pic>
          <p:nvPicPr>
            <p:cNvPr id="40" name="Picture 39"/>
            <p:cNvPicPr>
              <a:picLocks noChangeAspect="1"/>
            </p:cNvPicPr>
            <p:nvPr/>
          </p:nvPicPr>
          <p:blipFill>
            <a:blip r:embed="rId5"/>
            <a:stretch>
              <a:fillRect/>
            </a:stretch>
          </p:blipFill>
          <p:spPr>
            <a:xfrm>
              <a:off x="6372200" y="4581128"/>
              <a:ext cx="653164" cy="851953"/>
            </a:xfrm>
            <a:prstGeom prst="rect">
              <a:avLst/>
            </a:prstGeom>
          </p:spPr>
        </p:pic>
      </p:grpSp>
      <p:grpSp>
        <p:nvGrpSpPr>
          <p:cNvPr id="45" name="Group 44"/>
          <p:cNvGrpSpPr/>
          <p:nvPr/>
        </p:nvGrpSpPr>
        <p:grpSpPr>
          <a:xfrm>
            <a:off x="2699792" y="3364149"/>
            <a:ext cx="3418695" cy="523220"/>
            <a:chOff x="2699792" y="2708920"/>
            <a:chExt cx="3418695" cy="523220"/>
          </a:xfrm>
        </p:grpSpPr>
        <p:sp>
          <p:nvSpPr>
            <p:cNvPr id="42" name="TextBox 41"/>
            <p:cNvSpPr txBox="1"/>
            <p:nvPr/>
          </p:nvSpPr>
          <p:spPr>
            <a:xfrm>
              <a:off x="2699792" y="2708920"/>
              <a:ext cx="394359" cy="523220"/>
            </a:xfrm>
            <a:prstGeom prst="rect">
              <a:avLst/>
            </a:prstGeom>
            <a:noFill/>
          </p:spPr>
          <p:txBody>
            <a:bodyPr wrap="none" rtlCol="0">
              <a:spAutoFit/>
            </a:bodyPr>
            <a:lstStyle/>
            <a:p>
              <a:r>
                <a:rPr lang="en-US" sz="2800" b="1" dirty="0">
                  <a:solidFill>
                    <a:prstClr val="black"/>
                  </a:solidFill>
                  <a:latin typeface="Arial"/>
                  <a:cs typeface="Arial"/>
                </a:rPr>
                <a:t>=</a:t>
              </a:r>
            </a:p>
          </p:txBody>
        </p:sp>
        <p:sp>
          <p:nvSpPr>
            <p:cNvPr id="43" name="TextBox 42"/>
            <p:cNvSpPr txBox="1"/>
            <p:nvPr/>
          </p:nvSpPr>
          <p:spPr>
            <a:xfrm>
              <a:off x="4321657" y="2708920"/>
              <a:ext cx="394359" cy="523220"/>
            </a:xfrm>
            <a:prstGeom prst="rect">
              <a:avLst/>
            </a:prstGeom>
            <a:noFill/>
          </p:spPr>
          <p:txBody>
            <a:bodyPr wrap="none" rtlCol="0">
              <a:spAutoFit/>
            </a:bodyPr>
            <a:lstStyle/>
            <a:p>
              <a:r>
                <a:rPr lang="en-US" sz="2800" b="1" dirty="0">
                  <a:solidFill>
                    <a:prstClr val="black"/>
                  </a:solidFill>
                  <a:latin typeface="Arial"/>
                  <a:cs typeface="Arial"/>
                </a:rPr>
                <a:t>=</a:t>
              </a:r>
            </a:p>
          </p:txBody>
        </p:sp>
        <p:sp>
          <p:nvSpPr>
            <p:cNvPr id="44" name="TextBox 43"/>
            <p:cNvSpPr txBox="1"/>
            <p:nvPr/>
          </p:nvSpPr>
          <p:spPr>
            <a:xfrm>
              <a:off x="5724128" y="2708920"/>
              <a:ext cx="394359" cy="523220"/>
            </a:xfrm>
            <a:prstGeom prst="rect">
              <a:avLst/>
            </a:prstGeom>
            <a:noFill/>
          </p:spPr>
          <p:txBody>
            <a:bodyPr wrap="none" rtlCol="0">
              <a:spAutoFit/>
            </a:bodyPr>
            <a:lstStyle/>
            <a:p>
              <a:r>
                <a:rPr lang="en-US" sz="2800" b="1" dirty="0">
                  <a:solidFill>
                    <a:prstClr val="black"/>
                  </a:solidFill>
                  <a:latin typeface="Arial"/>
                  <a:cs typeface="Arial"/>
                </a:rPr>
                <a:t>=</a:t>
              </a:r>
            </a:p>
          </p:txBody>
        </p:sp>
      </p:grpSp>
      <p:sp>
        <p:nvSpPr>
          <p:cNvPr id="39" name="Title 1"/>
          <p:cNvSpPr txBox="1">
            <a:spLocks/>
          </p:cNvSpPr>
          <p:nvPr/>
        </p:nvSpPr>
        <p:spPr>
          <a:xfrm>
            <a:off x="179512" y="44624"/>
            <a:ext cx="7391400" cy="6259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Taxonomic β vs. phylogenetic β</a:t>
            </a:r>
          </a:p>
        </p:txBody>
      </p:sp>
      <p:sp>
        <p:nvSpPr>
          <p:cNvPr id="48" name="Rectangle 47"/>
          <p:cNvSpPr/>
          <p:nvPr/>
        </p:nvSpPr>
        <p:spPr>
          <a:xfrm>
            <a:off x="323528" y="980728"/>
            <a:ext cx="8496944" cy="461665"/>
          </a:xfrm>
          <a:prstGeom prst="rect">
            <a:avLst/>
          </a:prstGeom>
          <a:effectLst/>
        </p:spPr>
        <p:txBody>
          <a:bodyPr wrap="square">
            <a:spAutoFit/>
          </a:bodyPr>
          <a:lstStyle/>
          <a:p>
            <a:r>
              <a:rPr lang="en-US" altLang="zh-CN" sz="24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Taxonomic</a:t>
            </a:r>
            <a:r>
              <a:rPr lang="en-US" altLang="zh-CN" sz="2400" b="1"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 </a:t>
            </a:r>
            <a:r>
              <a:rPr lang="en-US" altLang="zh-CN" sz="2400" b="1" dirty="0">
                <a:solidFill>
                  <a:srgbClr val="FF0000"/>
                </a:solidFill>
                <a:latin typeface="Times New Roman" pitchFamily="18" charset="0"/>
                <a:ea typeface="黑体" pitchFamily="49" charset="-122"/>
                <a:cs typeface="Times New Roman" pitchFamily="18" charset="0"/>
              </a:rPr>
              <a:t>β</a:t>
            </a:r>
            <a:r>
              <a:rPr lang="en-US" altLang="zh-CN" sz="2400" dirty="0">
                <a:solidFill>
                  <a:srgbClr val="FF0000"/>
                </a:solidFill>
                <a:latin typeface="Times New Roman" pitchFamily="18" charset="0"/>
                <a:ea typeface="黑体" pitchFamily="49" charset="-122"/>
                <a:cs typeface="Times New Roman" pitchFamily="18" charset="0"/>
              </a:rPr>
              <a:t>: </a:t>
            </a:r>
            <a:r>
              <a:rPr lang="en-US" altLang="zh-CN" sz="2400" dirty="0">
                <a:solidFill>
                  <a:prstClr val="black"/>
                </a:solidFill>
                <a:latin typeface="Times New Roman" pitchFamily="18" charset="0"/>
                <a:ea typeface="黑体" pitchFamily="49" charset="-122"/>
                <a:cs typeface="Times New Roman" pitchFamily="18" charset="0"/>
              </a:rPr>
              <a:t>turnover in species composition between sites</a:t>
            </a:r>
            <a:endParaRPr lang="en-US" sz="2400" dirty="0">
              <a:solidFill>
                <a:prstClr val="black"/>
              </a:solidFill>
            </a:endParaRPr>
          </a:p>
        </p:txBody>
      </p:sp>
      <p:sp>
        <p:nvSpPr>
          <p:cNvPr id="8" name="Left-Right Arrow 7"/>
          <p:cNvSpPr/>
          <p:nvPr/>
        </p:nvSpPr>
        <p:spPr>
          <a:xfrm>
            <a:off x="3779912" y="5517232"/>
            <a:ext cx="1080120" cy="43204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41" name="Object 40"/>
          <p:cNvGraphicFramePr>
            <a:graphicFrameLocks noChangeAspect="1"/>
          </p:cNvGraphicFramePr>
          <p:nvPr>
            <p:extLst/>
          </p:nvPr>
        </p:nvGraphicFramePr>
        <p:xfrm>
          <a:off x="1603375" y="4340225"/>
          <a:ext cx="3763963" cy="792163"/>
        </p:xfrm>
        <a:graphic>
          <a:graphicData uri="http://schemas.openxmlformats.org/presentationml/2006/ole">
            <mc:AlternateContent xmlns:mc="http://schemas.openxmlformats.org/markup-compatibility/2006">
              <mc:Choice xmlns:v="urn:schemas-microsoft-com:vml" Requires="v">
                <p:oleObj spid="_x0000_s4104" name="Equation" r:id="rId9" imgW="1866600" imgH="393480" progId="Equation.3">
                  <p:embed/>
                </p:oleObj>
              </mc:Choice>
              <mc:Fallback>
                <p:oleObj name="Equation" r:id="rId9" imgW="1866600" imgH="393480" progId="Equation.3">
                  <p:embed/>
                  <p:pic>
                    <p:nvPicPr>
                      <p:cNvPr id="0" name=""/>
                      <p:cNvPicPr/>
                      <p:nvPr/>
                    </p:nvPicPr>
                    <p:blipFill>
                      <a:blip r:embed="rId10"/>
                      <a:stretch>
                        <a:fillRect/>
                      </a:stretch>
                    </p:blipFill>
                    <p:spPr>
                      <a:xfrm>
                        <a:off x="1603375" y="4340225"/>
                        <a:ext cx="3763963" cy="792163"/>
                      </a:xfrm>
                      <a:prstGeom prst="rect">
                        <a:avLst/>
                      </a:prstGeom>
                    </p:spPr>
                  </p:pic>
                </p:oleObj>
              </mc:Fallback>
            </mc:AlternateContent>
          </a:graphicData>
        </a:graphic>
      </p:graphicFrame>
      <p:sp>
        <p:nvSpPr>
          <p:cNvPr id="49" name="TextBox 48"/>
          <p:cNvSpPr txBox="1"/>
          <p:nvPr/>
        </p:nvSpPr>
        <p:spPr>
          <a:xfrm>
            <a:off x="2076176" y="2467347"/>
            <a:ext cx="422937" cy="369332"/>
          </a:xfrm>
          <a:prstGeom prst="rect">
            <a:avLst/>
          </a:prstGeom>
          <a:noFill/>
        </p:spPr>
        <p:txBody>
          <a:bodyPr wrap="none" rtlCol="0">
            <a:spAutoFit/>
          </a:bodyPr>
          <a:lstStyle/>
          <a:p>
            <a:r>
              <a:rPr lang="en-US" dirty="0">
                <a:solidFill>
                  <a:prstClr val="black"/>
                </a:solidFill>
              </a:rPr>
              <a:t>b1</a:t>
            </a:r>
          </a:p>
        </p:txBody>
      </p:sp>
      <p:sp>
        <p:nvSpPr>
          <p:cNvPr id="50" name="TextBox 49"/>
          <p:cNvSpPr txBox="1"/>
          <p:nvPr/>
        </p:nvSpPr>
        <p:spPr>
          <a:xfrm>
            <a:off x="2859885" y="1819275"/>
            <a:ext cx="422937" cy="369332"/>
          </a:xfrm>
          <a:prstGeom prst="rect">
            <a:avLst/>
          </a:prstGeom>
          <a:noFill/>
        </p:spPr>
        <p:txBody>
          <a:bodyPr wrap="none" rtlCol="0">
            <a:spAutoFit/>
          </a:bodyPr>
          <a:lstStyle/>
          <a:p>
            <a:r>
              <a:rPr lang="en-US" dirty="0">
                <a:solidFill>
                  <a:prstClr val="black"/>
                </a:solidFill>
              </a:rPr>
              <a:t>b4</a:t>
            </a:r>
          </a:p>
        </p:txBody>
      </p:sp>
      <p:sp>
        <p:nvSpPr>
          <p:cNvPr id="51" name="TextBox 50"/>
          <p:cNvSpPr txBox="1"/>
          <p:nvPr/>
        </p:nvSpPr>
        <p:spPr>
          <a:xfrm>
            <a:off x="3635896" y="2539355"/>
            <a:ext cx="422937" cy="369332"/>
          </a:xfrm>
          <a:prstGeom prst="rect">
            <a:avLst/>
          </a:prstGeom>
          <a:noFill/>
        </p:spPr>
        <p:txBody>
          <a:bodyPr wrap="none" rtlCol="0">
            <a:spAutoFit/>
          </a:bodyPr>
          <a:lstStyle/>
          <a:p>
            <a:r>
              <a:rPr lang="en-US" dirty="0">
                <a:solidFill>
                  <a:prstClr val="black"/>
                </a:solidFill>
              </a:rPr>
              <a:t>b2</a:t>
            </a:r>
          </a:p>
        </p:txBody>
      </p:sp>
      <p:sp>
        <p:nvSpPr>
          <p:cNvPr id="52" name="TextBox 51"/>
          <p:cNvSpPr txBox="1"/>
          <p:nvPr/>
        </p:nvSpPr>
        <p:spPr>
          <a:xfrm>
            <a:off x="5220072" y="2611363"/>
            <a:ext cx="422937" cy="369332"/>
          </a:xfrm>
          <a:prstGeom prst="rect">
            <a:avLst/>
          </a:prstGeom>
          <a:noFill/>
        </p:spPr>
        <p:txBody>
          <a:bodyPr wrap="none" rtlCol="0">
            <a:spAutoFit/>
          </a:bodyPr>
          <a:lstStyle/>
          <a:p>
            <a:r>
              <a:rPr lang="en-US" dirty="0">
                <a:solidFill>
                  <a:prstClr val="black"/>
                </a:solidFill>
              </a:rPr>
              <a:t>b3</a:t>
            </a:r>
          </a:p>
        </p:txBody>
      </p:sp>
      <p:sp>
        <p:nvSpPr>
          <p:cNvPr id="53" name="TextBox 52"/>
          <p:cNvSpPr txBox="1"/>
          <p:nvPr/>
        </p:nvSpPr>
        <p:spPr>
          <a:xfrm>
            <a:off x="5868144" y="1891283"/>
            <a:ext cx="422937" cy="369332"/>
          </a:xfrm>
          <a:prstGeom prst="rect">
            <a:avLst/>
          </a:prstGeom>
          <a:noFill/>
        </p:spPr>
        <p:txBody>
          <a:bodyPr wrap="none" rtlCol="0">
            <a:spAutoFit/>
          </a:bodyPr>
          <a:lstStyle/>
          <a:p>
            <a:r>
              <a:rPr lang="en-US" dirty="0">
                <a:solidFill>
                  <a:prstClr val="black"/>
                </a:solidFill>
              </a:rPr>
              <a:t>b5</a:t>
            </a:r>
          </a:p>
        </p:txBody>
      </p:sp>
      <p:sp>
        <p:nvSpPr>
          <p:cNvPr id="2" name="TextBox 1"/>
          <p:cNvSpPr txBox="1"/>
          <p:nvPr/>
        </p:nvSpPr>
        <p:spPr>
          <a:xfrm>
            <a:off x="7181653" y="2839636"/>
            <a:ext cx="1657275" cy="461665"/>
          </a:xfrm>
          <a:prstGeom prst="rect">
            <a:avLst/>
          </a:prstGeom>
          <a:noFill/>
        </p:spPr>
        <p:txBody>
          <a:bodyPr wrap="none" rtlCol="0">
            <a:spAutoFit/>
          </a:bodyPr>
          <a:lstStyle/>
          <a:p>
            <a:r>
              <a:rPr lang="en-US" sz="2400" dirty="0">
                <a:solidFill>
                  <a:prstClr val="black"/>
                </a:solidFill>
              </a:rPr>
              <a:t>a = b = c = 1</a:t>
            </a:r>
          </a:p>
        </p:txBody>
      </p:sp>
      <p:pic>
        <p:nvPicPr>
          <p:cNvPr id="54" name="Picture 53"/>
          <p:cNvPicPr>
            <a:picLocks noChangeAspect="1"/>
          </p:cNvPicPr>
          <p:nvPr/>
        </p:nvPicPr>
        <p:blipFill>
          <a:blip r:embed="rId11"/>
          <a:stretch>
            <a:fillRect/>
          </a:stretch>
        </p:blipFill>
        <p:spPr>
          <a:xfrm>
            <a:off x="6977400" y="1608011"/>
            <a:ext cx="1986502" cy="1139721"/>
          </a:xfrm>
          <a:prstGeom prst="rect">
            <a:avLst/>
          </a:prstGeom>
        </p:spPr>
      </p:pic>
      <p:sp>
        <p:nvSpPr>
          <p:cNvPr id="7" name="TextBox 6"/>
          <p:cNvSpPr txBox="1"/>
          <p:nvPr/>
        </p:nvSpPr>
        <p:spPr>
          <a:xfrm>
            <a:off x="5474018" y="4528006"/>
            <a:ext cx="2860078" cy="400110"/>
          </a:xfrm>
          <a:prstGeom prst="rect">
            <a:avLst/>
          </a:prstGeom>
          <a:noFill/>
        </p:spPr>
        <p:txBody>
          <a:bodyPr wrap="none" rtlCol="0">
            <a:spAutoFit/>
          </a:bodyPr>
          <a:lstStyle/>
          <a:p>
            <a:r>
              <a:rPr lang="en-US" sz="2000" b="1" dirty="0">
                <a:solidFill>
                  <a:prstClr val="black"/>
                </a:solidFill>
                <a:latin typeface="Times New Roman" panose="02020603050405020304" pitchFamily="18" charset="0"/>
                <a:cs typeface="Times New Roman" panose="02020603050405020304" pitchFamily="18" charset="0"/>
              </a:rPr>
              <a:t>=1-(2*1)/(1+1+2*1) = 0.5</a:t>
            </a:r>
          </a:p>
        </p:txBody>
      </p:sp>
    </p:spTree>
    <p:extLst>
      <p:ext uri="{BB962C8B-B14F-4D97-AF65-F5344CB8AC3E}">
        <p14:creationId xmlns:p14="http://schemas.microsoft.com/office/powerpoint/2010/main" val="63222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down)">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grpSp>
        <p:nvGrpSpPr>
          <p:cNvPr id="27" name="Group 26"/>
          <p:cNvGrpSpPr/>
          <p:nvPr/>
        </p:nvGrpSpPr>
        <p:grpSpPr>
          <a:xfrm rot="5400000">
            <a:off x="2949130" y="143009"/>
            <a:ext cx="2549327" cy="5318799"/>
            <a:chOff x="1223434" y="1189821"/>
            <a:chExt cx="2549327" cy="5318799"/>
          </a:xfrm>
        </p:grpSpPr>
        <p:grpSp>
          <p:nvGrpSpPr>
            <p:cNvPr id="20" name="Group 19"/>
            <p:cNvGrpSpPr/>
            <p:nvPr/>
          </p:nvGrpSpPr>
          <p:grpSpPr>
            <a:xfrm>
              <a:off x="1223434" y="1412774"/>
              <a:ext cx="1584513" cy="4574380"/>
              <a:chOff x="1223434" y="1412775"/>
              <a:chExt cx="1584513" cy="2716037"/>
            </a:xfrm>
          </p:grpSpPr>
          <p:cxnSp>
            <p:nvCxnSpPr>
              <p:cNvPr id="3" name="Straight Connector 2"/>
              <p:cNvCxnSpPr/>
              <p:nvPr/>
            </p:nvCxnSpPr>
            <p:spPr>
              <a:xfrm>
                <a:off x="2051723" y="1412776"/>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051724" y="2333014"/>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051721" y="3208475"/>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1" y="4125911"/>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1720" y="1412775"/>
                <a:ext cx="0" cy="9203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51718" y="3208475"/>
                <a:ext cx="0" cy="9203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403497" y="1883280"/>
                <a:ext cx="0" cy="17954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03497" y="1883078"/>
                <a:ext cx="648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03648" y="3678777"/>
                <a:ext cx="648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223434" y="2780930"/>
                <a:ext cx="180217"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22" name="Picture 21"/>
            <p:cNvPicPr>
              <a:picLocks noChangeAspect="1"/>
            </p:cNvPicPr>
            <p:nvPr/>
          </p:nvPicPr>
          <p:blipFill rotWithShape="1">
            <a:blip r:embed="rId4" cstate="print">
              <a:clrChange>
                <a:clrFrom>
                  <a:srgbClr val="F1F2F5"/>
                </a:clrFrom>
                <a:clrTo>
                  <a:srgbClr val="F1F2F5">
                    <a:alpha val="0"/>
                  </a:srgbClr>
                </a:clrTo>
              </a:clrChange>
              <a:extLst>
                <a:ext uri="{28A0092B-C50C-407E-A947-70E740481C1C}">
                  <a14:useLocalDpi xmlns:a14="http://schemas.microsoft.com/office/drawing/2010/main"/>
                </a:ext>
              </a:extLst>
            </a:blip>
            <a:srcRect/>
            <a:stretch/>
          </p:blipFill>
          <p:spPr>
            <a:xfrm rot="16200000">
              <a:off x="2915350" y="1005284"/>
              <a:ext cx="608024" cy="977097"/>
            </a:xfrm>
            <a:prstGeom prst="rect">
              <a:avLst/>
            </a:prstGeom>
          </p:spPr>
        </p:pic>
        <p:pic>
          <p:nvPicPr>
            <p:cNvPr id="23" name="Picture 22"/>
            <p:cNvPicPr>
              <a:picLocks noChangeAspect="1"/>
            </p:cNvPicPr>
            <p:nvPr/>
          </p:nvPicPr>
          <p:blipFill>
            <a:blip r:embed="rId5"/>
            <a:stretch>
              <a:fillRect/>
            </a:stretch>
          </p:blipFill>
          <p:spPr>
            <a:xfrm rot="16200000">
              <a:off x="2943209" y="2436937"/>
              <a:ext cx="653164" cy="851953"/>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rot="16200000">
              <a:off x="2871523" y="3977362"/>
              <a:ext cx="929709" cy="841109"/>
            </a:xfrm>
            <a:prstGeom prst="rect">
              <a:avLst/>
            </a:prstGeom>
          </p:spPr>
        </p:pic>
        <p:pic>
          <p:nvPicPr>
            <p:cNvPr id="26" name="Picture 25"/>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rot="16200000">
              <a:off x="2848601" y="5584460"/>
              <a:ext cx="991382" cy="856938"/>
            </a:xfrm>
            <a:prstGeom prst="rect">
              <a:avLst/>
            </a:prstGeom>
          </p:spPr>
        </p:pic>
      </p:grpSp>
      <p:grpSp>
        <p:nvGrpSpPr>
          <p:cNvPr id="46" name="Group 45"/>
          <p:cNvGrpSpPr/>
          <p:nvPr/>
        </p:nvGrpSpPr>
        <p:grpSpPr>
          <a:xfrm>
            <a:off x="1115616" y="5157192"/>
            <a:ext cx="2232248" cy="1512168"/>
            <a:chOff x="1403648" y="4437112"/>
            <a:chExt cx="2232248" cy="1512168"/>
          </a:xfrm>
        </p:grpSpPr>
        <p:sp>
          <p:nvSpPr>
            <p:cNvPr id="32" name="Rectangle 31"/>
            <p:cNvSpPr/>
            <p:nvPr/>
          </p:nvSpPr>
          <p:spPr>
            <a:xfrm>
              <a:off x="1403648" y="4437112"/>
              <a:ext cx="2232248" cy="1512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9" name="Picture 28"/>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2627784" y="4653136"/>
              <a:ext cx="864096" cy="781749"/>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531762" y="4635643"/>
              <a:ext cx="921417" cy="796461"/>
            </a:xfrm>
            <a:prstGeom prst="rect">
              <a:avLst/>
            </a:prstGeom>
          </p:spPr>
        </p:pic>
        <p:sp>
          <p:nvSpPr>
            <p:cNvPr id="33" name="TextBox 32"/>
            <p:cNvSpPr txBox="1"/>
            <p:nvPr/>
          </p:nvSpPr>
          <p:spPr>
            <a:xfrm>
              <a:off x="1619672" y="5477162"/>
              <a:ext cx="1745715" cy="400110"/>
            </a:xfrm>
            <a:prstGeom prst="rect">
              <a:avLst/>
            </a:prstGeom>
            <a:noFill/>
          </p:spPr>
          <p:txBody>
            <a:bodyPr wrap="none" rtlCol="0">
              <a:spAutoFit/>
            </a:bodyPr>
            <a:lstStyle/>
            <a:p>
              <a:r>
                <a:rPr lang="en-US" sz="2000" b="1" dirty="0" err="1">
                  <a:solidFill>
                    <a:prstClr val="black"/>
                  </a:solidFill>
                </a:rPr>
                <a:t>Sp</a:t>
              </a:r>
              <a:r>
                <a:rPr lang="en-US" sz="2000" b="1" dirty="0">
                  <a:solidFill>
                    <a:prstClr val="black"/>
                  </a:solidFill>
                </a:rPr>
                <a:t> richness = 2</a:t>
              </a:r>
            </a:p>
          </p:txBody>
        </p:sp>
      </p:grpSp>
      <p:grpSp>
        <p:nvGrpSpPr>
          <p:cNvPr id="47" name="Group 46"/>
          <p:cNvGrpSpPr/>
          <p:nvPr/>
        </p:nvGrpSpPr>
        <p:grpSpPr>
          <a:xfrm>
            <a:off x="5364088" y="5157192"/>
            <a:ext cx="2232248" cy="1512168"/>
            <a:chOff x="5076056" y="4437112"/>
            <a:chExt cx="2232248" cy="1512168"/>
          </a:xfrm>
        </p:grpSpPr>
        <p:sp>
          <p:nvSpPr>
            <p:cNvPr id="34" name="Rectangle 33"/>
            <p:cNvSpPr/>
            <p:nvPr/>
          </p:nvSpPr>
          <p:spPr>
            <a:xfrm>
              <a:off x="5076056" y="4437112"/>
              <a:ext cx="2232248" cy="1512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36" name="Picture 35"/>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5204170" y="4635643"/>
              <a:ext cx="921417" cy="796461"/>
            </a:xfrm>
            <a:prstGeom prst="rect">
              <a:avLst/>
            </a:prstGeom>
          </p:spPr>
        </p:pic>
        <p:sp>
          <p:nvSpPr>
            <p:cNvPr id="38" name="TextBox 37"/>
            <p:cNvSpPr txBox="1"/>
            <p:nvPr/>
          </p:nvSpPr>
          <p:spPr>
            <a:xfrm>
              <a:off x="5364088" y="5477162"/>
              <a:ext cx="1745715" cy="400110"/>
            </a:xfrm>
            <a:prstGeom prst="rect">
              <a:avLst/>
            </a:prstGeom>
            <a:noFill/>
          </p:spPr>
          <p:txBody>
            <a:bodyPr wrap="none" rtlCol="0">
              <a:spAutoFit/>
            </a:bodyPr>
            <a:lstStyle/>
            <a:p>
              <a:r>
                <a:rPr lang="en-US" sz="2000" b="1" dirty="0" err="1">
                  <a:solidFill>
                    <a:prstClr val="black"/>
                  </a:solidFill>
                </a:rPr>
                <a:t>Sp</a:t>
              </a:r>
              <a:r>
                <a:rPr lang="en-US" sz="2000" b="1" dirty="0">
                  <a:solidFill>
                    <a:prstClr val="black"/>
                  </a:solidFill>
                </a:rPr>
                <a:t> richness = 2</a:t>
              </a:r>
            </a:p>
          </p:txBody>
        </p:sp>
        <p:pic>
          <p:nvPicPr>
            <p:cNvPr id="40" name="Picture 39"/>
            <p:cNvPicPr>
              <a:picLocks noChangeAspect="1"/>
            </p:cNvPicPr>
            <p:nvPr/>
          </p:nvPicPr>
          <p:blipFill>
            <a:blip r:embed="rId5"/>
            <a:stretch>
              <a:fillRect/>
            </a:stretch>
          </p:blipFill>
          <p:spPr>
            <a:xfrm>
              <a:off x="6372200" y="4581128"/>
              <a:ext cx="653164" cy="851953"/>
            </a:xfrm>
            <a:prstGeom prst="rect">
              <a:avLst/>
            </a:prstGeom>
          </p:spPr>
        </p:pic>
      </p:grpSp>
      <p:grpSp>
        <p:nvGrpSpPr>
          <p:cNvPr id="45" name="Group 44"/>
          <p:cNvGrpSpPr/>
          <p:nvPr/>
        </p:nvGrpSpPr>
        <p:grpSpPr>
          <a:xfrm>
            <a:off x="2699792" y="3364149"/>
            <a:ext cx="3418695" cy="523220"/>
            <a:chOff x="2699792" y="2708920"/>
            <a:chExt cx="3418695" cy="523220"/>
          </a:xfrm>
        </p:grpSpPr>
        <p:sp>
          <p:nvSpPr>
            <p:cNvPr id="42" name="TextBox 41"/>
            <p:cNvSpPr txBox="1"/>
            <p:nvPr/>
          </p:nvSpPr>
          <p:spPr>
            <a:xfrm>
              <a:off x="2699792" y="2708920"/>
              <a:ext cx="394359" cy="523220"/>
            </a:xfrm>
            <a:prstGeom prst="rect">
              <a:avLst/>
            </a:prstGeom>
            <a:noFill/>
          </p:spPr>
          <p:txBody>
            <a:bodyPr wrap="none" rtlCol="0">
              <a:spAutoFit/>
            </a:bodyPr>
            <a:lstStyle/>
            <a:p>
              <a:r>
                <a:rPr lang="en-US" sz="2800" b="1" dirty="0">
                  <a:solidFill>
                    <a:prstClr val="black"/>
                  </a:solidFill>
                  <a:latin typeface="Arial"/>
                  <a:cs typeface="Arial"/>
                </a:rPr>
                <a:t>=</a:t>
              </a:r>
            </a:p>
          </p:txBody>
        </p:sp>
        <p:sp>
          <p:nvSpPr>
            <p:cNvPr id="43" name="TextBox 42"/>
            <p:cNvSpPr txBox="1"/>
            <p:nvPr/>
          </p:nvSpPr>
          <p:spPr>
            <a:xfrm>
              <a:off x="4321657" y="2708920"/>
              <a:ext cx="394359" cy="523220"/>
            </a:xfrm>
            <a:prstGeom prst="rect">
              <a:avLst/>
            </a:prstGeom>
            <a:noFill/>
          </p:spPr>
          <p:txBody>
            <a:bodyPr wrap="none" rtlCol="0">
              <a:spAutoFit/>
            </a:bodyPr>
            <a:lstStyle/>
            <a:p>
              <a:r>
                <a:rPr lang="en-US" sz="2800" b="1" dirty="0">
                  <a:solidFill>
                    <a:prstClr val="black"/>
                  </a:solidFill>
                  <a:latin typeface="Arial"/>
                  <a:cs typeface="Arial"/>
                </a:rPr>
                <a:t>=</a:t>
              </a:r>
            </a:p>
          </p:txBody>
        </p:sp>
        <p:sp>
          <p:nvSpPr>
            <p:cNvPr id="44" name="TextBox 43"/>
            <p:cNvSpPr txBox="1"/>
            <p:nvPr/>
          </p:nvSpPr>
          <p:spPr>
            <a:xfrm>
              <a:off x="5724128" y="2708920"/>
              <a:ext cx="394359" cy="523220"/>
            </a:xfrm>
            <a:prstGeom prst="rect">
              <a:avLst/>
            </a:prstGeom>
            <a:noFill/>
          </p:spPr>
          <p:txBody>
            <a:bodyPr wrap="none" rtlCol="0">
              <a:spAutoFit/>
            </a:bodyPr>
            <a:lstStyle/>
            <a:p>
              <a:r>
                <a:rPr lang="en-US" sz="2800" b="1" dirty="0">
                  <a:solidFill>
                    <a:prstClr val="black"/>
                  </a:solidFill>
                  <a:latin typeface="Arial"/>
                  <a:cs typeface="Arial"/>
                </a:rPr>
                <a:t>=</a:t>
              </a:r>
            </a:p>
          </p:txBody>
        </p:sp>
      </p:grpSp>
      <p:sp>
        <p:nvSpPr>
          <p:cNvPr id="39" name="Title 1"/>
          <p:cNvSpPr txBox="1">
            <a:spLocks/>
          </p:cNvSpPr>
          <p:nvPr/>
        </p:nvSpPr>
        <p:spPr>
          <a:xfrm>
            <a:off x="179512" y="44624"/>
            <a:ext cx="7391400" cy="6259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Taxonomic β vs. phylogenetic β</a:t>
            </a:r>
          </a:p>
        </p:txBody>
      </p:sp>
      <p:sp>
        <p:nvSpPr>
          <p:cNvPr id="48" name="Rectangle 47"/>
          <p:cNvSpPr/>
          <p:nvPr/>
        </p:nvSpPr>
        <p:spPr>
          <a:xfrm>
            <a:off x="323528" y="980728"/>
            <a:ext cx="8496944" cy="461665"/>
          </a:xfrm>
          <a:prstGeom prst="rect">
            <a:avLst/>
          </a:prstGeom>
          <a:effectLst/>
        </p:spPr>
        <p:txBody>
          <a:bodyPr wrap="square">
            <a:spAutoFit/>
          </a:bodyPr>
          <a:lstStyle/>
          <a:p>
            <a:r>
              <a:rPr lang="en-US" altLang="zh-CN" sz="24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Taxonomic</a:t>
            </a:r>
            <a:r>
              <a:rPr lang="en-US" altLang="zh-CN" sz="2400" b="1"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 </a:t>
            </a:r>
            <a:r>
              <a:rPr lang="en-US" altLang="zh-CN" sz="2400" b="1" dirty="0">
                <a:solidFill>
                  <a:srgbClr val="FF0000"/>
                </a:solidFill>
                <a:latin typeface="Times New Roman" pitchFamily="18" charset="0"/>
                <a:ea typeface="黑体" pitchFamily="49" charset="-122"/>
                <a:cs typeface="Times New Roman" pitchFamily="18" charset="0"/>
              </a:rPr>
              <a:t>β</a:t>
            </a:r>
            <a:r>
              <a:rPr lang="en-US" altLang="zh-CN" sz="2400" dirty="0">
                <a:solidFill>
                  <a:srgbClr val="FF0000"/>
                </a:solidFill>
                <a:latin typeface="Times New Roman" pitchFamily="18" charset="0"/>
                <a:ea typeface="黑体" pitchFamily="49" charset="-122"/>
                <a:cs typeface="Times New Roman" pitchFamily="18" charset="0"/>
              </a:rPr>
              <a:t>: </a:t>
            </a:r>
            <a:r>
              <a:rPr lang="en-US" altLang="zh-CN" sz="2400" dirty="0">
                <a:solidFill>
                  <a:prstClr val="black"/>
                </a:solidFill>
                <a:latin typeface="Times New Roman" pitchFamily="18" charset="0"/>
                <a:ea typeface="黑体" pitchFamily="49" charset="-122"/>
                <a:cs typeface="Times New Roman" pitchFamily="18" charset="0"/>
              </a:rPr>
              <a:t>turnover in species composition between sites</a:t>
            </a:r>
            <a:endParaRPr lang="en-US" sz="2400" dirty="0">
              <a:solidFill>
                <a:prstClr val="black"/>
              </a:solidFill>
            </a:endParaRPr>
          </a:p>
        </p:txBody>
      </p:sp>
      <p:sp>
        <p:nvSpPr>
          <p:cNvPr id="8" name="Left-Right Arrow 7"/>
          <p:cNvSpPr/>
          <p:nvPr/>
        </p:nvSpPr>
        <p:spPr>
          <a:xfrm>
            <a:off x="3779912" y="5517232"/>
            <a:ext cx="1080120" cy="43204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aphicFrame>
        <p:nvGraphicFramePr>
          <p:cNvPr id="21" name="Object 20"/>
          <p:cNvGraphicFramePr>
            <a:graphicFrameLocks noChangeAspect="1"/>
          </p:cNvGraphicFramePr>
          <p:nvPr>
            <p:extLst/>
          </p:nvPr>
        </p:nvGraphicFramePr>
        <p:xfrm>
          <a:off x="2166938" y="4292600"/>
          <a:ext cx="4224337" cy="792163"/>
        </p:xfrm>
        <a:graphic>
          <a:graphicData uri="http://schemas.openxmlformats.org/presentationml/2006/ole">
            <mc:AlternateContent xmlns:mc="http://schemas.openxmlformats.org/markup-compatibility/2006">
              <mc:Choice xmlns:v="urn:schemas-microsoft-com:vml" Requires="v">
                <p:oleObj spid="_x0000_s5128" name="Equation" r:id="rId9" imgW="2095500" imgH="393700" progId="Equation.3">
                  <p:embed/>
                </p:oleObj>
              </mc:Choice>
              <mc:Fallback>
                <p:oleObj name="Equation" r:id="rId9" imgW="2095500" imgH="393700" progId="Equation.3">
                  <p:embed/>
                  <p:pic>
                    <p:nvPicPr>
                      <p:cNvPr id="0" name=""/>
                      <p:cNvPicPr/>
                      <p:nvPr/>
                    </p:nvPicPr>
                    <p:blipFill>
                      <a:blip r:embed="rId10"/>
                      <a:stretch>
                        <a:fillRect/>
                      </a:stretch>
                    </p:blipFill>
                    <p:spPr>
                      <a:xfrm>
                        <a:off x="2166938" y="4292600"/>
                        <a:ext cx="4224337" cy="792163"/>
                      </a:xfrm>
                      <a:prstGeom prst="rect">
                        <a:avLst/>
                      </a:prstGeom>
                    </p:spPr>
                  </p:pic>
                </p:oleObj>
              </mc:Fallback>
            </mc:AlternateContent>
          </a:graphicData>
        </a:graphic>
      </p:graphicFrame>
      <p:sp>
        <p:nvSpPr>
          <p:cNvPr id="41" name="TextBox 40"/>
          <p:cNvSpPr txBox="1"/>
          <p:nvPr/>
        </p:nvSpPr>
        <p:spPr>
          <a:xfrm>
            <a:off x="2076176" y="2467347"/>
            <a:ext cx="422937" cy="369332"/>
          </a:xfrm>
          <a:prstGeom prst="rect">
            <a:avLst/>
          </a:prstGeom>
          <a:noFill/>
        </p:spPr>
        <p:txBody>
          <a:bodyPr wrap="none" rtlCol="0">
            <a:spAutoFit/>
          </a:bodyPr>
          <a:lstStyle/>
          <a:p>
            <a:r>
              <a:rPr lang="en-US" dirty="0">
                <a:solidFill>
                  <a:prstClr val="black"/>
                </a:solidFill>
              </a:rPr>
              <a:t>b1</a:t>
            </a:r>
          </a:p>
        </p:txBody>
      </p:sp>
      <p:sp>
        <p:nvSpPr>
          <p:cNvPr id="49" name="TextBox 48"/>
          <p:cNvSpPr txBox="1"/>
          <p:nvPr/>
        </p:nvSpPr>
        <p:spPr>
          <a:xfrm>
            <a:off x="2859885" y="1819275"/>
            <a:ext cx="422937" cy="369332"/>
          </a:xfrm>
          <a:prstGeom prst="rect">
            <a:avLst/>
          </a:prstGeom>
          <a:noFill/>
        </p:spPr>
        <p:txBody>
          <a:bodyPr wrap="none" rtlCol="0">
            <a:spAutoFit/>
          </a:bodyPr>
          <a:lstStyle/>
          <a:p>
            <a:r>
              <a:rPr lang="en-US" dirty="0">
                <a:solidFill>
                  <a:prstClr val="black"/>
                </a:solidFill>
              </a:rPr>
              <a:t>b4</a:t>
            </a:r>
          </a:p>
        </p:txBody>
      </p:sp>
      <p:sp>
        <p:nvSpPr>
          <p:cNvPr id="50" name="TextBox 49"/>
          <p:cNvSpPr txBox="1"/>
          <p:nvPr/>
        </p:nvSpPr>
        <p:spPr>
          <a:xfrm>
            <a:off x="3635896" y="2539355"/>
            <a:ext cx="422937" cy="369332"/>
          </a:xfrm>
          <a:prstGeom prst="rect">
            <a:avLst/>
          </a:prstGeom>
          <a:noFill/>
        </p:spPr>
        <p:txBody>
          <a:bodyPr wrap="none" rtlCol="0">
            <a:spAutoFit/>
          </a:bodyPr>
          <a:lstStyle/>
          <a:p>
            <a:r>
              <a:rPr lang="en-US" dirty="0">
                <a:solidFill>
                  <a:prstClr val="black"/>
                </a:solidFill>
              </a:rPr>
              <a:t>b2</a:t>
            </a:r>
          </a:p>
        </p:txBody>
      </p:sp>
      <p:sp>
        <p:nvSpPr>
          <p:cNvPr id="51" name="TextBox 50"/>
          <p:cNvSpPr txBox="1"/>
          <p:nvPr/>
        </p:nvSpPr>
        <p:spPr>
          <a:xfrm>
            <a:off x="5220072" y="2611363"/>
            <a:ext cx="422937" cy="369332"/>
          </a:xfrm>
          <a:prstGeom prst="rect">
            <a:avLst/>
          </a:prstGeom>
          <a:noFill/>
        </p:spPr>
        <p:txBody>
          <a:bodyPr wrap="none" rtlCol="0">
            <a:spAutoFit/>
          </a:bodyPr>
          <a:lstStyle/>
          <a:p>
            <a:r>
              <a:rPr lang="en-US" dirty="0">
                <a:solidFill>
                  <a:prstClr val="black"/>
                </a:solidFill>
              </a:rPr>
              <a:t>b3</a:t>
            </a:r>
          </a:p>
        </p:txBody>
      </p:sp>
      <p:sp>
        <p:nvSpPr>
          <p:cNvPr id="52" name="TextBox 51"/>
          <p:cNvSpPr txBox="1"/>
          <p:nvPr/>
        </p:nvSpPr>
        <p:spPr>
          <a:xfrm>
            <a:off x="5868144" y="1891283"/>
            <a:ext cx="422937" cy="369332"/>
          </a:xfrm>
          <a:prstGeom prst="rect">
            <a:avLst/>
          </a:prstGeom>
          <a:noFill/>
        </p:spPr>
        <p:txBody>
          <a:bodyPr wrap="none" rtlCol="0">
            <a:spAutoFit/>
          </a:bodyPr>
          <a:lstStyle/>
          <a:p>
            <a:r>
              <a:rPr lang="en-US" dirty="0">
                <a:solidFill>
                  <a:prstClr val="black"/>
                </a:solidFill>
              </a:rPr>
              <a:t>b5</a:t>
            </a:r>
          </a:p>
        </p:txBody>
      </p:sp>
    </p:spTree>
    <p:extLst>
      <p:ext uri="{BB962C8B-B14F-4D97-AF65-F5344CB8AC3E}">
        <p14:creationId xmlns:p14="http://schemas.microsoft.com/office/powerpoint/2010/main" val="238026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grpSp>
        <p:nvGrpSpPr>
          <p:cNvPr id="27" name="Group 26"/>
          <p:cNvGrpSpPr/>
          <p:nvPr/>
        </p:nvGrpSpPr>
        <p:grpSpPr>
          <a:xfrm rot="5400000">
            <a:off x="2949130" y="28040"/>
            <a:ext cx="2549327" cy="5318799"/>
            <a:chOff x="1223434" y="1189821"/>
            <a:chExt cx="2549327" cy="5318799"/>
          </a:xfrm>
        </p:grpSpPr>
        <p:grpSp>
          <p:nvGrpSpPr>
            <p:cNvPr id="20" name="Group 19"/>
            <p:cNvGrpSpPr/>
            <p:nvPr/>
          </p:nvGrpSpPr>
          <p:grpSpPr>
            <a:xfrm>
              <a:off x="1223434" y="1412774"/>
              <a:ext cx="1584512" cy="4583113"/>
              <a:chOff x="1223434" y="1412775"/>
              <a:chExt cx="1584512" cy="2721223"/>
            </a:xfrm>
          </p:grpSpPr>
          <p:cxnSp>
            <p:nvCxnSpPr>
              <p:cNvPr id="3" name="Straight Connector 2"/>
              <p:cNvCxnSpPr/>
              <p:nvPr/>
            </p:nvCxnSpPr>
            <p:spPr>
              <a:xfrm>
                <a:off x="2051723" y="1412776"/>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051723" y="2333014"/>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051721" y="3208475"/>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1" y="4133998"/>
                <a:ext cx="756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1720" y="1412775"/>
                <a:ext cx="0" cy="9203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51718" y="3208475"/>
                <a:ext cx="0" cy="9203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403497" y="1883280"/>
                <a:ext cx="0" cy="17954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03497" y="1883078"/>
                <a:ext cx="648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03648" y="3678777"/>
                <a:ext cx="6482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223434" y="2780930"/>
                <a:ext cx="180217"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22" name="Picture 21"/>
            <p:cNvPicPr>
              <a:picLocks noChangeAspect="1"/>
            </p:cNvPicPr>
            <p:nvPr/>
          </p:nvPicPr>
          <p:blipFill rotWithShape="1">
            <a:blip r:embed="rId5" cstate="print">
              <a:clrChange>
                <a:clrFrom>
                  <a:srgbClr val="F1F2F5"/>
                </a:clrFrom>
                <a:clrTo>
                  <a:srgbClr val="F1F2F5">
                    <a:alpha val="0"/>
                  </a:srgbClr>
                </a:clrTo>
              </a:clrChange>
              <a:extLst>
                <a:ext uri="{28A0092B-C50C-407E-A947-70E740481C1C}">
                  <a14:useLocalDpi xmlns:a14="http://schemas.microsoft.com/office/drawing/2010/main"/>
                </a:ext>
              </a:extLst>
            </a:blip>
            <a:srcRect/>
            <a:stretch/>
          </p:blipFill>
          <p:spPr>
            <a:xfrm rot="16200000">
              <a:off x="2915350" y="1005284"/>
              <a:ext cx="608024" cy="977097"/>
            </a:xfrm>
            <a:prstGeom prst="rect">
              <a:avLst/>
            </a:prstGeom>
          </p:spPr>
        </p:pic>
        <p:pic>
          <p:nvPicPr>
            <p:cNvPr id="23" name="Picture 22"/>
            <p:cNvPicPr>
              <a:picLocks noChangeAspect="1"/>
            </p:cNvPicPr>
            <p:nvPr/>
          </p:nvPicPr>
          <p:blipFill>
            <a:blip r:embed="rId6"/>
            <a:stretch>
              <a:fillRect/>
            </a:stretch>
          </p:blipFill>
          <p:spPr>
            <a:xfrm rot="16200000">
              <a:off x="2943209" y="2436937"/>
              <a:ext cx="653164" cy="851953"/>
            </a:xfrm>
            <a:prstGeom prst="rect">
              <a:avLst/>
            </a:prstGeom>
          </p:spPr>
        </p:pic>
        <p:pic>
          <p:nvPicPr>
            <p:cNvPr id="25" name="Picture 24"/>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rot="16200000">
              <a:off x="2871523" y="3977362"/>
              <a:ext cx="929709" cy="841109"/>
            </a:xfrm>
            <a:prstGeom prst="rect">
              <a:avLst/>
            </a:prstGeom>
          </p:spPr>
        </p:pic>
        <p:pic>
          <p:nvPicPr>
            <p:cNvPr id="26" name="Picture 25"/>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rot="16200000">
              <a:off x="2848601" y="5584460"/>
              <a:ext cx="991382" cy="856938"/>
            </a:xfrm>
            <a:prstGeom prst="rect">
              <a:avLst/>
            </a:prstGeom>
          </p:spPr>
        </p:pic>
      </p:grpSp>
      <p:grpSp>
        <p:nvGrpSpPr>
          <p:cNvPr id="46" name="Group 45"/>
          <p:cNvGrpSpPr/>
          <p:nvPr/>
        </p:nvGrpSpPr>
        <p:grpSpPr>
          <a:xfrm>
            <a:off x="1403648" y="5229200"/>
            <a:ext cx="2232248" cy="1512168"/>
            <a:chOff x="1403648" y="4437112"/>
            <a:chExt cx="2232248" cy="1512168"/>
          </a:xfrm>
        </p:grpSpPr>
        <p:sp>
          <p:nvSpPr>
            <p:cNvPr id="32" name="Rectangle 31"/>
            <p:cNvSpPr/>
            <p:nvPr/>
          </p:nvSpPr>
          <p:spPr>
            <a:xfrm>
              <a:off x="1403648" y="4437112"/>
              <a:ext cx="2232248" cy="1512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9" name="Picture 28"/>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2627784" y="4653136"/>
              <a:ext cx="864096" cy="781749"/>
            </a:xfrm>
            <a:prstGeom prst="rect">
              <a:avLst/>
            </a:prstGeom>
          </p:spPr>
        </p:pic>
        <p:pic>
          <p:nvPicPr>
            <p:cNvPr id="30" name="Picture 29"/>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531762" y="4635643"/>
              <a:ext cx="921417" cy="796461"/>
            </a:xfrm>
            <a:prstGeom prst="rect">
              <a:avLst/>
            </a:prstGeom>
          </p:spPr>
        </p:pic>
        <p:sp>
          <p:nvSpPr>
            <p:cNvPr id="33" name="TextBox 32"/>
            <p:cNvSpPr txBox="1"/>
            <p:nvPr/>
          </p:nvSpPr>
          <p:spPr>
            <a:xfrm>
              <a:off x="1619672" y="5477162"/>
              <a:ext cx="1745715" cy="400110"/>
            </a:xfrm>
            <a:prstGeom prst="rect">
              <a:avLst/>
            </a:prstGeom>
            <a:noFill/>
          </p:spPr>
          <p:txBody>
            <a:bodyPr wrap="none" rtlCol="0">
              <a:spAutoFit/>
            </a:bodyPr>
            <a:lstStyle/>
            <a:p>
              <a:r>
                <a:rPr lang="en-US" sz="2000" b="1" dirty="0" err="1">
                  <a:solidFill>
                    <a:prstClr val="black"/>
                  </a:solidFill>
                </a:rPr>
                <a:t>Sp</a:t>
              </a:r>
              <a:r>
                <a:rPr lang="en-US" sz="2000" b="1" dirty="0">
                  <a:solidFill>
                    <a:prstClr val="black"/>
                  </a:solidFill>
                </a:rPr>
                <a:t> richness = 2</a:t>
              </a:r>
            </a:p>
          </p:txBody>
        </p:sp>
      </p:grpSp>
      <p:grpSp>
        <p:nvGrpSpPr>
          <p:cNvPr id="47" name="Group 46"/>
          <p:cNvGrpSpPr/>
          <p:nvPr/>
        </p:nvGrpSpPr>
        <p:grpSpPr>
          <a:xfrm>
            <a:off x="5076056" y="5229200"/>
            <a:ext cx="2232248" cy="1512168"/>
            <a:chOff x="5076056" y="4437112"/>
            <a:chExt cx="2232248" cy="1512168"/>
          </a:xfrm>
        </p:grpSpPr>
        <p:sp>
          <p:nvSpPr>
            <p:cNvPr id="34" name="Rectangle 33"/>
            <p:cNvSpPr/>
            <p:nvPr/>
          </p:nvSpPr>
          <p:spPr>
            <a:xfrm>
              <a:off x="5076056" y="4437112"/>
              <a:ext cx="2232248" cy="1512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36" name="Picture 35"/>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5204170" y="4635643"/>
              <a:ext cx="921417" cy="796461"/>
            </a:xfrm>
            <a:prstGeom prst="rect">
              <a:avLst/>
            </a:prstGeom>
          </p:spPr>
        </p:pic>
        <p:sp>
          <p:nvSpPr>
            <p:cNvPr id="38" name="TextBox 37"/>
            <p:cNvSpPr txBox="1"/>
            <p:nvPr/>
          </p:nvSpPr>
          <p:spPr>
            <a:xfrm>
              <a:off x="5364088" y="5477162"/>
              <a:ext cx="1745715" cy="400110"/>
            </a:xfrm>
            <a:prstGeom prst="rect">
              <a:avLst/>
            </a:prstGeom>
            <a:noFill/>
          </p:spPr>
          <p:txBody>
            <a:bodyPr wrap="none" rtlCol="0">
              <a:spAutoFit/>
            </a:bodyPr>
            <a:lstStyle/>
            <a:p>
              <a:r>
                <a:rPr lang="en-US" sz="2000" b="1" dirty="0" err="1">
                  <a:solidFill>
                    <a:prstClr val="black"/>
                  </a:solidFill>
                </a:rPr>
                <a:t>Sp</a:t>
              </a:r>
              <a:r>
                <a:rPr lang="en-US" sz="2000" b="1" dirty="0">
                  <a:solidFill>
                    <a:prstClr val="black"/>
                  </a:solidFill>
                </a:rPr>
                <a:t> richness = 2</a:t>
              </a:r>
            </a:p>
          </p:txBody>
        </p:sp>
        <p:pic>
          <p:nvPicPr>
            <p:cNvPr id="40" name="Picture 39"/>
            <p:cNvPicPr>
              <a:picLocks noChangeAspect="1"/>
            </p:cNvPicPr>
            <p:nvPr/>
          </p:nvPicPr>
          <p:blipFill>
            <a:blip r:embed="rId6"/>
            <a:stretch>
              <a:fillRect/>
            </a:stretch>
          </p:blipFill>
          <p:spPr>
            <a:xfrm>
              <a:off x="6372200" y="4581128"/>
              <a:ext cx="653164" cy="851953"/>
            </a:xfrm>
            <a:prstGeom prst="rect">
              <a:avLst/>
            </a:prstGeom>
          </p:spPr>
        </p:pic>
      </p:grpSp>
      <p:sp>
        <p:nvSpPr>
          <p:cNvPr id="41" name="TextBox 40"/>
          <p:cNvSpPr txBox="1"/>
          <p:nvPr/>
        </p:nvSpPr>
        <p:spPr>
          <a:xfrm>
            <a:off x="4087773" y="5589240"/>
            <a:ext cx="484227" cy="707886"/>
          </a:xfrm>
          <a:prstGeom prst="rect">
            <a:avLst/>
          </a:prstGeom>
          <a:noFill/>
        </p:spPr>
        <p:txBody>
          <a:bodyPr wrap="none" rtlCol="0">
            <a:spAutoFit/>
          </a:bodyPr>
          <a:lstStyle/>
          <a:p>
            <a:r>
              <a:rPr lang="en-US" sz="4000" b="1" dirty="0">
                <a:solidFill>
                  <a:prstClr val="black"/>
                </a:solidFill>
                <a:latin typeface="Arial"/>
                <a:cs typeface="Arial"/>
              </a:rPr>
              <a:t>&lt;</a:t>
            </a:r>
          </a:p>
        </p:txBody>
      </p:sp>
      <p:grpSp>
        <p:nvGrpSpPr>
          <p:cNvPr id="45" name="Group 44"/>
          <p:cNvGrpSpPr/>
          <p:nvPr/>
        </p:nvGrpSpPr>
        <p:grpSpPr>
          <a:xfrm>
            <a:off x="2699792" y="3242023"/>
            <a:ext cx="3406071" cy="523220"/>
            <a:chOff x="2699792" y="2708920"/>
            <a:chExt cx="3406071" cy="523220"/>
          </a:xfrm>
        </p:grpSpPr>
        <p:sp>
          <p:nvSpPr>
            <p:cNvPr id="42" name="TextBox 41"/>
            <p:cNvSpPr txBox="1"/>
            <p:nvPr/>
          </p:nvSpPr>
          <p:spPr>
            <a:xfrm>
              <a:off x="2699792" y="2708920"/>
              <a:ext cx="381735" cy="523220"/>
            </a:xfrm>
            <a:prstGeom prst="rect">
              <a:avLst/>
            </a:prstGeom>
            <a:noFill/>
          </p:spPr>
          <p:txBody>
            <a:bodyPr wrap="none" rtlCol="0">
              <a:spAutoFit/>
            </a:bodyPr>
            <a:lstStyle/>
            <a:p>
              <a:r>
                <a:rPr lang="en-US" sz="2800" b="1" dirty="0">
                  <a:solidFill>
                    <a:prstClr val="black"/>
                  </a:solidFill>
                  <a:latin typeface="Arial"/>
                  <a:cs typeface="Arial"/>
                </a:rPr>
                <a:t>≠</a:t>
              </a:r>
            </a:p>
          </p:txBody>
        </p:sp>
        <p:sp>
          <p:nvSpPr>
            <p:cNvPr id="43" name="TextBox 42"/>
            <p:cNvSpPr txBox="1"/>
            <p:nvPr/>
          </p:nvSpPr>
          <p:spPr>
            <a:xfrm>
              <a:off x="4321657" y="2708920"/>
              <a:ext cx="381735" cy="523220"/>
            </a:xfrm>
            <a:prstGeom prst="rect">
              <a:avLst/>
            </a:prstGeom>
            <a:noFill/>
          </p:spPr>
          <p:txBody>
            <a:bodyPr wrap="none" rtlCol="0">
              <a:spAutoFit/>
            </a:bodyPr>
            <a:lstStyle/>
            <a:p>
              <a:r>
                <a:rPr lang="en-US" sz="2800" b="1" dirty="0">
                  <a:solidFill>
                    <a:prstClr val="black"/>
                  </a:solidFill>
                  <a:latin typeface="Arial"/>
                  <a:cs typeface="Arial"/>
                </a:rPr>
                <a:t>≠</a:t>
              </a:r>
            </a:p>
          </p:txBody>
        </p:sp>
        <p:sp>
          <p:nvSpPr>
            <p:cNvPr id="44" name="TextBox 43"/>
            <p:cNvSpPr txBox="1"/>
            <p:nvPr/>
          </p:nvSpPr>
          <p:spPr>
            <a:xfrm>
              <a:off x="5724128" y="2708920"/>
              <a:ext cx="381735" cy="523220"/>
            </a:xfrm>
            <a:prstGeom prst="rect">
              <a:avLst/>
            </a:prstGeom>
            <a:noFill/>
          </p:spPr>
          <p:txBody>
            <a:bodyPr wrap="none" rtlCol="0">
              <a:spAutoFit/>
            </a:bodyPr>
            <a:lstStyle/>
            <a:p>
              <a:r>
                <a:rPr lang="en-US" sz="2800" b="1" dirty="0">
                  <a:solidFill>
                    <a:prstClr val="black"/>
                  </a:solidFill>
                  <a:latin typeface="Arial"/>
                  <a:cs typeface="Arial"/>
                </a:rPr>
                <a:t>≠</a:t>
              </a:r>
            </a:p>
          </p:txBody>
        </p:sp>
      </p:grpSp>
      <p:sp>
        <p:nvSpPr>
          <p:cNvPr id="37" name="Rectangle 36"/>
          <p:cNvSpPr/>
          <p:nvPr/>
        </p:nvSpPr>
        <p:spPr>
          <a:xfrm>
            <a:off x="323528" y="915877"/>
            <a:ext cx="8496944" cy="461665"/>
          </a:xfrm>
          <a:prstGeom prst="rect">
            <a:avLst/>
          </a:prstGeom>
          <a:effectLst/>
        </p:spPr>
        <p:txBody>
          <a:bodyPr wrap="square">
            <a:spAutoFit/>
          </a:bodyPr>
          <a:lstStyle/>
          <a:p>
            <a:r>
              <a:rPr lang="en-US" altLang="zh-CN" sz="24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Phylogenetic </a:t>
            </a:r>
            <a:r>
              <a:rPr lang="en-US" altLang="zh-CN" sz="2400" b="1" dirty="0">
                <a:solidFill>
                  <a:srgbClr val="FF0000"/>
                </a:solidFill>
                <a:latin typeface="Times New Roman" pitchFamily="18" charset="0"/>
                <a:ea typeface="黑体" pitchFamily="49" charset="-122"/>
                <a:cs typeface="Times New Roman" pitchFamily="18" charset="0"/>
              </a:rPr>
              <a:t>β</a:t>
            </a:r>
            <a:r>
              <a:rPr lang="en-US" altLang="zh-CN" sz="2400" dirty="0">
                <a:solidFill>
                  <a:srgbClr val="FF0000"/>
                </a:solidFill>
                <a:latin typeface="Times New Roman" pitchFamily="18" charset="0"/>
                <a:ea typeface="黑体" pitchFamily="49" charset="-122"/>
                <a:cs typeface="Times New Roman" pitchFamily="18" charset="0"/>
              </a:rPr>
              <a:t>: </a:t>
            </a:r>
            <a:r>
              <a:rPr lang="en-US" altLang="zh-CN" sz="2400" dirty="0">
                <a:solidFill>
                  <a:prstClr val="black"/>
                </a:solidFill>
                <a:latin typeface="Times New Roman" pitchFamily="18" charset="0"/>
                <a:ea typeface="黑体" pitchFamily="49" charset="-122"/>
                <a:cs typeface="Times New Roman" pitchFamily="18" charset="0"/>
              </a:rPr>
              <a:t>turnover in clade composition between sites</a:t>
            </a:r>
            <a:endParaRPr lang="en-US" sz="2400" dirty="0">
              <a:solidFill>
                <a:prstClr val="black"/>
              </a:solidFill>
            </a:endParaRPr>
          </a:p>
        </p:txBody>
      </p:sp>
      <p:graphicFrame>
        <p:nvGraphicFramePr>
          <p:cNvPr id="39" name="Object 38"/>
          <p:cNvGraphicFramePr>
            <a:graphicFrameLocks noChangeAspect="1"/>
          </p:cNvGraphicFramePr>
          <p:nvPr>
            <p:extLst/>
          </p:nvPr>
        </p:nvGraphicFramePr>
        <p:xfrm>
          <a:off x="1566863" y="4183063"/>
          <a:ext cx="5427662" cy="868362"/>
        </p:xfrm>
        <a:graphic>
          <a:graphicData uri="http://schemas.openxmlformats.org/presentationml/2006/ole">
            <mc:AlternateContent xmlns:mc="http://schemas.openxmlformats.org/markup-compatibility/2006">
              <mc:Choice xmlns:v="urn:schemas-microsoft-com:vml" Requires="v">
                <p:oleObj spid="_x0000_s6152" name="Equation" r:id="rId10" imgW="2692400" imgH="431800" progId="Equation.3">
                  <p:embed/>
                </p:oleObj>
              </mc:Choice>
              <mc:Fallback>
                <p:oleObj name="Equation" r:id="rId10" imgW="2692400" imgH="431800" progId="Equation.3">
                  <p:embed/>
                  <p:pic>
                    <p:nvPicPr>
                      <p:cNvPr id="0" name=""/>
                      <p:cNvPicPr/>
                      <p:nvPr/>
                    </p:nvPicPr>
                    <p:blipFill>
                      <a:blip r:embed="rId11"/>
                      <a:stretch>
                        <a:fillRect/>
                      </a:stretch>
                    </p:blipFill>
                    <p:spPr>
                      <a:xfrm>
                        <a:off x="1566863" y="4183063"/>
                        <a:ext cx="5427662" cy="868362"/>
                      </a:xfrm>
                      <a:prstGeom prst="rect">
                        <a:avLst/>
                      </a:prstGeom>
                    </p:spPr>
                  </p:pic>
                </p:oleObj>
              </mc:Fallback>
            </mc:AlternateContent>
          </a:graphicData>
        </a:graphic>
      </p:graphicFrame>
      <p:sp>
        <p:nvSpPr>
          <p:cNvPr id="52" name="Title 1"/>
          <p:cNvSpPr txBox="1">
            <a:spLocks/>
          </p:cNvSpPr>
          <p:nvPr/>
        </p:nvSpPr>
        <p:spPr>
          <a:xfrm>
            <a:off x="179512" y="44624"/>
            <a:ext cx="7391400" cy="6259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Taxonomic β vs. phylogenetic β</a:t>
            </a:r>
          </a:p>
        </p:txBody>
      </p:sp>
      <p:sp>
        <p:nvSpPr>
          <p:cNvPr id="53" name="TextBox 52"/>
          <p:cNvSpPr txBox="1"/>
          <p:nvPr/>
        </p:nvSpPr>
        <p:spPr>
          <a:xfrm>
            <a:off x="2076176" y="2258372"/>
            <a:ext cx="422937" cy="369332"/>
          </a:xfrm>
          <a:prstGeom prst="rect">
            <a:avLst/>
          </a:prstGeom>
          <a:noFill/>
        </p:spPr>
        <p:txBody>
          <a:bodyPr wrap="none" rtlCol="0">
            <a:spAutoFit/>
          </a:bodyPr>
          <a:lstStyle/>
          <a:p>
            <a:r>
              <a:rPr lang="en-US" dirty="0">
                <a:solidFill>
                  <a:prstClr val="black"/>
                </a:solidFill>
              </a:rPr>
              <a:t>b1</a:t>
            </a:r>
          </a:p>
        </p:txBody>
      </p:sp>
      <p:sp>
        <p:nvSpPr>
          <p:cNvPr id="54" name="TextBox 53"/>
          <p:cNvSpPr txBox="1"/>
          <p:nvPr/>
        </p:nvSpPr>
        <p:spPr>
          <a:xfrm>
            <a:off x="2859885" y="1610300"/>
            <a:ext cx="422937" cy="369332"/>
          </a:xfrm>
          <a:prstGeom prst="rect">
            <a:avLst/>
          </a:prstGeom>
          <a:noFill/>
        </p:spPr>
        <p:txBody>
          <a:bodyPr wrap="none" rtlCol="0">
            <a:spAutoFit/>
          </a:bodyPr>
          <a:lstStyle/>
          <a:p>
            <a:r>
              <a:rPr lang="en-US" dirty="0">
                <a:solidFill>
                  <a:prstClr val="black"/>
                </a:solidFill>
              </a:rPr>
              <a:t>b4</a:t>
            </a:r>
          </a:p>
        </p:txBody>
      </p:sp>
      <p:sp>
        <p:nvSpPr>
          <p:cNvPr id="55" name="TextBox 54"/>
          <p:cNvSpPr txBox="1"/>
          <p:nvPr/>
        </p:nvSpPr>
        <p:spPr>
          <a:xfrm>
            <a:off x="3635896" y="2330380"/>
            <a:ext cx="422937" cy="369332"/>
          </a:xfrm>
          <a:prstGeom prst="rect">
            <a:avLst/>
          </a:prstGeom>
          <a:noFill/>
        </p:spPr>
        <p:txBody>
          <a:bodyPr wrap="none" rtlCol="0">
            <a:spAutoFit/>
          </a:bodyPr>
          <a:lstStyle/>
          <a:p>
            <a:r>
              <a:rPr lang="en-US" dirty="0">
                <a:solidFill>
                  <a:prstClr val="black"/>
                </a:solidFill>
              </a:rPr>
              <a:t>b2</a:t>
            </a:r>
          </a:p>
        </p:txBody>
      </p:sp>
      <p:sp>
        <p:nvSpPr>
          <p:cNvPr id="56" name="TextBox 55"/>
          <p:cNvSpPr txBox="1"/>
          <p:nvPr/>
        </p:nvSpPr>
        <p:spPr>
          <a:xfrm>
            <a:off x="5091453" y="2354163"/>
            <a:ext cx="422937" cy="369332"/>
          </a:xfrm>
          <a:prstGeom prst="rect">
            <a:avLst/>
          </a:prstGeom>
          <a:noFill/>
        </p:spPr>
        <p:txBody>
          <a:bodyPr wrap="none" rtlCol="0">
            <a:spAutoFit/>
          </a:bodyPr>
          <a:lstStyle/>
          <a:p>
            <a:r>
              <a:rPr lang="en-US" dirty="0">
                <a:solidFill>
                  <a:prstClr val="black"/>
                </a:solidFill>
              </a:rPr>
              <a:t>b3</a:t>
            </a:r>
          </a:p>
        </p:txBody>
      </p:sp>
      <p:sp>
        <p:nvSpPr>
          <p:cNvPr id="57" name="TextBox 56"/>
          <p:cNvSpPr txBox="1"/>
          <p:nvPr/>
        </p:nvSpPr>
        <p:spPr>
          <a:xfrm>
            <a:off x="5868144" y="1682308"/>
            <a:ext cx="422937" cy="369332"/>
          </a:xfrm>
          <a:prstGeom prst="rect">
            <a:avLst/>
          </a:prstGeom>
          <a:noFill/>
        </p:spPr>
        <p:txBody>
          <a:bodyPr wrap="none" rtlCol="0">
            <a:spAutoFit/>
          </a:bodyPr>
          <a:lstStyle/>
          <a:p>
            <a:r>
              <a:rPr lang="en-US" dirty="0">
                <a:solidFill>
                  <a:prstClr val="black"/>
                </a:solidFill>
              </a:rPr>
              <a:t>b5</a:t>
            </a:r>
          </a:p>
        </p:txBody>
      </p:sp>
      <p:grpSp>
        <p:nvGrpSpPr>
          <p:cNvPr id="7" name="Group 6"/>
          <p:cNvGrpSpPr/>
          <p:nvPr/>
        </p:nvGrpSpPr>
        <p:grpSpPr>
          <a:xfrm>
            <a:off x="2084832" y="1600715"/>
            <a:ext cx="766688" cy="1404296"/>
            <a:chOff x="2084832" y="1600715"/>
            <a:chExt cx="766688" cy="1404296"/>
          </a:xfrm>
        </p:grpSpPr>
        <p:cxnSp>
          <p:nvCxnSpPr>
            <p:cNvPr id="58" name="Straight Connector 57"/>
            <p:cNvCxnSpPr/>
            <p:nvPr/>
          </p:nvCxnSpPr>
          <p:spPr>
            <a:xfrm rot="5400000">
              <a:off x="2527408" y="1924827"/>
              <a:ext cx="648223" cy="0"/>
            </a:xfrm>
            <a:prstGeom prst="line">
              <a:avLst/>
            </a:prstGeom>
            <a:ln w="114300" cmpd="sng">
              <a:solidFill>
                <a:srgbClr val="FF0000">
                  <a:alpha val="52000"/>
                </a:srgb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1706720" y="2626900"/>
              <a:ext cx="756223" cy="0"/>
            </a:xfrm>
            <a:prstGeom prst="line">
              <a:avLst/>
            </a:prstGeom>
            <a:ln w="114300" cmpd="sng">
              <a:solidFill>
                <a:srgbClr val="FF0000">
                  <a:alpha val="52000"/>
                </a:srgbClr>
              </a:solidFill>
            </a:ln>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7342658" y="2808538"/>
            <a:ext cx="1532792" cy="1200329"/>
          </a:xfrm>
          <a:prstGeom prst="rect">
            <a:avLst/>
          </a:prstGeom>
          <a:noFill/>
        </p:spPr>
        <p:txBody>
          <a:bodyPr wrap="none" rtlCol="0">
            <a:spAutoFit/>
          </a:bodyPr>
          <a:lstStyle/>
          <a:p>
            <a:r>
              <a:rPr lang="en-US" sz="2400" dirty="0">
                <a:solidFill>
                  <a:prstClr val="black"/>
                </a:solidFill>
              </a:rPr>
              <a:t>a = b1+b4</a:t>
            </a:r>
          </a:p>
          <a:p>
            <a:r>
              <a:rPr lang="en-US" sz="2400" dirty="0">
                <a:solidFill>
                  <a:prstClr val="black"/>
                </a:solidFill>
              </a:rPr>
              <a:t>b = b2</a:t>
            </a:r>
          </a:p>
          <a:p>
            <a:r>
              <a:rPr lang="en-US" sz="2400" dirty="0">
                <a:solidFill>
                  <a:prstClr val="black"/>
                </a:solidFill>
              </a:rPr>
              <a:t>c = b3 + b5</a:t>
            </a:r>
          </a:p>
        </p:txBody>
      </p:sp>
      <p:pic>
        <p:nvPicPr>
          <p:cNvPr id="49" name="Picture 48"/>
          <p:cNvPicPr>
            <a:picLocks noChangeAspect="1"/>
          </p:cNvPicPr>
          <p:nvPr/>
        </p:nvPicPr>
        <p:blipFill>
          <a:blip r:embed="rId12"/>
          <a:stretch>
            <a:fillRect/>
          </a:stretch>
        </p:blipFill>
        <p:spPr>
          <a:xfrm>
            <a:off x="6977400" y="1608011"/>
            <a:ext cx="1986502" cy="1139721"/>
          </a:xfrm>
          <a:prstGeom prst="rect">
            <a:avLst/>
          </a:prstGeom>
        </p:spPr>
      </p:pic>
    </p:spTree>
    <p:extLst>
      <p:ext uri="{BB962C8B-B14F-4D97-AF65-F5344CB8AC3E}">
        <p14:creationId xmlns:p14="http://schemas.microsoft.com/office/powerpoint/2010/main" val="16437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par>
                                <p:cTn id="12" presetID="22" presetClass="entr" presetSubtype="4"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xfrm>
            <a:off x="62232" y="53181"/>
            <a:ext cx="7772400" cy="655637"/>
          </a:xfrm>
        </p:spPr>
        <p:txBody>
          <a:bodyPr/>
          <a:lstStyle/>
          <a:p>
            <a:pPr algn="l" eaLnBrk="1" hangingPunct="1"/>
            <a:r>
              <a:rPr lang="da-DK" sz="3200" b="1" dirty="0">
                <a:solidFill>
                  <a:schemeClr val="tx1"/>
                </a:solidFill>
              </a:rPr>
              <a:t>Ecological null hypothesis</a:t>
            </a:r>
          </a:p>
        </p:txBody>
      </p:sp>
      <p:sp>
        <p:nvSpPr>
          <p:cNvPr id="20484" name="Rectangle 4"/>
          <p:cNvSpPr>
            <a:spLocks noGrp="1" noChangeArrowheads="1"/>
          </p:cNvSpPr>
          <p:nvPr>
            <p:ph type="body" idx="1"/>
          </p:nvPr>
        </p:nvSpPr>
        <p:spPr>
          <a:xfrm>
            <a:off x="381000" y="1295400"/>
            <a:ext cx="8382000" cy="4953000"/>
          </a:xfrm>
        </p:spPr>
        <p:txBody>
          <a:bodyPr/>
          <a:lstStyle/>
          <a:p>
            <a:pPr eaLnBrk="1" hangingPunct="1">
              <a:lnSpc>
                <a:spcPct val="90000"/>
              </a:lnSpc>
              <a:buFontTx/>
              <a:buNone/>
            </a:pPr>
            <a:r>
              <a:rPr lang="en-US" sz="3600" dirty="0">
                <a:solidFill>
                  <a:srgbClr val="FF6600"/>
                </a:solidFill>
              </a:rPr>
              <a:t>A hypothesis is a </a:t>
            </a:r>
            <a:r>
              <a:rPr lang="en-US" sz="3600" i="1" dirty="0">
                <a:solidFill>
                  <a:srgbClr val="FF6600"/>
                </a:solidFill>
              </a:rPr>
              <a:t>statement</a:t>
            </a:r>
            <a:r>
              <a:rPr lang="en-US" sz="3600" dirty="0">
                <a:solidFill>
                  <a:srgbClr val="FF6600"/>
                </a:solidFill>
              </a:rPr>
              <a:t> about data:</a:t>
            </a:r>
          </a:p>
          <a:p>
            <a:pPr eaLnBrk="1" hangingPunct="1">
              <a:lnSpc>
                <a:spcPct val="90000"/>
              </a:lnSpc>
              <a:buFontTx/>
              <a:buNone/>
            </a:pPr>
            <a:r>
              <a:rPr lang="en-US" sz="3600" dirty="0"/>
              <a:t>“A null hypothesis entertains the possibility that nothing has happened, that a process has not occurred, or that change has not been produced by a cause of interest. Null hypothesis are reference points against which alternatives should be contrasted" </a:t>
            </a:r>
          </a:p>
          <a:p>
            <a:pPr eaLnBrk="1" hangingPunct="1">
              <a:lnSpc>
                <a:spcPct val="90000"/>
              </a:lnSpc>
              <a:buFontTx/>
              <a:buNone/>
            </a:pPr>
            <a:r>
              <a:rPr lang="en-US" sz="2000" dirty="0"/>
              <a:t>							(Strong 1980).</a:t>
            </a:r>
            <a:r>
              <a:rPr lang="en-US" sz="3600" dirty="0"/>
              <a:t> </a:t>
            </a:r>
            <a:endParaRPr lang="da-DK" sz="3600" dirty="0"/>
          </a:p>
        </p:txBody>
      </p:sp>
      <p:grpSp>
        <p:nvGrpSpPr>
          <p:cNvPr id="9" name="Group 7"/>
          <p:cNvGrpSpPr>
            <a:grpSpLocks/>
          </p:cNvGrpSpPr>
          <p:nvPr/>
        </p:nvGrpSpPr>
        <p:grpSpPr bwMode="auto">
          <a:xfrm>
            <a:off x="0" y="0"/>
            <a:ext cx="9144000" cy="762000"/>
            <a:chOff x="0" y="0"/>
            <a:chExt cx="9144000" cy="762000"/>
          </a:xfrm>
        </p:grpSpPr>
        <p:pic>
          <p:nvPicPr>
            <p:cNvPr id="10"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99864" y="0"/>
              <a:ext cx="2644136"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3835264742"/>
      </p:ext>
    </p:extLst>
  </p:cSld>
  <p:clrMapOvr>
    <a:masterClrMapping/>
  </p:clrMapOvr>
  <p:transition>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20999" y="898382"/>
            <a:ext cx="8779068" cy="2812763"/>
          </a:xfrm>
          <a:prstGeom prst="roundRect">
            <a:avLst>
              <a:gd name="adj" fmla="val 3793"/>
            </a:avLst>
          </a:prstGeom>
          <a:solidFill>
            <a:schemeClr val="accent5">
              <a:lumMod val="20000"/>
              <a:lumOff val="80000"/>
            </a:schemeClr>
          </a:solidFill>
          <a:ln w="31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grpSp>
        <p:nvGrpSpPr>
          <p:cNvPr id="4" name="Group 7"/>
          <p:cNvGrpSpPr>
            <a:grpSpLocks/>
          </p:cNvGrpSpPr>
          <p:nvPr/>
        </p:nvGrpSpPr>
        <p:grpSpPr bwMode="auto">
          <a:xfrm>
            <a:off x="0" y="0"/>
            <a:ext cx="9144000" cy="762000"/>
            <a:chOff x="0" y="0"/>
            <a:chExt cx="9144000" cy="762000"/>
          </a:xfrm>
        </p:grpSpPr>
        <p:pic>
          <p:nvPicPr>
            <p:cNvPr id="5" name="Picture 39" descr="CMEC_header copy.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prstClr val="black"/>
                </a:solidFill>
                <a:latin typeface="Times New Roman" panose="02020603050405020304" pitchFamily="18" charset="0"/>
                <a:ea typeface="ＭＳ Ｐゴシック" pitchFamily="34" charset="-128"/>
                <a:cs typeface="Times New Roman" panose="02020603050405020304" pitchFamily="18" charset="0"/>
              </a:endParaRPr>
            </a:p>
          </p:txBody>
        </p:sp>
      </p:grpSp>
      <p:sp>
        <p:nvSpPr>
          <p:cNvPr id="7" name="Rectangle 38"/>
          <p:cNvSpPr>
            <a:spLocks noChangeArrowheads="1"/>
          </p:cNvSpPr>
          <p:nvPr/>
        </p:nvSpPr>
        <p:spPr bwMode="auto">
          <a:xfrm>
            <a:off x="743354" y="144388"/>
            <a:ext cx="85472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2600" b="1" dirty="0">
                <a:solidFill>
                  <a:prstClr val="black"/>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谱系</a:t>
            </a:r>
            <a:endParaRPr lang="en-US" altLang="zh-CN" sz="2600" b="1" dirty="0">
              <a:solidFill>
                <a:prstClr val="black"/>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TextBox 1"/>
          <p:cNvSpPr txBox="1"/>
          <p:nvPr/>
        </p:nvSpPr>
        <p:spPr>
          <a:xfrm>
            <a:off x="451602" y="1673499"/>
            <a:ext cx="1731564" cy="1938992"/>
          </a:xfrm>
          <a:prstGeom prst="rect">
            <a:avLst/>
          </a:prstGeom>
          <a:noFill/>
        </p:spPr>
        <p:txBody>
          <a:bodyPr wrap="none" rtlCol="0">
            <a:spAutoFit/>
          </a:bodyPr>
          <a:lstStyle/>
          <a:p>
            <a:r>
              <a:rPr lang="zh-CN" altLang="en-US" sz="2400" b="1" dirty="0">
                <a:solidFill>
                  <a:prstClr val="black"/>
                </a:solidFill>
                <a:latin typeface="Times New Roman" panose="02020603050405020304" pitchFamily="18" charset="0"/>
                <a:cs typeface="Times New Roman" panose="02020603050405020304" pitchFamily="18" charset="0"/>
              </a:rPr>
              <a:t>谱系树</a:t>
            </a:r>
            <a:endParaRPr lang="en-US" altLang="zh-CN" sz="2400" b="1" dirty="0">
              <a:solidFill>
                <a:prstClr val="black"/>
              </a:solidFill>
              <a:latin typeface="Times New Roman" panose="02020603050405020304" pitchFamily="18" charset="0"/>
              <a:cs typeface="Times New Roman" panose="02020603050405020304" pitchFamily="18" charset="0"/>
            </a:endParaRPr>
          </a:p>
          <a:p>
            <a:r>
              <a:rPr lang="zh-CN" altLang="en-US" sz="2400" b="1" dirty="0">
                <a:solidFill>
                  <a:prstClr val="black"/>
                </a:solidFill>
                <a:latin typeface="Times New Roman" panose="02020603050405020304" pitchFamily="18" charset="0"/>
                <a:cs typeface="Times New Roman" panose="02020603050405020304" pitchFamily="18" charset="0"/>
              </a:rPr>
              <a:t>系统进化树</a:t>
            </a:r>
            <a:endParaRPr lang="en-US" altLang="zh-CN" sz="2400" b="1" dirty="0">
              <a:solidFill>
                <a:prstClr val="black"/>
              </a:solidFill>
              <a:latin typeface="Times New Roman" panose="02020603050405020304" pitchFamily="18" charset="0"/>
              <a:cs typeface="Times New Roman" panose="02020603050405020304" pitchFamily="18" charset="0"/>
            </a:endParaRPr>
          </a:p>
          <a:p>
            <a:r>
              <a:rPr lang="zh-CN" altLang="en-US" sz="2400" b="1" dirty="0">
                <a:solidFill>
                  <a:prstClr val="black"/>
                </a:solidFill>
                <a:latin typeface="Times New Roman" panose="02020603050405020304" pitchFamily="18" charset="0"/>
                <a:cs typeface="Times New Roman" panose="02020603050405020304" pitchFamily="18" charset="0"/>
              </a:rPr>
              <a:t>分支树</a:t>
            </a:r>
            <a:endParaRPr lang="en-US" altLang="zh-CN" sz="2400" b="1" dirty="0">
              <a:solidFill>
                <a:prstClr val="black"/>
              </a:solidFill>
              <a:latin typeface="Times New Roman" panose="02020603050405020304" pitchFamily="18" charset="0"/>
              <a:cs typeface="Times New Roman" panose="02020603050405020304" pitchFamily="18" charset="0"/>
            </a:endParaRPr>
          </a:p>
          <a:p>
            <a:r>
              <a:rPr lang="zh-CN" altLang="en-US" sz="2400" b="1" dirty="0">
                <a:solidFill>
                  <a:prstClr val="black"/>
                </a:solidFill>
                <a:latin typeface="Times New Roman" panose="02020603050405020304" pitchFamily="18" charset="0"/>
                <a:cs typeface="Times New Roman" panose="02020603050405020304" pitchFamily="18" charset="0"/>
              </a:rPr>
              <a:t>种系发生树</a:t>
            </a:r>
          </a:p>
          <a:p>
            <a:r>
              <a:rPr lang="zh-CN" altLang="en-US" sz="2400" b="1" dirty="0">
                <a:solidFill>
                  <a:prstClr val="black"/>
                </a:solidFill>
                <a:latin typeface="Times New Roman" panose="02020603050405020304" pitchFamily="18" charset="0"/>
                <a:cs typeface="Times New Roman" panose="02020603050405020304" pitchFamily="18" charset="0"/>
              </a:rPr>
              <a:t>系统发生树</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362832" y="1067357"/>
            <a:ext cx="2470485" cy="523220"/>
          </a:xfrm>
          <a:prstGeom prst="rect">
            <a:avLst/>
          </a:prstGeom>
        </p:spPr>
        <p:txBody>
          <a:bodyPr wrap="none">
            <a:spAutoFit/>
          </a:bodyPr>
          <a:lstStyle/>
          <a:p>
            <a:r>
              <a:rPr lang="en-US" altLang="zh-CN" sz="2800" b="1" dirty="0">
                <a:solidFill>
                  <a:prstClr val="black"/>
                </a:solidFill>
                <a:latin typeface="Times New Roman" panose="02020603050405020304" pitchFamily="18" charset="0"/>
                <a:cs typeface="Times New Roman" panose="02020603050405020304" pitchFamily="18" charset="0"/>
              </a:rPr>
              <a:t>Phylogeny/tree</a:t>
            </a:r>
          </a:p>
        </p:txBody>
      </p:sp>
      <p:sp>
        <p:nvSpPr>
          <p:cNvPr id="10" name="Rectangle 9"/>
          <p:cNvSpPr/>
          <p:nvPr/>
        </p:nvSpPr>
        <p:spPr>
          <a:xfrm>
            <a:off x="2971134" y="2273796"/>
            <a:ext cx="5701116" cy="1200329"/>
          </a:xfrm>
          <a:prstGeom prst="rect">
            <a:avLst/>
          </a:prstGeom>
        </p:spPr>
        <p:txBody>
          <a:bodyPr wrap="square">
            <a:spAutoFit/>
          </a:bodyPr>
          <a:lstStyle/>
          <a:p>
            <a:r>
              <a:rPr lang="zh-CN" altLang="en-US" sz="2400" dirty="0">
                <a:solidFill>
                  <a:prstClr val="black"/>
                </a:solidFill>
                <a:latin typeface="Times New Roman" panose="02020603050405020304" pitchFamily="18" charset="0"/>
                <a:cs typeface="Times New Roman" panose="02020603050405020304" pitchFamily="18" charset="0"/>
              </a:rPr>
              <a:t>生物学：</a:t>
            </a:r>
            <a:r>
              <a:rPr lang="zh-CN" altLang="zh-CN" sz="2400" dirty="0">
                <a:solidFill>
                  <a:prstClr val="black"/>
                </a:solidFill>
                <a:latin typeface="Times New Roman" panose="02020603050405020304" pitchFamily="18" charset="0"/>
                <a:cs typeface="Times New Roman" panose="02020603050405020304" pitchFamily="18" charset="0"/>
              </a:rPr>
              <a:t>物种</a:t>
            </a:r>
            <a:r>
              <a:rPr lang="zh-CN" altLang="en-US" sz="2400" dirty="0">
                <a:solidFill>
                  <a:prstClr val="black"/>
                </a:solidFill>
                <a:latin typeface="Times New Roman" panose="02020603050405020304" pitchFamily="18" charset="0"/>
                <a:cs typeface="Times New Roman" panose="02020603050405020304" pitchFamily="18" charset="0"/>
              </a:rPr>
              <a:t>（或类群）</a:t>
            </a:r>
            <a:r>
              <a:rPr lang="zh-CN" altLang="zh-CN" sz="2400" dirty="0">
                <a:solidFill>
                  <a:prstClr val="black"/>
                </a:solidFill>
                <a:latin typeface="Times New Roman" panose="02020603050405020304" pitchFamily="18" charset="0"/>
                <a:cs typeface="Times New Roman" panose="02020603050405020304" pitchFamily="18" charset="0"/>
              </a:rPr>
              <a:t>间的进化关系，通常根据分子序列和表型的相似</a:t>
            </a:r>
            <a:r>
              <a:rPr lang="zh-CN" altLang="en-US" sz="2400" dirty="0">
                <a:solidFill>
                  <a:prstClr val="black"/>
                </a:solidFill>
                <a:latin typeface="Times New Roman" panose="02020603050405020304" pitchFamily="18" charset="0"/>
                <a:cs typeface="Times New Roman" panose="02020603050405020304" pitchFamily="18" charset="0"/>
              </a:rPr>
              <a:t>性</a:t>
            </a:r>
            <a:r>
              <a:rPr lang="zh-CN" altLang="zh-CN" sz="2400" dirty="0">
                <a:solidFill>
                  <a:prstClr val="black"/>
                </a:solidFill>
                <a:latin typeface="Times New Roman" panose="02020603050405020304" pitchFamily="18" charset="0"/>
                <a:cs typeface="Times New Roman" panose="02020603050405020304" pitchFamily="18" charset="0"/>
              </a:rPr>
              <a:t>或差异程度进行推断。</a:t>
            </a:r>
            <a:endParaRPr lang="en-US" altLang="zh-CN" sz="2400" dirty="0">
              <a:solidFill>
                <a:prstClr val="black"/>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971134" y="1135401"/>
            <a:ext cx="5784265" cy="830997"/>
          </a:xfrm>
          <a:prstGeom prst="rect">
            <a:avLst/>
          </a:prstGeom>
        </p:spPr>
        <p:txBody>
          <a:bodyPr wrap="square">
            <a:spAutoFit/>
          </a:bodyPr>
          <a:lstStyle/>
          <a:p>
            <a:r>
              <a:rPr lang="zh-CN" altLang="en-US" sz="2400" dirty="0">
                <a:solidFill>
                  <a:prstClr val="black"/>
                </a:solidFill>
                <a:latin typeface="Times New Roman" panose="02020603050405020304" pitchFamily="18" charset="0"/>
                <a:cs typeface="Times New Roman" panose="02020603050405020304" pitchFamily="18" charset="0"/>
              </a:rPr>
              <a:t>广义：具有历史发展沿袭关系的事物形成的系统或关系。如家谱上的系统</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3"/>
          <a:stretch>
            <a:fillRect/>
          </a:stretch>
        </p:blipFill>
        <p:spPr>
          <a:xfrm>
            <a:off x="6884198" y="4141671"/>
            <a:ext cx="2243618" cy="2240280"/>
          </a:xfrm>
          <a:prstGeom prst="rect">
            <a:avLst/>
          </a:prstGeom>
        </p:spPr>
      </p:pic>
      <p:pic>
        <p:nvPicPr>
          <p:cNvPr id="19" name="Picture 18"/>
          <p:cNvPicPr>
            <a:picLocks noChangeAspect="1"/>
          </p:cNvPicPr>
          <p:nvPr/>
        </p:nvPicPr>
        <p:blipFill>
          <a:blip r:embed="rId4"/>
          <a:stretch>
            <a:fillRect/>
          </a:stretch>
        </p:blipFill>
        <p:spPr>
          <a:xfrm>
            <a:off x="2327337" y="4141671"/>
            <a:ext cx="2243619" cy="2240280"/>
          </a:xfrm>
          <a:prstGeom prst="rect">
            <a:avLst/>
          </a:prstGeom>
        </p:spPr>
      </p:pic>
      <p:pic>
        <p:nvPicPr>
          <p:cNvPr id="20" name="Picture 19"/>
          <p:cNvPicPr>
            <a:picLocks noChangeAspect="1"/>
          </p:cNvPicPr>
          <p:nvPr/>
        </p:nvPicPr>
        <p:blipFill>
          <a:blip r:embed="rId5"/>
          <a:stretch>
            <a:fillRect/>
          </a:stretch>
        </p:blipFill>
        <p:spPr>
          <a:xfrm>
            <a:off x="48906" y="4141671"/>
            <a:ext cx="2243619" cy="2240280"/>
          </a:xfrm>
          <a:prstGeom prst="rect">
            <a:avLst/>
          </a:prstGeom>
        </p:spPr>
      </p:pic>
      <p:pic>
        <p:nvPicPr>
          <p:cNvPr id="21" name="Picture 20"/>
          <p:cNvPicPr>
            <a:picLocks noChangeAspect="1"/>
          </p:cNvPicPr>
          <p:nvPr/>
        </p:nvPicPr>
        <p:blipFill>
          <a:blip r:embed="rId6"/>
          <a:stretch>
            <a:fillRect/>
          </a:stretch>
        </p:blipFill>
        <p:spPr>
          <a:xfrm>
            <a:off x="4605768" y="4141671"/>
            <a:ext cx="2243618" cy="2240280"/>
          </a:xfrm>
          <a:prstGeom prst="rect">
            <a:avLst/>
          </a:prstGeom>
        </p:spPr>
      </p:pic>
    </p:spTree>
    <p:extLst>
      <p:ext uri="{BB962C8B-B14F-4D97-AF65-F5344CB8AC3E}">
        <p14:creationId xmlns:p14="http://schemas.microsoft.com/office/powerpoint/2010/main" val="16495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228600" y="76200"/>
            <a:ext cx="7772400" cy="660400"/>
          </a:xfrm>
        </p:spPr>
        <p:txBody>
          <a:bodyPr/>
          <a:lstStyle/>
          <a:p>
            <a:pPr algn="l" eaLnBrk="1" hangingPunct="1"/>
            <a:r>
              <a:rPr lang="da-DK" sz="3200" b="1" dirty="0">
                <a:solidFill>
                  <a:schemeClr val="tx1"/>
                </a:solidFill>
              </a:rPr>
              <a:t>Ecological null hypothesis</a:t>
            </a:r>
          </a:p>
        </p:txBody>
      </p:sp>
      <p:sp>
        <p:nvSpPr>
          <p:cNvPr id="21508" name="Rectangle 4"/>
          <p:cNvSpPr>
            <a:spLocks noGrp="1" noChangeArrowheads="1"/>
          </p:cNvSpPr>
          <p:nvPr>
            <p:ph type="body" idx="1"/>
          </p:nvPr>
        </p:nvSpPr>
        <p:spPr>
          <a:xfrm>
            <a:off x="228600" y="2118240"/>
            <a:ext cx="8651875" cy="4572000"/>
          </a:xfrm>
        </p:spPr>
        <p:txBody>
          <a:bodyPr/>
          <a:lstStyle/>
          <a:p>
            <a:pPr eaLnBrk="1" hangingPunct="1">
              <a:buFont typeface="Wingdings" panose="05000000000000000000" pitchFamily="2" charset="2"/>
              <a:buChar char="q"/>
            </a:pPr>
            <a:r>
              <a:rPr lang="da-DK" dirty="0"/>
              <a:t> H</a:t>
            </a:r>
            <a:r>
              <a:rPr lang="da-DK" b="1" baseline="-25000" dirty="0"/>
              <a:t>0</a:t>
            </a:r>
            <a:r>
              <a:rPr lang="da-DK" dirty="0"/>
              <a:t>: There is no effect of fertilization. Growth rate is identical for experiment and control plots.</a:t>
            </a:r>
          </a:p>
          <a:p>
            <a:pPr eaLnBrk="1" hangingPunct="1">
              <a:buFont typeface="Wingdings" panose="05000000000000000000" pitchFamily="2" charset="2"/>
              <a:buChar char="q"/>
            </a:pPr>
            <a:endParaRPr lang="da-DK" sz="1600" dirty="0"/>
          </a:p>
          <a:p>
            <a:pPr eaLnBrk="1" hangingPunct="1">
              <a:buFont typeface="Wingdings" panose="05000000000000000000" pitchFamily="2" charset="2"/>
              <a:buChar char="q"/>
            </a:pPr>
            <a:r>
              <a:rPr lang="da-DK" dirty="0"/>
              <a:t> H</a:t>
            </a:r>
            <a:r>
              <a:rPr lang="da-DK" baseline="-25000" dirty="0"/>
              <a:t>1</a:t>
            </a:r>
            <a:r>
              <a:rPr lang="da-DK" dirty="0"/>
              <a:t>: There is a measurable effect.</a:t>
            </a:r>
          </a:p>
          <a:p>
            <a:pPr eaLnBrk="1" hangingPunct="1"/>
            <a:endParaRPr lang="da-DK" sz="1400" dirty="0"/>
          </a:p>
          <a:p>
            <a:pPr eaLnBrk="1" hangingPunct="1">
              <a:buFontTx/>
              <a:buNone/>
            </a:pPr>
            <a:r>
              <a:rPr lang="da-DK" dirty="0"/>
              <a:t>A statistical test (e.g. ANOVA) is applied to </a:t>
            </a:r>
            <a:r>
              <a:rPr lang="da-DK" i="1" dirty="0">
                <a:solidFill>
                  <a:srgbClr val="FF6600"/>
                </a:solidFill>
              </a:rPr>
              <a:t>reject</a:t>
            </a:r>
            <a:r>
              <a:rPr lang="da-DK" dirty="0"/>
              <a:t> or </a:t>
            </a:r>
            <a:r>
              <a:rPr lang="da-DK" i="1" dirty="0">
                <a:solidFill>
                  <a:srgbClr val="FF6600"/>
                </a:solidFill>
              </a:rPr>
              <a:t>not reject</a:t>
            </a:r>
            <a:r>
              <a:rPr lang="da-DK" i="1" dirty="0"/>
              <a:t> </a:t>
            </a:r>
            <a:r>
              <a:rPr lang="da-DK" dirty="0"/>
              <a:t>the null hypothesis. Erecting hypothesis is a way to answer questions. </a:t>
            </a:r>
          </a:p>
        </p:txBody>
      </p:sp>
      <p:grpSp>
        <p:nvGrpSpPr>
          <p:cNvPr id="9" name="Group 7"/>
          <p:cNvGrpSpPr>
            <a:grpSpLocks/>
          </p:cNvGrpSpPr>
          <p:nvPr/>
        </p:nvGrpSpPr>
        <p:grpSpPr bwMode="auto">
          <a:xfrm>
            <a:off x="0" y="0"/>
            <a:ext cx="9144000" cy="762000"/>
            <a:chOff x="0" y="0"/>
            <a:chExt cx="9144000" cy="762000"/>
          </a:xfrm>
        </p:grpSpPr>
        <p:pic>
          <p:nvPicPr>
            <p:cNvPr id="10"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99864" y="0"/>
              <a:ext cx="2644136"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7" name="Rectangle 6"/>
          <p:cNvSpPr/>
          <p:nvPr/>
        </p:nvSpPr>
        <p:spPr>
          <a:xfrm>
            <a:off x="381000" y="990600"/>
            <a:ext cx="8839200" cy="584775"/>
          </a:xfrm>
          <a:prstGeom prst="rect">
            <a:avLst/>
          </a:prstGeom>
        </p:spPr>
        <p:txBody>
          <a:bodyPr wrap="square">
            <a:spAutoFit/>
          </a:bodyPr>
          <a:lstStyle/>
          <a:p>
            <a:r>
              <a:rPr lang="da-DK" sz="3200" b="1" kern="0" dirty="0">
                <a:solidFill>
                  <a:srgbClr val="000000"/>
                </a:solidFill>
              </a:rPr>
              <a:t>Example 1: Nutrient addition experiment</a:t>
            </a:r>
            <a:endParaRPr lang="en-US" dirty="0">
              <a:solidFill>
                <a:srgbClr val="000000"/>
              </a:solidFill>
            </a:endParaRPr>
          </a:p>
        </p:txBody>
      </p:sp>
    </p:spTree>
    <p:extLst>
      <p:ext uri="{BB962C8B-B14F-4D97-AF65-F5344CB8AC3E}">
        <p14:creationId xmlns:p14="http://schemas.microsoft.com/office/powerpoint/2010/main" val="4230617969"/>
      </p:ext>
    </p:extLst>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wipe(down)">
                                      <p:cBhvr>
                                        <p:cTn id="7" dur="500"/>
                                        <p:tgtEl>
                                          <p:spTgt spid="21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8">
                                            <p:txEl>
                                              <p:pRg st="2" end="2"/>
                                            </p:txEl>
                                          </p:spTgt>
                                        </p:tgtEl>
                                        <p:attrNameLst>
                                          <p:attrName>style.visibility</p:attrName>
                                        </p:attrNameLst>
                                      </p:cBhvr>
                                      <p:to>
                                        <p:strVal val="visible"/>
                                      </p:to>
                                    </p:set>
                                    <p:animEffect transition="in" filter="wipe(down)">
                                      <p:cBhvr>
                                        <p:cTn id="12" dur="500"/>
                                        <p:tgtEl>
                                          <p:spTgt spid="215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508">
                                            <p:txEl>
                                              <p:pRg st="4" end="4"/>
                                            </p:txEl>
                                          </p:spTgt>
                                        </p:tgtEl>
                                        <p:attrNameLst>
                                          <p:attrName>style.visibility</p:attrName>
                                        </p:attrNameLst>
                                      </p:cBhvr>
                                      <p:to>
                                        <p:strVal val="visible"/>
                                      </p:to>
                                    </p:set>
                                    <p:animEffect transition="in" filter="wipe(down)">
                                      <p:cBhvr>
                                        <p:cTn id="17" dur="5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381000" y="0"/>
            <a:ext cx="7772400" cy="762000"/>
          </a:xfrm>
        </p:spPr>
        <p:txBody>
          <a:bodyPr/>
          <a:lstStyle/>
          <a:p>
            <a:pPr algn="l" eaLnBrk="1" hangingPunct="1"/>
            <a:r>
              <a:rPr lang="da-DK" sz="3200" b="1" dirty="0">
                <a:solidFill>
                  <a:schemeClr val="tx1"/>
                </a:solidFill>
              </a:rPr>
              <a:t>Ecological null models</a:t>
            </a:r>
            <a:endParaRPr lang="en-GB" sz="3200" b="1" dirty="0">
              <a:solidFill>
                <a:schemeClr val="tx1"/>
              </a:solidFill>
            </a:endParaRPr>
          </a:p>
        </p:txBody>
      </p:sp>
      <p:sp>
        <p:nvSpPr>
          <p:cNvPr id="22532" name="Rectangle 4"/>
          <p:cNvSpPr>
            <a:spLocks noGrp="1" noChangeArrowheads="1"/>
          </p:cNvSpPr>
          <p:nvPr>
            <p:ph type="body" idx="1"/>
          </p:nvPr>
        </p:nvSpPr>
        <p:spPr>
          <a:xfrm>
            <a:off x="304801" y="914400"/>
            <a:ext cx="8839199" cy="4648200"/>
          </a:xfrm>
        </p:spPr>
        <p:txBody>
          <a:bodyPr/>
          <a:lstStyle/>
          <a:p>
            <a:pPr eaLnBrk="1" hangingPunct="1">
              <a:buFontTx/>
              <a:buNone/>
            </a:pPr>
            <a:r>
              <a:rPr lang="en-GB" dirty="0">
                <a:solidFill>
                  <a:srgbClr val="FF6600"/>
                </a:solidFill>
              </a:rPr>
              <a:t>A null model is a </a:t>
            </a:r>
            <a:r>
              <a:rPr lang="en-GB" i="1" dirty="0">
                <a:solidFill>
                  <a:srgbClr val="FF6600"/>
                </a:solidFill>
              </a:rPr>
              <a:t>practical</a:t>
            </a:r>
            <a:r>
              <a:rPr lang="en-GB" dirty="0">
                <a:solidFill>
                  <a:srgbClr val="FF6600"/>
                </a:solidFill>
              </a:rPr>
              <a:t> </a:t>
            </a:r>
            <a:r>
              <a:rPr lang="en-GB" i="1" dirty="0">
                <a:solidFill>
                  <a:srgbClr val="FF6600"/>
                </a:solidFill>
              </a:rPr>
              <a:t>tool </a:t>
            </a:r>
            <a:r>
              <a:rPr lang="en-GB" dirty="0">
                <a:solidFill>
                  <a:srgbClr val="FF6600"/>
                </a:solidFill>
              </a:rPr>
              <a:t>:</a:t>
            </a:r>
          </a:p>
          <a:p>
            <a:pPr eaLnBrk="1" hangingPunct="1">
              <a:buFontTx/>
              <a:buNone/>
            </a:pPr>
            <a:r>
              <a:rPr lang="en-GB" dirty="0"/>
              <a:t>"A null model is a pattern-generating model that is based on randomization of ecological data or random sampling from a known or imagined distribution.”</a:t>
            </a:r>
          </a:p>
          <a:p>
            <a:pPr eaLnBrk="1" hangingPunct="1">
              <a:buFontTx/>
              <a:buNone/>
            </a:pPr>
            <a:r>
              <a:rPr lang="en-GB" sz="1800" dirty="0"/>
              <a:t> 			       		                                          (</a:t>
            </a:r>
            <a:r>
              <a:rPr lang="en-GB" sz="1800" dirty="0" err="1"/>
              <a:t>Gotelli</a:t>
            </a:r>
            <a:r>
              <a:rPr lang="en-GB" sz="1800" dirty="0"/>
              <a:t> and Graves 1996)</a:t>
            </a:r>
          </a:p>
        </p:txBody>
      </p:sp>
      <p:grpSp>
        <p:nvGrpSpPr>
          <p:cNvPr id="9" name="Group 7"/>
          <p:cNvGrpSpPr>
            <a:grpSpLocks/>
          </p:cNvGrpSpPr>
          <p:nvPr/>
        </p:nvGrpSpPr>
        <p:grpSpPr bwMode="auto">
          <a:xfrm>
            <a:off x="0" y="0"/>
            <a:ext cx="9144000" cy="762000"/>
            <a:chOff x="0" y="0"/>
            <a:chExt cx="9144000" cy="762000"/>
          </a:xfrm>
        </p:grpSpPr>
        <p:pic>
          <p:nvPicPr>
            <p:cNvPr id="10"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99864" y="0"/>
              <a:ext cx="2644136"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pic>
        <p:nvPicPr>
          <p:cNvPr id="4" name="Picture 3"/>
          <p:cNvPicPr>
            <a:picLocks noChangeAspect="1"/>
          </p:cNvPicPr>
          <p:nvPr/>
        </p:nvPicPr>
        <p:blipFill>
          <a:blip r:embed="rId4" cstate="print"/>
          <a:stretch>
            <a:fillRect/>
          </a:stretch>
        </p:blipFill>
        <p:spPr>
          <a:xfrm>
            <a:off x="7343423" y="4114800"/>
            <a:ext cx="1675372" cy="2498616"/>
          </a:xfrm>
          <a:prstGeom prst="rect">
            <a:avLst/>
          </a:prstGeom>
        </p:spPr>
      </p:pic>
      <p:sp>
        <p:nvSpPr>
          <p:cNvPr id="6" name="TextBox 5"/>
          <p:cNvSpPr txBox="1"/>
          <p:nvPr/>
        </p:nvSpPr>
        <p:spPr>
          <a:xfrm>
            <a:off x="353291" y="4038600"/>
            <a:ext cx="6858000" cy="2308324"/>
          </a:xfrm>
          <a:prstGeom prst="rect">
            <a:avLst/>
          </a:prstGeom>
          <a:noFill/>
        </p:spPr>
        <p:txBody>
          <a:bodyPr wrap="square" rtlCol="0">
            <a:spAutoFit/>
          </a:bodyPr>
          <a:lstStyle/>
          <a:p>
            <a:r>
              <a:rPr lang="zh-CN" altLang="en-US" sz="3600" dirty="0">
                <a:solidFill>
                  <a:srgbClr val="000000"/>
                </a:solidFill>
                <a:latin typeface="楷体_GB2312" panose="02010609030101010101" pitchFamily="49" charset="-122"/>
                <a:ea typeface="楷体_GB2312" panose="02010609030101010101" pitchFamily="49" charset="-122"/>
              </a:rPr>
              <a:t>零模型是一个工具：零模型是通过对生态学数据进行随机化或对已知的分布进行随机重采样来生成生态格局的一类模型。</a:t>
            </a:r>
            <a:endParaRPr lang="en-US" altLang="zh-CN" sz="3600" dirty="0">
              <a:solidFill>
                <a:srgbClr val="00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127458375"/>
      </p:ext>
    </p:extLst>
  </p:cSld>
  <p:clrMapOvr>
    <a:masterClrMapping/>
  </p:clrMapOvr>
  <p:transition>
    <p:sndAc>
      <p:end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66700" y="1154545"/>
            <a:ext cx="8610600" cy="4876800"/>
          </a:xfrm>
        </p:spPr>
        <p:txBody>
          <a:bodyPr/>
          <a:lstStyle/>
          <a:p>
            <a:pPr eaLnBrk="1" hangingPunct="1">
              <a:buFontTx/>
              <a:buNone/>
            </a:pPr>
            <a:r>
              <a:rPr lang="en-GB" dirty="0"/>
              <a:t>“The null model is designed with respect to some ecological or evolutionary process of interest… </a:t>
            </a:r>
          </a:p>
          <a:p>
            <a:pPr eaLnBrk="1" hangingPunct="1">
              <a:buFontTx/>
              <a:buNone/>
            </a:pPr>
            <a:endParaRPr lang="en-GB" dirty="0"/>
          </a:p>
          <a:p>
            <a:pPr eaLnBrk="1" hangingPunct="1">
              <a:buFontTx/>
              <a:buNone/>
            </a:pPr>
            <a:r>
              <a:rPr lang="en-GB" dirty="0"/>
              <a:t>The randomization is designed to produce a pattern that would be expected in the </a:t>
            </a:r>
            <a:r>
              <a:rPr lang="en-GB" sz="3600" b="1" dirty="0">
                <a:solidFill>
                  <a:srgbClr val="FF0000"/>
                </a:solidFill>
              </a:rPr>
              <a:t>absence</a:t>
            </a:r>
            <a:r>
              <a:rPr lang="en-GB" sz="3600" dirty="0"/>
              <a:t> </a:t>
            </a:r>
            <a:r>
              <a:rPr lang="en-GB" dirty="0"/>
              <a:t>of a particular ecological mechanism”</a:t>
            </a:r>
          </a:p>
          <a:p>
            <a:pPr eaLnBrk="1" hangingPunct="1">
              <a:buFontTx/>
              <a:buNone/>
            </a:pPr>
            <a:endParaRPr lang="en-GB" dirty="0"/>
          </a:p>
          <a:p>
            <a:pPr lvl="4" eaLnBrk="1" hangingPunct="1">
              <a:buFontTx/>
              <a:buNone/>
            </a:pPr>
            <a:r>
              <a:rPr lang="en-GB" dirty="0"/>
              <a:t>		                                        (</a:t>
            </a:r>
            <a:r>
              <a:rPr lang="en-GB" dirty="0" err="1"/>
              <a:t>Gotelli</a:t>
            </a:r>
            <a:r>
              <a:rPr lang="en-GB" dirty="0"/>
              <a:t> and Graves 1996)</a:t>
            </a:r>
          </a:p>
        </p:txBody>
      </p:sp>
      <p:sp>
        <p:nvSpPr>
          <p:cNvPr id="13" name="Rectangle 3"/>
          <p:cNvSpPr txBox="1">
            <a:spLocks noChangeArrowheads="1"/>
          </p:cNvSpPr>
          <p:nvPr/>
        </p:nvSpPr>
        <p:spPr bwMode="auto">
          <a:xfrm>
            <a:off x="381000" y="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r>
              <a:rPr lang="da-DK" sz="3200" b="1" kern="0" dirty="0">
                <a:solidFill>
                  <a:srgbClr val="000000"/>
                </a:solidFill>
              </a:rPr>
              <a:t>Ecological null model</a:t>
            </a:r>
            <a:endParaRPr lang="en-GB" sz="3200" b="1" kern="0" dirty="0">
              <a:solidFill>
                <a:srgbClr val="000000"/>
              </a:solidFill>
            </a:endParaRPr>
          </a:p>
        </p:txBody>
      </p:sp>
      <p:grpSp>
        <p:nvGrpSpPr>
          <p:cNvPr id="14" name="Group 7"/>
          <p:cNvGrpSpPr>
            <a:grpSpLocks/>
          </p:cNvGrpSpPr>
          <p:nvPr/>
        </p:nvGrpSpPr>
        <p:grpSpPr bwMode="auto">
          <a:xfrm>
            <a:off x="0" y="0"/>
            <a:ext cx="9144000" cy="762000"/>
            <a:chOff x="0" y="0"/>
            <a:chExt cx="9144000" cy="762000"/>
          </a:xfrm>
        </p:grpSpPr>
        <p:pic>
          <p:nvPicPr>
            <p:cNvPr id="15"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99864" y="0"/>
              <a:ext cx="2644136"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3051032987"/>
      </p:ext>
    </p:extLst>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wipe(down)">
                                      <p:cBhvr>
                                        <p:cTn id="7" dur="5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4">
                                            <p:txEl>
                                              <p:pRg st="2" end="2"/>
                                            </p:txEl>
                                          </p:spTgt>
                                        </p:tgtEl>
                                        <p:attrNameLst>
                                          <p:attrName>style.visibility</p:attrName>
                                        </p:attrNameLst>
                                      </p:cBhvr>
                                      <p:to>
                                        <p:strVal val="visible"/>
                                      </p:to>
                                    </p:set>
                                    <p:animEffect transition="in" filter="wipe(down)">
                                      <p:cBhvr>
                                        <p:cTn id="12" dur="500"/>
                                        <p:tgtEl>
                                          <p:spTgt spid="23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28600" y="1143000"/>
            <a:ext cx="8763000" cy="5257800"/>
          </a:xfrm>
        </p:spPr>
        <p:txBody>
          <a:bodyPr/>
          <a:lstStyle/>
          <a:p>
            <a:pPr eaLnBrk="1" hangingPunct="1">
              <a:buFontTx/>
              <a:buNone/>
            </a:pPr>
            <a:r>
              <a:rPr lang="en-GB" dirty="0"/>
              <a:t>…a null model does not provide an </a:t>
            </a:r>
            <a:r>
              <a:rPr lang="en-GB" b="1" i="1" dirty="0">
                <a:solidFill>
                  <a:srgbClr val="FF0000"/>
                </a:solidFill>
              </a:rPr>
              <a:t>answer</a:t>
            </a:r>
            <a:r>
              <a:rPr lang="en-GB" i="1" dirty="0">
                <a:solidFill>
                  <a:srgbClr val="FF0000"/>
                </a:solidFill>
              </a:rPr>
              <a:t>,</a:t>
            </a:r>
            <a:r>
              <a:rPr lang="en-GB" i="1" dirty="0"/>
              <a:t> </a:t>
            </a:r>
            <a:r>
              <a:rPr lang="en-GB" dirty="0"/>
              <a:t>it is not directly associated with a test.</a:t>
            </a:r>
          </a:p>
          <a:p>
            <a:pPr eaLnBrk="1" hangingPunct="1">
              <a:buFontTx/>
              <a:buNone/>
            </a:pPr>
            <a:endParaRPr lang="en-GB" dirty="0"/>
          </a:p>
          <a:p>
            <a:pPr eaLnBrk="1" hangingPunct="1">
              <a:buFontTx/>
              <a:buNone/>
            </a:pPr>
            <a:r>
              <a:rPr lang="en-GB" dirty="0"/>
              <a:t>It provides </a:t>
            </a:r>
            <a:r>
              <a:rPr lang="en-GB" b="1" i="1" dirty="0">
                <a:solidFill>
                  <a:srgbClr val="FF0000"/>
                </a:solidFill>
              </a:rPr>
              <a:t>material</a:t>
            </a:r>
            <a:r>
              <a:rPr lang="en-GB" dirty="0">
                <a:solidFill>
                  <a:srgbClr val="FF0000"/>
                </a:solidFill>
              </a:rPr>
              <a:t>,</a:t>
            </a:r>
            <a:r>
              <a:rPr lang="en-GB" dirty="0"/>
              <a:t> an artificial dataset with which we can compare the empirical. A challenge lies in constructing the appropriate null model </a:t>
            </a:r>
            <a:r>
              <a:rPr lang="en-GB" i="1" dirty="0"/>
              <a:t>and</a:t>
            </a:r>
            <a:r>
              <a:rPr lang="en-GB" dirty="0"/>
              <a:t> subsequently applying an appropriate test to the data.</a:t>
            </a:r>
          </a:p>
        </p:txBody>
      </p:sp>
      <p:sp>
        <p:nvSpPr>
          <p:cNvPr id="8" name="Rectangle 3"/>
          <p:cNvSpPr txBox="1">
            <a:spLocks noChangeArrowheads="1"/>
          </p:cNvSpPr>
          <p:nvPr/>
        </p:nvSpPr>
        <p:spPr bwMode="auto">
          <a:xfrm>
            <a:off x="381000" y="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r>
              <a:rPr lang="da-DK" sz="3200" b="1" kern="0" dirty="0">
                <a:solidFill>
                  <a:srgbClr val="000000"/>
                </a:solidFill>
              </a:rPr>
              <a:t>Ecological null model</a:t>
            </a:r>
            <a:endParaRPr lang="en-GB" sz="3200" b="1" kern="0" dirty="0">
              <a:solidFill>
                <a:srgbClr val="000000"/>
              </a:solidFill>
            </a:endParaRPr>
          </a:p>
        </p:txBody>
      </p:sp>
      <p:grpSp>
        <p:nvGrpSpPr>
          <p:cNvPr id="9" name="Group 7"/>
          <p:cNvGrpSpPr>
            <a:grpSpLocks/>
          </p:cNvGrpSpPr>
          <p:nvPr/>
        </p:nvGrpSpPr>
        <p:grpSpPr bwMode="auto">
          <a:xfrm>
            <a:off x="0" y="0"/>
            <a:ext cx="9144000" cy="762000"/>
            <a:chOff x="0" y="0"/>
            <a:chExt cx="9144000" cy="762000"/>
          </a:xfrm>
        </p:grpSpPr>
        <p:pic>
          <p:nvPicPr>
            <p:cNvPr id="13"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99864" y="0"/>
              <a:ext cx="2644136"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2531518245"/>
      </p:ext>
    </p:extLst>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wipe(down)">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78">
                                            <p:txEl>
                                              <p:pRg st="2" end="2"/>
                                            </p:txEl>
                                          </p:spTgt>
                                        </p:tgtEl>
                                        <p:attrNameLst>
                                          <p:attrName>style.visibility</p:attrName>
                                        </p:attrNameLst>
                                      </p:cBhvr>
                                      <p:to>
                                        <p:strVal val="visible"/>
                                      </p:to>
                                    </p:set>
                                    <p:animEffect transition="in" filter="wipe(down)">
                                      <p:cBhvr>
                                        <p:cTn id="12" dur="500"/>
                                        <p:tgtEl>
                                          <p:spTgt spid="245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9" descr="OXO%2520SteeL%252058891%25206-Inch%2520Strain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22893" y="2346802"/>
            <a:ext cx="3455987" cy="345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4" name="Rectangle 2"/>
          <p:cNvSpPr>
            <a:spLocks noGrp="1" noChangeArrowheads="1"/>
          </p:cNvSpPr>
          <p:nvPr>
            <p:ph type="ctrTitle"/>
          </p:nvPr>
        </p:nvSpPr>
        <p:spPr>
          <a:xfrm>
            <a:off x="0" y="1"/>
            <a:ext cx="9144000" cy="1784326"/>
          </a:xfrm>
        </p:spPr>
        <p:txBody>
          <a:bodyPr/>
          <a:lstStyle/>
          <a:p>
            <a:pPr eaLnBrk="1" hangingPunct="1"/>
            <a:r>
              <a:rPr lang="en-GB" dirty="0">
                <a:solidFill>
                  <a:srgbClr val="FF0000"/>
                </a:solidFill>
                <a:latin typeface="Arial" charset="0"/>
                <a:cs typeface="Arial" charset="0"/>
              </a:rPr>
              <a:t>Community assembly</a:t>
            </a:r>
            <a:br>
              <a:rPr lang="en-GB" dirty="0">
                <a:latin typeface="Arial" charset="0"/>
                <a:cs typeface="Arial" charset="0"/>
              </a:rPr>
            </a:br>
            <a:r>
              <a:rPr lang="en-GB" dirty="0">
                <a:latin typeface="Arial" charset="0"/>
                <a:cs typeface="Arial" charset="0"/>
              </a:rPr>
              <a:t>competition-driven vs. filter-driven </a:t>
            </a:r>
            <a:endParaRPr lang="da-DK" dirty="0">
              <a:latin typeface="Arial" charset="0"/>
              <a:cs typeface="Arial" charset="0"/>
            </a:endParaRPr>
          </a:p>
        </p:txBody>
      </p:sp>
      <p:pic>
        <p:nvPicPr>
          <p:cNvPr id="2" name="Picture 1"/>
          <p:cNvPicPr>
            <a:picLocks noChangeAspect="1"/>
          </p:cNvPicPr>
          <p:nvPr/>
        </p:nvPicPr>
        <p:blipFill>
          <a:blip r:embed="rId3"/>
          <a:stretch>
            <a:fillRect/>
          </a:stretch>
        </p:blipFill>
        <p:spPr>
          <a:xfrm>
            <a:off x="1253965" y="2962336"/>
            <a:ext cx="3305393" cy="2475372"/>
          </a:xfrm>
          <a:prstGeom prst="rect">
            <a:avLst/>
          </a:prstGeom>
        </p:spPr>
      </p:pic>
    </p:spTree>
    <p:extLst>
      <p:ext uri="{BB962C8B-B14F-4D97-AF65-F5344CB8AC3E}">
        <p14:creationId xmlns:p14="http://schemas.microsoft.com/office/powerpoint/2010/main" val="2396468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73" y="0"/>
            <a:ext cx="8229600" cy="1143000"/>
          </a:xfrm>
        </p:spPr>
        <p:txBody>
          <a:bodyPr/>
          <a:lstStyle/>
          <a:p>
            <a:pPr eaLnBrk="1" hangingPunct="1"/>
            <a:r>
              <a:rPr lang="sv-SE" altLang="en-US" dirty="0"/>
              <a:t>The classic view</a:t>
            </a:r>
            <a:endParaRPr lang="en-US" altLang="en-US" dirty="0"/>
          </a:p>
        </p:txBody>
      </p:sp>
      <p:sp>
        <p:nvSpPr>
          <p:cNvPr id="22531" name="Text Box 6"/>
          <p:cNvSpPr txBox="1">
            <a:spLocks noChangeArrowheads="1"/>
          </p:cNvSpPr>
          <p:nvPr/>
        </p:nvSpPr>
        <p:spPr bwMode="auto">
          <a:xfrm>
            <a:off x="7451725" y="6021388"/>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fontAlgn="base" hangingPunct="1">
              <a:spcBef>
                <a:spcPct val="50000"/>
              </a:spcBef>
              <a:spcAft>
                <a:spcPct val="0"/>
              </a:spcAft>
            </a:pPr>
            <a:r>
              <a:rPr lang="sv-SE" altLang="en-US">
                <a:solidFill>
                  <a:srgbClr val="000000"/>
                </a:solidFill>
                <a:ea typeface="宋体" pitchFamily="2" charset="-122"/>
              </a:rPr>
              <a:t>Charles Darwin</a:t>
            </a:r>
            <a:endParaRPr lang="en-US" altLang="en-US">
              <a:solidFill>
                <a:srgbClr val="000000"/>
              </a:solidFill>
              <a:ea typeface="宋体" pitchFamily="2" charset="-122"/>
            </a:endParaRPr>
          </a:p>
        </p:txBody>
      </p:sp>
      <p:pic>
        <p:nvPicPr>
          <p:cNvPr id="2253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8537"/>
            <a:ext cx="53911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3" name="Group 14"/>
          <p:cNvGrpSpPr>
            <a:grpSpLocks/>
          </p:cNvGrpSpPr>
          <p:nvPr/>
        </p:nvGrpSpPr>
        <p:grpSpPr bwMode="auto">
          <a:xfrm>
            <a:off x="900113" y="3113087"/>
            <a:ext cx="4176712" cy="1212850"/>
            <a:chOff x="567" y="2160"/>
            <a:chExt cx="2631" cy="764"/>
          </a:xfrm>
        </p:grpSpPr>
        <p:sp>
          <p:nvSpPr>
            <p:cNvPr id="22539" name="Rectangle 11"/>
            <p:cNvSpPr>
              <a:spLocks noChangeArrowheads="1"/>
            </p:cNvSpPr>
            <p:nvPr/>
          </p:nvSpPr>
          <p:spPr bwMode="auto">
            <a:xfrm>
              <a:off x="567" y="2296"/>
              <a:ext cx="2631" cy="499"/>
            </a:xfrm>
            <a:prstGeom prst="rect">
              <a:avLst/>
            </a:prstGeom>
            <a:solidFill>
              <a:srgbClr val="FFFF00">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solidFill>
                  <a:srgbClr val="000000"/>
                </a:solidFill>
                <a:ea typeface="宋体" pitchFamily="2" charset="-122"/>
              </a:endParaRPr>
            </a:p>
          </p:txBody>
        </p:sp>
        <p:sp>
          <p:nvSpPr>
            <p:cNvPr id="22540" name="Rectangle 12"/>
            <p:cNvSpPr>
              <a:spLocks noChangeArrowheads="1"/>
            </p:cNvSpPr>
            <p:nvPr/>
          </p:nvSpPr>
          <p:spPr bwMode="auto">
            <a:xfrm>
              <a:off x="703" y="2160"/>
              <a:ext cx="2495" cy="136"/>
            </a:xfrm>
            <a:prstGeom prst="rect">
              <a:avLst/>
            </a:prstGeom>
            <a:solidFill>
              <a:srgbClr val="FFFF00">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solidFill>
                  <a:srgbClr val="000000"/>
                </a:solidFill>
                <a:ea typeface="宋体" pitchFamily="2" charset="-122"/>
              </a:endParaRPr>
            </a:p>
          </p:txBody>
        </p:sp>
        <p:sp>
          <p:nvSpPr>
            <p:cNvPr id="22541" name="Rectangle 13"/>
            <p:cNvSpPr>
              <a:spLocks noChangeArrowheads="1"/>
            </p:cNvSpPr>
            <p:nvPr/>
          </p:nvSpPr>
          <p:spPr bwMode="auto">
            <a:xfrm>
              <a:off x="583" y="2795"/>
              <a:ext cx="2213" cy="129"/>
            </a:xfrm>
            <a:prstGeom prst="rect">
              <a:avLst/>
            </a:prstGeom>
            <a:solidFill>
              <a:srgbClr val="FFFF00">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solidFill>
                  <a:srgbClr val="000000"/>
                </a:solidFill>
                <a:ea typeface="宋体" pitchFamily="2" charset="-122"/>
              </a:endParaRPr>
            </a:p>
          </p:txBody>
        </p:sp>
      </p:grpSp>
      <p:pic>
        <p:nvPicPr>
          <p:cNvPr id="22534" name="Picture 15" descr="Darwin-redha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4508500"/>
            <a:ext cx="15430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6" descr="Darwin-seranwra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3032125"/>
            <a:ext cx="15430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7" descr="Darwin-shower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0950" y="1557338"/>
            <a:ext cx="15430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8" descr="Darwin-cellbas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950" y="115888"/>
            <a:ext cx="15430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19" descr="Origin-of-Species-ba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2565400"/>
            <a:ext cx="2214563"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25513" y="4843988"/>
            <a:ext cx="4176712" cy="1815882"/>
          </a:xfrm>
          <a:prstGeom prst="rect">
            <a:avLst/>
          </a:prstGeom>
          <a:solidFill>
            <a:srgbClr val="FFFFCC"/>
          </a:solidFill>
        </p:spPr>
        <p:txBody>
          <a:bodyPr wrap="square" rtlCol="0">
            <a:spAutoFit/>
          </a:bodyPr>
          <a:lstStyle/>
          <a:p>
            <a:pPr fontAlgn="base">
              <a:spcBef>
                <a:spcPct val="0"/>
              </a:spcBef>
              <a:spcAft>
                <a:spcPct val="0"/>
              </a:spcAft>
            </a:pPr>
            <a:r>
              <a:rPr kumimoji="1" lang="zh-CN" altLang="en-US" sz="2800" b="1" dirty="0">
                <a:solidFill>
                  <a:srgbClr val="000000"/>
                </a:solidFill>
                <a:ea typeface="宋体" pitchFamily="2" charset="-122"/>
              </a:rPr>
              <a:t>同属物种通常具有相似的习性和结构，因而相互之间的竞争比不同属物种间更激烈</a:t>
            </a:r>
            <a:endParaRPr kumimoji="1" lang="en-US" sz="2800" b="1" dirty="0">
              <a:solidFill>
                <a:srgbClr val="000000"/>
              </a:solidFill>
              <a:ea typeface="宋体" pitchFamily="2" charset="-122"/>
            </a:endParaRPr>
          </a:p>
        </p:txBody>
      </p:sp>
      <p:sp>
        <p:nvSpPr>
          <p:cNvPr id="3" name="Down Arrow 2"/>
          <p:cNvSpPr/>
          <p:nvPr/>
        </p:nvSpPr>
        <p:spPr>
          <a:xfrm>
            <a:off x="2499738" y="4346218"/>
            <a:ext cx="977462" cy="56709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en-US" sz="2400">
              <a:solidFill>
                <a:srgbClr val="FFFFFF"/>
              </a:solidFill>
            </a:endParaRPr>
          </a:p>
        </p:txBody>
      </p:sp>
      <p:sp>
        <p:nvSpPr>
          <p:cNvPr id="16" name="TextBox 15"/>
          <p:cNvSpPr txBox="1"/>
          <p:nvPr/>
        </p:nvSpPr>
        <p:spPr>
          <a:xfrm>
            <a:off x="755576" y="3952219"/>
            <a:ext cx="7920880" cy="954107"/>
          </a:xfrm>
          <a:prstGeom prst="rect">
            <a:avLst/>
          </a:prstGeom>
          <a:solidFill>
            <a:srgbClr val="FF3300"/>
          </a:solidFill>
        </p:spPr>
        <p:txBody>
          <a:bodyPr wrap="square" rtlCol="0">
            <a:spAutoFit/>
          </a:bodyPr>
          <a:lstStyle/>
          <a:p>
            <a:pPr marL="1071563" indent="-1071563"/>
            <a:r>
              <a:rPr lang="zh-CN" altLang="en-US" sz="2800" dirty="0">
                <a:solidFill>
                  <a:prstClr val="white"/>
                </a:solidFill>
                <a:latin typeface="Times New Roman"/>
                <a:ea typeface="黑体" pitchFamily="49" charset="-122"/>
                <a:cs typeface="Times New Roman"/>
              </a:rPr>
              <a:t>假设：亲缘关系比较近的物种具有相近的功能属性和生态位</a:t>
            </a:r>
            <a:endParaRPr lang="en-US" sz="2800" dirty="0">
              <a:solidFill>
                <a:prstClr val="white"/>
              </a:solidFill>
              <a:latin typeface="Times New Roman"/>
              <a:ea typeface="黑体" pitchFamily="49" charset="-122"/>
              <a:cs typeface="Times New Roman"/>
            </a:endParaRPr>
          </a:p>
        </p:txBody>
      </p:sp>
    </p:spTree>
    <p:extLst>
      <p:ext uri="{BB962C8B-B14F-4D97-AF65-F5344CB8AC3E}">
        <p14:creationId xmlns:p14="http://schemas.microsoft.com/office/powerpoint/2010/main" val="79173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p:cNvGrpSpPr>
            <a:grpSpLocks/>
          </p:cNvGrpSpPr>
          <p:nvPr/>
        </p:nvGrpSpPr>
        <p:grpSpPr bwMode="auto">
          <a:xfrm>
            <a:off x="0" y="1"/>
            <a:ext cx="9144000" cy="761999"/>
            <a:chOff x="0" y="1"/>
            <a:chExt cx="9144000" cy="761999"/>
          </a:xfrm>
        </p:grpSpPr>
        <p:pic>
          <p:nvPicPr>
            <p:cNvPr id="7" name="Picture 39" descr="CMEC_header copy.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601522" y="1"/>
              <a:ext cx="2542477" cy="366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9" name="Rectangle 38"/>
          <p:cNvSpPr>
            <a:spLocks noChangeArrowheads="1"/>
          </p:cNvSpPr>
          <p:nvPr/>
        </p:nvSpPr>
        <p:spPr bwMode="auto">
          <a:xfrm>
            <a:off x="152400" y="116632"/>
            <a:ext cx="7789312"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srgbClr val="F79646"/>
                </a:solidFill>
                <a:latin typeface="Times New Roman"/>
                <a:ea typeface="黑体" pitchFamily="49" charset="-122"/>
                <a:cs typeface="Times New Roman"/>
              </a:rPr>
              <a:t>热点：</a:t>
            </a:r>
            <a:r>
              <a:rPr lang="zh-CN" altLang="en-US" sz="3200" b="1" dirty="0">
                <a:solidFill>
                  <a:srgbClr val="0000CC"/>
                </a:solidFill>
                <a:latin typeface="Times New Roman"/>
                <a:ea typeface="黑体" pitchFamily="49" charset="-122"/>
                <a:cs typeface="Times New Roman"/>
              </a:rPr>
              <a:t>群落谱系</a:t>
            </a:r>
            <a:r>
              <a:rPr lang="en-US" altLang="zh-CN" sz="3200" b="1" dirty="0">
                <a:solidFill>
                  <a:srgbClr val="0000CC"/>
                </a:solidFill>
                <a:latin typeface="Times New Roman"/>
                <a:ea typeface="黑体" pitchFamily="49" charset="-122"/>
                <a:cs typeface="Times New Roman"/>
              </a:rPr>
              <a:t>(community </a:t>
            </a:r>
            <a:r>
              <a:rPr lang="en-US" altLang="zh-CN" sz="3200" b="1" dirty="0" err="1">
                <a:solidFill>
                  <a:srgbClr val="0000CC"/>
                </a:solidFill>
                <a:latin typeface="Times New Roman"/>
                <a:ea typeface="黑体" pitchFamily="49" charset="-122"/>
                <a:cs typeface="Times New Roman"/>
              </a:rPr>
              <a:t>phylogenetics</a:t>
            </a:r>
            <a:r>
              <a:rPr lang="en-US" altLang="zh-CN" sz="3200" b="1" dirty="0">
                <a:solidFill>
                  <a:srgbClr val="0000CC"/>
                </a:solidFill>
                <a:latin typeface="Times New Roman"/>
                <a:ea typeface="黑体" pitchFamily="49" charset="-122"/>
                <a:cs typeface="Times New Roman"/>
              </a:rPr>
              <a:t>)</a:t>
            </a:r>
            <a:endParaRPr lang="en-US" altLang="zh-CN" sz="3200" b="1" dirty="0">
              <a:solidFill>
                <a:prstClr val="black"/>
              </a:solidFill>
              <a:latin typeface="Times New Roman"/>
              <a:ea typeface="黑体" pitchFamily="49" charset="-122"/>
              <a:cs typeface="Times New Roman"/>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843808" y="1412776"/>
            <a:ext cx="1872208" cy="1598611"/>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156176" y="1412776"/>
            <a:ext cx="2312934" cy="1553362"/>
          </a:xfrm>
          <a:prstGeom prst="rect">
            <a:avLst/>
          </a:prstGeom>
        </p:spPr>
      </p:pic>
      <p:sp>
        <p:nvSpPr>
          <p:cNvPr id="12" name="TextBox 11"/>
          <p:cNvSpPr txBox="1"/>
          <p:nvPr/>
        </p:nvSpPr>
        <p:spPr>
          <a:xfrm>
            <a:off x="827584" y="1969676"/>
            <a:ext cx="1193253" cy="523220"/>
          </a:xfrm>
          <a:prstGeom prst="rect">
            <a:avLst/>
          </a:prstGeom>
          <a:solidFill>
            <a:srgbClr val="008000"/>
          </a:solidFill>
        </p:spPr>
        <p:txBody>
          <a:bodyPr wrap="square" rtlCol="0">
            <a:spAutoFit/>
          </a:bodyPr>
          <a:lstStyle/>
          <a:p>
            <a:pPr algn="ctr"/>
            <a:r>
              <a:rPr lang="en-US" sz="2800" b="1" dirty="0">
                <a:solidFill>
                  <a:prstClr val="white"/>
                </a:solidFill>
              </a:rPr>
              <a:t>谱系</a:t>
            </a:r>
          </a:p>
        </p:txBody>
      </p:sp>
      <p:grpSp>
        <p:nvGrpSpPr>
          <p:cNvPr id="40" name="Group 39"/>
          <p:cNvGrpSpPr/>
          <p:nvPr/>
        </p:nvGrpSpPr>
        <p:grpSpPr>
          <a:xfrm>
            <a:off x="2699792" y="4581128"/>
            <a:ext cx="5472608" cy="1296144"/>
            <a:chOff x="3347864" y="5866275"/>
            <a:chExt cx="4680520" cy="864096"/>
          </a:xfrm>
        </p:grpSpPr>
        <p:sp>
          <p:nvSpPr>
            <p:cNvPr id="30" name="Left Arrow 29"/>
            <p:cNvSpPr/>
            <p:nvPr/>
          </p:nvSpPr>
          <p:spPr>
            <a:xfrm>
              <a:off x="3347864" y="5877272"/>
              <a:ext cx="2304256" cy="836712"/>
            </a:xfrm>
            <a:prstGeom prst="leftArrow">
              <a:avLst>
                <a:gd name="adj1" fmla="val 65772"/>
                <a:gd name="adj2" fmla="val 50000"/>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ight Arrow 31"/>
            <p:cNvSpPr/>
            <p:nvPr/>
          </p:nvSpPr>
          <p:spPr>
            <a:xfrm>
              <a:off x="5868144" y="5866275"/>
              <a:ext cx="2160240" cy="864096"/>
            </a:xfrm>
            <a:prstGeom prst="rightArrow">
              <a:avLst>
                <a:gd name="adj1" fmla="val 65272"/>
                <a:gd name="adj2" fmla="val 50000"/>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TextBox 32"/>
            <p:cNvSpPr txBox="1"/>
            <p:nvPr/>
          </p:nvSpPr>
          <p:spPr>
            <a:xfrm>
              <a:off x="3963722" y="6106302"/>
              <a:ext cx="1601231" cy="348813"/>
            </a:xfrm>
            <a:prstGeom prst="rect">
              <a:avLst/>
            </a:prstGeom>
            <a:noFill/>
          </p:spPr>
          <p:txBody>
            <a:bodyPr wrap="square" rtlCol="0">
              <a:spAutoFit/>
            </a:bodyPr>
            <a:lstStyle/>
            <a:p>
              <a:r>
                <a:rPr lang="zh-CN" altLang="en-US" sz="2800" b="1" dirty="0">
                  <a:solidFill>
                    <a:prstClr val="black"/>
                  </a:solidFill>
                </a:rPr>
                <a:t>环境筛选</a:t>
              </a:r>
              <a:endParaRPr lang="en-US" sz="2800" b="1" dirty="0">
                <a:solidFill>
                  <a:prstClr val="black"/>
                </a:solidFill>
              </a:endParaRPr>
            </a:p>
          </p:txBody>
        </p:sp>
        <p:sp>
          <p:nvSpPr>
            <p:cNvPr id="34" name="TextBox 33"/>
            <p:cNvSpPr txBox="1"/>
            <p:nvPr/>
          </p:nvSpPr>
          <p:spPr>
            <a:xfrm>
              <a:off x="5996053" y="6106302"/>
              <a:ext cx="1724402" cy="348813"/>
            </a:xfrm>
            <a:prstGeom prst="rect">
              <a:avLst/>
            </a:prstGeom>
            <a:noFill/>
          </p:spPr>
          <p:txBody>
            <a:bodyPr wrap="square" rtlCol="0">
              <a:spAutoFit/>
            </a:bodyPr>
            <a:lstStyle/>
            <a:p>
              <a:r>
                <a:rPr lang="zh-CN" altLang="en-US" sz="2800" b="1" dirty="0">
                  <a:solidFill>
                    <a:prstClr val="black"/>
                  </a:solidFill>
                </a:rPr>
                <a:t>竞争排除</a:t>
              </a:r>
              <a:endParaRPr lang="en-US" sz="2800" b="1" dirty="0">
                <a:solidFill>
                  <a:prstClr val="black"/>
                </a:solidFill>
              </a:endParaRPr>
            </a:p>
          </p:txBody>
        </p:sp>
      </p:grpSp>
      <p:sp>
        <p:nvSpPr>
          <p:cNvPr id="3" name="Left-Right Arrow 2"/>
          <p:cNvSpPr/>
          <p:nvPr/>
        </p:nvSpPr>
        <p:spPr>
          <a:xfrm>
            <a:off x="2555776" y="3068960"/>
            <a:ext cx="5760640" cy="1296144"/>
          </a:xfrm>
          <a:prstGeom prst="leftRightArrow">
            <a:avLst>
              <a:gd name="adj1" fmla="val 66036"/>
              <a:gd name="adj2" fmla="val 57635"/>
            </a:avLst>
          </a:prstGeom>
          <a:gradFill>
            <a:gsLst>
              <a:gs pos="0">
                <a:schemeClr val="accent6">
                  <a:lumMod val="75000"/>
                </a:schemeClr>
              </a:gs>
              <a:gs pos="50000">
                <a:schemeClr val="bg1">
                  <a:lumMod val="95000"/>
                </a:schemeClr>
              </a:gs>
              <a:gs pos="100000">
                <a:srgbClr val="008000"/>
              </a:gs>
            </a:gsLst>
            <a:lin ang="108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TextBox 22"/>
          <p:cNvSpPr txBox="1"/>
          <p:nvPr/>
        </p:nvSpPr>
        <p:spPr>
          <a:xfrm>
            <a:off x="3059832" y="3429000"/>
            <a:ext cx="1620957" cy="523220"/>
          </a:xfrm>
          <a:prstGeom prst="rect">
            <a:avLst/>
          </a:prstGeom>
          <a:noFill/>
        </p:spPr>
        <p:txBody>
          <a:bodyPr wrap="none" rtlCol="0">
            <a:spAutoFit/>
          </a:bodyPr>
          <a:lstStyle/>
          <a:p>
            <a:r>
              <a:rPr lang="zh-CN" altLang="en-US" sz="2800" b="1" dirty="0">
                <a:solidFill>
                  <a:prstClr val="black"/>
                </a:solidFill>
              </a:rPr>
              <a:t>谱系聚集</a:t>
            </a:r>
            <a:endParaRPr lang="en-US" sz="2800" b="1" dirty="0">
              <a:solidFill>
                <a:prstClr val="black"/>
              </a:solidFill>
            </a:endParaRPr>
          </a:p>
        </p:txBody>
      </p:sp>
      <p:sp>
        <p:nvSpPr>
          <p:cNvPr id="24" name="TextBox 23"/>
          <p:cNvSpPr txBox="1"/>
          <p:nvPr/>
        </p:nvSpPr>
        <p:spPr>
          <a:xfrm>
            <a:off x="6084168" y="3429000"/>
            <a:ext cx="1620957" cy="523220"/>
          </a:xfrm>
          <a:prstGeom prst="rect">
            <a:avLst/>
          </a:prstGeom>
          <a:noFill/>
        </p:spPr>
        <p:txBody>
          <a:bodyPr wrap="none" rtlCol="0">
            <a:spAutoFit/>
          </a:bodyPr>
          <a:lstStyle/>
          <a:p>
            <a:r>
              <a:rPr lang="zh-CN" altLang="en-US" sz="2800" b="1" dirty="0">
                <a:solidFill>
                  <a:prstClr val="black"/>
                </a:solidFill>
              </a:rPr>
              <a:t>谱系发散</a:t>
            </a:r>
            <a:endParaRPr lang="en-US" sz="2800" b="1" dirty="0">
              <a:solidFill>
                <a:prstClr val="black"/>
              </a:solidFill>
            </a:endParaRPr>
          </a:p>
        </p:txBody>
      </p:sp>
      <p:cxnSp>
        <p:nvCxnSpPr>
          <p:cNvPr id="11" name="Straight Arrow Connector 10"/>
          <p:cNvCxnSpPr/>
          <p:nvPr/>
        </p:nvCxnSpPr>
        <p:spPr>
          <a:xfrm>
            <a:off x="2123728" y="2257708"/>
            <a:ext cx="64807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27584" y="1321604"/>
            <a:ext cx="1193253" cy="523220"/>
          </a:xfrm>
          <a:prstGeom prst="rect">
            <a:avLst/>
          </a:prstGeom>
          <a:solidFill>
            <a:schemeClr val="tx2">
              <a:lumMod val="75000"/>
            </a:schemeClr>
          </a:solidFill>
        </p:spPr>
        <p:txBody>
          <a:bodyPr wrap="square" rtlCol="0">
            <a:spAutoFit/>
          </a:bodyPr>
          <a:lstStyle/>
          <a:p>
            <a:pPr algn="ctr"/>
            <a:r>
              <a:rPr lang="en-US" sz="2800" b="1" dirty="0">
                <a:solidFill>
                  <a:prstClr val="white"/>
                </a:solidFill>
              </a:rPr>
              <a:t>群落</a:t>
            </a:r>
          </a:p>
        </p:txBody>
      </p:sp>
      <p:cxnSp>
        <p:nvCxnSpPr>
          <p:cNvPr id="45" name="Straight Arrow Connector 44"/>
          <p:cNvCxnSpPr/>
          <p:nvPr/>
        </p:nvCxnSpPr>
        <p:spPr>
          <a:xfrm>
            <a:off x="2123728" y="1609636"/>
            <a:ext cx="64807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0676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285752" y="3319634"/>
            <a:ext cx="8786842" cy="3520758"/>
          </a:xfrm>
          <a:prstGeom prst="rect">
            <a:avLst/>
          </a:prstGeom>
        </p:spPr>
        <p:txBody>
          <a:bodyPr wrap="square">
            <a:spAutoFit/>
          </a:bodyPr>
          <a:lstStyle/>
          <a:p>
            <a:pPr>
              <a:lnSpc>
                <a:spcPct val="114000"/>
              </a:lnSpc>
              <a:defRPr/>
            </a:pPr>
            <a:r>
              <a:rPr lang="en-US" altLang="zh-CN" sz="2800" b="1" u="sng" dirty="0">
                <a:solidFill>
                  <a:srgbClr val="FF0000"/>
                </a:solidFill>
                <a:latin typeface="Times New Roman" pitchFamily="18" charset="0"/>
                <a:ea typeface="黑体" pitchFamily="49" charset="-122"/>
                <a:cs typeface="Times New Roman" pitchFamily="18" charset="0"/>
              </a:rPr>
              <a:t>Mean phylogenetic distance (MPD)</a:t>
            </a: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			MPD = </a:t>
            </a:r>
            <a:r>
              <a:rPr lang="en-US" altLang="zh-CN" sz="2800" b="1" dirty="0" err="1">
                <a:solidFill>
                  <a:prstClr val="black"/>
                </a:solidFill>
                <a:latin typeface="Times New Roman" pitchFamily="18" charset="0"/>
                <a:ea typeface="黑体" pitchFamily="49" charset="-122"/>
                <a:cs typeface="Times New Roman" pitchFamily="18" charset="0"/>
              </a:rPr>
              <a:t>Σd</a:t>
            </a:r>
            <a:r>
              <a:rPr lang="en-US" altLang="zh-CN" sz="2800" b="1" dirty="0">
                <a:solidFill>
                  <a:prstClr val="black"/>
                </a:solidFill>
                <a:latin typeface="Times New Roman" pitchFamily="18" charset="0"/>
                <a:ea typeface="黑体" pitchFamily="49" charset="-122"/>
                <a:cs typeface="Times New Roman" pitchFamily="18" charset="0"/>
              </a:rPr>
              <a:t>(</a:t>
            </a:r>
            <a:r>
              <a:rPr lang="en-US" altLang="zh-CN" sz="2800" b="1" dirty="0" err="1">
                <a:solidFill>
                  <a:prstClr val="black"/>
                </a:solidFill>
                <a:latin typeface="Times New Roman" pitchFamily="18" charset="0"/>
                <a:ea typeface="黑体" pitchFamily="49" charset="-122"/>
                <a:cs typeface="Times New Roman" pitchFamily="18" charset="0"/>
              </a:rPr>
              <a:t>i</a:t>
            </a:r>
            <a:r>
              <a:rPr lang="en-US" altLang="zh-CN" sz="2800" b="1" dirty="0">
                <a:solidFill>
                  <a:prstClr val="black"/>
                </a:solidFill>
                <a:latin typeface="Times New Roman" pitchFamily="18" charset="0"/>
                <a:ea typeface="黑体" pitchFamily="49" charset="-122"/>
                <a:cs typeface="Times New Roman" pitchFamily="18" charset="0"/>
              </a:rPr>
              <a:t>, j)/(n×(n-1))</a:t>
            </a:r>
          </a:p>
          <a:p>
            <a:pPr>
              <a:lnSpc>
                <a:spcPct val="114000"/>
              </a:lnSpc>
              <a:defRPr/>
            </a:pP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d(</a:t>
            </a:r>
            <a:r>
              <a:rPr lang="en-US" altLang="zh-CN" sz="2800" b="1" dirty="0" err="1">
                <a:solidFill>
                  <a:prstClr val="black"/>
                </a:solidFill>
                <a:latin typeface="Times New Roman" pitchFamily="18" charset="0"/>
                <a:ea typeface="黑体" pitchFamily="49" charset="-122"/>
                <a:cs typeface="Times New Roman" pitchFamily="18" charset="0"/>
              </a:rPr>
              <a:t>i</a:t>
            </a:r>
            <a:r>
              <a:rPr lang="en-US" altLang="zh-CN" sz="2800" b="1" dirty="0">
                <a:solidFill>
                  <a:prstClr val="black"/>
                </a:solidFill>
                <a:latin typeface="Times New Roman" pitchFamily="18" charset="0"/>
                <a:ea typeface="黑体" pitchFamily="49" charset="-122"/>
                <a:cs typeface="Times New Roman" pitchFamily="18" charset="0"/>
              </a:rPr>
              <a:t>, j): phylogenetic distance between species </a:t>
            </a:r>
            <a:r>
              <a:rPr lang="en-US" altLang="zh-CN" sz="2800" b="1" dirty="0" err="1">
                <a:solidFill>
                  <a:prstClr val="black"/>
                </a:solidFill>
                <a:latin typeface="Times New Roman" pitchFamily="18" charset="0"/>
                <a:ea typeface="黑体" pitchFamily="49" charset="-122"/>
                <a:cs typeface="Times New Roman" pitchFamily="18" charset="0"/>
              </a:rPr>
              <a:t>i</a:t>
            </a:r>
            <a:r>
              <a:rPr lang="en-US" altLang="zh-CN" sz="2800" b="1" dirty="0">
                <a:solidFill>
                  <a:prstClr val="black"/>
                </a:solidFill>
                <a:latin typeface="Times New Roman" pitchFamily="18" charset="0"/>
                <a:ea typeface="黑体" pitchFamily="49" charset="-122"/>
                <a:cs typeface="Times New Roman" pitchFamily="18" charset="0"/>
              </a:rPr>
              <a:t> and j</a:t>
            </a: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n: number of species</a:t>
            </a: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 </a:t>
            </a:r>
            <a:endParaRPr lang="en-US" altLang="zh-CN" sz="2800" b="1" i="1" baseline="-25000" dirty="0">
              <a:solidFill>
                <a:prstClr val="black"/>
              </a:solidFill>
              <a:latin typeface="Times New Roman" pitchFamily="18" charset="0"/>
              <a:ea typeface="黑体"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3381233" y="967700"/>
            <a:ext cx="1247124" cy="1897410"/>
          </a:xfrm>
          <a:prstGeom prst="rect">
            <a:avLst/>
          </a:prstGeom>
          <a:noFill/>
          <a:ln w="9525">
            <a:noFill/>
            <a:miter lim="800000"/>
            <a:headEnd/>
            <a:tailEnd/>
          </a:ln>
        </p:spPr>
      </p:pic>
      <p:sp>
        <p:nvSpPr>
          <p:cNvPr id="8" name="TextBox 7"/>
          <p:cNvSpPr txBox="1"/>
          <p:nvPr/>
        </p:nvSpPr>
        <p:spPr>
          <a:xfrm>
            <a:off x="304800" y="228600"/>
            <a:ext cx="7481910" cy="400110"/>
          </a:xfrm>
          <a:prstGeom prst="rect">
            <a:avLst/>
          </a:prstGeom>
          <a:solidFill>
            <a:schemeClr val="accent5">
              <a:lumMod val="20000"/>
              <a:lumOff val="80000"/>
            </a:schemeClr>
          </a:solidFill>
        </p:spPr>
        <p:txBody>
          <a:bodyPr wrap="square">
            <a:spAutoFit/>
          </a:bodyPr>
          <a:lstStyle/>
          <a:p>
            <a:pPr>
              <a:defRPr/>
            </a:pPr>
            <a:r>
              <a:rPr lang="en-US" altLang="zh-CN" sz="2000" b="1" dirty="0" err="1">
                <a:solidFill>
                  <a:srgbClr val="F79646">
                    <a:lumMod val="75000"/>
                  </a:srgbClr>
                </a:solidFill>
              </a:rPr>
              <a:t>Phylogenetic</a:t>
            </a:r>
            <a:r>
              <a:rPr lang="en-US" altLang="zh-CN" sz="2000" b="1" dirty="0">
                <a:solidFill>
                  <a:srgbClr val="F79646">
                    <a:lumMod val="75000"/>
                  </a:srgbClr>
                </a:solidFill>
              </a:rPr>
              <a:t> structure: clustered or </a:t>
            </a:r>
            <a:r>
              <a:rPr lang="en-US" altLang="zh-CN" sz="2000" b="1" dirty="0" err="1">
                <a:solidFill>
                  <a:srgbClr val="F79646">
                    <a:lumMod val="75000"/>
                  </a:srgbClr>
                </a:solidFill>
              </a:rPr>
              <a:t>overdispersed</a:t>
            </a:r>
            <a:r>
              <a:rPr lang="en-US" altLang="zh-CN" sz="2000" b="1" dirty="0">
                <a:solidFill>
                  <a:srgbClr val="F79646">
                    <a:lumMod val="75000"/>
                  </a:srgbClr>
                </a:solidFill>
              </a:rPr>
              <a:t>?</a:t>
            </a:r>
            <a:endParaRPr lang="da-DK" altLang="zh-CN" sz="2000" b="1" dirty="0">
              <a:solidFill>
                <a:srgbClr val="F79646">
                  <a:lumMod val="75000"/>
                </a:srgbClr>
              </a:solidFill>
            </a:endParaRPr>
          </a:p>
        </p:txBody>
      </p:sp>
      <p:grpSp>
        <p:nvGrpSpPr>
          <p:cNvPr id="13" name="Group 12"/>
          <p:cNvGrpSpPr/>
          <p:nvPr/>
        </p:nvGrpSpPr>
        <p:grpSpPr>
          <a:xfrm>
            <a:off x="3918857" y="1016000"/>
            <a:ext cx="447524" cy="701524"/>
            <a:chOff x="3918857" y="1016000"/>
            <a:chExt cx="447524" cy="701524"/>
          </a:xfrm>
        </p:grpSpPr>
        <p:cxnSp>
          <p:nvCxnSpPr>
            <p:cNvPr id="3" name="Straight Connector 2"/>
            <p:cNvCxnSpPr/>
            <p:nvPr/>
          </p:nvCxnSpPr>
          <p:spPr>
            <a:xfrm flipV="1">
              <a:off x="3918857" y="1016000"/>
              <a:ext cx="447524" cy="43542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3930953" y="1439336"/>
              <a:ext cx="253999" cy="278188"/>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4192210" y="1560286"/>
              <a:ext cx="125789" cy="128212"/>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77554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285752" y="3319634"/>
            <a:ext cx="8786842" cy="3172766"/>
          </a:xfrm>
          <a:prstGeom prst="rect">
            <a:avLst/>
          </a:prstGeom>
        </p:spPr>
        <p:txBody>
          <a:bodyPr wrap="square">
            <a:spAutoFit/>
          </a:bodyPr>
          <a:lstStyle/>
          <a:p>
            <a:pPr>
              <a:lnSpc>
                <a:spcPct val="114000"/>
              </a:lnSpc>
              <a:defRPr/>
            </a:pPr>
            <a:r>
              <a:rPr lang="en-US" altLang="zh-CN" sz="2800" b="1" u="sng" dirty="0">
                <a:solidFill>
                  <a:srgbClr val="FF0000"/>
                </a:solidFill>
                <a:latin typeface="Times New Roman" pitchFamily="18" charset="0"/>
                <a:ea typeface="黑体" pitchFamily="49" charset="-122"/>
                <a:cs typeface="Times New Roman" pitchFamily="18" charset="0"/>
              </a:rPr>
              <a:t>Net relatedness index (NRI)</a:t>
            </a: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		NRI = -(</a:t>
            </a:r>
            <a:r>
              <a:rPr lang="en-US" altLang="zh-CN" sz="2800" b="1" dirty="0" err="1">
                <a:solidFill>
                  <a:prstClr val="black"/>
                </a:solidFill>
                <a:latin typeface="Times New Roman" pitchFamily="18" charset="0"/>
                <a:ea typeface="黑体" pitchFamily="49" charset="-122"/>
                <a:cs typeface="Times New Roman" pitchFamily="18" charset="0"/>
              </a:rPr>
              <a:t>MPD</a:t>
            </a:r>
            <a:r>
              <a:rPr lang="en-US" altLang="zh-CN" sz="2800" b="1" i="1" baseline="-25000" dirty="0" err="1">
                <a:solidFill>
                  <a:prstClr val="black"/>
                </a:solidFill>
                <a:latin typeface="Times New Roman" pitchFamily="18" charset="0"/>
                <a:ea typeface="黑体" pitchFamily="49" charset="-122"/>
                <a:cs typeface="Times New Roman" pitchFamily="18" charset="0"/>
              </a:rPr>
              <a:t>obs</a:t>
            </a:r>
            <a:r>
              <a:rPr lang="en-US" altLang="zh-CN" sz="2800" b="1" dirty="0">
                <a:solidFill>
                  <a:prstClr val="black"/>
                </a:solidFill>
                <a:latin typeface="Times New Roman" pitchFamily="18" charset="0"/>
                <a:ea typeface="黑体" pitchFamily="49" charset="-122"/>
                <a:cs typeface="Times New Roman" pitchFamily="18" charset="0"/>
              </a:rPr>
              <a:t> - </a:t>
            </a:r>
            <a:r>
              <a:rPr lang="en-US" altLang="zh-CN" sz="2800" b="1" i="1" dirty="0" err="1">
                <a:solidFill>
                  <a:prstClr val="black"/>
                </a:solidFill>
                <a:latin typeface="Times New Roman" pitchFamily="18" charset="0"/>
                <a:ea typeface="黑体" pitchFamily="49" charset="-122"/>
                <a:cs typeface="Times New Roman" pitchFamily="18" charset="0"/>
              </a:rPr>
              <a:t>mean</a:t>
            </a:r>
            <a:r>
              <a:rPr lang="en-US" altLang="zh-CN" sz="2800" b="1" dirty="0" err="1">
                <a:solidFill>
                  <a:prstClr val="black"/>
                </a:solidFill>
                <a:latin typeface="Times New Roman" pitchFamily="18" charset="0"/>
                <a:ea typeface="黑体" pitchFamily="49" charset="-122"/>
                <a:cs typeface="Times New Roman" pitchFamily="18" charset="0"/>
              </a:rPr>
              <a:t>MPD</a:t>
            </a:r>
            <a:r>
              <a:rPr lang="en-US" altLang="zh-CN" sz="2800" b="1" i="1" baseline="-25000" dirty="0" err="1">
                <a:solidFill>
                  <a:prstClr val="black"/>
                </a:solidFill>
                <a:latin typeface="Times New Roman" pitchFamily="18" charset="0"/>
                <a:ea typeface="黑体" pitchFamily="49" charset="-122"/>
                <a:cs typeface="Times New Roman" pitchFamily="18" charset="0"/>
              </a:rPr>
              <a:t>n</a:t>
            </a:r>
            <a:r>
              <a:rPr lang="en-US" altLang="zh-CN" sz="2800" b="1" dirty="0">
                <a:solidFill>
                  <a:prstClr val="black"/>
                </a:solidFill>
                <a:latin typeface="Times New Roman" pitchFamily="18" charset="0"/>
                <a:ea typeface="黑体" pitchFamily="49" charset="-122"/>
                <a:cs typeface="Times New Roman" pitchFamily="18" charset="0"/>
              </a:rPr>
              <a:t>)/</a:t>
            </a:r>
            <a:r>
              <a:rPr lang="en-US" altLang="zh-CN" sz="2800" b="1" i="1" dirty="0" err="1">
                <a:solidFill>
                  <a:prstClr val="black"/>
                </a:solidFill>
                <a:latin typeface="Times New Roman" pitchFamily="18" charset="0"/>
                <a:ea typeface="黑体" pitchFamily="49" charset="-122"/>
                <a:cs typeface="Times New Roman" pitchFamily="18" charset="0"/>
              </a:rPr>
              <a:t>sd</a:t>
            </a:r>
            <a:r>
              <a:rPr lang="en-US" altLang="zh-CN" sz="2800" b="1" dirty="0" err="1">
                <a:solidFill>
                  <a:prstClr val="black"/>
                </a:solidFill>
                <a:latin typeface="Times New Roman" pitchFamily="18" charset="0"/>
                <a:ea typeface="黑体" pitchFamily="49" charset="-122"/>
                <a:cs typeface="Times New Roman" pitchFamily="18" charset="0"/>
              </a:rPr>
              <a:t>MPD</a:t>
            </a:r>
            <a:r>
              <a:rPr lang="en-US" altLang="zh-CN" sz="2800" b="1" i="1" baseline="-25000" dirty="0" err="1">
                <a:solidFill>
                  <a:prstClr val="black"/>
                </a:solidFill>
                <a:latin typeface="Times New Roman" pitchFamily="18" charset="0"/>
                <a:ea typeface="黑体" pitchFamily="49" charset="-122"/>
                <a:cs typeface="Times New Roman" pitchFamily="18" charset="0"/>
              </a:rPr>
              <a:t>n</a:t>
            </a:r>
            <a:endParaRPr lang="en-US" altLang="zh-CN" sz="2800" b="1" i="1" baseline="-25000" dirty="0">
              <a:solidFill>
                <a:prstClr val="black"/>
              </a:solidFill>
              <a:latin typeface="Times New Roman" pitchFamily="18" charset="0"/>
              <a:ea typeface="黑体" pitchFamily="49" charset="-122"/>
              <a:cs typeface="Times New Roman" pitchFamily="18" charset="0"/>
            </a:endParaRPr>
          </a:p>
          <a:p>
            <a:pPr>
              <a:lnSpc>
                <a:spcPct val="114000"/>
              </a:lnSpc>
              <a:defRPr/>
            </a:pPr>
            <a:endParaRPr lang="en-US" altLang="zh-CN" sz="2000" b="1" dirty="0">
              <a:solidFill>
                <a:prstClr val="black">
                  <a:lumMod val="65000"/>
                  <a:lumOff val="35000"/>
                </a:prstClr>
              </a:solidFill>
              <a:latin typeface="Times New Roman" pitchFamily="18" charset="0"/>
              <a:ea typeface="黑体" pitchFamily="49" charset="-122"/>
              <a:cs typeface="Times New Roman" pitchFamily="18" charset="0"/>
            </a:endParaRPr>
          </a:p>
          <a:p>
            <a:pPr>
              <a:lnSpc>
                <a:spcPct val="114000"/>
              </a:lnSpc>
              <a:defRPr/>
            </a:pPr>
            <a:r>
              <a:rPr lang="en-US" altLang="zh-CN" sz="2000" b="1" dirty="0" err="1">
                <a:solidFill>
                  <a:srgbClr val="008000"/>
                </a:solidFill>
                <a:latin typeface="Times New Roman" pitchFamily="18" charset="0"/>
                <a:ea typeface="黑体" pitchFamily="49" charset="-122"/>
                <a:cs typeface="Times New Roman" pitchFamily="18" charset="0"/>
              </a:rPr>
              <a:t>MPD</a:t>
            </a:r>
            <a:r>
              <a:rPr lang="en-US" altLang="zh-CN" sz="2000" b="1" i="1" baseline="-25000" dirty="0" err="1">
                <a:solidFill>
                  <a:srgbClr val="008000"/>
                </a:solidFill>
                <a:latin typeface="Times New Roman" pitchFamily="18" charset="0"/>
                <a:ea typeface="黑体" pitchFamily="49" charset="-122"/>
                <a:cs typeface="Times New Roman" pitchFamily="18" charset="0"/>
              </a:rPr>
              <a:t>obs</a:t>
            </a:r>
            <a:r>
              <a:rPr lang="en-US" altLang="zh-CN" sz="2000" b="1" dirty="0">
                <a:solidFill>
                  <a:prstClr val="black"/>
                </a:solidFill>
                <a:latin typeface="Times New Roman" pitchFamily="18" charset="0"/>
                <a:ea typeface="黑体" pitchFamily="49" charset="-122"/>
                <a:cs typeface="Times New Roman" pitchFamily="18" charset="0"/>
              </a:rPr>
              <a:t>: </a:t>
            </a:r>
            <a:r>
              <a:rPr lang="en-GB" altLang="zh-CN" sz="2000" b="1" dirty="0">
                <a:solidFill>
                  <a:prstClr val="black"/>
                </a:solidFill>
                <a:latin typeface="Times New Roman" pitchFamily="18" charset="0"/>
                <a:ea typeface="黑体" pitchFamily="49" charset="-122"/>
                <a:cs typeface="Times New Roman" pitchFamily="18" charset="0"/>
              </a:rPr>
              <a:t>mean phylogenetic distance in a grid cell with </a:t>
            </a:r>
            <a:r>
              <a:rPr lang="en-GB" altLang="zh-CN" sz="2000" b="1" i="1" dirty="0">
                <a:solidFill>
                  <a:prstClr val="black"/>
                </a:solidFill>
                <a:latin typeface="Times New Roman" pitchFamily="18" charset="0"/>
                <a:ea typeface="黑体" pitchFamily="49" charset="-122"/>
                <a:cs typeface="Times New Roman" pitchFamily="18" charset="0"/>
              </a:rPr>
              <a:t>n</a:t>
            </a:r>
            <a:r>
              <a:rPr lang="en-GB" altLang="zh-CN" sz="2000" b="1" dirty="0">
                <a:solidFill>
                  <a:prstClr val="black"/>
                </a:solidFill>
                <a:latin typeface="Times New Roman" pitchFamily="18" charset="0"/>
                <a:ea typeface="黑体" pitchFamily="49" charset="-122"/>
                <a:cs typeface="Times New Roman" pitchFamily="18" charset="0"/>
              </a:rPr>
              <a:t> species</a:t>
            </a:r>
            <a:endParaRPr lang="en-US" altLang="zh-CN" sz="20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000" b="1" i="1" dirty="0" err="1">
                <a:solidFill>
                  <a:srgbClr val="008000"/>
                </a:solidFill>
                <a:latin typeface="Times New Roman" pitchFamily="18" charset="0"/>
                <a:ea typeface="黑体" pitchFamily="49" charset="-122"/>
                <a:cs typeface="Times New Roman" pitchFamily="18" charset="0"/>
              </a:rPr>
              <a:t>mean</a:t>
            </a:r>
            <a:r>
              <a:rPr lang="en-US" altLang="zh-CN" sz="2000" b="1" dirty="0" err="1">
                <a:solidFill>
                  <a:srgbClr val="008000"/>
                </a:solidFill>
                <a:latin typeface="Times New Roman" pitchFamily="18" charset="0"/>
                <a:ea typeface="黑体" pitchFamily="49" charset="-122"/>
                <a:cs typeface="Times New Roman" pitchFamily="18" charset="0"/>
              </a:rPr>
              <a:t>MPD</a:t>
            </a:r>
            <a:r>
              <a:rPr lang="en-US" altLang="zh-CN" sz="2000" b="1" i="1" baseline="-25000" dirty="0" err="1">
                <a:solidFill>
                  <a:srgbClr val="008000"/>
                </a:solidFill>
                <a:latin typeface="Times New Roman" pitchFamily="18" charset="0"/>
                <a:ea typeface="黑体" pitchFamily="49" charset="-122"/>
                <a:cs typeface="Times New Roman" pitchFamily="18" charset="0"/>
              </a:rPr>
              <a:t>n</a:t>
            </a:r>
            <a:r>
              <a:rPr lang="en-US" altLang="zh-CN" sz="2000" b="1" i="1" baseline="-25000" dirty="0">
                <a:solidFill>
                  <a:srgbClr val="008000"/>
                </a:solidFill>
                <a:latin typeface="Times New Roman" pitchFamily="18" charset="0"/>
                <a:ea typeface="黑体" pitchFamily="49" charset="-122"/>
                <a:cs typeface="Times New Roman" pitchFamily="18" charset="0"/>
              </a:rPr>
              <a:t> </a:t>
            </a:r>
            <a:r>
              <a:rPr lang="en-US" altLang="zh-CN" sz="2000" b="1" dirty="0">
                <a:solidFill>
                  <a:prstClr val="black"/>
                </a:solidFill>
                <a:latin typeface="Times New Roman" pitchFamily="18" charset="0"/>
                <a:ea typeface="黑体" pitchFamily="49" charset="-122"/>
                <a:cs typeface="Times New Roman" pitchFamily="18" charset="0"/>
              </a:rPr>
              <a:t>: mean MPD</a:t>
            </a:r>
            <a:r>
              <a:rPr lang="en-GB" altLang="zh-CN" sz="2000" b="1" dirty="0">
                <a:solidFill>
                  <a:prstClr val="black"/>
                </a:solidFill>
                <a:latin typeface="Times New Roman" pitchFamily="18" charset="0"/>
                <a:ea typeface="黑体" pitchFamily="49" charset="-122"/>
                <a:cs typeface="Times New Roman" pitchFamily="18" charset="0"/>
              </a:rPr>
              <a:t> of 1000 assemblages with </a:t>
            </a:r>
            <a:r>
              <a:rPr lang="en-GB" altLang="zh-CN" sz="2000" b="1" i="1" dirty="0">
                <a:solidFill>
                  <a:prstClr val="black"/>
                </a:solidFill>
                <a:latin typeface="Times New Roman" pitchFamily="18" charset="0"/>
                <a:ea typeface="黑体" pitchFamily="49" charset="-122"/>
                <a:cs typeface="Times New Roman" pitchFamily="18" charset="0"/>
              </a:rPr>
              <a:t>n</a:t>
            </a:r>
            <a:r>
              <a:rPr lang="en-GB" altLang="zh-CN" sz="2000" b="1" dirty="0">
                <a:solidFill>
                  <a:prstClr val="black"/>
                </a:solidFill>
                <a:latin typeface="Times New Roman" pitchFamily="18" charset="0"/>
                <a:ea typeface="黑体" pitchFamily="49" charset="-122"/>
                <a:cs typeface="Times New Roman" pitchFamily="18" charset="0"/>
              </a:rPr>
              <a:t> species randomly drawn from the global species pool</a:t>
            </a:r>
            <a:endParaRPr lang="en-US" altLang="zh-CN" sz="20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000" b="1" i="1" dirty="0" err="1">
                <a:solidFill>
                  <a:srgbClr val="008000"/>
                </a:solidFill>
                <a:latin typeface="Times New Roman" pitchFamily="18" charset="0"/>
                <a:ea typeface="黑体" pitchFamily="49" charset="-122"/>
                <a:cs typeface="Times New Roman" pitchFamily="18" charset="0"/>
              </a:rPr>
              <a:t>sd</a:t>
            </a:r>
            <a:r>
              <a:rPr lang="en-US" altLang="zh-CN" sz="2000" b="1" dirty="0" err="1">
                <a:solidFill>
                  <a:srgbClr val="008000"/>
                </a:solidFill>
                <a:latin typeface="Times New Roman" pitchFamily="18" charset="0"/>
                <a:ea typeface="黑体" pitchFamily="49" charset="-122"/>
                <a:cs typeface="Times New Roman" pitchFamily="18" charset="0"/>
              </a:rPr>
              <a:t>MPD</a:t>
            </a:r>
            <a:r>
              <a:rPr lang="en-US" altLang="zh-CN" sz="2000" b="1" i="1" baseline="-25000" dirty="0" err="1">
                <a:solidFill>
                  <a:srgbClr val="008000"/>
                </a:solidFill>
                <a:latin typeface="Times New Roman" pitchFamily="18" charset="0"/>
                <a:ea typeface="黑体" pitchFamily="49" charset="-122"/>
                <a:cs typeface="Times New Roman" pitchFamily="18" charset="0"/>
              </a:rPr>
              <a:t>n</a:t>
            </a:r>
            <a:r>
              <a:rPr lang="en-US" altLang="zh-CN" sz="2000" b="1" i="1" baseline="-25000" dirty="0">
                <a:solidFill>
                  <a:srgbClr val="008000"/>
                </a:solidFill>
                <a:latin typeface="Times New Roman" pitchFamily="18" charset="0"/>
                <a:ea typeface="黑体" pitchFamily="49" charset="-122"/>
                <a:cs typeface="Times New Roman" pitchFamily="18" charset="0"/>
              </a:rPr>
              <a:t> </a:t>
            </a:r>
            <a:r>
              <a:rPr lang="en-US" altLang="zh-CN" sz="2000" b="1" dirty="0">
                <a:solidFill>
                  <a:prstClr val="black"/>
                </a:solidFill>
                <a:latin typeface="Times New Roman" pitchFamily="18" charset="0"/>
                <a:ea typeface="黑体" pitchFamily="49" charset="-122"/>
                <a:cs typeface="Times New Roman" pitchFamily="18" charset="0"/>
              </a:rPr>
              <a:t>: standard deviation MPD </a:t>
            </a:r>
            <a:r>
              <a:rPr lang="en-GB" altLang="zh-CN" sz="2000" b="1" dirty="0">
                <a:solidFill>
                  <a:prstClr val="black"/>
                </a:solidFill>
                <a:latin typeface="Times New Roman" pitchFamily="18" charset="0"/>
                <a:ea typeface="黑体" pitchFamily="49" charset="-122"/>
                <a:cs typeface="Times New Roman" pitchFamily="18" charset="0"/>
              </a:rPr>
              <a:t>of 1000 assemblages with </a:t>
            </a:r>
            <a:r>
              <a:rPr lang="en-GB" altLang="zh-CN" sz="2000" b="1" i="1" dirty="0">
                <a:solidFill>
                  <a:prstClr val="black"/>
                </a:solidFill>
                <a:latin typeface="Times New Roman" pitchFamily="18" charset="0"/>
                <a:ea typeface="黑体" pitchFamily="49" charset="-122"/>
                <a:cs typeface="Times New Roman" pitchFamily="18" charset="0"/>
              </a:rPr>
              <a:t>n</a:t>
            </a:r>
            <a:r>
              <a:rPr lang="en-GB" altLang="zh-CN" sz="2000" b="1" dirty="0">
                <a:solidFill>
                  <a:prstClr val="black"/>
                </a:solidFill>
                <a:latin typeface="Times New Roman" pitchFamily="18" charset="0"/>
                <a:ea typeface="黑体" pitchFamily="49" charset="-122"/>
                <a:cs typeface="Times New Roman" pitchFamily="18" charset="0"/>
              </a:rPr>
              <a:t> species randomly drawn from the global species pool</a:t>
            </a:r>
          </a:p>
        </p:txBody>
      </p:sp>
      <p:pic>
        <p:nvPicPr>
          <p:cNvPr id="4098" name="Picture 2"/>
          <p:cNvPicPr>
            <a:picLocks noChangeAspect="1" noChangeArrowheads="1"/>
          </p:cNvPicPr>
          <p:nvPr/>
        </p:nvPicPr>
        <p:blipFill>
          <a:blip r:embed="rId2" cstate="print"/>
          <a:srcRect/>
          <a:stretch>
            <a:fillRect/>
          </a:stretch>
        </p:blipFill>
        <p:spPr bwMode="auto">
          <a:xfrm>
            <a:off x="2667614" y="1161224"/>
            <a:ext cx="1247124" cy="189741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000628" y="1145834"/>
            <a:ext cx="1167448" cy="1944216"/>
          </a:xfrm>
          <a:prstGeom prst="rect">
            <a:avLst/>
          </a:prstGeom>
          <a:noFill/>
          <a:ln w="9525">
            <a:noFill/>
            <a:miter lim="800000"/>
            <a:headEnd/>
            <a:tailEnd/>
          </a:ln>
        </p:spPr>
      </p:pic>
      <p:sp>
        <p:nvSpPr>
          <p:cNvPr id="127" name="Rectangle 126"/>
          <p:cNvSpPr/>
          <p:nvPr/>
        </p:nvSpPr>
        <p:spPr>
          <a:xfrm>
            <a:off x="2796297" y="785794"/>
            <a:ext cx="1053494" cy="338554"/>
          </a:xfrm>
          <a:prstGeom prst="rect">
            <a:avLst/>
          </a:prstGeom>
        </p:spPr>
        <p:txBody>
          <a:bodyPr wrap="none">
            <a:spAutoFit/>
          </a:bodyPr>
          <a:lstStyle/>
          <a:p>
            <a:r>
              <a:rPr lang="en-US" altLang="zh-CN" sz="1600" b="1" dirty="0">
                <a:solidFill>
                  <a:prstClr val="black"/>
                </a:solidFill>
                <a:latin typeface="Times New Roman" pitchFamily="18" charset="0"/>
                <a:ea typeface="黑体" pitchFamily="49" charset="-122"/>
                <a:cs typeface="Times New Roman" pitchFamily="18" charset="0"/>
              </a:rPr>
              <a:t>clustering</a:t>
            </a:r>
            <a:endParaRPr lang="en-GB" sz="2000" dirty="0">
              <a:solidFill>
                <a:prstClr val="black"/>
              </a:solidFill>
            </a:endParaRPr>
          </a:p>
        </p:txBody>
      </p:sp>
      <p:sp>
        <p:nvSpPr>
          <p:cNvPr id="128" name="Rectangle 127"/>
          <p:cNvSpPr/>
          <p:nvPr/>
        </p:nvSpPr>
        <p:spPr>
          <a:xfrm>
            <a:off x="4926334" y="785794"/>
            <a:ext cx="1475084" cy="338554"/>
          </a:xfrm>
          <a:prstGeom prst="rect">
            <a:avLst/>
          </a:prstGeom>
        </p:spPr>
        <p:txBody>
          <a:bodyPr wrap="none">
            <a:spAutoFit/>
          </a:bodyPr>
          <a:lstStyle/>
          <a:p>
            <a:r>
              <a:rPr lang="en-US" altLang="zh-CN" sz="1600" b="1" dirty="0" err="1">
                <a:solidFill>
                  <a:prstClr val="black"/>
                </a:solidFill>
                <a:latin typeface="Times New Roman" pitchFamily="18" charset="0"/>
                <a:ea typeface="黑体" pitchFamily="49" charset="-122"/>
                <a:cs typeface="Times New Roman" pitchFamily="18" charset="0"/>
              </a:rPr>
              <a:t>overdispersion</a:t>
            </a:r>
            <a:endParaRPr lang="en-GB" sz="2000" dirty="0">
              <a:solidFill>
                <a:prstClr val="black"/>
              </a:solidFill>
            </a:endParaRPr>
          </a:p>
        </p:txBody>
      </p:sp>
      <p:sp>
        <p:nvSpPr>
          <p:cNvPr id="8" name="TextBox 7"/>
          <p:cNvSpPr txBox="1"/>
          <p:nvPr/>
        </p:nvSpPr>
        <p:spPr>
          <a:xfrm>
            <a:off x="304800" y="228600"/>
            <a:ext cx="7481910" cy="400110"/>
          </a:xfrm>
          <a:prstGeom prst="rect">
            <a:avLst/>
          </a:prstGeom>
          <a:solidFill>
            <a:schemeClr val="accent5">
              <a:lumMod val="20000"/>
              <a:lumOff val="80000"/>
            </a:schemeClr>
          </a:solidFill>
        </p:spPr>
        <p:txBody>
          <a:bodyPr wrap="square">
            <a:spAutoFit/>
          </a:bodyPr>
          <a:lstStyle/>
          <a:p>
            <a:pPr>
              <a:defRPr/>
            </a:pPr>
            <a:r>
              <a:rPr lang="en-US" altLang="zh-CN" sz="2000" b="1" dirty="0" err="1">
                <a:solidFill>
                  <a:srgbClr val="F79646">
                    <a:lumMod val="75000"/>
                  </a:srgbClr>
                </a:solidFill>
              </a:rPr>
              <a:t>Phylogenetic</a:t>
            </a:r>
            <a:r>
              <a:rPr lang="en-US" altLang="zh-CN" sz="2000" b="1" dirty="0">
                <a:solidFill>
                  <a:srgbClr val="F79646">
                    <a:lumMod val="75000"/>
                  </a:srgbClr>
                </a:solidFill>
              </a:rPr>
              <a:t> structure: clustered or </a:t>
            </a:r>
            <a:r>
              <a:rPr lang="en-US" altLang="zh-CN" sz="2000" b="1" dirty="0" err="1">
                <a:solidFill>
                  <a:srgbClr val="F79646">
                    <a:lumMod val="75000"/>
                  </a:srgbClr>
                </a:solidFill>
              </a:rPr>
              <a:t>overdispersed</a:t>
            </a:r>
            <a:r>
              <a:rPr lang="en-US" altLang="zh-CN" sz="2000" b="1" dirty="0">
                <a:solidFill>
                  <a:srgbClr val="F79646">
                    <a:lumMod val="75000"/>
                  </a:srgbClr>
                </a:solidFill>
              </a:rPr>
              <a:t>?</a:t>
            </a:r>
            <a:endParaRPr lang="da-DK" altLang="zh-CN" sz="2000" b="1" dirty="0">
              <a:solidFill>
                <a:srgbClr val="F79646">
                  <a:lumMod val="75000"/>
                </a:srgbClr>
              </a:solidFill>
            </a:endParaRPr>
          </a:p>
        </p:txBody>
      </p:sp>
    </p:spTree>
    <p:extLst>
      <p:ext uri="{BB962C8B-B14F-4D97-AF65-F5344CB8AC3E}">
        <p14:creationId xmlns:p14="http://schemas.microsoft.com/office/powerpoint/2010/main" val="97922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746453" y="6955651"/>
            <a:ext cx="7359410" cy="2047124"/>
          </a:xfrm>
          <a:prstGeom prst="rect">
            <a:avLst/>
          </a:prstGeom>
        </p:spPr>
        <p:txBody>
          <a:bodyPr wrap="square">
            <a:spAutoFit/>
          </a:bodyPr>
          <a:lstStyle/>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Positive NRI: clustered; 		NRI &gt; 1.96: significantly clustered</a:t>
            </a: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Negative NRI: </a:t>
            </a:r>
            <a:r>
              <a:rPr lang="en-US" altLang="zh-CN" sz="2800" b="1" dirty="0" err="1">
                <a:solidFill>
                  <a:prstClr val="black"/>
                </a:solidFill>
                <a:latin typeface="Times New Roman" pitchFamily="18" charset="0"/>
                <a:ea typeface="黑体" pitchFamily="49" charset="-122"/>
                <a:cs typeface="Times New Roman" pitchFamily="18" charset="0"/>
              </a:rPr>
              <a:t>overdispered</a:t>
            </a:r>
            <a:r>
              <a:rPr lang="en-US" altLang="zh-CN" sz="2800" b="1" dirty="0">
                <a:solidFill>
                  <a:prstClr val="black"/>
                </a:solidFill>
                <a:latin typeface="Times New Roman" pitchFamily="18" charset="0"/>
                <a:ea typeface="黑体" pitchFamily="49" charset="-122"/>
                <a:cs typeface="Times New Roman" pitchFamily="18" charset="0"/>
              </a:rPr>
              <a:t>: 		NRI &lt; - 1.96: significantly </a:t>
            </a:r>
            <a:r>
              <a:rPr lang="en-US" altLang="zh-CN" sz="2800" b="1" dirty="0" err="1">
                <a:solidFill>
                  <a:prstClr val="black"/>
                </a:solidFill>
                <a:latin typeface="Times New Roman" pitchFamily="18" charset="0"/>
                <a:ea typeface="黑体" pitchFamily="49" charset="-122"/>
                <a:cs typeface="Times New Roman" pitchFamily="18" charset="0"/>
              </a:rPr>
              <a:t>overdispersed</a:t>
            </a:r>
            <a:endParaRPr lang="en-US" altLang="zh-CN" sz="2800" b="1" dirty="0">
              <a:solidFill>
                <a:prstClr val="black"/>
              </a:solidFill>
              <a:latin typeface="Times New Roman" pitchFamily="18" charset="0"/>
              <a:ea typeface="黑体"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5269958" y="1372910"/>
            <a:ext cx="1247124" cy="189741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472993" y="1208095"/>
            <a:ext cx="1167448" cy="1944216"/>
          </a:xfrm>
          <a:prstGeom prst="rect">
            <a:avLst/>
          </a:prstGeom>
          <a:noFill/>
          <a:ln w="9525">
            <a:noFill/>
            <a:miter lim="800000"/>
            <a:headEnd/>
            <a:tailEnd/>
          </a:ln>
        </p:spPr>
      </p:pic>
      <p:sp>
        <p:nvSpPr>
          <p:cNvPr id="127" name="Rectangle 126"/>
          <p:cNvSpPr/>
          <p:nvPr/>
        </p:nvSpPr>
        <p:spPr>
          <a:xfrm>
            <a:off x="5734828" y="910316"/>
            <a:ext cx="1053494" cy="338554"/>
          </a:xfrm>
          <a:prstGeom prst="rect">
            <a:avLst/>
          </a:prstGeom>
        </p:spPr>
        <p:txBody>
          <a:bodyPr wrap="none">
            <a:spAutoFit/>
          </a:bodyPr>
          <a:lstStyle/>
          <a:p>
            <a:r>
              <a:rPr lang="en-US" altLang="zh-CN" sz="1600" b="1" dirty="0">
                <a:solidFill>
                  <a:prstClr val="black"/>
                </a:solidFill>
                <a:latin typeface="Times New Roman" pitchFamily="18" charset="0"/>
                <a:ea typeface="黑体" pitchFamily="49" charset="-122"/>
                <a:cs typeface="Times New Roman" pitchFamily="18" charset="0"/>
              </a:rPr>
              <a:t>clustering</a:t>
            </a:r>
            <a:endParaRPr lang="en-GB" sz="2000" dirty="0">
              <a:solidFill>
                <a:prstClr val="black"/>
              </a:solidFill>
            </a:endParaRPr>
          </a:p>
        </p:txBody>
      </p:sp>
      <p:sp>
        <p:nvSpPr>
          <p:cNvPr id="128" name="Rectangle 127"/>
          <p:cNvSpPr/>
          <p:nvPr/>
        </p:nvSpPr>
        <p:spPr>
          <a:xfrm>
            <a:off x="2672630" y="810698"/>
            <a:ext cx="1475084" cy="338554"/>
          </a:xfrm>
          <a:prstGeom prst="rect">
            <a:avLst/>
          </a:prstGeom>
        </p:spPr>
        <p:txBody>
          <a:bodyPr wrap="none">
            <a:spAutoFit/>
          </a:bodyPr>
          <a:lstStyle/>
          <a:p>
            <a:r>
              <a:rPr lang="en-US" altLang="zh-CN" sz="1600" b="1" dirty="0" err="1">
                <a:solidFill>
                  <a:prstClr val="black"/>
                </a:solidFill>
                <a:latin typeface="Times New Roman" pitchFamily="18" charset="0"/>
                <a:ea typeface="黑体" pitchFamily="49" charset="-122"/>
                <a:cs typeface="Times New Roman" pitchFamily="18" charset="0"/>
              </a:rPr>
              <a:t>overdispersion</a:t>
            </a:r>
            <a:endParaRPr lang="en-GB" sz="2000" dirty="0">
              <a:solidFill>
                <a:prstClr val="black"/>
              </a:solidFill>
            </a:endParaRPr>
          </a:p>
        </p:txBody>
      </p:sp>
      <p:sp>
        <p:nvSpPr>
          <p:cNvPr id="8" name="TextBox 7"/>
          <p:cNvSpPr txBox="1"/>
          <p:nvPr/>
        </p:nvSpPr>
        <p:spPr>
          <a:xfrm>
            <a:off x="304800" y="228600"/>
            <a:ext cx="7481910" cy="400110"/>
          </a:xfrm>
          <a:prstGeom prst="rect">
            <a:avLst/>
          </a:prstGeom>
          <a:solidFill>
            <a:schemeClr val="accent5">
              <a:lumMod val="20000"/>
              <a:lumOff val="80000"/>
            </a:schemeClr>
          </a:solidFill>
        </p:spPr>
        <p:txBody>
          <a:bodyPr wrap="square">
            <a:spAutoFit/>
          </a:bodyPr>
          <a:lstStyle/>
          <a:p>
            <a:pPr>
              <a:defRPr/>
            </a:pPr>
            <a:r>
              <a:rPr lang="en-US" altLang="zh-CN" sz="2000" b="1" dirty="0" err="1">
                <a:solidFill>
                  <a:srgbClr val="F79646">
                    <a:lumMod val="75000"/>
                  </a:srgbClr>
                </a:solidFill>
              </a:rPr>
              <a:t>Phylogenetic</a:t>
            </a:r>
            <a:r>
              <a:rPr lang="en-US" altLang="zh-CN" sz="2000" b="1" dirty="0">
                <a:solidFill>
                  <a:srgbClr val="F79646">
                    <a:lumMod val="75000"/>
                  </a:srgbClr>
                </a:solidFill>
              </a:rPr>
              <a:t> structure: clustered or </a:t>
            </a:r>
            <a:r>
              <a:rPr lang="en-US" altLang="zh-CN" sz="2000" b="1" dirty="0" err="1">
                <a:solidFill>
                  <a:srgbClr val="F79646">
                    <a:lumMod val="75000"/>
                  </a:srgbClr>
                </a:solidFill>
              </a:rPr>
              <a:t>overdispersed</a:t>
            </a:r>
            <a:r>
              <a:rPr lang="en-US" altLang="zh-CN" sz="2000" b="1" dirty="0">
                <a:solidFill>
                  <a:srgbClr val="F79646">
                    <a:lumMod val="75000"/>
                  </a:srgbClr>
                </a:solidFill>
              </a:rPr>
              <a:t>?</a:t>
            </a:r>
            <a:endParaRPr lang="da-DK" altLang="zh-CN" sz="2000" b="1" dirty="0">
              <a:solidFill>
                <a:srgbClr val="F79646">
                  <a:lumMod val="75000"/>
                </a:srgbClr>
              </a:solidFill>
            </a:endParaRPr>
          </a:p>
        </p:txBody>
      </p:sp>
      <p:grpSp>
        <p:nvGrpSpPr>
          <p:cNvPr id="13" name="Group 12"/>
          <p:cNvGrpSpPr/>
          <p:nvPr/>
        </p:nvGrpSpPr>
        <p:grpSpPr>
          <a:xfrm>
            <a:off x="1384103" y="3262455"/>
            <a:ext cx="6669804" cy="2386963"/>
            <a:chOff x="1635075" y="4471123"/>
            <a:chExt cx="5645101" cy="1745715"/>
          </a:xfrm>
        </p:grpSpPr>
        <p:pic>
          <p:nvPicPr>
            <p:cNvPr id="2" name="Picture 1"/>
            <p:cNvPicPr>
              <a:picLocks noChangeAspect="1"/>
            </p:cNvPicPr>
            <p:nvPr/>
          </p:nvPicPr>
          <p:blipFill rotWithShape="1">
            <a:blip r:embed="rId4" cstate="print">
              <a:extLst>
                <a:ext uri="{28A0092B-C50C-407E-A947-70E740481C1C}">
                  <a14:useLocalDpi xmlns:a14="http://schemas.microsoft.com/office/drawing/2010/main"/>
                </a:ext>
              </a:extLst>
            </a:blip>
            <a:srcRect l="13860" t="13954" r="8254" b="17435"/>
            <a:stretch/>
          </p:blipFill>
          <p:spPr>
            <a:xfrm>
              <a:off x="2340865" y="4471123"/>
              <a:ext cx="4781339" cy="1306655"/>
            </a:xfrm>
            <a:prstGeom prst="rect">
              <a:avLst/>
            </a:prstGeom>
          </p:spPr>
        </p:pic>
        <p:cxnSp>
          <p:nvCxnSpPr>
            <p:cNvPr id="4" name="Straight Connector 3"/>
            <p:cNvCxnSpPr/>
            <p:nvPr/>
          </p:nvCxnSpPr>
          <p:spPr>
            <a:xfrm>
              <a:off x="2141642" y="5802684"/>
              <a:ext cx="5092624" cy="12452"/>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2169528" y="4507665"/>
              <a:ext cx="9468" cy="1285542"/>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748661" y="5826100"/>
              <a:ext cx="531515" cy="390738"/>
            </a:xfrm>
            <a:prstGeom prst="rect">
              <a:avLst/>
            </a:prstGeom>
            <a:noFill/>
          </p:spPr>
          <p:txBody>
            <a:bodyPr wrap="none" rtlCol="0">
              <a:spAutoFit/>
            </a:bodyPr>
            <a:lstStyle/>
            <a:p>
              <a:r>
                <a:rPr lang="en-US" sz="2400" dirty="0">
                  <a:solidFill>
                    <a:prstClr val="black"/>
                  </a:solidFill>
                </a:rPr>
                <a:t>NRI</a:t>
              </a:r>
            </a:p>
          </p:txBody>
        </p:sp>
        <p:cxnSp>
          <p:nvCxnSpPr>
            <p:cNvPr id="10" name="Straight Connector 9"/>
            <p:cNvCxnSpPr>
              <a:stCxn id="2" idx="0"/>
            </p:cNvCxnSpPr>
            <p:nvPr/>
          </p:nvCxnSpPr>
          <p:spPr>
            <a:xfrm>
              <a:off x="4731535" y="4471123"/>
              <a:ext cx="0" cy="1306655"/>
            </a:xfrm>
            <a:prstGeom prst="line">
              <a:avLst/>
            </a:prstGeom>
            <a:ln>
              <a:solidFill>
                <a:srgbClr val="008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850469" y="4486549"/>
              <a:ext cx="0" cy="1306655"/>
            </a:xfrm>
            <a:prstGeom prst="line">
              <a:avLst/>
            </a:prstGeom>
            <a:ln>
              <a:solidFill>
                <a:srgbClr val="008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631020" y="4486550"/>
              <a:ext cx="0" cy="1306655"/>
            </a:xfrm>
            <a:prstGeom prst="line">
              <a:avLst/>
            </a:prstGeom>
            <a:ln>
              <a:solidFill>
                <a:srgbClr val="008000"/>
              </a:solidFill>
              <a:prstDash val="dash"/>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64473" y="5805657"/>
              <a:ext cx="697884" cy="390738"/>
            </a:xfrm>
            <a:prstGeom prst="rect">
              <a:avLst/>
            </a:prstGeom>
            <a:noFill/>
          </p:spPr>
          <p:txBody>
            <a:bodyPr wrap="none" rtlCol="0">
              <a:spAutoFit/>
            </a:bodyPr>
            <a:lstStyle/>
            <a:p>
              <a:r>
                <a:rPr lang="en-US" sz="2400" dirty="0">
                  <a:solidFill>
                    <a:prstClr val="black"/>
                  </a:solidFill>
                </a:rPr>
                <a:t>-1.96</a:t>
              </a:r>
            </a:p>
          </p:txBody>
        </p:sp>
        <p:sp>
          <p:nvSpPr>
            <p:cNvPr id="21" name="TextBox 20"/>
            <p:cNvSpPr txBox="1"/>
            <p:nvPr/>
          </p:nvSpPr>
          <p:spPr>
            <a:xfrm>
              <a:off x="5397423" y="5808632"/>
              <a:ext cx="618134" cy="390738"/>
            </a:xfrm>
            <a:prstGeom prst="rect">
              <a:avLst/>
            </a:prstGeom>
            <a:noFill/>
          </p:spPr>
          <p:txBody>
            <a:bodyPr wrap="none" rtlCol="0">
              <a:spAutoFit/>
            </a:bodyPr>
            <a:lstStyle/>
            <a:p>
              <a:r>
                <a:rPr lang="en-US" sz="2400" dirty="0">
                  <a:solidFill>
                    <a:prstClr val="black"/>
                  </a:solidFill>
                </a:rPr>
                <a:t>1.96</a:t>
              </a:r>
            </a:p>
          </p:txBody>
        </p:sp>
        <p:sp>
          <p:nvSpPr>
            <p:cNvPr id="22" name="TextBox 21"/>
            <p:cNvSpPr txBox="1"/>
            <p:nvPr/>
          </p:nvSpPr>
          <p:spPr>
            <a:xfrm>
              <a:off x="4600533" y="5821084"/>
              <a:ext cx="288322" cy="390738"/>
            </a:xfrm>
            <a:prstGeom prst="rect">
              <a:avLst/>
            </a:prstGeom>
            <a:noFill/>
          </p:spPr>
          <p:txBody>
            <a:bodyPr wrap="none" rtlCol="0">
              <a:spAutoFit/>
            </a:bodyPr>
            <a:lstStyle/>
            <a:p>
              <a:r>
                <a:rPr lang="en-US" sz="2400" dirty="0">
                  <a:solidFill>
                    <a:prstClr val="black"/>
                  </a:solidFill>
                </a:rPr>
                <a:t>0</a:t>
              </a:r>
            </a:p>
          </p:txBody>
        </p:sp>
        <p:sp>
          <p:nvSpPr>
            <p:cNvPr id="23" name="TextBox 22"/>
            <p:cNvSpPr txBox="1"/>
            <p:nvPr/>
          </p:nvSpPr>
          <p:spPr>
            <a:xfrm rot="16200000">
              <a:off x="1198751" y="4973116"/>
              <a:ext cx="1263385" cy="390738"/>
            </a:xfrm>
            <a:prstGeom prst="rect">
              <a:avLst/>
            </a:prstGeom>
            <a:noFill/>
          </p:spPr>
          <p:txBody>
            <a:bodyPr wrap="none" rtlCol="0">
              <a:spAutoFit/>
            </a:bodyPr>
            <a:lstStyle/>
            <a:p>
              <a:r>
                <a:rPr lang="en-US" sz="2400" dirty="0">
                  <a:solidFill>
                    <a:prstClr val="black"/>
                  </a:solidFill>
                </a:rPr>
                <a:t>Frequency</a:t>
              </a:r>
            </a:p>
          </p:txBody>
        </p:sp>
      </p:grpSp>
      <p:sp>
        <p:nvSpPr>
          <p:cNvPr id="26" name="Left-Right Arrow 25"/>
          <p:cNvSpPr/>
          <p:nvPr/>
        </p:nvSpPr>
        <p:spPr>
          <a:xfrm>
            <a:off x="1805454" y="5678163"/>
            <a:ext cx="6026479" cy="930794"/>
          </a:xfrm>
          <a:prstGeom prst="leftRightArrow">
            <a:avLst>
              <a:gd name="adj1" fmla="val 66036"/>
              <a:gd name="adj2" fmla="val 79039"/>
            </a:avLst>
          </a:prstGeom>
          <a:gradFill>
            <a:gsLst>
              <a:gs pos="0">
                <a:schemeClr val="accent6">
                  <a:lumMod val="75000"/>
                </a:schemeClr>
              </a:gs>
              <a:gs pos="50000">
                <a:schemeClr val="bg1">
                  <a:lumMod val="95000"/>
                </a:schemeClr>
              </a:gs>
              <a:gs pos="100000">
                <a:srgbClr val="008000"/>
              </a:gs>
            </a:gsLst>
            <a:lin ang="108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5512757" y="5847184"/>
            <a:ext cx="1620957" cy="523220"/>
          </a:xfrm>
          <a:prstGeom prst="rect">
            <a:avLst/>
          </a:prstGeom>
          <a:noFill/>
        </p:spPr>
        <p:txBody>
          <a:bodyPr wrap="none" rtlCol="0">
            <a:spAutoFit/>
          </a:bodyPr>
          <a:lstStyle/>
          <a:p>
            <a:r>
              <a:rPr lang="zh-CN" altLang="en-US" sz="2800" b="1" dirty="0">
                <a:solidFill>
                  <a:prstClr val="black"/>
                </a:solidFill>
              </a:rPr>
              <a:t>谱系聚集</a:t>
            </a:r>
            <a:endParaRPr lang="en-US" sz="2800" b="1" dirty="0">
              <a:solidFill>
                <a:prstClr val="black"/>
              </a:solidFill>
            </a:endParaRPr>
          </a:p>
        </p:txBody>
      </p:sp>
      <p:sp>
        <p:nvSpPr>
          <p:cNvPr id="28" name="TextBox 27"/>
          <p:cNvSpPr txBox="1"/>
          <p:nvPr/>
        </p:nvSpPr>
        <p:spPr>
          <a:xfrm>
            <a:off x="2435906" y="5874052"/>
            <a:ext cx="1620957" cy="523220"/>
          </a:xfrm>
          <a:prstGeom prst="rect">
            <a:avLst/>
          </a:prstGeom>
          <a:noFill/>
        </p:spPr>
        <p:txBody>
          <a:bodyPr wrap="none" rtlCol="0">
            <a:spAutoFit/>
          </a:bodyPr>
          <a:lstStyle/>
          <a:p>
            <a:r>
              <a:rPr lang="zh-CN" altLang="en-US" sz="2800" b="1" dirty="0">
                <a:solidFill>
                  <a:prstClr val="black"/>
                </a:solidFill>
              </a:rPr>
              <a:t>谱系发散</a:t>
            </a:r>
            <a:endParaRPr lang="en-US" sz="2800" b="1" dirty="0">
              <a:solidFill>
                <a:prstClr val="black"/>
              </a:solidFill>
            </a:endParaRPr>
          </a:p>
        </p:txBody>
      </p:sp>
    </p:spTree>
    <p:extLst>
      <p:ext uri="{BB962C8B-B14F-4D97-AF65-F5344CB8AC3E}">
        <p14:creationId xmlns:p14="http://schemas.microsoft.com/office/powerpoint/2010/main" val="1493191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530404" y="4162440"/>
            <a:ext cx="3146276" cy="2359707"/>
          </a:xfrm>
          <a:prstGeom prst="rect">
            <a:avLst/>
          </a:prstGeom>
          <a:ln>
            <a:solidFill>
              <a:schemeClr val="bg1">
                <a:lumMod val="85000"/>
              </a:schemeClr>
            </a:solidFill>
          </a:ln>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680" y="393746"/>
            <a:ext cx="3606468" cy="6128401"/>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extBox 7"/>
          <p:cNvSpPr txBox="1"/>
          <p:nvPr/>
        </p:nvSpPr>
        <p:spPr>
          <a:xfrm>
            <a:off x="1940376" y="3793108"/>
            <a:ext cx="2736304" cy="369332"/>
          </a:xfrm>
          <a:prstGeom prst="rect">
            <a:avLst/>
          </a:prstGeom>
          <a:noFill/>
        </p:spPr>
        <p:txBody>
          <a:bodyPr wrap="square" rtlCol="0">
            <a:spAutoFit/>
          </a:bodyPr>
          <a:lstStyle/>
          <a:p>
            <a:pPr algn="r"/>
            <a:r>
              <a:rPr lang="en-US" altLang="zh-CN" dirty="0">
                <a:solidFill>
                  <a:prstClr val="black"/>
                </a:solidFill>
                <a:latin typeface="Times New Roman" pitchFamily="18" charset="0"/>
                <a:cs typeface="Times New Roman" pitchFamily="18" charset="0"/>
              </a:rPr>
              <a:t>Charles Darwin, 1837</a:t>
            </a:r>
            <a:endParaRPr lang="zh-CN" altLang="zh-CN" dirty="0">
              <a:solidFill>
                <a:prstClr val="black"/>
              </a:solidFill>
              <a:latin typeface="Times New Roman" pitchFamily="18" charset="0"/>
              <a:cs typeface="Times New Roman" pitchFamily="18" charset="0"/>
            </a:endParaRPr>
          </a:p>
        </p:txBody>
      </p:sp>
      <p:sp>
        <p:nvSpPr>
          <p:cNvPr id="12" name="TextBox 11"/>
          <p:cNvSpPr txBox="1"/>
          <p:nvPr/>
        </p:nvSpPr>
        <p:spPr>
          <a:xfrm>
            <a:off x="230737" y="393746"/>
            <a:ext cx="4349808" cy="1077218"/>
          </a:xfrm>
          <a:prstGeom prst="rect">
            <a:avLst/>
          </a:prstGeom>
          <a:noFill/>
        </p:spPr>
        <p:txBody>
          <a:bodyPr wrap="square" rtlCol="0">
            <a:spAutoFit/>
          </a:bodyPr>
          <a:lstStyle/>
          <a:p>
            <a:r>
              <a:rPr lang="en-US" sz="3200" b="1" dirty="0">
                <a:solidFill>
                  <a:prstClr val="black"/>
                </a:solidFill>
                <a:latin typeface="Times New Roman" panose="02020603050405020304" pitchFamily="18" charset="0"/>
                <a:cs typeface="Times New Roman" panose="02020603050405020304" pitchFamily="18" charset="0"/>
              </a:rPr>
              <a:t>The first evolutionary tree by Charles Darwin</a:t>
            </a:r>
          </a:p>
        </p:txBody>
      </p:sp>
    </p:spTree>
    <p:extLst>
      <p:ext uri="{BB962C8B-B14F-4D97-AF65-F5344CB8AC3E}">
        <p14:creationId xmlns:p14="http://schemas.microsoft.com/office/powerpoint/2010/main" val="4036242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a:ext>
            </a:extLst>
          </a:blip>
          <a:srcRect r="37774"/>
          <a:stretch/>
        </p:blipFill>
        <p:spPr>
          <a:xfrm>
            <a:off x="139871" y="1048688"/>
            <a:ext cx="4124604" cy="4950564"/>
          </a:xfrm>
          <a:prstGeom prst="rect">
            <a:avLst/>
          </a:prstGeom>
        </p:spPr>
      </p:pic>
      <p:sp>
        <p:nvSpPr>
          <p:cNvPr id="4" name="TextBox 3"/>
          <p:cNvSpPr txBox="1"/>
          <p:nvPr/>
        </p:nvSpPr>
        <p:spPr>
          <a:xfrm>
            <a:off x="4482506" y="2177733"/>
            <a:ext cx="4661494" cy="1815882"/>
          </a:xfrm>
          <a:prstGeom prst="rect">
            <a:avLst/>
          </a:prstGeom>
          <a:noFill/>
        </p:spPr>
        <p:txBody>
          <a:bodyPr wrap="square" rtlCol="0">
            <a:spAutoFit/>
          </a:bodyPr>
          <a:lstStyle/>
          <a:p>
            <a:r>
              <a:rPr lang="en-US" sz="2800" dirty="0">
                <a:solidFill>
                  <a:srgbClr val="FF0000"/>
                </a:solidFill>
              </a:rPr>
              <a:t>C1</a:t>
            </a:r>
            <a:r>
              <a:rPr lang="en-US" sz="2800" dirty="0">
                <a:solidFill>
                  <a:prstClr val="black"/>
                </a:solidFill>
              </a:rPr>
              <a:t>: clustered, NRI &gt; 1.96</a:t>
            </a:r>
          </a:p>
          <a:p>
            <a:r>
              <a:rPr lang="en-US" sz="2800" dirty="0">
                <a:solidFill>
                  <a:srgbClr val="FF0000"/>
                </a:solidFill>
              </a:rPr>
              <a:t>C2</a:t>
            </a:r>
            <a:r>
              <a:rPr lang="en-US" sz="2800" dirty="0">
                <a:solidFill>
                  <a:prstClr val="black"/>
                </a:solidFill>
              </a:rPr>
              <a:t>: over-dispersed, NRI &lt; -1.96</a:t>
            </a:r>
          </a:p>
          <a:p>
            <a:r>
              <a:rPr lang="en-US" sz="2800" dirty="0">
                <a:solidFill>
                  <a:srgbClr val="FF0000"/>
                </a:solidFill>
              </a:rPr>
              <a:t>C3</a:t>
            </a:r>
            <a:r>
              <a:rPr lang="en-US" sz="2800" dirty="0">
                <a:solidFill>
                  <a:prstClr val="black"/>
                </a:solidFill>
              </a:rPr>
              <a:t>: random, NRI介于-1.96 – 1.96之间</a:t>
            </a:r>
          </a:p>
        </p:txBody>
      </p:sp>
      <p:grpSp>
        <p:nvGrpSpPr>
          <p:cNvPr id="5" name="Group 7"/>
          <p:cNvGrpSpPr>
            <a:grpSpLocks/>
          </p:cNvGrpSpPr>
          <p:nvPr/>
        </p:nvGrpSpPr>
        <p:grpSpPr bwMode="auto">
          <a:xfrm>
            <a:off x="0" y="0"/>
            <a:ext cx="9144000" cy="762000"/>
            <a:chOff x="0" y="0"/>
            <a:chExt cx="9144000" cy="762000"/>
          </a:xfrm>
        </p:grpSpPr>
        <p:pic>
          <p:nvPicPr>
            <p:cNvPr id="6"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631258" y="0"/>
              <a:ext cx="2512741" cy="362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8" name="Rectangle 38"/>
          <p:cNvSpPr>
            <a:spLocks noChangeArrowheads="1"/>
          </p:cNvSpPr>
          <p:nvPr/>
        </p:nvSpPr>
        <p:spPr bwMode="auto">
          <a:xfrm>
            <a:off x="152400" y="116632"/>
            <a:ext cx="7789312"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srgbClr val="F79646"/>
                </a:solidFill>
                <a:latin typeface="Times New Roman"/>
                <a:ea typeface="黑体" pitchFamily="49" charset="-122"/>
                <a:cs typeface="Times New Roman"/>
              </a:rPr>
              <a:t>热点：</a:t>
            </a:r>
            <a:r>
              <a:rPr lang="zh-CN" altLang="en-US" sz="3200" b="1" dirty="0">
                <a:solidFill>
                  <a:srgbClr val="0000CC"/>
                </a:solidFill>
                <a:latin typeface="Times New Roman"/>
                <a:ea typeface="黑体" pitchFamily="49" charset="-122"/>
                <a:cs typeface="Times New Roman"/>
              </a:rPr>
              <a:t>群落谱系</a:t>
            </a:r>
            <a:r>
              <a:rPr lang="en-US" altLang="zh-CN" sz="3200" b="1" dirty="0">
                <a:solidFill>
                  <a:srgbClr val="0000CC"/>
                </a:solidFill>
                <a:latin typeface="Times New Roman"/>
                <a:ea typeface="黑体" pitchFamily="49" charset="-122"/>
                <a:cs typeface="Times New Roman"/>
              </a:rPr>
              <a:t>(community </a:t>
            </a:r>
            <a:r>
              <a:rPr lang="en-US" altLang="zh-CN" sz="3200" b="1" dirty="0" err="1">
                <a:solidFill>
                  <a:srgbClr val="0000CC"/>
                </a:solidFill>
                <a:latin typeface="Times New Roman"/>
                <a:ea typeface="黑体" pitchFamily="49" charset="-122"/>
                <a:cs typeface="Times New Roman"/>
              </a:rPr>
              <a:t>phylogenetics</a:t>
            </a:r>
            <a:r>
              <a:rPr lang="en-US" altLang="zh-CN" sz="3200" b="1" dirty="0">
                <a:solidFill>
                  <a:srgbClr val="0000CC"/>
                </a:solidFill>
                <a:latin typeface="Times New Roman"/>
                <a:ea typeface="黑体" pitchFamily="49" charset="-122"/>
                <a:cs typeface="Times New Roman"/>
              </a:rPr>
              <a:t>)</a:t>
            </a:r>
            <a:endParaRPr lang="en-US" altLang="zh-CN" sz="3200" b="1" dirty="0">
              <a:solidFill>
                <a:prstClr val="black"/>
              </a:solidFill>
              <a:latin typeface="Times New Roman"/>
              <a:ea typeface="黑体" pitchFamily="49" charset="-122"/>
              <a:cs typeface="Times New Roman"/>
            </a:endParaRPr>
          </a:p>
        </p:txBody>
      </p:sp>
    </p:spTree>
    <p:extLst>
      <p:ext uri="{BB962C8B-B14F-4D97-AF65-F5344CB8AC3E}">
        <p14:creationId xmlns:p14="http://schemas.microsoft.com/office/powerpoint/2010/main" val="1541673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357158" y="3058139"/>
            <a:ext cx="8786842" cy="3520758"/>
          </a:xfrm>
          <a:prstGeom prst="rect">
            <a:avLst/>
          </a:prstGeom>
        </p:spPr>
        <p:txBody>
          <a:bodyPr wrap="square">
            <a:spAutoFit/>
          </a:bodyPr>
          <a:lstStyle/>
          <a:p>
            <a:pPr>
              <a:lnSpc>
                <a:spcPct val="114000"/>
              </a:lnSpc>
              <a:defRPr/>
            </a:pPr>
            <a:r>
              <a:rPr lang="en-US" altLang="zh-CN" sz="2800" b="1" u="sng" dirty="0">
                <a:solidFill>
                  <a:srgbClr val="FF0000"/>
                </a:solidFill>
                <a:latin typeface="Times New Roman" pitchFamily="18" charset="0"/>
                <a:ea typeface="黑体" pitchFamily="49" charset="-122"/>
                <a:cs typeface="Times New Roman" pitchFamily="18" charset="0"/>
              </a:rPr>
              <a:t>Mean nearest phylogenetic taxon distance (MNTD)</a:t>
            </a: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			MNTD = </a:t>
            </a:r>
            <a:r>
              <a:rPr lang="en-US" altLang="zh-CN" sz="2800" b="1" dirty="0" err="1">
                <a:solidFill>
                  <a:prstClr val="black"/>
                </a:solidFill>
                <a:latin typeface="Times New Roman" pitchFamily="18" charset="0"/>
                <a:ea typeface="黑体" pitchFamily="49" charset="-122"/>
                <a:cs typeface="Times New Roman" pitchFamily="18" charset="0"/>
              </a:rPr>
              <a:t>Σ</a:t>
            </a:r>
            <a:r>
              <a:rPr lang="en-US" altLang="zh-CN" sz="2800" b="1" i="1" dirty="0" err="1">
                <a:solidFill>
                  <a:prstClr val="black"/>
                </a:solidFill>
                <a:latin typeface="Times New Roman" pitchFamily="18" charset="0"/>
                <a:ea typeface="黑体" pitchFamily="49" charset="-122"/>
                <a:cs typeface="Times New Roman" pitchFamily="18" charset="0"/>
              </a:rPr>
              <a:t>D</a:t>
            </a:r>
            <a:r>
              <a:rPr lang="en-US" altLang="zh-CN" sz="2800" b="1" i="1" baseline="-25000" dirty="0" err="1">
                <a:solidFill>
                  <a:prstClr val="black"/>
                </a:solidFill>
                <a:latin typeface="Times New Roman" pitchFamily="18" charset="0"/>
                <a:ea typeface="黑体" pitchFamily="49" charset="-122"/>
                <a:cs typeface="Times New Roman" pitchFamily="18" charset="0"/>
              </a:rPr>
              <a:t>i</a:t>
            </a:r>
            <a:r>
              <a:rPr lang="en-US" altLang="zh-CN" sz="2800" b="1" dirty="0">
                <a:solidFill>
                  <a:prstClr val="black"/>
                </a:solidFill>
                <a:latin typeface="Times New Roman" pitchFamily="18" charset="0"/>
                <a:ea typeface="黑体" pitchFamily="49" charset="-122"/>
                <a:cs typeface="Times New Roman" pitchFamily="18" charset="0"/>
              </a:rPr>
              <a:t>/n</a:t>
            </a:r>
          </a:p>
          <a:p>
            <a:pPr>
              <a:lnSpc>
                <a:spcPct val="114000"/>
              </a:lnSpc>
              <a:defRPr/>
            </a:pP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800" b="1" i="1" dirty="0">
                <a:solidFill>
                  <a:prstClr val="black"/>
                </a:solidFill>
                <a:latin typeface="Times New Roman" pitchFamily="18" charset="0"/>
                <a:ea typeface="黑体" pitchFamily="49" charset="-122"/>
                <a:cs typeface="Times New Roman" pitchFamily="18" charset="0"/>
              </a:rPr>
              <a:t>D</a:t>
            </a:r>
            <a:r>
              <a:rPr lang="en-US" altLang="zh-CN" sz="2800" b="1" i="1" baseline="-25000" dirty="0">
                <a:solidFill>
                  <a:prstClr val="black"/>
                </a:solidFill>
                <a:latin typeface="Times New Roman" pitchFamily="18" charset="0"/>
                <a:ea typeface="黑体" pitchFamily="49" charset="-122"/>
                <a:cs typeface="Times New Roman" pitchFamily="18" charset="0"/>
              </a:rPr>
              <a:t>i</a:t>
            </a:r>
            <a:r>
              <a:rPr lang="en-US" altLang="zh-CN" sz="2800" b="1" dirty="0">
                <a:solidFill>
                  <a:prstClr val="black"/>
                </a:solidFill>
                <a:latin typeface="Times New Roman" pitchFamily="18" charset="0"/>
                <a:ea typeface="黑体" pitchFamily="49" charset="-122"/>
                <a:cs typeface="Times New Roman" pitchFamily="18" charset="0"/>
              </a:rPr>
              <a:t>: phylogenetic distance between species </a:t>
            </a:r>
            <a:r>
              <a:rPr lang="en-US" altLang="zh-CN" sz="2800" b="1" i="1" dirty="0" err="1">
                <a:solidFill>
                  <a:prstClr val="black"/>
                </a:solidFill>
                <a:latin typeface="Times New Roman" pitchFamily="18" charset="0"/>
                <a:ea typeface="黑体" pitchFamily="49" charset="-122"/>
                <a:cs typeface="Times New Roman" pitchFamily="18" charset="0"/>
              </a:rPr>
              <a:t>i</a:t>
            </a:r>
            <a:r>
              <a:rPr lang="en-US" altLang="zh-CN" sz="2800" b="1" dirty="0">
                <a:solidFill>
                  <a:prstClr val="black"/>
                </a:solidFill>
                <a:latin typeface="Times New Roman" pitchFamily="18" charset="0"/>
                <a:ea typeface="黑体" pitchFamily="49" charset="-122"/>
                <a:cs typeface="Times New Roman" pitchFamily="18" charset="0"/>
              </a:rPr>
              <a:t> and its closest taxon</a:t>
            </a: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n: number of species</a:t>
            </a:r>
          </a:p>
        </p:txBody>
      </p:sp>
      <p:pic>
        <p:nvPicPr>
          <p:cNvPr id="4098" name="Picture 2"/>
          <p:cNvPicPr>
            <a:picLocks noChangeAspect="1" noChangeArrowheads="1"/>
          </p:cNvPicPr>
          <p:nvPr/>
        </p:nvPicPr>
        <p:blipFill>
          <a:blip r:embed="rId2" cstate="print"/>
          <a:srcRect/>
          <a:stretch>
            <a:fillRect/>
          </a:stretch>
        </p:blipFill>
        <p:spPr bwMode="auto">
          <a:xfrm>
            <a:off x="3381233" y="967700"/>
            <a:ext cx="1247124" cy="1897410"/>
          </a:xfrm>
          <a:prstGeom prst="rect">
            <a:avLst/>
          </a:prstGeom>
          <a:noFill/>
          <a:ln w="9525">
            <a:noFill/>
            <a:miter lim="800000"/>
            <a:headEnd/>
            <a:tailEnd/>
          </a:ln>
        </p:spPr>
      </p:pic>
      <p:sp>
        <p:nvSpPr>
          <p:cNvPr id="8" name="TextBox 7"/>
          <p:cNvSpPr txBox="1"/>
          <p:nvPr/>
        </p:nvSpPr>
        <p:spPr>
          <a:xfrm>
            <a:off x="304800" y="228600"/>
            <a:ext cx="7481910" cy="400110"/>
          </a:xfrm>
          <a:prstGeom prst="rect">
            <a:avLst/>
          </a:prstGeom>
          <a:solidFill>
            <a:schemeClr val="accent5">
              <a:lumMod val="20000"/>
              <a:lumOff val="80000"/>
            </a:schemeClr>
          </a:solidFill>
        </p:spPr>
        <p:txBody>
          <a:bodyPr wrap="square">
            <a:spAutoFit/>
          </a:bodyPr>
          <a:lstStyle/>
          <a:p>
            <a:pPr>
              <a:defRPr/>
            </a:pPr>
            <a:r>
              <a:rPr lang="en-US" altLang="zh-CN" sz="2000" b="1" dirty="0" err="1">
                <a:solidFill>
                  <a:srgbClr val="F79646">
                    <a:lumMod val="75000"/>
                  </a:srgbClr>
                </a:solidFill>
              </a:rPr>
              <a:t>Phylogenetic</a:t>
            </a:r>
            <a:r>
              <a:rPr lang="en-US" altLang="zh-CN" sz="2000" b="1" dirty="0">
                <a:solidFill>
                  <a:srgbClr val="F79646">
                    <a:lumMod val="75000"/>
                  </a:srgbClr>
                </a:solidFill>
              </a:rPr>
              <a:t> structure: clustered or </a:t>
            </a:r>
            <a:r>
              <a:rPr lang="en-US" altLang="zh-CN" sz="2000" b="1" dirty="0" err="1">
                <a:solidFill>
                  <a:srgbClr val="F79646">
                    <a:lumMod val="75000"/>
                  </a:srgbClr>
                </a:solidFill>
              </a:rPr>
              <a:t>overdispersed</a:t>
            </a:r>
            <a:r>
              <a:rPr lang="en-US" altLang="zh-CN" sz="2000" b="1" dirty="0">
                <a:solidFill>
                  <a:srgbClr val="F79646">
                    <a:lumMod val="75000"/>
                  </a:srgbClr>
                </a:solidFill>
              </a:rPr>
              <a:t>?</a:t>
            </a:r>
            <a:endParaRPr lang="da-DK" altLang="zh-CN" sz="2000" b="1" dirty="0">
              <a:solidFill>
                <a:srgbClr val="F79646">
                  <a:lumMod val="75000"/>
                </a:srgbClr>
              </a:solidFill>
            </a:endParaRPr>
          </a:p>
        </p:txBody>
      </p:sp>
      <p:grpSp>
        <p:nvGrpSpPr>
          <p:cNvPr id="13" name="Group 12"/>
          <p:cNvGrpSpPr/>
          <p:nvPr/>
        </p:nvGrpSpPr>
        <p:grpSpPr>
          <a:xfrm>
            <a:off x="4158769" y="1033525"/>
            <a:ext cx="211674" cy="361111"/>
            <a:chOff x="4158769" y="1033525"/>
            <a:chExt cx="211674" cy="361111"/>
          </a:xfrm>
        </p:grpSpPr>
        <p:cxnSp>
          <p:nvCxnSpPr>
            <p:cNvPr id="3" name="Straight Connector 2"/>
            <p:cNvCxnSpPr/>
            <p:nvPr/>
          </p:nvCxnSpPr>
          <p:spPr>
            <a:xfrm flipV="1">
              <a:off x="4158769" y="1033525"/>
              <a:ext cx="199222" cy="186782"/>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4179982" y="1202746"/>
              <a:ext cx="190461" cy="19189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83743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357158" y="3817718"/>
            <a:ext cx="8786842" cy="1418439"/>
          </a:xfrm>
          <a:prstGeom prst="rect">
            <a:avLst/>
          </a:prstGeom>
        </p:spPr>
        <p:txBody>
          <a:bodyPr wrap="square">
            <a:spAutoFit/>
          </a:bodyPr>
          <a:lstStyle/>
          <a:p>
            <a:pPr>
              <a:lnSpc>
                <a:spcPct val="114000"/>
              </a:lnSpc>
              <a:defRPr/>
            </a:pPr>
            <a:r>
              <a:rPr lang="en-US" altLang="zh-CN" sz="2800" b="1" u="sng" dirty="0">
                <a:solidFill>
                  <a:srgbClr val="FF0000"/>
                </a:solidFill>
                <a:latin typeface="Times New Roman" pitchFamily="18" charset="0"/>
                <a:ea typeface="黑体" pitchFamily="49" charset="-122"/>
                <a:cs typeface="Times New Roman" pitchFamily="18" charset="0"/>
              </a:rPr>
              <a:t>Phylogenetic Nearest Taxon Index (NRI)</a:t>
            </a:r>
            <a:endParaRPr lang="en-US" altLang="zh-CN" sz="2800" b="1" dirty="0">
              <a:solidFill>
                <a:prstClr val="black"/>
              </a:solidFill>
              <a:latin typeface="Times New Roman" pitchFamily="18" charset="0"/>
              <a:ea typeface="黑体" pitchFamily="49" charset="-122"/>
              <a:cs typeface="Times New Roman" pitchFamily="18" charset="0"/>
            </a:endParaRPr>
          </a:p>
          <a:p>
            <a:pPr>
              <a:lnSpc>
                <a:spcPct val="114000"/>
              </a:lnSpc>
              <a:defRPr/>
            </a:pPr>
            <a:r>
              <a:rPr lang="en-US" altLang="zh-CN" sz="2800" b="1" dirty="0">
                <a:solidFill>
                  <a:prstClr val="black"/>
                </a:solidFill>
                <a:latin typeface="Times New Roman" pitchFamily="18" charset="0"/>
                <a:ea typeface="黑体" pitchFamily="49" charset="-122"/>
                <a:cs typeface="Times New Roman" pitchFamily="18" charset="0"/>
              </a:rPr>
              <a:t>	NTI = -(</a:t>
            </a:r>
            <a:r>
              <a:rPr lang="en-US" altLang="zh-CN" sz="2800" b="1" dirty="0" err="1">
                <a:solidFill>
                  <a:prstClr val="black"/>
                </a:solidFill>
                <a:latin typeface="Times New Roman" pitchFamily="18" charset="0"/>
                <a:ea typeface="黑体" pitchFamily="49" charset="-122"/>
                <a:cs typeface="Times New Roman" pitchFamily="18" charset="0"/>
              </a:rPr>
              <a:t>MNTD</a:t>
            </a:r>
            <a:r>
              <a:rPr lang="en-US" altLang="zh-CN" sz="2800" b="1" i="1" baseline="-25000" dirty="0" err="1">
                <a:solidFill>
                  <a:prstClr val="black"/>
                </a:solidFill>
                <a:latin typeface="Times New Roman" pitchFamily="18" charset="0"/>
                <a:ea typeface="黑体" pitchFamily="49" charset="-122"/>
                <a:cs typeface="Times New Roman" pitchFamily="18" charset="0"/>
              </a:rPr>
              <a:t>obs</a:t>
            </a:r>
            <a:r>
              <a:rPr lang="en-US" altLang="zh-CN" sz="2800" b="1" dirty="0">
                <a:solidFill>
                  <a:prstClr val="black"/>
                </a:solidFill>
                <a:latin typeface="Times New Roman" pitchFamily="18" charset="0"/>
                <a:ea typeface="黑体" pitchFamily="49" charset="-122"/>
                <a:cs typeface="Times New Roman" pitchFamily="18" charset="0"/>
              </a:rPr>
              <a:t> - </a:t>
            </a:r>
            <a:r>
              <a:rPr lang="en-US" altLang="zh-CN" sz="2800" b="1" i="1" dirty="0" err="1">
                <a:solidFill>
                  <a:prstClr val="black"/>
                </a:solidFill>
                <a:latin typeface="Times New Roman" pitchFamily="18" charset="0"/>
                <a:ea typeface="黑体" pitchFamily="49" charset="-122"/>
                <a:cs typeface="Times New Roman" pitchFamily="18" charset="0"/>
              </a:rPr>
              <a:t>mean</a:t>
            </a:r>
            <a:r>
              <a:rPr lang="en-US" altLang="zh-CN" sz="2800" b="1" dirty="0" err="1">
                <a:solidFill>
                  <a:prstClr val="black"/>
                </a:solidFill>
                <a:latin typeface="Times New Roman" pitchFamily="18" charset="0"/>
                <a:ea typeface="黑体" pitchFamily="49" charset="-122"/>
                <a:cs typeface="Times New Roman" pitchFamily="18" charset="0"/>
              </a:rPr>
              <a:t>MNTD</a:t>
            </a:r>
            <a:r>
              <a:rPr lang="en-US" altLang="zh-CN" sz="2800" b="1" i="1" baseline="-25000" dirty="0" err="1">
                <a:solidFill>
                  <a:prstClr val="black"/>
                </a:solidFill>
                <a:latin typeface="Times New Roman" pitchFamily="18" charset="0"/>
                <a:ea typeface="黑体" pitchFamily="49" charset="-122"/>
                <a:cs typeface="Times New Roman" pitchFamily="18" charset="0"/>
              </a:rPr>
              <a:t>n</a:t>
            </a:r>
            <a:r>
              <a:rPr lang="en-US" altLang="zh-CN" sz="2800" b="1" dirty="0">
                <a:solidFill>
                  <a:prstClr val="black"/>
                </a:solidFill>
                <a:latin typeface="Times New Roman" pitchFamily="18" charset="0"/>
                <a:ea typeface="黑体" pitchFamily="49" charset="-122"/>
                <a:cs typeface="Times New Roman" pitchFamily="18" charset="0"/>
              </a:rPr>
              <a:t>)/</a:t>
            </a:r>
            <a:r>
              <a:rPr lang="en-US" altLang="zh-CN" sz="2800" b="1" i="1" dirty="0" err="1">
                <a:solidFill>
                  <a:prstClr val="black"/>
                </a:solidFill>
                <a:latin typeface="Times New Roman" pitchFamily="18" charset="0"/>
                <a:ea typeface="黑体" pitchFamily="49" charset="-122"/>
                <a:cs typeface="Times New Roman" pitchFamily="18" charset="0"/>
              </a:rPr>
              <a:t>sd</a:t>
            </a:r>
            <a:r>
              <a:rPr lang="en-US" altLang="zh-CN" sz="2800" b="1" dirty="0" err="1">
                <a:solidFill>
                  <a:prstClr val="black"/>
                </a:solidFill>
                <a:latin typeface="Times New Roman" pitchFamily="18" charset="0"/>
                <a:ea typeface="黑体" pitchFamily="49" charset="-122"/>
                <a:cs typeface="Times New Roman" pitchFamily="18" charset="0"/>
              </a:rPr>
              <a:t>MNTD</a:t>
            </a:r>
            <a:r>
              <a:rPr lang="en-US" altLang="zh-CN" sz="2800" b="1" i="1" baseline="-25000" dirty="0" err="1">
                <a:solidFill>
                  <a:prstClr val="black"/>
                </a:solidFill>
                <a:latin typeface="Times New Roman" pitchFamily="18" charset="0"/>
                <a:ea typeface="黑体" pitchFamily="49" charset="-122"/>
                <a:cs typeface="Times New Roman" pitchFamily="18" charset="0"/>
              </a:rPr>
              <a:t>n</a:t>
            </a:r>
            <a:endParaRPr lang="en-US" altLang="zh-CN" sz="2800" b="1" i="1" baseline="-25000" dirty="0">
              <a:solidFill>
                <a:prstClr val="black"/>
              </a:solidFill>
              <a:latin typeface="Times New Roman" pitchFamily="18" charset="0"/>
              <a:ea typeface="黑体" pitchFamily="49" charset="-122"/>
              <a:cs typeface="Times New Roman" pitchFamily="18" charset="0"/>
            </a:endParaRPr>
          </a:p>
          <a:p>
            <a:pPr>
              <a:lnSpc>
                <a:spcPct val="114000"/>
              </a:lnSpc>
              <a:defRPr/>
            </a:pPr>
            <a:endParaRPr lang="en-US" altLang="zh-CN" sz="2000" b="1" dirty="0">
              <a:solidFill>
                <a:prstClr val="black">
                  <a:lumMod val="65000"/>
                  <a:lumOff val="35000"/>
                </a:prstClr>
              </a:solidFill>
              <a:latin typeface="Times New Roman" pitchFamily="18" charset="0"/>
              <a:ea typeface="黑体"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667614" y="1161224"/>
            <a:ext cx="1247124" cy="189741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000628" y="1145834"/>
            <a:ext cx="1167448" cy="1944216"/>
          </a:xfrm>
          <a:prstGeom prst="rect">
            <a:avLst/>
          </a:prstGeom>
          <a:noFill/>
          <a:ln w="9525">
            <a:noFill/>
            <a:miter lim="800000"/>
            <a:headEnd/>
            <a:tailEnd/>
          </a:ln>
        </p:spPr>
      </p:pic>
      <p:sp>
        <p:nvSpPr>
          <p:cNvPr id="127" name="Rectangle 126"/>
          <p:cNvSpPr/>
          <p:nvPr/>
        </p:nvSpPr>
        <p:spPr>
          <a:xfrm>
            <a:off x="2796297" y="785794"/>
            <a:ext cx="1053494" cy="338554"/>
          </a:xfrm>
          <a:prstGeom prst="rect">
            <a:avLst/>
          </a:prstGeom>
        </p:spPr>
        <p:txBody>
          <a:bodyPr wrap="none">
            <a:spAutoFit/>
          </a:bodyPr>
          <a:lstStyle/>
          <a:p>
            <a:r>
              <a:rPr lang="en-US" altLang="zh-CN" sz="1600" b="1" dirty="0">
                <a:solidFill>
                  <a:prstClr val="black"/>
                </a:solidFill>
                <a:latin typeface="Times New Roman" pitchFamily="18" charset="0"/>
                <a:ea typeface="黑体" pitchFamily="49" charset="-122"/>
                <a:cs typeface="Times New Roman" pitchFamily="18" charset="0"/>
              </a:rPr>
              <a:t>clustering</a:t>
            </a:r>
            <a:endParaRPr lang="en-GB" sz="2000" dirty="0">
              <a:solidFill>
                <a:prstClr val="black"/>
              </a:solidFill>
            </a:endParaRPr>
          </a:p>
        </p:txBody>
      </p:sp>
      <p:sp>
        <p:nvSpPr>
          <p:cNvPr id="128" name="Rectangle 127"/>
          <p:cNvSpPr/>
          <p:nvPr/>
        </p:nvSpPr>
        <p:spPr>
          <a:xfrm>
            <a:off x="4926334" y="785794"/>
            <a:ext cx="1475084" cy="338554"/>
          </a:xfrm>
          <a:prstGeom prst="rect">
            <a:avLst/>
          </a:prstGeom>
        </p:spPr>
        <p:txBody>
          <a:bodyPr wrap="none">
            <a:spAutoFit/>
          </a:bodyPr>
          <a:lstStyle/>
          <a:p>
            <a:r>
              <a:rPr lang="en-US" altLang="zh-CN" sz="1600" b="1" dirty="0" err="1">
                <a:solidFill>
                  <a:prstClr val="black"/>
                </a:solidFill>
                <a:latin typeface="Times New Roman" pitchFamily="18" charset="0"/>
                <a:ea typeface="黑体" pitchFamily="49" charset="-122"/>
                <a:cs typeface="Times New Roman" pitchFamily="18" charset="0"/>
              </a:rPr>
              <a:t>overdispersion</a:t>
            </a:r>
            <a:endParaRPr lang="en-GB" sz="2000" dirty="0">
              <a:solidFill>
                <a:prstClr val="black"/>
              </a:solidFill>
            </a:endParaRPr>
          </a:p>
        </p:txBody>
      </p:sp>
      <p:sp>
        <p:nvSpPr>
          <p:cNvPr id="8" name="TextBox 7"/>
          <p:cNvSpPr txBox="1"/>
          <p:nvPr/>
        </p:nvSpPr>
        <p:spPr>
          <a:xfrm>
            <a:off x="304800" y="228600"/>
            <a:ext cx="7481910" cy="400110"/>
          </a:xfrm>
          <a:prstGeom prst="rect">
            <a:avLst/>
          </a:prstGeom>
          <a:solidFill>
            <a:schemeClr val="accent5">
              <a:lumMod val="20000"/>
              <a:lumOff val="80000"/>
            </a:schemeClr>
          </a:solidFill>
        </p:spPr>
        <p:txBody>
          <a:bodyPr wrap="square">
            <a:spAutoFit/>
          </a:bodyPr>
          <a:lstStyle/>
          <a:p>
            <a:pPr>
              <a:defRPr/>
            </a:pPr>
            <a:r>
              <a:rPr lang="en-US" altLang="zh-CN" sz="2000" b="1" dirty="0" err="1">
                <a:solidFill>
                  <a:srgbClr val="F79646">
                    <a:lumMod val="75000"/>
                  </a:srgbClr>
                </a:solidFill>
              </a:rPr>
              <a:t>Phylogenetic</a:t>
            </a:r>
            <a:r>
              <a:rPr lang="en-US" altLang="zh-CN" sz="2000" b="1" dirty="0">
                <a:solidFill>
                  <a:srgbClr val="F79646">
                    <a:lumMod val="75000"/>
                  </a:srgbClr>
                </a:solidFill>
              </a:rPr>
              <a:t> structure: clustered or </a:t>
            </a:r>
            <a:r>
              <a:rPr lang="en-US" altLang="zh-CN" sz="2000" b="1" dirty="0" err="1">
                <a:solidFill>
                  <a:srgbClr val="F79646">
                    <a:lumMod val="75000"/>
                  </a:srgbClr>
                </a:solidFill>
              </a:rPr>
              <a:t>overdispersed</a:t>
            </a:r>
            <a:r>
              <a:rPr lang="en-US" altLang="zh-CN" sz="2000" b="1" dirty="0">
                <a:solidFill>
                  <a:srgbClr val="F79646">
                    <a:lumMod val="75000"/>
                  </a:srgbClr>
                </a:solidFill>
              </a:rPr>
              <a:t>?</a:t>
            </a:r>
            <a:endParaRPr lang="da-DK" altLang="zh-CN" sz="2000" b="1" dirty="0">
              <a:solidFill>
                <a:srgbClr val="F79646">
                  <a:lumMod val="75000"/>
                </a:srgbClr>
              </a:solidFill>
            </a:endParaRPr>
          </a:p>
        </p:txBody>
      </p:sp>
    </p:spTree>
    <p:extLst>
      <p:ext uri="{BB962C8B-B14F-4D97-AF65-F5344CB8AC3E}">
        <p14:creationId xmlns:p14="http://schemas.microsoft.com/office/powerpoint/2010/main" val="1592342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0403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8138" t="63393"/>
          <a:stretch/>
        </p:blipFill>
        <p:spPr>
          <a:xfrm>
            <a:off x="2219498" y="2019993"/>
            <a:ext cx="2380016" cy="2078182"/>
          </a:xfrm>
          <a:prstGeom prst="rect">
            <a:avLst/>
          </a:prstGeom>
        </p:spPr>
      </p:pic>
      <p:pic>
        <p:nvPicPr>
          <p:cNvPr id="5" name="Picture 3"/>
          <p:cNvPicPr>
            <a:picLocks noChangeAspect="1"/>
          </p:cNvPicPr>
          <p:nvPr/>
        </p:nvPicPr>
        <p:blipFill rotWithShape="1">
          <a:blip r:embed="rId2"/>
          <a:srcRect l="44084" b="43888"/>
          <a:stretch/>
        </p:blipFill>
        <p:spPr>
          <a:xfrm>
            <a:off x="5045826" y="1535926"/>
            <a:ext cx="1918282" cy="1922169"/>
          </a:xfrm>
          <a:prstGeom prst="rect">
            <a:avLst/>
          </a:prstGeom>
        </p:spPr>
      </p:pic>
      <p:sp>
        <p:nvSpPr>
          <p:cNvPr id="6" name="椭圆 5"/>
          <p:cNvSpPr/>
          <p:nvPr/>
        </p:nvSpPr>
        <p:spPr>
          <a:xfrm>
            <a:off x="4838007" y="1808018"/>
            <a:ext cx="2344189" cy="1737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6186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762000"/>
            <a:chOff x="0" y="0"/>
            <a:chExt cx="9144000" cy="762000"/>
          </a:xfrm>
        </p:grpSpPr>
        <p:pic>
          <p:nvPicPr>
            <p:cNvPr id="5" name="Picture 8" descr="CMEC_header copy.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grpSp>
      <p:sp>
        <p:nvSpPr>
          <p:cNvPr id="7" name="Title 1"/>
          <p:cNvSpPr>
            <a:spLocks noGrp="1"/>
          </p:cNvSpPr>
          <p:nvPr>
            <p:ph type="title"/>
          </p:nvPr>
        </p:nvSpPr>
        <p:spPr>
          <a:xfrm>
            <a:off x="179512" y="66751"/>
            <a:ext cx="7391400" cy="625945"/>
          </a:xfrm>
        </p:spPr>
        <p:txBody>
          <a:bodyPr>
            <a:normAutofit/>
          </a:bodyPr>
          <a:lstStyle/>
          <a:p>
            <a:pPr algn="l"/>
            <a:r>
              <a:rPr lang="en-US" altLang="zh-CN" sz="3200" b="1" kern="1200" dirty="0">
                <a:solidFill>
                  <a:srgbClr val="000000"/>
                </a:solidFill>
                <a:effectLst>
                  <a:outerShdw blurRad="38100" dist="38100" dir="2700000" algn="tl">
                    <a:srgbClr val="C0C0C0"/>
                  </a:outerShdw>
                </a:effectLst>
                <a:latin typeface="Times New Roman" pitchFamily="18" charset="0"/>
                <a:ea typeface="黑体" pitchFamily="49" charset="-122"/>
                <a:cs typeface="Times New Roman" pitchFamily="18" charset="0"/>
              </a:rPr>
              <a:t>Phylogenetic diversity indices</a:t>
            </a:r>
          </a:p>
        </p:txBody>
      </p:sp>
      <p:sp>
        <p:nvSpPr>
          <p:cNvPr id="8" name="Rectangle 7"/>
          <p:cNvSpPr/>
          <p:nvPr/>
        </p:nvSpPr>
        <p:spPr>
          <a:xfrm>
            <a:off x="249042" y="1020403"/>
            <a:ext cx="8603555" cy="1077218"/>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Evolutionary </a:t>
            </a:r>
            <a:r>
              <a:rPr lang="en-US" sz="3200" b="1" dirty="0">
                <a:solidFill>
                  <a:srgbClr val="FF0000"/>
                </a:solidFill>
                <a:latin typeface="Times New Roman" panose="02020603050405020304" pitchFamily="18" charset="0"/>
                <a:cs typeface="Times New Roman" panose="02020603050405020304" pitchFamily="18" charset="0"/>
              </a:rPr>
              <a:t>distinctness (ED, </a:t>
            </a:r>
            <a:r>
              <a:rPr lang="zh-CN" altLang="en-US" sz="3200" b="1" dirty="0">
                <a:solidFill>
                  <a:srgbClr val="FF0000"/>
                </a:solidFill>
                <a:latin typeface="Times New Roman" panose="02020603050405020304" pitchFamily="18" charset="0"/>
                <a:cs typeface="Times New Roman" panose="02020603050405020304" pitchFamily="18" charset="0"/>
              </a:rPr>
              <a:t>进化特异性？？</a:t>
            </a:r>
            <a:r>
              <a:rPr lang="en-US" sz="3200" b="1" dirty="0">
                <a:solidFill>
                  <a:prstClr val="black"/>
                </a:solidFill>
                <a:latin typeface="Times New Roman" panose="02020603050405020304" pitchFamily="18" charset="0"/>
                <a:cs typeface="Times New Roman" panose="02020603050405020304" pitchFamily="18" charset="0"/>
              </a:rPr>
              <a:t>)</a:t>
            </a:r>
          </a:p>
          <a:p>
            <a:endParaRPr lang="en-US" sz="3200" b="1" dirty="0">
              <a:solidFill>
                <a:prstClr val="black"/>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85045" y="2032857"/>
            <a:ext cx="4139354" cy="4729167"/>
          </a:xfrm>
          <a:prstGeom prst="rect">
            <a:avLst/>
          </a:prstGeom>
        </p:spPr>
      </p:pic>
      <p:sp>
        <p:nvSpPr>
          <p:cNvPr id="11" name="TextBox 10"/>
          <p:cNvSpPr txBox="1"/>
          <p:nvPr/>
        </p:nvSpPr>
        <p:spPr>
          <a:xfrm>
            <a:off x="5060402" y="1999536"/>
            <a:ext cx="3416320" cy="954107"/>
          </a:xfrm>
          <a:prstGeom prst="rect">
            <a:avLst/>
          </a:prstGeom>
          <a:noFill/>
        </p:spPr>
        <p:txBody>
          <a:bodyPr wrap="none" rtlCol="0">
            <a:spAutoFit/>
          </a:bodyPr>
          <a:lstStyle/>
          <a:p>
            <a:r>
              <a:rPr lang="zh-CN" altLang="en-US" sz="2800" dirty="0">
                <a:solidFill>
                  <a:prstClr val="black"/>
                </a:solidFill>
              </a:rPr>
              <a:t>群落总进化特异性</a:t>
            </a:r>
            <a:endParaRPr lang="en-US" altLang="zh-CN" sz="2800" dirty="0">
              <a:solidFill>
                <a:prstClr val="black"/>
              </a:solidFill>
            </a:endParaRPr>
          </a:p>
          <a:p>
            <a:r>
              <a:rPr lang="zh-CN" altLang="en-US" sz="2800" dirty="0">
                <a:solidFill>
                  <a:prstClr val="black"/>
                </a:solidFill>
              </a:rPr>
              <a:t>群落平均进化特异性</a:t>
            </a:r>
            <a:endParaRPr lang="en-US" sz="2800" dirty="0">
              <a:solidFill>
                <a:prstClr val="black"/>
              </a:solidFill>
            </a:endParaRPr>
          </a:p>
        </p:txBody>
      </p:sp>
      <p:sp>
        <p:nvSpPr>
          <p:cNvPr id="25" name="TextBox 24"/>
          <p:cNvSpPr txBox="1"/>
          <p:nvPr/>
        </p:nvSpPr>
        <p:spPr>
          <a:xfrm>
            <a:off x="249042" y="1921927"/>
            <a:ext cx="2395207" cy="584775"/>
          </a:xfrm>
          <a:prstGeom prst="rect">
            <a:avLst/>
          </a:prstGeom>
          <a:noFill/>
        </p:spPr>
        <p:txBody>
          <a:bodyPr wrap="none" rtlCol="0">
            <a:spAutoFit/>
          </a:bodyPr>
          <a:lstStyle/>
          <a:p>
            <a:r>
              <a:rPr lang="zh-CN" altLang="en-US" sz="3200" dirty="0">
                <a:solidFill>
                  <a:prstClr val="black"/>
                </a:solidFill>
              </a:rPr>
              <a:t>枝长</a:t>
            </a:r>
            <a:r>
              <a:rPr lang="en-US" altLang="zh-CN" sz="3200" dirty="0">
                <a:solidFill>
                  <a:prstClr val="black"/>
                </a:solidFill>
              </a:rPr>
              <a:t>/</a:t>
            </a:r>
            <a:r>
              <a:rPr lang="zh-CN" altLang="en-US" sz="3200" dirty="0">
                <a:solidFill>
                  <a:prstClr val="black"/>
                </a:solidFill>
              </a:rPr>
              <a:t>物种数</a:t>
            </a:r>
            <a:endParaRPr lang="en-US" sz="3200" dirty="0">
              <a:solidFill>
                <a:prstClr val="black"/>
              </a:solidFill>
            </a:endParaRPr>
          </a:p>
        </p:txBody>
      </p:sp>
      <p:pic>
        <p:nvPicPr>
          <p:cNvPr id="27" name="Picture 26"/>
          <p:cNvPicPr>
            <a:picLocks noChangeAspect="1"/>
          </p:cNvPicPr>
          <p:nvPr/>
        </p:nvPicPr>
        <p:blipFill>
          <a:blip r:embed="rId4"/>
          <a:stretch>
            <a:fillRect/>
          </a:stretch>
        </p:blipFill>
        <p:spPr>
          <a:xfrm>
            <a:off x="5204247" y="4453296"/>
            <a:ext cx="3885484" cy="490833"/>
          </a:xfrm>
          <a:prstGeom prst="rect">
            <a:avLst/>
          </a:prstGeom>
        </p:spPr>
      </p:pic>
      <p:sp>
        <p:nvSpPr>
          <p:cNvPr id="28" name="TextBox 27"/>
          <p:cNvSpPr txBox="1"/>
          <p:nvPr/>
        </p:nvSpPr>
        <p:spPr>
          <a:xfrm>
            <a:off x="5204247" y="4944129"/>
            <a:ext cx="3885484" cy="1200329"/>
          </a:xfrm>
          <a:prstGeom prst="rect">
            <a:avLst/>
          </a:prstGeom>
          <a:noFill/>
        </p:spPr>
        <p:txBody>
          <a:bodyPr wrap="square" rtlCol="0">
            <a:spAutoFit/>
          </a:bodyPr>
          <a:lstStyle/>
          <a:p>
            <a:r>
              <a:rPr lang="en-US" dirty="0">
                <a:solidFill>
                  <a:prstClr val="black"/>
                </a:solidFill>
              </a:rPr>
              <a:t>GE: IUCN</a:t>
            </a:r>
            <a:r>
              <a:rPr lang="zh-CN" altLang="en-US" dirty="0">
                <a:solidFill>
                  <a:prstClr val="black"/>
                </a:solidFill>
              </a:rPr>
              <a:t>受威胁等级权重。</a:t>
            </a:r>
            <a:r>
              <a:rPr lang="en-US" altLang="zh-CN" dirty="0">
                <a:solidFill>
                  <a:prstClr val="black"/>
                </a:solidFill>
              </a:rPr>
              <a:t>Least concern, 0; Near threatened, 1; Vulnerable, 2; Endangered, 3; Critically endangered, 4</a:t>
            </a:r>
            <a:endParaRPr lang="en-US" dirty="0">
              <a:solidFill>
                <a:prstClr val="black"/>
              </a:solidFill>
            </a:endParaRPr>
          </a:p>
        </p:txBody>
      </p:sp>
      <p:sp>
        <p:nvSpPr>
          <p:cNvPr id="29" name="TextBox 28"/>
          <p:cNvSpPr txBox="1"/>
          <p:nvPr/>
        </p:nvSpPr>
        <p:spPr>
          <a:xfrm>
            <a:off x="6339876" y="6392692"/>
            <a:ext cx="2749855" cy="369332"/>
          </a:xfrm>
          <a:prstGeom prst="rect">
            <a:avLst/>
          </a:prstGeom>
          <a:noFill/>
        </p:spPr>
        <p:txBody>
          <a:bodyPr wrap="none" rtlCol="0">
            <a:spAutoFit/>
          </a:bodyPr>
          <a:lstStyle/>
          <a:p>
            <a:r>
              <a:rPr lang="en-US" dirty="0">
                <a:solidFill>
                  <a:prstClr val="black"/>
                </a:solidFill>
              </a:rPr>
              <a:t>Isaac et al. (2007) </a:t>
            </a:r>
            <a:r>
              <a:rPr lang="en-US" dirty="0" err="1">
                <a:solidFill>
                  <a:prstClr val="black"/>
                </a:solidFill>
              </a:rPr>
              <a:t>PloS</a:t>
            </a:r>
            <a:r>
              <a:rPr lang="en-US" dirty="0">
                <a:solidFill>
                  <a:prstClr val="black"/>
                </a:solidFill>
              </a:rPr>
              <a:t> ONE</a:t>
            </a:r>
          </a:p>
        </p:txBody>
      </p:sp>
    </p:spTree>
    <p:extLst>
      <p:ext uri="{BB962C8B-B14F-4D97-AF65-F5344CB8AC3E}">
        <p14:creationId xmlns:p14="http://schemas.microsoft.com/office/powerpoint/2010/main" val="46070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571" y="4512145"/>
            <a:ext cx="8810141" cy="576248"/>
          </a:xfrm>
          <a:prstGeom prst="rect">
            <a:avLst/>
          </a:prstGeom>
        </p:spPr>
        <p:txBody>
          <a:bodyPr wrap="square">
            <a:spAutoFit/>
          </a:bodyPr>
          <a:lstStyle/>
          <a:p>
            <a:pPr>
              <a:lnSpc>
                <a:spcPct val="150000"/>
              </a:lnSpc>
            </a:pPr>
            <a:r>
              <a:rPr lang="zh-CN" altLang="en-US" sz="2400" dirty="0">
                <a:solidFill>
                  <a:prstClr val="black"/>
                </a:solidFill>
                <a:latin typeface="Times New Roman" pitchFamily="18" charset="0"/>
                <a:cs typeface="Times New Roman" pitchFamily="18" charset="0"/>
              </a:rPr>
              <a:t>根结点</a:t>
            </a:r>
            <a:r>
              <a:rPr lang="en-US" altLang="zh-CN" sz="2400" dirty="0">
                <a:solidFill>
                  <a:prstClr val="black"/>
                </a:solidFill>
                <a:latin typeface="Times New Roman" pitchFamily="18" charset="0"/>
                <a:cs typeface="Times New Roman" pitchFamily="18" charset="0"/>
              </a:rPr>
              <a:t>(root)</a:t>
            </a:r>
            <a:r>
              <a:rPr lang="zh-CN" altLang="en-US" sz="2400" dirty="0">
                <a:solidFill>
                  <a:prstClr val="black"/>
                </a:solidFill>
                <a:latin typeface="Times New Roman" pitchFamily="18" charset="0"/>
                <a:cs typeface="Times New Roman" pitchFamily="18" charset="0"/>
              </a:rPr>
              <a:t>：该谱系树所包含的所有物种（或类群）的共同祖先</a:t>
            </a:r>
          </a:p>
        </p:txBody>
      </p:sp>
      <p:grpSp>
        <p:nvGrpSpPr>
          <p:cNvPr id="6" name="Group 7"/>
          <p:cNvGrpSpPr>
            <a:grpSpLocks/>
          </p:cNvGrpSpPr>
          <p:nvPr/>
        </p:nvGrpSpPr>
        <p:grpSpPr bwMode="auto">
          <a:xfrm>
            <a:off x="0" y="0"/>
            <a:ext cx="9144000" cy="762000"/>
            <a:chOff x="0" y="0"/>
            <a:chExt cx="9144000" cy="762000"/>
          </a:xfrm>
        </p:grpSpPr>
        <p:pic>
          <p:nvPicPr>
            <p:cNvPr id="7" name="Picture 39" descr="CMEC_header copy.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9" name="Rectangle 38"/>
          <p:cNvSpPr>
            <a:spLocks noChangeArrowheads="1"/>
          </p:cNvSpPr>
          <p:nvPr/>
        </p:nvSpPr>
        <p:spPr bwMode="auto">
          <a:xfrm>
            <a:off x="198454" y="88393"/>
            <a:ext cx="3877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关于谱系的几个名词</a:t>
            </a:r>
            <a:endParaRPr lang="en-US" altLang="zh-CN"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10" name="Picture 9"/>
          <p:cNvPicPr>
            <a:picLocks noChangeAspect="1"/>
          </p:cNvPicPr>
          <p:nvPr/>
        </p:nvPicPr>
        <p:blipFill>
          <a:blip r:embed="rId3"/>
          <a:stretch>
            <a:fillRect/>
          </a:stretch>
        </p:blipFill>
        <p:spPr>
          <a:xfrm>
            <a:off x="2375251" y="1028104"/>
            <a:ext cx="3430669" cy="3425563"/>
          </a:xfrm>
          <a:prstGeom prst="rect">
            <a:avLst/>
          </a:prstGeom>
        </p:spPr>
      </p:pic>
      <p:cxnSp>
        <p:nvCxnSpPr>
          <p:cNvPr id="3" name="Straight Arrow Connector 2"/>
          <p:cNvCxnSpPr/>
          <p:nvPr/>
        </p:nvCxnSpPr>
        <p:spPr>
          <a:xfrm flipH="1">
            <a:off x="2690489" y="2876260"/>
            <a:ext cx="186116" cy="31537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968045" y="1914707"/>
            <a:ext cx="455634" cy="7653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76605" y="2726342"/>
            <a:ext cx="91440" cy="914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2157538" y="3208150"/>
            <a:ext cx="877163"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根节点</a:t>
            </a:r>
            <a:endParaRPr lang="en-US" dirty="0">
              <a:solidFill>
                <a:prstClr val="black"/>
              </a:solidFill>
            </a:endParaRPr>
          </a:p>
        </p:txBody>
      </p:sp>
      <p:sp>
        <p:nvSpPr>
          <p:cNvPr id="18" name="Oval 17"/>
          <p:cNvSpPr/>
          <p:nvPr/>
        </p:nvSpPr>
        <p:spPr>
          <a:xfrm>
            <a:off x="3423679" y="2726342"/>
            <a:ext cx="91440" cy="91440"/>
          </a:xfrm>
          <a:prstGeom prst="ellipse">
            <a:avLst/>
          </a:prstGeom>
          <a:solidFill>
            <a:srgbClr val="80FF00"/>
          </a:solidFill>
          <a:ln>
            <a:solidFill>
              <a:srgbClr val="8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3999145" y="1917230"/>
            <a:ext cx="91440" cy="91440"/>
          </a:xfrm>
          <a:prstGeom prst="ellipse">
            <a:avLst/>
          </a:prstGeom>
          <a:solidFill>
            <a:srgbClr val="80FF00"/>
          </a:solidFill>
          <a:ln>
            <a:solidFill>
              <a:srgbClr val="8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a:off x="4590132" y="2359663"/>
            <a:ext cx="91440" cy="91440"/>
          </a:xfrm>
          <a:prstGeom prst="ellipse">
            <a:avLst/>
          </a:prstGeom>
          <a:solidFill>
            <a:srgbClr val="80FF00"/>
          </a:solidFill>
          <a:ln>
            <a:solidFill>
              <a:srgbClr val="8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a:off x="4616416" y="3515796"/>
            <a:ext cx="91440" cy="91440"/>
          </a:xfrm>
          <a:prstGeom prst="ellipse">
            <a:avLst/>
          </a:prstGeom>
          <a:solidFill>
            <a:srgbClr val="80FF00"/>
          </a:solidFill>
          <a:ln>
            <a:solidFill>
              <a:srgbClr val="8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3" name="Straight Arrow Connector 22"/>
          <p:cNvCxnSpPr/>
          <p:nvPr/>
        </p:nvCxnSpPr>
        <p:spPr>
          <a:xfrm flipH="1" flipV="1">
            <a:off x="3034701" y="1749912"/>
            <a:ext cx="955272" cy="1273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34797" y="1515089"/>
            <a:ext cx="1107996"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中间节点</a:t>
            </a:r>
            <a:endParaRPr lang="en-US" dirty="0">
              <a:solidFill>
                <a:prstClr val="black"/>
              </a:solidFill>
            </a:endParaRPr>
          </a:p>
        </p:txBody>
      </p:sp>
      <p:cxnSp>
        <p:nvCxnSpPr>
          <p:cNvPr id="29" name="Straight Arrow Connector 28"/>
          <p:cNvCxnSpPr/>
          <p:nvPr/>
        </p:nvCxnSpPr>
        <p:spPr>
          <a:xfrm flipH="1" flipV="1">
            <a:off x="4590132" y="1184843"/>
            <a:ext cx="209162" cy="3302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321043" y="1325448"/>
            <a:ext cx="71544" cy="10508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184838" y="980635"/>
            <a:ext cx="415498"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a:t>
            </a:r>
            <a:endParaRPr lang="en-US" dirty="0">
              <a:solidFill>
                <a:prstClr val="black"/>
              </a:solidFill>
            </a:endParaRPr>
          </a:p>
        </p:txBody>
      </p:sp>
      <p:cxnSp>
        <p:nvCxnSpPr>
          <p:cNvPr id="37" name="Straight Arrow Connector 36"/>
          <p:cNvCxnSpPr/>
          <p:nvPr/>
        </p:nvCxnSpPr>
        <p:spPr>
          <a:xfrm flipV="1">
            <a:off x="4635852" y="3982718"/>
            <a:ext cx="619811"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22591" y="4065539"/>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枝长</a:t>
            </a:r>
            <a:endParaRPr lang="en-US" dirty="0">
              <a:solidFill>
                <a:prstClr val="black"/>
              </a:solidFill>
            </a:endParaRPr>
          </a:p>
        </p:txBody>
      </p:sp>
      <p:cxnSp>
        <p:nvCxnSpPr>
          <p:cNvPr id="40" name="Straight Arrow Connector 39"/>
          <p:cNvCxnSpPr/>
          <p:nvPr/>
        </p:nvCxnSpPr>
        <p:spPr>
          <a:xfrm>
            <a:off x="3469399" y="3690056"/>
            <a:ext cx="1166453"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21699" y="3769264"/>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枝长</a:t>
            </a:r>
            <a:endParaRPr lang="en-US" dirty="0">
              <a:solidFill>
                <a:prstClr val="black"/>
              </a:solidFill>
            </a:endParaRPr>
          </a:p>
        </p:txBody>
      </p:sp>
      <p:sp>
        <p:nvSpPr>
          <p:cNvPr id="43" name="TextBox 42"/>
          <p:cNvSpPr txBox="1"/>
          <p:nvPr/>
        </p:nvSpPr>
        <p:spPr>
          <a:xfrm>
            <a:off x="5975547" y="2142649"/>
            <a:ext cx="422027" cy="1200329"/>
          </a:xfrm>
          <a:prstGeom prst="rect">
            <a:avLst/>
          </a:prstGeom>
          <a:solidFill>
            <a:schemeClr val="accent6">
              <a:lumMod val="20000"/>
              <a:lumOff val="80000"/>
            </a:schemeClr>
          </a:solidFill>
        </p:spPr>
        <p:txBody>
          <a:bodyPr wrap="square" rtlCol="0">
            <a:spAutoFit/>
          </a:bodyPr>
          <a:lstStyle/>
          <a:p>
            <a:r>
              <a:rPr lang="zh-CN" altLang="en-US" dirty="0">
                <a:solidFill>
                  <a:prstClr val="black"/>
                </a:solidFill>
              </a:rPr>
              <a:t>末端节点</a:t>
            </a:r>
            <a:endParaRPr lang="en-US" dirty="0">
              <a:solidFill>
                <a:prstClr val="black"/>
              </a:solidFill>
            </a:endParaRPr>
          </a:p>
        </p:txBody>
      </p:sp>
      <p:cxnSp>
        <p:nvCxnSpPr>
          <p:cNvPr id="44" name="Straight Arrow Connector 43"/>
          <p:cNvCxnSpPr/>
          <p:nvPr/>
        </p:nvCxnSpPr>
        <p:spPr>
          <a:xfrm>
            <a:off x="5453124" y="1611897"/>
            <a:ext cx="431820" cy="39677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66423" y="2161276"/>
            <a:ext cx="411320" cy="1983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495129" y="2714882"/>
            <a:ext cx="333112" cy="639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495129" y="3024199"/>
            <a:ext cx="389815" cy="19463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5471364" y="3360945"/>
            <a:ext cx="406379" cy="46109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9571" y="6085254"/>
            <a:ext cx="8774655" cy="576248"/>
          </a:xfrm>
          <a:prstGeom prst="rect">
            <a:avLst/>
          </a:prstGeom>
        </p:spPr>
        <p:txBody>
          <a:bodyPr wrap="square">
            <a:spAutoFit/>
          </a:bodyPr>
          <a:lstStyle/>
          <a:p>
            <a:pPr>
              <a:lnSpc>
                <a:spcPct val="150000"/>
              </a:lnSpc>
            </a:pPr>
            <a:r>
              <a:rPr lang="zh-CN" altLang="en-US" sz="2400" dirty="0">
                <a:solidFill>
                  <a:prstClr val="black"/>
                </a:solidFill>
                <a:latin typeface="Times New Roman" pitchFamily="18" charset="0"/>
                <a:cs typeface="Times New Roman" pitchFamily="18" charset="0"/>
              </a:rPr>
              <a:t>末端节点</a:t>
            </a:r>
            <a:r>
              <a:rPr lang="en-US" altLang="zh-CN" sz="2400" dirty="0">
                <a:solidFill>
                  <a:prstClr val="black"/>
                </a:solidFill>
                <a:latin typeface="Times New Roman" pitchFamily="18" charset="0"/>
                <a:cs typeface="Times New Roman" pitchFamily="18" charset="0"/>
              </a:rPr>
              <a:t>(tip, </a:t>
            </a:r>
            <a:r>
              <a:rPr lang="en-GB" altLang="zh-CN" sz="2400" dirty="0">
                <a:solidFill>
                  <a:prstClr val="black"/>
                </a:solidFill>
                <a:latin typeface="Times New Roman" pitchFamily="18" charset="0"/>
                <a:cs typeface="Times New Roman" pitchFamily="18" charset="0"/>
              </a:rPr>
              <a:t>terminals, leaf </a:t>
            </a:r>
            <a:r>
              <a:rPr lang="en-US" altLang="zh-CN" sz="2400" dirty="0">
                <a:solidFill>
                  <a:prstClr val="black"/>
                </a:solidFill>
                <a:latin typeface="Times New Roman" pitchFamily="18" charset="0"/>
                <a:cs typeface="Times New Roman" pitchFamily="18" charset="0"/>
              </a:rPr>
              <a:t>)</a:t>
            </a:r>
            <a:r>
              <a:rPr lang="zh-CN" altLang="en-US" sz="2400" dirty="0">
                <a:solidFill>
                  <a:prstClr val="black"/>
                </a:solidFill>
                <a:latin typeface="Times New Roman" pitchFamily="18" charset="0"/>
                <a:cs typeface="Times New Roman" pitchFamily="18" charset="0"/>
              </a:rPr>
              <a:t>：现存物种</a:t>
            </a:r>
            <a:endParaRPr lang="en-US" altLang="zh-CN" sz="2400" dirty="0">
              <a:solidFill>
                <a:prstClr val="black"/>
              </a:solidFill>
              <a:latin typeface="Times New Roman" pitchFamily="18" charset="0"/>
              <a:cs typeface="Times New Roman" pitchFamily="18" charset="0"/>
            </a:endParaRPr>
          </a:p>
        </p:txBody>
      </p:sp>
      <p:sp>
        <p:nvSpPr>
          <p:cNvPr id="12" name="Rectangle 11"/>
          <p:cNvSpPr/>
          <p:nvPr/>
        </p:nvSpPr>
        <p:spPr>
          <a:xfrm>
            <a:off x="109571" y="4989793"/>
            <a:ext cx="8551044" cy="646331"/>
          </a:xfrm>
          <a:prstGeom prst="rect">
            <a:avLst/>
          </a:prstGeom>
        </p:spPr>
        <p:txBody>
          <a:bodyPr wrap="square">
            <a:spAutoFit/>
          </a:bodyPr>
          <a:lstStyle/>
          <a:p>
            <a:pPr>
              <a:lnSpc>
                <a:spcPct val="150000"/>
              </a:lnSpc>
            </a:pPr>
            <a:r>
              <a:rPr lang="zh-CN" altLang="en-US" sz="2400" dirty="0">
                <a:solidFill>
                  <a:prstClr val="black"/>
                </a:solidFill>
                <a:latin typeface="Times New Roman" pitchFamily="18" charset="0"/>
                <a:cs typeface="Times New Roman" pitchFamily="18" charset="0"/>
              </a:rPr>
              <a:t>中间结点</a:t>
            </a:r>
            <a:r>
              <a:rPr lang="en-US" altLang="zh-CN" sz="2400" dirty="0">
                <a:solidFill>
                  <a:prstClr val="black"/>
                </a:solidFill>
                <a:latin typeface="Times New Roman" pitchFamily="18" charset="0"/>
                <a:cs typeface="Times New Roman" pitchFamily="18" charset="0"/>
              </a:rPr>
              <a:t>(node)</a:t>
            </a:r>
            <a:r>
              <a:rPr lang="zh-CN" altLang="en-US" sz="2400" dirty="0">
                <a:solidFill>
                  <a:prstClr val="black"/>
                </a:solidFill>
                <a:latin typeface="Times New Roman" pitchFamily="18" charset="0"/>
                <a:cs typeface="Times New Roman" pitchFamily="18" charset="0"/>
              </a:rPr>
              <a:t>：</a:t>
            </a:r>
            <a:r>
              <a:rPr lang="en-US" altLang="zh-CN" sz="2400" dirty="0">
                <a:solidFill>
                  <a:prstClr val="black"/>
                </a:solidFill>
                <a:latin typeface="Times New Roman" pitchFamily="18" charset="0"/>
                <a:cs typeface="Times New Roman" pitchFamily="18" charset="0"/>
              </a:rPr>
              <a:t> </a:t>
            </a:r>
            <a:r>
              <a:rPr lang="zh-CN" altLang="en-US" sz="2400" dirty="0">
                <a:solidFill>
                  <a:prstClr val="black"/>
                </a:solidFill>
                <a:latin typeface="Times New Roman" pitchFamily="18" charset="0"/>
                <a:cs typeface="Times New Roman" pitchFamily="18" charset="0"/>
              </a:rPr>
              <a:t>表示分化事件，或其后代的最近共同祖先</a:t>
            </a:r>
            <a:endParaRPr lang="en-US" altLang="zh-CN" sz="2400" dirty="0">
              <a:solidFill>
                <a:prstClr val="black"/>
              </a:solidFill>
              <a:latin typeface="Times New Roman" pitchFamily="18" charset="0"/>
              <a:cs typeface="Times New Roman" pitchFamily="18" charset="0"/>
            </a:endParaRPr>
          </a:p>
        </p:txBody>
      </p:sp>
      <p:sp>
        <p:nvSpPr>
          <p:cNvPr id="17" name="Rectangle 16"/>
          <p:cNvSpPr/>
          <p:nvPr/>
        </p:nvSpPr>
        <p:spPr>
          <a:xfrm>
            <a:off x="109571" y="5537524"/>
            <a:ext cx="6858000" cy="646331"/>
          </a:xfrm>
          <a:prstGeom prst="rect">
            <a:avLst/>
          </a:prstGeom>
        </p:spPr>
        <p:txBody>
          <a:bodyPr wrap="square">
            <a:spAutoFit/>
          </a:bodyPr>
          <a:lstStyle/>
          <a:p>
            <a:pPr>
              <a:lnSpc>
                <a:spcPct val="150000"/>
              </a:lnSpc>
            </a:pPr>
            <a:r>
              <a:rPr lang="zh-CN" altLang="en-US" sz="2400" dirty="0">
                <a:solidFill>
                  <a:prstClr val="black"/>
                </a:solidFill>
                <a:latin typeface="Times New Roman" pitchFamily="18" charset="0"/>
                <a:cs typeface="Times New Roman" pitchFamily="18" charset="0"/>
              </a:rPr>
              <a:t>枝</a:t>
            </a:r>
            <a:r>
              <a:rPr lang="en-US" altLang="zh-CN" sz="2400" dirty="0">
                <a:solidFill>
                  <a:prstClr val="black"/>
                </a:solidFill>
                <a:latin typeface="Times New Roman" pitchFamily="18" charset="0"/>
                <a:cs typeface="Times New Roman" pitchFamily="18" charset="0"/>
              </a:rPr>
              <a:t>(branch)</a:t>
            </a:r>
            <a:r>
              <a:rPr lang="zh-CN" altLang="en-US" sz="2400" dirty="0">
                <a:solidFill>
                  <a:prstClr val="black"/>
                </a:solidFill>
                <a:latin typeface="Times New Roman" pitchFamily="18" charset="0"/>
                <a:cs typeface="Times New Roman" pitchFamily="18" charset="0"/>
              </a:rPr>
              <a:t>：</a:t>
            </a:r>
            <a:r>
              <a:rPr lang="en-US" altLang="zh-CN" sz="2400" dirty="0">
                <a:solidFill>
                  <a:prstClr val="black"/>
                </a:solidFill>
                <a:latin typeface="Times New Roman" pitchFamily="18" charset="0"/>
                <a:cs typeface="Times New Roman" pitchFamily="18" charset="0"/>
              </a:rPr>
              <a:t> </a:t>
            </a:r>
            <a:r>
              <a:rPr lang="zh-CN" altLang="en-US" sz="2400" dirty="0">
                <a:solidFill>
                  <a:prstClr val="black"/>
                </a:solidFill>
                <a:latin typeface="Times New Roman" pitchFamily="18" charset="0"/>
                <a:cs typeface="Times New Roman" pitchFamily="18" charset="0"/>
              </a:rPr>
              <a:t>连接相邻两个结（节）点的线</a:t>
            </a:r>
            <a:endParaRPr lang="en-US" altLang="zh-CN" sz="2400" dirty="0">
              <a:solidFill>
                <a:prstClr val="black"/>
              </a:solidFill>
              <a:latin typeface="Times New Roman" pitchFamily="18" charset="0"/>
              <a:cs typeface="Times New Roman" pitchFamily="18" charset="0"/>
            </a:endParaRPr>
          </a:p>
        </p:txBody>
      </p:sp>
      <p:sp>
        <p:nvSpPr>
          <p:cNvPr id="34" name="Oval 18"/>
          <p:cNvSpPr/>
          <p:nvPr/>
        </p:nvSpPr>
        <p:spPr>
          <a:xfrm>
            <a:off x="5177482" y="1483318"/>
            <a:ext cx="91440" cy="91440"/>
          </a:xfrm>
          <a:prstGeom prst="ellipse">
            <a:avLst/>
          </a:prstGeom>
          <a:solidFill>
            <a:srgbClr val="80FF00"/>
          </a:solidFill>
          <a:ln>
            <a:solidFill>
              <a:srgbClr val="8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8881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80">
                                          <p:stCondLst>
                                            <p:cond delay="0"/>
                                          </p:stCondLst>
                                        </p:cTn>
                                        <p:tgtEl>
                                          <p:spTgt spid="19"/>
                                        </p:tgtEl>
                                      </p:cBhvr>
                                    </p:animEffect>
                                    <p:anim calcmode="lin" valueType="num">
                                      <p:cBhvr>
                                        <p:cTn id="37"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2" dur="26">
                                          <p:stCondLst>
                                            <p:cond delay="650"/>
                                          </p:stCondLst>
                                        </p:cTn>
                                        <p:tgtEl>
                                          <p:spTgt spid="19"/>
                                        </p:tgtEl>
                                      </p:cBhvr>
                                      <p:to x="100000" y="60000"/>
                                    </p:animScale>
                                    <p:animScale>
                                      <p:cBhvr>
                                        <p:cTn id="43" dur="166" decel="50000">
                                          <p:stCondLst>
                                            <p:cond delay="676"/>
                                          </p:stCondLst>
                                        </p:cTn>
                                        <p:tgtEl>
                                          <p:spTgt spid="19"/>
                                        </p:tgtEl>
                                      </p:cBhvr>
                                      <p:to x="100000" y="100000"/>
                                    </p:animScale>
                                    <p:animScale>
                                      <p:cBhvr>
                                        <p:cTn id="44" dur="26">
                                          <p:stCondLst>
                                            <p:cond delay="1312"/>
                                          </p:stCondLst>
                                        </p:cTn>
                                        <p:tgtEl>
                                          <p:spTgt spid="19"/>
                                        </p:tgtEl>
                                      </p:cBhvr>
                                      <p:to x="100000" y="80000"/>
                                    </p:animScale>
                                    <p:animScale>
                                      <p:cBhvr>
                                        <p:cTn id="45" dur="166" decel="50000">
                                          <p:stCondLst>
                                            <p:cond delay="1338"/>
                                          </p:stCondLst>
                                        </p:cTn>
                                        <p:tgtEl>
                                          <p:spTgt spid="19"/>
                                        </p:tgtEl>
                                      </p:cBhvr>
                                      <p:to x="100000" y="100000"/>
                                    </p:animScale>
                                    <p:animScale>
                                      <p:cBhvr>
                                        <p:cTn id="46" dur="26">
                                          <p:stCondLst>
                                            <p:cond delay="1642"/>
                                          </p:stCondLst>
                                        </p:cTn>
                                        <p:tgtEl>
                                          <p:spTgt spid="19"/>
                                        </p:tgtEl>
                                      </p:cBhvr>
                                      <p:to x="100000" y="90000"/>
                                    </p:animScale>
                                    <p:animScale>
                                      <p:cBhvr>
                                        <p:cTn id="47" dur="166" decel="50000">
                                          <p:stCondLst>
                                            <p:cond delay="1668"/>
                                          </p:stCondLst>
                                        </p:cTn>
                                        <p:tgtEl>
                                          <p:spTgt spid="19"/>
                                        </p:tgtEl>
                                      </p:cBhvr>
                                      <p:to x="100000" y="100000"/>
                                    </p:animScale>
                                    <p:animScale>
                                      <p:cBhvr>
                                        <p:cTn id="48" dur="26">
                                          <p:stCondLst>
                                            <p:cond delay="1808"/>
                                          </p:stCondLst>
                                        </p:cTn>
                                        <p:tgtEl>
                                          <p:spTgt spid="19"/>
                                        </p:tgtEl>
                                      </p:cBhvr>
                                      <p:to x="100000" y="95000"/>
                                    </p:animScale>
                                    <p:animScale>
                                      <p:cBhvr>
                                        <p:cTn id="49" dur="166" decel="50000">
                                          <p:stCondLst>
                                            <p:cond delay="1834"/>
                                          </p:stCondLst>
                                        </p:cTn>
                                        <p:tgtEl>
                                          <p:spTgt spid="19"/>
                                        </p:tgtEl>
                                      </p:cBhvr>
                                      <p:to x="100000" y="100000"/>
                                    </p:animScale>
                                  </p:childTnLst>
                                </p:cTn>
                              </p:par>
                              <p:par>
                                <p:cTn id="50" presetID="26"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80">
                                          <p:stCondLst>
                                            <p:cond delay="0"/>
                                          </p:stCondLst>
                                        </p:cTn>
                                        <p:tgtEl>
                                          <p:spTgt spid="18"/>
                                        </p:tgtEl>
                                      </p:cBhvr>
                                    </p:animEffect>
                                    <p:anim calcmode="lin" valueType="num">
                                      <p:cBhvr>
                                        <p:cTn id="5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8" dur="26">
                                          <p:stCondLst>
                                            <p:cond delay="650"/>
                                          </p:stCondLst>
                                        </p:cTn>
                                        <p:tgtEl>
                                          <p:spTgt spid="18"/>
                                        </p:tgtEl>
                                      </p:cBhvr>
                                      <p:to x="100000" y="60000"/>
                                    </p:animScale>
                                    <p:animScale>
                                      <p:cBhvr>
                                        <p:cTn id="59" dur="166" decel="50000">
                                          <p:stCondLst>
                                            <p:cond delay="676"/>
                                          </p:stCondLst>
                                        </p:cTn>
                                        <p:tgtEl>
                                          <p:spTgt spid="18"/>
                                        </p:tgtEl>
                                      </p:cBhvr>
                                      <p:to x="100000" y="100000"/>
                                    </p:animScale>
                                    <p:animScale>
                                      <p:cBhvr>
                                        <p:cTn id="60" dur="26">
                                          <p:stCondLst>
                                            <p:cond delay="1312"/>
                                          </p:stCondLst>
                                        </p:cTn>
                                        <p:tgtEl>
                                          <p:spTgt spid="18"/>
                                        </p:tgtEl>
                                      </p:cBhvr>
                                      <p:to x="100000" y="80000"/>
                                    </p:animScale>
                                    <p:animScale>
                                      <p:cBhvr>
                                        <p:cTn id="61" dur="166" decel="50000">
                                          <p:stCondLst>
                                            <p:cond delay="1338"/>
                                          </p:stCondLst>
                                        </p:cTn>
                                        <p:tgtEl>
                                          <p:spTgt spid="18"/>
                                        </p:tgtEl>
                                      </p:cBhvr>
                                      <p:to x="100000" y="100000"/>
                                    </p:animScale>
                                    <p:animScale>
                                      <p:cBhvr>
                                        <p:cTn id="62" dur="26">
                                          <p:stCondLst>
                                            <p:cond delay="1642"/>
                                          </p:stCondLst>
                                        </p:cTn>
                                        <p:tgtEl>
                                          <p:spTgt spid="18"/>
                                        </p:tgtEl>
                                      </p:cBhvr>
                                      <p:to x="100000" y="90000"/>
                                    </p:animScale>
                                    <p:animScale>
                                      <p:cBhvr>
                                        <p:cTn id="63" dur="166" decel="50000">
                                          <p:stCondLst>
                                            <p:cond delay="1668"/>
                                          </p:stCondLst>
                                        </p:cTn>
                                        <p:tgtEl>
                                          <p:spTgt spid="18"/>
                                        </p:tgtEl>
                                      </p:cBhvr>
                                      <p:to x="100000" y="100000"/>
                                    </p:animScale>
                                    <p:animScale>
                                      <p:cBhvr>
                                        <p:cTn id="64" dur="26">
                                          <p:stCondLst>
                                            <p:cond delay="1808"/>
                                          </p:stCondLst>
                                        </p:cTn>
                                        <p:tgtEl>
                                          <p:spTgt spid="18"/>
                                        </p:tgtEl>
                                      </p:cBhvr>
                                      <p:to x="100000" y="95000"/>
                                    </p:animScale>
                                    <p:animScale>
                                      <p:cBhvr>
                                        <p:cTn id="65" dur="166" decel="50000">
                                          <p:stCondLst>
                                            <p:cond delay="1834"/>
                                          </p:stCondLst>
                                        </p:cTn>
                                        <p:tgtEl>
                                          <p:spTgt spid="18"/>
                                        </p:tgtEl>
                                      </p:cBhvr>
                                      <p:to x="100000" y="100000"/>
                                    </p:animScale>
                                  </p:childTnLst>
                                </p:cTn>
                              </p:par>
                              <p:par>
                                <p:cTn id="66" presetID="26"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80">
                                          <p:stCondLst>
                                            <p:cond delay="0"/>
                                          </p:stCondLst>
                                        </p:cTn>
                                        <p:tgtEl>
                                          <p:spTgt spid="20"/>
                                        </p:tgtEl>
                                      </p:cBhvr>
                                    </p:animEffect>
                                    <p:anim calcmode="lin" valueType="num">
                                      <p:cBhvr>
                                        <p:cTn id="6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4" dur="26">
                                          <p:stCondLst>
                                            <p:cond delay="650"/>
                                          </p:stCondLst>
                                        </p:cTn>
                                        <p:tgtEl>
                                          <p:spTgt spid="20"/>
                                        </p:tgtEl>
                                      </p:cBhvr>
                                      <p:to x="100000" y="60000"/>
                                    </p:animScale>
                                    <p:animScale>
                                      <p:cBhvr>
                                        <p:cTn id="75" dur="166" decel="50000">
                                          <p:stCondLst>
                                            <p:cond delay="676"/>
                                          </p:stCondLst>
                                        </p:cTn>
                                        <p:tgtEl>
                                          <p:spTgt spid="20"/>
                                        </p:tgtEl>
                                      </p:cBhvr>
                                      <p:to x="100000" y="100000"/>
                                    </p:animScale>
                                    <p:animScale>
                                      <p:cBhvr>
                                        <p:cTn id="76" dur="26">
                                          <p:stCondLst>
                                            <p:cond delay="1312"/>
                                          </p:stCondLst>
                                        </p:cTn>
                                        <p:tgtEl>
                                          <p:spTgt spid="20"/>
                                        </p:tgtEl>
                                      </p:cBhvr>
                                      <p:to x="100000" y="80000"/>
                                    </p:animScale>
                                    <p:animScale>
                                      <p:cBhvr>
                                        <p:cTn id="77" dur="166" decel="50000">
                                          <p:stCondLst>
                                            <p:cond delay="1338"/>
                                          </p:stCondLst>
                                        </p:cTn>
                                        <p:tgtEl>
                                          <p:spTgt spid="20"/>
                                        </p:tgtEl>
                                      </p:cBhvr>
                                      <p:to x="100000" y="100000"/>
                                    </p:animScale>
                                    <p:animScale>
                                      <p:cBhvr>
                                        <p:cTn id="78" dur="26">
                                          <p:stCondLst>
                                            <p:cond delay="1642"/>
                                          </p:stCondLst>
                                        </p:cTn>
                                        <p:tgtEl>
                                          <p:spTgt spid="20"/>
                                        </p:tgtEl>
                                      </p:cBhvr>
                                      <p:to x="100000" y="90000"/>
                                    </p:animScale>
                                    <p:animScale>
                                      <p:cBhvr>
                                        <p:cTn id="79" dur="166" decel="50000">
                                          <p:stCondLst>
                                            <p:cond delay="1668"/>
                                          </p:stCondLst>
                                        </p:cTn>
                                        <p:tgtEl>
                                          <p:spTgt spid="20"/>
                                        </p:tgtEl>
                                      </p:cBhvr>
                                      <p:to x="100000" y="100000"/>
                                    </p:animScale>
                                    <p:animScale>
                                      <p:cBhvr>
                                        <p:cTn id="80" dur="26">
                                          <p:stCondLst>
                                            <p:cond delay="1808"/>
                                          </p:stCondLst>
                                        </p:cTn>
                                        <p:tgtEl>
                                          <p:spTgt spid="20"/>
                                        </p:tgtEl>
                                      </p:cBhvr>
                                      <p:to x="100000" y="95000"/>
                                    </p:animScale>
                                    <p:animScale>
                                      <p:cBhvr>
                                        <p:cTn id="81" dur="166" decel="50000">
                                          <p:stCondLst>
                                            <p:cond delay="1834"/>
                                          </p:stCondLst>
                                        </p:cTn>
                                        <p:tgtEl>
                                          <p:spTgt spid="20"/>
                                        </p:tgtEl>
                                      </p:cBhvr>
                                      <p:to x="100000" y="100000"/>
                                    </p:animScale>
                                  </p:childTnLst>
                                </p:cTn>
                              </p:par>
                              <p:par>
                                <p:cTn id="82" presetID="26"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down)">
                                      <p:cBhvr>
                                        <p:cTn id="84" dur="580">
                                          <p:stCondLst>
                                            <p:cond delay="0"/>
                                          </p:stCondLst>
                                        </p:cTn>
                                        <p:tgtEl>
                                          <p:spTgt spid="21"/>
                                        </p:tgtEl>
                                      </p:cBhvr>
                                    </p:animEffect>
                                    <p:anim calcmode="lin" valueType="num">
                                      <p:cBhvr>
                                        <p:cTn id="85"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90" dur="26">
                                          <p:stCondLst>
                                            <p:cond delay="650"/>
                                          </p:stCondLst>
                                        </p:cTn>
                                        <p:tgtEl>
                                          <p:spTgt spid="21"/>
                                        </p:tgtEl>
                                      </p:cBhvr>
                                      <p:to x="100000" y="60000"/>
                                    </p:animScale>
                                    <p:animScale>
                                      <p:cBhvr>
                                        <p:cTn id="91" dur="166" decel="50000">
                                          <p:stCondLst>
                                            <p:cond delay="676"/>
                                          </p:stCondLst>
                                        </p:cTn>
                                        <p:tgtEl>
                                          <p:spTgt spid="21"/>
                                        </p:tgtEl>
                                      </p:cBhvr>
                                      <p:to x="100000" y="100000"/>
                                    </p:animScale>
                                    <p:animScale>
                                      <p:cBhvr>
                                        <p:cTn id="92" dur="26">
                                          <p:stCondLst>
                                            <p:cond delay="1312"/>
                                          </p:stCondLst>
                                        </p:cTn>
                                        <p:tgtEl>
                                          <p:spTgt spid="21"/>
                                        </p:tgtEl>
                                      </p:cBhvr>
                                      <p:to x="100000" y="80000"/>
                                    </p:animScale>
                                    <p:animScale>
                                      <p:cBhvr>
                                        <p:cTn id="93" dur="166" decel="50000">
                                          <p:stCondLst>
                                            <p:cond delay="1338"/>
                                          </p:stCondLst>
                                        </p:cTn>
                                        <p:tgtEl>
                                          <p:spTgt spid="21"/>
                                        </p:tgtEl>
                                      </p:cBhvr>
                                      <p:to x="100000" y="100000"/>
                                    </p:animScale>
                                    <p:animScale>
                                      <p:cBhvr>
                                        <p:cTn id="94" dur="26">
                                          <p:stCondLst>
                                            <p:cond delay="1642"/>
                                          </p:stCondLst>
                                        </p:cTn>
                                        <p:tgtEl>
                                          <p:spTgt spid="21"/>
                                        </p:tgtEl>
                                      </p:cBhvr>
                                      <p:to x="100000" y="90000"/>
                                    </p:animScale>
                                    <p:animScale>
                                      <p:cBhvr>
                                        <p:cTn id="95" dur="166" decel="50000">
                                          <p:stCondLst>
                                            <p:cond delay="1668"/>
                                          </p:stCondLst>
                                        </p:cTn>
                                        <p:tgtEl>
                                          <p:spTgt spid="21"/>
                                        </p:tgtEl>
                                      </p:cBhvr>
                                      <p:to x="100000" y="100000"/>
                                    </p:animScale>
                                    <p:animScale>
                                      <p:cBhvr>
                                        <p:cTn id="96" dur="26">
                                          <p:stCondLst>
                                            <p:cond delay="1808"/>
                                          </p:stCondLst>
                                        </p:cTn>
                                        <p:tgtEl>
                                          <p:spTgt spid="21"/>
                                        </p:tgtEl>
                                      </p:cBhvr>
                                      <p:to x="100000" y="95000"/>
                                    </p:animScale>
                                    <p:animScale>
                                      <p:cBhvr>
                                        <p:cTn id="97" dur="166" decel="50000">
                                          <p:stCondLst>
                                            <p:cond delay="1834"/>
                                          </p:stCondLst>
                                        </p:cTn>
                                        <p:tgtEl>
                                          <p:spTgt spid="21"/>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down)">
                                      <p:cBhvr>
                                        <p:cTn id="102" dur="500"/>
                                        <p:tgtEl>
                                          <p:spTgt spid="26"/>
                                        </p:tgtEl>
                                      </p:cBhvr>
                                    </p:animEffect>
                                  </p:childTnLst>
                                </p:cTn>
                              </p:par>
                              <p:par>
                                <p:cTn id="103" presetID="22" presetClass="entr" presetSubtype="4"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wipe(down)">
                                      <p:cBhvr>
                                        <p:cTn id="105" dur="500"/>
                                        <p:tgtEl>
                                          <p:spTgt spid="23"/>
                                        </p:tgtEl>
                                      </p:cBhvr>
                                    </p:animEffect>
                                  </p:childTnLst>
                                </p:cTn>
                              </p:par>
                              <p:par>
                                <p:cTn id="106" presetID="22" presetClass="entr" presetSubtype="4" fill="hold" nodeType="with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down)">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down)">
                                      <p:cBhvr>
                                        <p:cTn id="116" dur="500"/>
                                        <p:tgtEl>
                                          <p:spTgt spid="32"/>
                                        </p:tgtEl>
                                      </p:cBhvr>
                                    </p:animEffect>
                                  </p:childTnLst>
                                </p:cTn>
                              </p:par>
                              <p:par>
                                <p:cTn id="117" presetID="22" presetClass="entr" presetSubtype="4" fill="hold"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down)">
                                      <p:cBhvr>
                                        <p:cTn id="119" dur="500"/>
                                        <p:tgtEl>
                                          <p:spTgt spid="2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down)">
                                      <p:cBhvr>
                                        <p:cTn id="122" dur="500"/>
                                        <p:tgtEl>
                                          <p:spTgt spid="35"/>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17"/>
                                        </p:tgtEl>
                                        <p:attrNameLst>
                                          <p:attrName>style.visibility</p:attrName>
                                        </p:attrNameLst>
                                      </p:cBhvr>
                                      <p:to>
                                        <p:strVal val="visible"/>
                                      </p:to>
                                    </p:set>
                                    <p:animEffect transition="in" filter="wipe(down)">
                                      <p:cBhvr>
                                        <p:cTn id="125" dur="500"/>
                                        <p:tgtEl>
                                          <p:spTgt spid="1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nodeType="with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wipe(down)">
                                      <p:cBhvr>
                                        <p:cTn id="133" dur="500"/>
                                        <p:tgtEl>
                                          <p:spTgt spid="37"/>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wipe(down)">
                                      <p:cBhvr>
                                        <p:cTn id="136" dur="500"/>
                                        <p:tgtEl>
                                          <p:spTgt spid="42"/>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down)">
                                      <p:cBhvr>
                                        <p:cTn id="139" dur="500"/>
                                        <p:tgtEl>
                                          <p:spTgt spid="39"/>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wipe(down)">
                                      <p:cBhvr>
                                        <p:cTn id="144" dur="500"/>
                                        <p:tgtEl>
                                          <p:spTgt spid="43"/>
                                        </p:tgtEl>
                                      </p:cBhvr>
                                    </p:animEffect>
                                  </p:childTnLst>
                                </p:cTn>
                              </p:par>
                              <p:par>
                                <p:cTn id="145" presetID="22" presetClass="entr" presetSubtype="4" fill="hold" nodeType="with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wipe(down)">
                                      <p:cBhvr>
                                        <p:cTn id="147" dur="500"/>
                                        <p:tgtEl>
                                          <p:spTgt spid="53"/>
                                        </p:tgtEl>
                                      </p:cBhvr>
                                    </p:animEffect>
                                  </p:childTnLst>
                                </p:cTn>
                              </p:par>
                              <p:par>
                                <p:cTn id="148" presetID="22" presetClass="entr" presetSubtype="4" fill="hold"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wipe(down)">
                                      <p:cBhvr>
                                        <p:cTn id="150" dur="500"/>
                                        <p:tgtEl>
                                          <p:spTgt spid="51"/>
                                        </p:tgtEl>
                                      </p:cBhvr>
                                    </p:animEffect>
                                  </p:childTnLst>
                                </p:cTn>
                              </p:par>
                              <p:par>
                                <p:cTn id="151" presetID="22" presetClass="entr" presetSubtype="4" fill="hold" nodeType="with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wipe(down)">
                                      <p:cBhvr>
                                        <p:cTn id="153" dur="500"/>
                                        <p:tgtEl>
                                          <p:spTgt spid="49"/>
                                        </p:tgtEl>
                                      </p:cBhvr>
                                    </p:animEffect>
                                  </p:childTnLst>
                                </p:cTn>
                              </p:par>
                              <p:par>
                                <p:cTn id="154" presetID="22" presetClass="entr" presetSubtype="4" fill="hold"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wipe(down)">
                                      <p:cBhvr>
                                        <p:cTn id="156" dur="500"/>
                                        <p:tgtEl>
                                          <p:spTgt spid="47"/>
                                        </p:tgtEl>
                                      </p:cBhvr>
                                    </p:animEffect>
                                  </p:childTnLst>
                                </p:cTn>
                              </p:par>
                              <p:par>
                                <p:cTn id="157" presetID="22" presetClass="entr" presetSubtype="4" fill="hold" nodeType="withEffect">
                                  <p:stCondLst>
                                    <p:cond delay="0"/>
                                  </p:stCondLst>
                                  <p:childTnLst>
                                    <p:set>
                                      <p:cBhvr>
                                        <p:cTn id="158" dur="1" fill="hold">
                                          <p:stCondLst>
                                            <p:cond delay="0"/>
                                          </p:stCondLst>
                                        </p:cTn>
                                        <p:tgtEl>
                                          <p:spTgt spid="44"/>
                                        </p:tgtEl>
                                        <p:attrNameLst>
                                          <p:attrName>style.visibility</p:attrName>
                                        </p:attrNameLst>
                                      </p:cBhvr>
                                      <p:to>
                                        <p:strVal val="visible"/>
                                      </p:to>
                                    </p:set>
                                    <p:animEffect transition="in" filter="wipe(down)">
                                      <p:cBhvr>
                                        <p:cTn id="159" dur="500"/>
                                        <p:tgtEl>
                                          <p:spTgt spid="44"/>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5"/>
                                        </p:tgtEl>
                                        <p:attrNameLst>
                                          <p:attrName>style.visibility</p:attrName>
                                        </p:attrNameLst>
                                      </p:cBhvr>
                                      <p:to>
                                        <p:strVal val="visible"/>
                                      </p:to>
                                    </p:set>
                                    <p:animEffect transition="in" filter="wipe(down)">
                                      <p:cBhvr>
                                        <p:cTn id="162" dur="500"/>
                                        <p:tgtEl>
                                          <p:spTgt spid="5"/>
                                        </p:tgtEl>
                                      </p:cBhvr>
                                    </p:animEffec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wipe(down)">
                                      <p:cBhvr>
                                        <p:cTn id="167" dur="580">
                                          <p:stCondLst>
                                            <p:cond delay="0"/>
                                          </p:stCondLst>
                                        </p:cTn>
                                        <p:tgtEl>
                                          <p:spTgt spid="34"/>
                                        </p:tgtEl>
                                      </p:cBhvr>
                                    </p:animEffect>
                                    <p:anim calcmode="lin" valueType="num">
                                      <p:cBhvr>
                                        <p:cTn id="16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73" dur="26">
                                          <p:stCondLst>
                                            <p:cond delay="650"/>
                                          </p:stCondLst>
                                        </p:cTn>
                                        <p:tgtEl>
                                          <p:spTgt spid="34"/>
                                        </p:tgtEl>
                                      </p:cBhvr>
                                      <p:to x="100000" y="60000"/>
                                    </p:animScale>
                                    <p:animScale>
                                      <p:cBhvr>
                                        <p:cTn id="174" dur="166" decel="50000">
                                          <p:stCondLst>
                                            <p:cond delay="676"/>
                                          </p:stCondLst>
                                        </p:cTn>
                                        <p:tgtEl>
                                          <p:spTgt spid="34"/>
                                        </p:tgtEl>
                                      </p:cBhvr>
                                      <p:to x="100000" y="100000"/>
                                    </p:animScale>
                                    <p:animScale>
                                      <p:cBhvr>
                                        <p:cTn id="175" dur="26">
                                          <p:stCondLst>
                                            <p:cond delay="1312"/>
                                          </p:stCondLst>
                                        </p:cTn>
                                        <p:tgtEl>
                                          <p:spTgt spid="34"/>
                                        </p:tgtEl>
                                      </p:cBhvr>
                                      <p:to x="100000" y="80000"/>
                                    </p:animScale>
                                    <p:animScale>
                                      <p:cBhvr>
                                        <p:cTn id="176" dur="166" decel="50000">
                                          <p:stCondLst>
                                            <p:cond delay="1338"/>
                                          </p:stCondLst>
                                        </p:cTn>
                                        <p:tgtEl>
                                          <p:spTgt spid="34"/>
                                        </p:tgtEl>
                                      </p:cBhvr>
                                      <p:to x="100000" y="100000"/>
                                    </p:animScale>
                                    <p:animScale>
                                      <p:cBhvr>
                                        <p:cTn id="177" dur="26">
                                          <p:stCondLst>
                                            <p:cond delay="1642"/>
                                          </p:stCondLst>
                                        </p:cTn>
                                        <p:tgtEl>
                                          <p:spTgt spid="34"/>
                                        </p:tgtEl>
                                      </p:cBhvr>
                                      <p:to x="100000" y="90000"/>
                                    </p:animScale>
                                    <p:animScale>
                                      <p:cBhvr>
                                        <p:cTn id="178" dur="166" decel="50000">
                                          <p:stCondLst>
                                            <p:cond delay="1668"/>
                                          </p:stCondLst>
                                        </p:cTn>
                                        <p:tgtEl>
                                          <p:spTgt spid="34"/>
                                        </p:tgtEl>
                                      </p:cBhvr>
                                      <p:to x="100000" y="100000"/>
                                    </p:animScale>
                                    <p:animScale>
                                      <p:cBhvr>
                                        <p:cTn id="179" dur="26">
                                          <p:stCondLst>
                                            <p:cond delay="1808"/>
                                          </p:stCondLst>
                                        </p:cTn>
                                        <p:tgtEl>
                                          <p:spTgt spid="34"/>
                                        </p:tgtEl>
                                      </p:cBhvr>
                                      <p:to x="100000" y="95000"/>
                                    </p:animScale>
                                    <p:animScale>
                                      <p:cBhvr>
                                        <p:cTn id="18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8" grpId="0" animBg="1"/>
      <p:bldP spid="19" grpId="0" animBg="1"/>
      <p:bldP spid="20" grpId="0" animBg="1"/>
      <p:bldP spid="21" grpId="0" animBg="1"/>
      <p:bldP spid="26" grpId="0" animBg="1"/>
      <p:bldP spid="35" grpId="0" animBg="1"/>
      <p:bldP spid="39" grpId="0" animBg="1"/>
      <p:bldP spid="42" grpId="0" animBg="1"/>
      <p:bldP spid="43" grpId="0" animBg="1"/>
      <p:bldP spid="5" grpId="0"/>
      <p:bldP spid="12" grpId="0"/>
      <p:bldP spid="17"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2836" y="933504"/>
            <a:ext cx="3430669" cy="3425563"/>
          </a:xfrm>
          <a:prstGeom prst="rect">
            <a:avLst/>
          </a:prstGeom>
        </p:spPr>
      </p:pic>
      <p:sp>
        <p:nvSpPr>
          <p:cNvPr id="5" name="Oval 4"/>
          <p:cNvSpPr/>
          <p:nvPr/>
        </p:nvSpPr>
        <p:spPr>
          <a:xfrm>
            <a:off x="3910470" y="1748897"/>
            <a:ext cx="1618407" cy="1092649"/>
          </a:xfrm>
          <a:prstGeom prst="ellipse">
            <a:avLst/>
          </a:prstGeom>
          <a:solidFill>
            <a:schemeClr val="accent6">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5414801" y="1369749"/>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分枝</a:t>
            </a:r>
            <a:endParaRPr lang="en-US" dirty="0">
              <a:solidFill>
                <a:prstClr val="black"/>
              </a:solidFill>
            </a:endParaRPr>
          </a:p>
        </p:txBody>
      </p:sp>
      <p:cxnSp>
        <p:nvCxnSpPr>
          <p:cNvPr id="7" name="Straight Arrow Connector 6"/>
          <p:cNvCxnSpPr/>
          <p:nvPr/>
        </p:nvCxnSpPr>
        <p:spPr>
          <a:xfrm flipV="1">
            <a:off x="5451982" y="1756085"/>
            <a:ext cx="180063" cy="21643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57354" y="4201871"/>
            <a:ext cx="1056187" cy="646331"/>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外类群</a:t>
            </a:r>
            <a:endParaRPr lang="en-US" altLang="zh-CN" dirty="0">
              <a:solidFill>
                <a:prstClr val="black"/>
              </a:solidFill>
            </a:endParaRPr>
          </a:p>
          <a:p>
            <a:r>
              <a:rPr lang="en-US" altLang="zh-CN" dirty="0">
                <a:solidFill>
                  <a:prstClr val="black"/>
                </a:solidFill>
              </a:rPr>
              <a:t>outgroup</a:t>
            </a:r>
            <a:endParaRPr lang="en-US" dirty="0">
              <a:solidFill>
                <a:prstClr val="black"/>
              </a:solidFill>
            </a:endParaRPr>
          </a:p>
        </p:txBody>
      </p:sp>
      <p:cxnSp>
        <p:nvCxnSpPr>
          <p:cNvPr id="9" name="Straight Arrow Connector 8"/>
          <p:cNvCxnSpPr/>
          <p:nvPr/>
        </p:nvCxnSpPr>
        <p:spPr>
          <a:xfrm>
            <a:off x="5231097" y="3978469"/>
            <a:ext cx="180063" cy="21425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0932" y="1027923"/>
            <a:ext cx="910314" cy="646331"/>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内类群</a:t>
            </a:r>
            <a:endParaRPr lang="en-US" altLang="zh-CN" dirty="0">
              <a:solidFill>
                <a:prstClr val="black"/>
              </a:solidFill>
            </a:endParaRPr>
          </a:p>
          <a:p>
            <a:r>
              <a:rPr lang="en-US" altLang="zh-CN" dirty="0" err="1">
                <a:solidFill>
                  <a:prstClr val="black"/>
                </a:solidFill>
              </a:rPr>
              <a:t>ingroup</a:t>
            </a:r>
            <a:endParaRPr lang="en-US" dirty="0">
              <a:solidFill>
                <a:prstClr val="black"/>
              </a:solidFill>
            </a:endParaRPr>
          </a:p>
        </p:txBody>
      </p:sp>
      <p:cxnSp>
        <p:nvCxnSpPr>
          <p:cNvPr id="11" name="Straight Arrow Connector 10"/>
          <p:cNvCxnSpPr/>
          <p:nvPr/>
        </p:nvCxnSpPr>
        <p:spPr>
          <a:xfrm flipH="1" flipV="1">
            <a:off x="3248420" y="1457607"/>
            <a:ext cx="230439" cy="768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478859" y="1127361"/>
            <a:ext cx="1915151" cy="1632939"/>
          </a:xfrm>
          <a:prstGeom prst="roundRect">
            <a:avLst>
              <a:gd name="adj" fmla="val 6200"/>
            </a:avLst>
          </a:prstGeom>
          <a:solidFill>
            <a:schemeClr val="accent3">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ounded Rectangle 12"/>
          <p:cNvSpPr/>
          <p:nvPr/>
        </p:nvSpPr>
        <p:spPr>
          <a:xfrm>
            <a:off x="3464912" y="2988160"/>
            <a:ext cx="1929098" cy="977996"/>
          </a:xfrm>
          <a:prstGeom prst="roundRect">
            <a:avLst>
              <a:gd name="adj" fmla="val 6200"/>
            </a:avLst>
          </a:prstGeom>
          <a:solidFill>
            <a:schemeClr val="accent3">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345378" y="4901187"/>
            <a:ext cx="8354738" cy="1754326"/>
          </a:xfrm>
          <a:prstGeom prst="rect">
            <a:avLst/>
          </a:prstGeom>
        </p:spPr>
        <p:txBody>
          <a:bodyPr wrap="square">
            <a:spAutoFit/>
          </a:bodyPr>
          <a:lstStyle/>
          <a:p>
            <a:pPr>
              <a:lnSpc>
                <a:spcPct val="150000"/>
              </a:lnSpc>
            </a:pPr>
            <a:r>
              <a:rPr lang="zh-CN" altLang="en-US" sz="2400" dirty="0">
                <a:solidFill>
                  <a:prstClr val="black"/>
                </a:solidFill>
                <a:latin typeface="Times New Roman" pitchFamily="18" charset="0"/>
                <a:cs typeface="Times New Roman" pitchFamily="18" charset="0"/>
              </a:rPr>
              <a:t>内类群</a:t>
            </a:r>
            <a:r>
              <a:rPr lang="en-US" altLang="zh-CN" sz="2400" dirty="0">
                <a:solidFill>
                  <a:prstClr val="black"/>
                </a:solidFill>
                <a:latin typeface="Times New Roman" pitchFamily="18" charset="0"/>
                <a:cs typeface="Times New Roman" pitchFamily="18" charset="0"/>
              </a:rPr>
              <a:t>(</a:t>
            </a:r>
            <a:r>
              <a:rPr lang="en-US" altLang="zh-CN" sz="2400" dirty="0" err="1">
                <a:solidFill>
                  <a:prstClr val="black"/>
                </a:solidFill>
                <a:latin typeface="Times New Roman" pitchFamily="18" charset="0"/>
                <a:cs typeface="Times New Roman" pitchFamily="18" charset="0"/>
              </a:rPr>
              <a:t>ingroup</a:t>
            </a:r>
            <a:r>
              <a:rPr lang="en-US" altLang="zh-CN" sz="2400" dirty="0">
                <a:solidFill>
                  <a:prstClr val="black"/>
                </a:solidFill>
                <a:latin typeface="Times New Roman" pitchFamily="18" charset="0"/>
                <a:cs typeface="Times New Roman" pitchFamily="18" charset="0"/>
              </a:rPr>
              <a:t>) vs. </a:t>
            </a:r>
            <a:r>
              <a:rPr lang="zh-CN" altLang="en-US" sz="2400" dirty="0">
                <a:solidFill>
                  <a:prstClr val="black"/>
                </a:solidFill>
                <a:latin typeface="Times New Roman" pitchFamily="18" charset="0"/>
                <a:cs typeface="Times New Roman" pitchFamily="18" charset="0"/>
              </a:rPr>
              <a:t>外类群</a:t>
            </a:r>
            <a:r>
              <a:rPr lang="en-US" altLang="zh-CN" sz="2400" dirty="0">
                <a:solidFill>
                  <a:prstClr val="black"/>
                </a:solidFill>
                <a:latin typeface="Times New Roman" pitchFamily="18" charset="0"/>
                <a:cs typeface="Times New Roman" pitchFamily="18" charset="0"/>
              </a:rPr>
              <a:t>(</a:t>
            </a:r>
            <a:r>
              <a:rPr lang="en-US" altLang="zh-CN" sz="2400" dirty="0" err="1">
                <a:solidFill>
                  <a:prstClr val="black"/>
                </a:solidFill>
                <a:latin typeface="Times New Roman" pitchFamily="18" charset="0"/>
                <a:cs typeface="Times New Roman" pitchFamily="18" charset="0"/>
              </a:rPr>
              <a:t>outgroup</a:t>
            </a:r>
            <a:r>
              <a:rPr lang="en-US" altLang="zh-CN" sz="2400" dirty="0">
                <a:solidFill>
                  <a:prstClr val="black"/>
                </a:solidFill>
                <a:latin typeface="Times New Roman" pitchFamily="18" charset="0"/>
                <a:cs typeface="Times New Roman" pitchFamily="18" charset="0"/>
              </a:rPr>
              <a:t>)</a:t>
            </a:r>
          </a:p>
          <a:p>
            <a:pPr>
              <a:lnSpc>
                <a:spcPct val="150000"/>
              </a:lnSpc>
            </a:pPr>
            <a:r>
              <a:rPr lang="zh-CN" altLang="en-US" sz="2400" dirty="0">
                <a:solidFill>
                  <a:prstClr val="black"/>
                </a:solidFill>
                <a:latin typeface="Times New Roman" pitchFamily="18" charset="0"/>
                <a:cs typeface="Times New Roman" pitchFamily="18" charset="0"/>
              </a:rPr>
              <a:t>分枝</a:t>
            </a:r>
            <a:r>
              <a:rPr lang="en-US" altLang="zh-CN" sz="2400" dirty="0">
                <a:solidFill>
                  <a:prstClr val="black"/>
                </a:solidFill>
                <a:latin typeface="Times New Roman" pitchFamily="18" charset="0"/>
                <a:cs typeface="Times New Roman" pitchFamily="18" charset="0"/>
              </a:rPr>
              <a:t>(clade)</a:t>
            </a:r>
            <a:r>
              <a:rPr lang="zh-CN" altLang="en-US" sz="2400" dirty="0">
                <a:solidFill>
                  <a:prstClr val="black"/>
                </a:solidFill>
                <a:latin typeface="Times New Roman" pitchFamily="18" charset="0"/>
                <a:cs typeface="Times New Roman" pitchFamily="18" charset="0"/>
              </a:rPr>
              <a:t>：谱系树的一部分，包括由一个共同祖先衍生的所有后代</a:t>
            </a:r>
            <a:endParaRPr lang="en-US" altLang="zh-CN" sz="2400" dirty="0">
              <a:solidFill>
                <a:prstClr val="black"/>
              </a:solidFill>
              <a:latin typeface="Times New Roman" pitchFamily="18" charset="0"/>
              <a:cs typeface="Times New Roman" pitchFamily="18" charset="0"/>
            </a:endParaRPr>
          </a:p>
        </p:txBody>
      </p:sp>
      <p:grpSp>
        <p:nvGrpSpPr>
          <p:cNvPr id="15" name="Group 7"/>
          <p:cNvGrpSpPr>
            <a:grpSpLocks/>
          </p:cNvGrpSpPr>
          <p:nvPr/>
        </p:nvGrpSpPr>
        <p:grpSpPr bwMode="auto">
          <a:xfrm>
            <a:off x="0" y="0"/>
            <a:ext cx="9144000" cy="762000"/>
            <a:chOff x="0" y="0"/>
            <a:chExt cx="9144000" cy="762000"/>
          </a:xfrm>
        </p:grpSpPr>
        <p:pic>
          <p:nvPicPr>
            <p:cNvPr id="16" name="Picture 39" descr="CMEC_header copy.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19" name="Rectangle 38"/>
          <p:cNvSpPr>
            <a:spLocks noChangeArrowheads="1"/>
          </p:cNvSpPr>
          <p:nvPr/>
        </p:nvSpPr>
        <p:spPr bwMode="auto">
          <a:xfrm>
            <a:off x="198454" y="88393"/>
            <a:ext cx="3877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关于谱系的几个名词</a:t>
            </a:r>
            <a:endParaRPr lang="en-US" altLang="zh-CN"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468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22662" y="812872"/>
            <a:ext cx="2858899" cy="2855317"/>
          </a:xfrm>
          <a:prstGeom prst="rect">
            <a:avLst/>
          </a:prstGeom>
        </p:spPr>
      </p:pic>
      <p:sp>
        <p:nvSpPr>
          <p:cNvPr id="5" name="Rectangle 4"/>
          <p:cNvSpPr/>
          <p:nvPr/>
        </p:nvSpPr>
        <p:spPr>
          <a:xfrm>
            <a:off x="5429074" y="1509978"/>
            <a:ext cx="1620957" cy="656846"/>
          </a:xfrm>
          <a:prstGeom prst="rect">
            <a:avLst/>
          </a:prstGeom>
        </p:spPr>
        <p:txBody>
          <a:bodyPr wrap="none">
            <a:spAutoFit/>
          </a:bodyPr>
          <a:lstStyle/>
          <a:p>
            <a:pPr>
              <a:lnSpc>
                <a:spcPct val="150000"/>
              </a:lnSpc>
            </a:pPr>
            <a:r>
              <a:rPr lang="zh-CN" altLang="en-US" sz="2800" dirty="0">
                <a:solidFill>
                  <a:prstClr val="black"/>
                </a:solidFill>
                <a:latin typeface="Times New Roman" pitchFamily="18" charset="0"/>
                <a:cs typeface="Times New Roman" pitchFamily="18" charset="0"/>
              </a:rPr>
              <a:t>多歧分支</a:t>
            </a:r>
            <a:endParaRPr lang="en-US" altLang="zh-CN" sz="2800" dirty="0">
              <a:solidFill>
                <a:prstClr val="black"/>
              </a:solidFill>
              <a:latin typeface="Times New Roman" pitchFamily="18" charset="0"/>
              <a:cs typeface="Times New Roman" pitchFamily="18" charset="0"/>
            </a:endParaRPr>
          </a:p>
        </p:txBody>
      </p:sp>
      <p:sp>
        <p:nvSpPr>
          <p:cNvPr id="6" name="Rectangle 5"/>
          <p:cNvSpPr/>
          <p:nvPr/>
        </p:nvSpPr>
        <p:spPr>
          <a:xfrm>
            <a:off x="556937" y="3965185"/>
            <a:ext cx="8410720" cy="400110"/>
          </a:xfrm>
          <a:prstGeom prst="rect">
            <a:avLst/>
          </a:prstGeom>
        </p:spPr>
        <p:txBody>
          <a:bodyPr wrap="square">
            <a:spAutoFit/>
          </a:bodyPr>
          <a:lstStyle/>
          <a:p>
            <a:r>
              <a:rPr lang="zh-CN" altLang="en-US" sz="2000" dirty="0">
                <a:solidFill>
                  <a:prstClr val="black"/>
                </a:solidFill>
              </a:rPr>
              <a:t>超度量谱系</a:t>
            </a:r>
            <a:r>
              <a:rPr lang="en-US" altLang="zh-CN" sz="2000" dirty="0">
                <a:solidFill>
                  <a:prstClr val="black"/>
                </a:solidFill>
              </a:rPr>
              <a:t>(</a:t>
            </a:r>
            <a:r>
              <a:rPr lang="en-US" sz="2000" dirty="0" err="1">
                <a:solidFill>
                  <a:prstClr val="black"/>
                </a:solidFill>
              </a:rPr>
              <a:t>Ultrametric</a:t>
            </a:r>
            <a:r>
              <a:rPr lang="en-US" sz="2000" dirty="0">
                <a:solidFill>
                  <a:prstClr val="black"/>
                </a:solidFill>
              </a:rPr>
              <a:t> </a:t>
            </a:r>
            <a:r>
              <a:rPr lang="en-US" altLang="zh-CN" sz="2000" dirty="0">
                <a:solidFill>
                  <a:prstClr val="black"/>
                </a:solidFill>
              </a:rPr>
              <a:t>phylogeny</a:t>
            </a:r>
            <a:r>
              <a:rPr lang="en-US" sz="2000" dirty="0">
                <a:solidFill>
                  <a:prstClr val="black"/>
                </a:solidFill>
              </a:rPr>
              <a:t>)</a:t>
            </a:r>
            <a:r>
              <a:rPr lang="zh-CN" altLang="en-US" sz="2000" dirty="0">
                <a:solidFill>
                  <a:prstClr val="black"/>
                </a:solidFill>
              </a:rPr>
              <a:t>：所有末端节点到根节点的距离都相同</a:t>
            </a:r>
            <a:endParaRPr lang="en-US" sz="2000" dirty="0">
              <a:solidFill>
                <a:prstClr val="black"/>
              </a:solidFill>
            </a:endParaRPr>
          </a:p>
        </p:txBody>
      </p:sp>
      <p:pic>
        <p:nvPicPr>
          <p:cNvPr id="7" name="Picture 6"/>
          <p:cNvPicPr>
            <a:picLocks noChangeAspect="1"/>
          </p:cNvPicPr>
          <p:nvPr/>
        </p:nvPicPr>
        <p:blipFill>
          <a:blip r:embed="rId3"/>
          <a:stretch>
            <a:fillRect/>
          </a:stretch>
        </p:blipFill>
        <p:spPr>
          <a:xfrm>
            <a:off x="2918532" y="4443305"/>
            <a:ext cx="2288868" cy="2286000"/>
          </a:xfrm>
          <a:prstGeom prst="rect">
            <a:avLst/>
          </a:prstGeom>
        </p:spPr>
      </p:pic>
      <p:pic>
        <p:nvPicPr>
          <p:cNvPr id="8" name="Picture 7"/>
          <p:cNvPicPr>
            <a:picLocks noChangeAspect="1"/>
          </p:cNvPicPr>
          <p:nvPr/>
        </p:nvPicPr>
        <p:blipFill>
          <a:blip r:embed="rId4"/>
          <a:stretch>
            <a:fillRect/>
          </a:stretch>
        </p:blipFill>
        <p:spPr>
          <a:xfrm>
            <a:off x="556937" y="4443305"/>
            <a:ext cx="2289408" cy="2286000"/>
          </a:xfrm>
          <a:prstGeom prst="rect">
            <a:avLst/>
          </a:prstGeom>
        </p:spPr>
      </p:pic>
      <p:sp>
        <p:nvSpPr>
          <p:cNvPr id="2" name="Rounded Rectangle 1"/>
          <p:cNvSpPr/>
          <p:nvPr/>
        </p:nvSpPr>
        <p:spPr>
          <a:xfrm>
            <a:off x="3860604" y="1370149"/>
            <a:ext cx="1498637" cy="1337733"/>
          </a:xfrm>
          <a:prstGeom prst="roundRect">
            <a:avLst>
              <a:gd name="adj" fmla="val 5023"/>
            </a:avLst>
          </a:prstGeom>
          <a:solidFill>
            <a:srgbClr val="92D050">
              <a:alpha val="30000"/>
            </a:srgbClr>
          </a:solidFill>
          <a:ln w="63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7"/>
          <p:cNvGrpSpPr>
            <a:grpSpLocks/>
          </p:cNvGrpSpPr>
          <p:nvPr/>
        </p:nvGrpSpPr>
        <p:grpSpPr bwMode="auto">
          <a:xfrm>
            <a:off x="0" y="0"/>
            <a:ext cx="9144000" cy="762000"/>
            <a:chOff x="0" y="0"/>
            <a:chExt cx="9144000" cy="762000"/>
          </a:xfrm>
        </p:grpSpPr>
        <p:pic>
          <p:nvPicPr>
            <p:cNvPr id="10" name="Picture 39" descr="CMEC_header copy.pn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13" name="TextBox 12"/>
          <p:cNvSpPr txBox="1"/>
          <p:nvPr/>
        </p:nvSpPr>
        <p:spPr>
          <a:xfrm>
            <a:off x="5571859" y="4986140"/>
            <a:ext cx="3395798" cy="1200329"/>
          </a:xfrm>
          <a:prstGeom prst="rect">
            <a:avLst/>
          </a:prstGeom>
          <a:noFill/>
        </p:spPr>
        <p:txBody>
          <a:bodyPr wrap="square" rtlCol="0">
            <a:spAutoFit/>
          </a:bodyPr>
          <a:lstStyle/>
          <a:p>
            <a:r>
              <a:rPr lang="zh-CN" altLang="en-US" sz="2400" dirty="0">
                <a:solidFill>
                  <a:prstClr val="black"/>
                </a:solidFill>
              </a:rPr>
              <a:t>判断是否超度量谱系：</a:t>
            </a:r>
            <a:r>
              <a:rPr lang="en-US" altLang="zh-CN" sz="2400" dirty="0">
                <a:solidFill>
                  <a:prstClr val="black"/>
                </a:solidFill>
              </a:rPr>
              <a:t>ape package</a:t>
            </a:r>
          </a:p>
          <a:p>
            <a:r>
              <a:rPr lang="en-US" altLang="zh-CN" sz="2400" dirty="0" err="1">
                <a:solidFill>
                  <a:prstClr val="black"/>
                </a:solidFill>
              </a:rPr>
              <a:t>is.ultrametric</a:t>
            </a:r>
            <a:endParaRPr lang="en-US" altLang="zh-CN" sz="2400" dirty="0">
              <a:solidFill>
                <a:prstClr val="black"/>
              </a:solidFill>
            </a:endParaRPr>
          </a:p>
        </p:txBody>
      </p:sp>
      <p:sp>
        <p:nvSpPr>
          <p:cNvPr id="14" name="Rectangle 38"/>
          <p:cNvSpPr>
            <a:spLocks noChangeArrowheads="1"/>
          </p:cNvSpPr>
          <p:nvPr/>
        </p:nvSpPr>
        <p:spPr bwMode="auto">
          <a:xfrm>
            <a:off x="198454" y="88393"/>
            <a:ext cx="3877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关于谱系的几个名词</a:t>
            </a:r>
            <a:endParaRPr lang="en-US" altLang="zh-CN"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04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7503" y="4494516"/>
            <a:ext cx="8962605" cy="2308324"/>
          </a:xfrm>
          <a:prstGeom prst="rect">
            <a:avLst/>
          </a:prstGeom>
        </p:spPr>
        <p:txBody>
          <a:bodyPr wrap="square">
            <a:spAutoFit/>
          </a:bodyPr>
          <a:lstStyle/>
          <a:p>
            <a:pPr>
              <a:lnSpc>
                <a:spcPct val="150000"/>
              </a:lnSpc>
            </a:pPr>
            <a:r>
              <a:rPr lang="zh-CN" altLang="en-US" sz="2400" dirty="0">
                <a:solidFill>
                  <a:prstClr val="black"/>
                </a:solidFill>
                <a:latin typeface="Times New Roman" pitchFamily="18" charset="0"/>
                <a:cs typeface="Times New Roman" pitchFamily="18" charset="0"/>
              </a:rPr>
              <a:t>单系类群</a:t>
            </a:r>
            <a:r>
              <a:rPr lang="en-US" altLang="zh-CN" sz="2400" dirty="0">
                <a:solidFill>
                  <a:prstClr val="black"/>
                </a:solidFill>
                <a:latin typeface="Times New Roman" pitchFamily="18" charset="0"/>
                <a:cs typeface="Times New Roman" pitchFamily="18" charset="0"/>
              </a:rPr>
              <a:t>(monophyletic group)</a:t>
            </a:r>
            <a:r>
              <a:rPr lang="zh-CN" altLang="en-US" sz="2400" dirty="0">
                <a:solidFill>
                  <a:prstClr val="black"/>
                </a:solidFill>
                <a:latin typeface="Times New Roman" pitchFamily="18" charset="0"/>
                <a:cs typeface="Times New Roman" pitchFamily="18" charset="0"/>
              </a:rPr>
              <a:t>：包含一个最近祖先的所有后裔</a:t>
            </a:r>
            <a:endParaRPr lang="en-US" altLang="zh-CN" sz="2400" dirty="0">
              <a:solidFill>
                <a:prstClr val="black"/>
              </a:solidFill>
              <a:latin typeface="Times New Roman" pitchFamily="18" charset="0"/>
              <a:cs typeface="Times New Roman" pitchFamily="18" charset="0"/>
            </a:endParaRPr>
          </a:p>
          <a:p>
            <a:pPr>
              <a:lnSpc>
                <a:spcPct val="150000"/>
              </a:lnSpc>
            </a:pPr>
            <a:r>
              <a:rPr lang="zh-CN" altLang="en-US" sz="2400" dirty="0">
                <a:solidFill>
                  <a:prstClr val="black"/>
                </a:solidFill>
                <a:latin typeface="Times New Roman" pitchFamily="18" charset="0"/>
                <a:cs typeface="Times New Roman" pitchFamily="18" charset="0"/>
              </a:rPr>
              <a:t>并系类群</a:t>
            </a:r>
            <a:r>
              <a:rPr lang="en-US" altLang="zh-CN" sz="2400" dirty="0">
                <a:solidFill>
                  <a:prstClr val="black"/>
                </a:solidFill>
                <a:latin typeface="Times New Roman" pitchFamily="18" charset="0"/>
                <a:cs typeface="Times New Roman" pitchFamily="18" charset="0"/>
              </a:rPr>
              <a:t>(paraphyletic)</a:t>
            </a:r>
            <a:r>
              <a:rPr lang="zh-CN" altLang="en-US" sz="2400" dirty="0">
                <a:solidFill>
                  <a:prstClr val="black"/>
                </a:solidFill>
                <a:latin typeface="Times New Roman" pitchFamily="18" charset="0"/>
                <a:cs typeface="Times New Roman" pitchFamily="18" charset="0"/>
              </a:rPr>
              <a:t>：</a:t>
            </a:r>
            <a:r>
              <a:rPr lang="zh-CN" altLang="en-US" sz="2400" dirty="0">
                <a:solidFill>
                  <a:prstClr val="black"/>
                </a:solidFill>
              </a:rPr>
              <a:t>仅包括一个最近祖先的部分后裔</a:t>
            </a:r>
            <a:endParaRPr lang="en-US" altLang="zh-CN" sz="2400" dirty="0">
              <a:solidFill>
                <a:prstClr val="black"/>
              </a:solidFill>
            </a:endParaRPr>
          </a:p>
          <a:p>
            <a:pPr>
              <a:lnSpc>
                <a:spcPct val="150000"/>
              </a:lnSpc>
            </a:pPr>
            <a:r>
              <a:rPr lang="zh-CN" altLang="en-US" sz="2400" dirty="0">
                <a:solidFill>
                  <a:prstClr val="black"/>
                </a:solidFill>
                <a:latin typeface="Times New Roman" pitchFamily="18" charset="0"/>
                <a:cs typeface="Times New Roman" pitchFamily="18" charset="0"/>
              </a:rPr>
              <a:t>多系类群</a:t>
            </a:r>
            <a:r>
              <a:rPr lang="en-US" altLang="zh-CN" sz="2400" dirty="0">
                <a:solidFill>
                  <a:prstClr val="black"/>
                </a:solidFill>
                <a:latin typeface="Times New Roman" pitchFamily="18" charset="0"/>
                <a:cs typeface="Times New Roman" pitchFamily="18" charset="0"/>
              </a:rPr>
              <a:t>(polyphyletic)</a:t>
            </a:r>
            <a:r>
              <a:rPr lang="zh-CN" altLang="en-US" sz="2400" dirty="0">
                <a:solidFill>
                  <a:prstClr val="black"/>
                </a:solidFill>
                <a:latin typeface="Times New Roman" pitchFamily="18" charset="0"/>
                <a:cs typeface="Times New Roman" pitchFamily="18" charset="0"/>
              </a:rPr>
              <a:t>：由趋同进化导致的、在谱系上相隔着其他分支的类群</a:t>
            </a:r>
            <a:endParaRPr lang="en-US" altLang="zh-CN" sz="2400" dirty="0">
              <a:solidFill>
                <a:prstClr val="black"/>
              </a:solidFill>
              <a:latin typeface="Times New Roman" pitchFamily="18" charset="0"/>
              <a:cs typeface="Times New Roman" pitchFamily="18" charset="0"/>
            </a:endParaRPr>
          </a:p>
        </p:txBody>
      </p:sp>
      <p:grpSp>
        <p:nvGrpSpPr>
          <p:cNvPr id="15" name="Group 7"/>
          <p:cNvGrpSpPr>
            <a:grpSpLocks/>
          </p:cNvGrpSpPr>
          <p:nvPr/>
        </p:nvGrpSpPr>
        <p:grpSpPr bwMode="auto">
          <a:xfrm>
            <a:off x="0" y="0"/>
            <a:ext cx="9144000" cy="762000"/>
            <a:chOff x="0" y="0"/>
            <a:chExt cx="9144000" cy="762000"/>
          </a:xfrm>
        </p:grpSpPr>
        <p:pic>
          <p:nvPicPr>
            <p:cNvPr id="16" name="Picture 39" descr="CMEC_header copy.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2149811" y="848643"/>
            <a:ext cx="4104587" cy="4099444"/>
          </a:xfrm>
          <a:prstGeom prst="rect">
            <a:avLst/>
          </a:prstGeom>
        </p:spPr>
      </p:pic>
      <p:sp>
        <p:nvSpPr>
          <p:cNvPr id="12" name="Oval 11"/>
          <p:cNvSpPr/>
          <p:nvPr/>
        </p:nvSpPr>
        <p:spPr>
          <a:xfrm>
            <a:off x="2262909" y="1246909"/>
            <a:ext cx="1754909" cy="785091"/>
          </a:xfrm>
          <a:prstGeom prst="ellipse">
            <a:avLst/>
          </a:prstGeom>
          <a:solidFill>
            <a:schemeClr val="accent5">
              <a:lumMod val="75000"/>
              <a:alpha val="30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4017818" y="1246909"/>
            <a:ext cx="2123482" cy="785091"/>
          </a:xfrm>
          <a:prstGeom prst="ellipse">
            <a:avLst/>
          </a:prstGeom>
          <a:solidFill>
            <a:schemeClr val="accent5">
              <a:lumMod val="75000"/>
              <a:alpha val="30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a:off x="4588805" y="1296832"/>
            <a:ext cx="1552495" cy="785091"/>
          </a:xfrm>
          <a:prstGeom prst="ellipse">
            <a:avLst/>
          </a:prstGeom>
          <a:solidFill>
            <a:schemeClr val="accent6">
              <a:lumMod val="50000"/>
              <a:alpha val="30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Oval 21"/>
          <p:cNvSpPr/>
          <p:nvPr/>
        </p:nvSpPr>
        <p:spPr>
          <a:xfrm>
            <a:off x="3171905" y="1271870"/>
            <a:ext cx="1552495" cy="785091"/>
          </a:xfrm>
          <a:prstGeom prst="ellipse">
            <a:avLst/>
          </a:prstGeom>
          <a:solidFill>
            <a:schemeClr val="accent6">
              <a:lumMod val="50000"/>
              <a:alpha val="30000"/>
            </a:schemeClr>
          </a:solidFill>
          <a:ln w="63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38"/>
          <p:cNvSpPr>
            <a:spLocks noChangeArrowheads="1"/>
          </p:cNvSpPr>
          <p:nvPr/>
        </p:nvSpPr>
        <p:spPr bwMode="auto">
          <a:xfrm>
            <a:off x="198454" y="88393"/>
            <a:ext cx="3877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关于谱系的几个名词</a:t>
            </a:r>
            <a:endParaRPr lang="en-US" altLang="zh-CN"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770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1"/>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9" grpId="0" animBg="1"/>
      <p:bldP spid="19" grpId="1" animBg="1"/>
      <p:bldP spid="21" grpId="0" animBg="1"/>
      <p:bldP spid="21" grpId="1"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8491" y="2455117"/>
            <a:ext cx="5458119" cy="4402883"/>
          </a:xfrm>
          <a:prstGeom prst="rect">
            <a:avLst/>
          </a:prstGeom>
        </p:spPr>
      </p:pic>
      <p:pic>
        <p:nvPicPr>
          <p:cNvPr id="5" name="Picture 4"/>
          <p:cNvPicPr>
            <a:picLocks noChangeAspect="1"/>
          </p:cNvPicPr>
          <p:nvPr/>
        </p:nvPicPr>
        <p:blipFill>
          <a:blip r:embed="rId3"/>
          <a:stretch>
            <a:fillRect/>
          </a:stretch>
        </p:blipFill>
        <p:spPr>
          <a:xfrm>
            <a:off x="517551" y="249034"/>
            <a:ext cx="4083395" cy="3724502"/>
          </a:xfrm>
          <a:prstGeom prst="rect">
            <a:avLst/>
          </a:prstGeom>
        </p:spPr>
      </p:pic>
      <p:pic>
        <p:nvPicPr>
          <p:cNvPr id="6" name="Picture 5"/>
          <p:cNvPicPr>
            <a:picLocks noChangeAspect="1"/>
          </p:cNvPicPr>
          <p:nvPr/>
        </p:nvPicPr>
        <p:blipFill>
          <a:blip r:embed="rId4"/>
          <a:stretch>
            <a:fillRect/>
          </a:stretch>
        </p:blipFill>
        <p:spPr>
          <a:xfrm>
            <a:off x="9304256" y="1059006"/>
            <a:ext cx="4286250" cy="3648075"/>
          </a:xfrm>
          <a:prstGeom prst="rect">
            <a:avLst/>
          </a:prstGeom>
        </p:spPr>
      </p:pic>
      <p:sp>
        <p:nvSpPr>
          <p:cNvPr id="7" name="TextBox 6"/>
          <p:cNvSpPr txBox="1"/>
          <p:nvPr/>
        </p:nvSpPr>
        <p:spPr>
          <a:xfrm>
            <a:off x="443060" y="1178351"/>
            <a:ext cx="646331" cy="369332"/>
          </a:xfrm>
          <a:prstGeom prst="rect">
            <a:avLst/>
          </a:prstGeom>
          <a:noFill/>
        </p:spPr>
        <p:txBody>
          <a:bodyPr wrap="none" rtlCol="0">
            <a:spAutoFit/>
          </a:bodyPr>
          <a:lstStyle/>
          <a:p>
            <a:r>
              <a:rPr lang="zh-CN" altLang="en-US" dirty="0">
                <a:solidFill>
                  <a:prstClr val="black"/>
                </a:solidFill>
              </a:rPr>
              <a:t>狐猴</a:t>
            </a:r>
            <a:endParaRPr lang="en-US" dirty="0">
              <a:solidFill>
                <a:prstClr val="black"/>
              </a:solidFill>
            </a:endParaRPr>
          </a:p>
        </p:txBody>
      </p:sp>
      <p:sp>
        <p:nvSpPr>
          <p:cNvPr id="8" name="TextBox 7"/>
          <p:cNvSpPr txBox="1"/>
          <p:nvPr/>
        </p:nvSpPr>
        <p:spPr>
          <a:xfrm>
            <a:off x="1010359" y="1178351"/>
            <a:ext cx="646331" cy="369332"/>
          </a:xfrm>
          <a:prstGeom prst="rect">
            <a:avLst/>
          </a:prstGeom>
          <a:noFill/>
        </p:spPr>
        <p:txBody>
          <a:bodyPr wrap="none" rtlCol="0">
            <a:spAutoFit/>
          </a:bodyPr>
          <a:lstStyle/>
          <a:p>
            <a:r>
              <a:rPr lang="zh-CN" altLang="en-US" dirty="0">
                <a:solidFill>
                  <a:prstClr val="black"/>
                </a:solidFill>
              </a:rPr>
              <a:t>懒猴</a:t>
            </a:r>
            <a:endParaRPr lang="en-US" dirty="0">
              <a:solidFill>
                <a:prstClr val="black"/>
              </a:solidFill>
            </a:endParaRPr>
          </a:p>
        </p:txBody>
      </p:sp>
      <p:sp>
        <p:nvSpPr>
          <p:cNvPr id="9" name="TextBox 8"/>
          <p:cNvSpPr txBox="1"/>
          <p:nvPr/>
        </p:nvSpPr>
        <p:spPr>
          <a:xfrm>
            <a:off x="1452815" y="1547683"/>
            <a:ext cx="877163" cy="369332"/>
          </a:xfrm>
          <a:prstGeom prst="rect">
            <a:avLst/>
          </a:prstGeom>
          <a:noFill/>
        </p:spPr>
        <p:txBody>
          <a:bodyPr wrap="none" rtlCol="0">
            <a:spAutoFit/>
          </a:bodyPr>
          <a:lstStyle/>
          <a:p>
            <a:r>
              <a:rPr lang="zh-CN" altLang="en-US" dirty="0">
                <a:solidFill>
                  <a:prstClr val="black"/>
                </a:solidFill>
              </a:rPr>
              <a:t>眼镜猴</a:t>
            </a:r>
            <a:endParaRPr lang="en-US" dirty="0">
              <a:solidFill>
                <a:prstClr val="black"/>
              </a:solidFill>
            </a:endParaRPr>
          </a:p>
        </p:txBody>
      </p:sp>
      <p:sp>
        <p:nvSpPr>
          <p:cNvPr id="10" name="TextBox 9"/>
          <p:cNvSpPr txBox="1"/>
          <p:nvPr/>
        </p:nvSpPr>
        <p:spPr>
          <a:xfrm rot="18711965">
            <a:off x="6276235" y="3233393"/>
            <a:ext cx="646331" cy="369332"/>
          </a:xfrm>
          <a:prstGeom prst="rect">
            <a:avLst/>
          </a:prstGeom>
          <a:noFill/>
        </p:spPr>
        <p:txBody>
          <a:bodyPr wrap="none" rtlCol="0">
            <a:spAutoFit/>
          </a:bodyPr>
          <a:lstStyle/>
          <a:p>
            <a:r>
              <a:rPr lang="zh-CN" altLang="en-US" dirty="0">
                <a:solidFill>
                  <a:prstClr val="black"/>
                </a:solidFill>
              </a:rPr>
              <a:t>龟鳖</a:t>
            </a:r>
            <a:endParaRPr lang="en-US" dirty="0">
              <a:solidFill>
                <a:prstClr val="black"/>
              </a:solidFill>
            </a:endParaRPr>
          </a:p>
        </p:txBody>
      </p:sp>
      <p:sp>
        <p:nvSpPr>
          <p:cNvPr id="11" name="TextBox 10"/>
          <p:cNvSpPr txBox="1"/>
          <p:nvPr/>
        </p:nvSpPr>
        <p:spPr>
          <a:xfrm rot="18711965">
            <a:off x="7123304" y="2958592"/>
            <a:ext cx="877163" cy="369332"/>
          </a:xfrm>
          <a:prstGeom prst="rect">
            <a:avLst/>
          </a:prstGeom>
          <a:noFill/>
        </p:spPr>
        <p:txBody>
          <a:bodyPr wrap="none" rtlCol="0">
            <a:spAutoFit/>
          </a:bodyPr>
          <a:lstStyle/>
          <a:p>
            <a:r>
              <a:rPr lang="zh-CN" altLang="en-US" dirty="0">
                <a:solidFill>
                  <a:prstClr val="black"/>
                </a:solidFill>
              </a:rPr>
              <a:t>有鳞类</a:t>
            </a:r>
            <a:endParaRPr lang="en-US" dirty="0">
              <a:solidFill>
                <a:prstClr val="black"/>
              </a:solidFill>
            </a:endParaRPr>
          </a:p>
        </p:txBody>
      </p:sp>
      <p:sp>
        <p:nvSpPr>
          <p:cNvPr id="12" name="TextBox 11"/>
          <p:cNvSpPr txBox="1"/>
          <p:nvPr/>
        </p:nvSpPr>
        <p:spPr>
          <a:xfrm rot="18711965">
            <a:off x="7842517" y="3045003"/>
            <a:ext cx="646331" cy="369332"/>
          </a:xfrm>
          <a:prstGeom prst="rect">
            <a:avLst/>
          </a:prstGeom>
          <a:noFill/>
        </p:spPr>
        <p:txBody>
          <a:bodyPr wrap="none" rtlCol="0">
            <a:spAutoFit/>
          </a:bodyPr>
          <a:lstStyle/>
          <a:p>
            <a:r>
              <a:rPr lang="zh-CN" altLang="en-US" dirty="0">
                <a:solidFill>
                  <a:prstClr val="black"/>
                </a:solidFill>
              </a:rPr>
              <a:t>鳄类</a:t>
            </a:r>
            <a:endParaRPr lang="en-US" dirty="0">
              <a:solidFill>
                <a:prstClr val="black"/>
              </a:solidFill>
            </a:endParaRPr>
          </a:p>
        </p:txBody>
      </p:sp>
      <p:sp>
        <p:nvSpPr>
          <p:cNvPr id="13" name="TextBox 12"/>
          <p:cNvSpPr txBox="1"/>
          <p:nvPr/>
        </p:nvSpPr>
        <p:spPr>
          <a:xfrm rot="18711965">
            <a:off x="8260243" y="3322501"/>
            <a:ext cx="646331" cy="369332"/>
          </a:xfrm>
          <a:prstGeom prst="rect">
            <a:avLst/>
          </a:prstGeom>
          <a:noFill/>
        </p:spPr>
        <p:txBody>
          <a:bodyPr wrap="none" rtlCol="0">
            <a:spAutoFit/>
          </a:bodyPr>
          <a:lstStyle/>
          <a:p>
            <a:r>
              <a:rPr lang="zh-CN" altLang="en-US" dirty="0">
                <a:solidFill>
                  <a:prstClr val="black"/>
                </a:solidFill>
              </a:rPr>
              <a:t>鸟类</a:t>
            </a:r>
            <a:endParaRPr lang="en-US" dirty="0">
              <a:solidFill>
                <a:prstClr val="black"/>
              </a:solidFill>
            </a:endParaRPr>
          </a:p>
        </p:txBody>
      </p:sp>
      <p:sp>
        <p:nvSpPr>
          <p:cNvPr id="14" name="TextBox 13"/>
          <p:cNvSpPr txBox="1"/>
          <p:nvPr/>
        </p:nvSpPr>
        <p:spPr>
          <a:xfrm rot="18711965">
            <a:off x="5540230" y="3123491"/>
            <a:ext cx="877163" cy="369332"/>
          </a:xfrm>
          <a:prstGeom prst="rect">
            <a:avLst/>
          </a:prstGeom>
          <a:noFill/>
        </p:spPr>
        <p:txBody>
          <a:bodyPr wrap="none" rtlCol="0">
            <a:spAutoFit/>
          </a:bodyPr>
          <a:lstStyle/>
          <a:p>
            <a:r>
              <a:rPr lang="zh-CN" altLang="en-US" dirty="0">
                <a:solidFill>
                  <a:prstClr val="black"/>
                </a:solidFill>
              </a:rPr>
              <a:t>哺乳类</a:t>
            </a:r>
            <a:endParaRPr lang="en-US" dirty="0">
              <a:solidFill>
                <a:prstClr val="black"/>
              </a:solidFill>
            </a:endParaRPr>
          </a:p>
        </p:txBody>
      </p:sp>
      <p:sp>
        <p:nvSpPr>
          <p:cNvPr id="2" name="TextBox 1"/>
          <p:cNvSpPr txBox="1"/>
          <p:nvPr/>
        </p:nvSpPr>
        <p:spPr>
          <a:xfrm>
            <a:off x="4979432" y="828112"/>
            <a:ext cx="3887796" cy="830997"/>
          </a:xfrm>
          <a:prstGeom prst="rect">
            <a:avLst/>
          </a:prstGeom>
          <a:noFill/>
        </p:spPr>
        <p:txBody>
          <a:bodyPr wrap="none" rtlCol="0">
            <a:spAutoFit/>
          </a:bodyPr>
          <a:lstStyle/>
          <a:p>
            <a:r>
              <a:rPr lang="zh-CN" altLang="en-US" sz="2400" dirty="0">
                <a:solidFill>
                  <a:prstClr val="black"/>
                </a:solidFill>
              </a:rPr>
              <a:t>判断是否单系：</a:t>
            </a:r>
            <a:r>
              <a:rPr lang="en-US" altLang="zh-CN" sz="2400" dirty="0">
                <a:solidFill>
                  <a:prstClr val="black"/>
                </a:solidFill>
              </a:rPr>
              <a:t>ape package</a:t>
            </a:r>
          </a:p>
          <a:p>
            <a:r>
              <a:rPr lang="en-US" altLang="zh-CN" sz="2400" dirty="0">
                <a:solidFill>
                  <a:prstClr val="black"/>
                </a:solidFill>
              </a:rPr>
              <a:t>is. monophyletic</a:t>
            </a:r>
          </a:p>
        </p:txBody>
      </p:sp>
      <p:sp>
        <p:nvSpPr>
          <p:cNvPr id="3" name="Rectangle 2"/>
          <p:cNvSpPr/>
          <p:nvPr/>
        </p:nvSpPr>
        <p:spPr>
          <a:xfrm>
            <a:off x="4920890" y="156334"/>
            <a:ext cx="3929281" cy="461665"/>
          </a:xfrm>
          <a:prstGeom prst="rect">
            <a:avLst/>
          </a:prstGeom>
        </p:spPr>
        <p:txBody>
          <a:bodyPr wrap="none">
            <a:spAutoFit/>
          </a:bodyPr>
          <a:lstStyle/>
          <a:p>
            <a:r>
              <a:rPr lang="zh-CN" altLang="en-US" sz="2400" dirty="0">
                <a:solidFill>
                  <a:prstClr val="black"/>
                </a:solidFill>
                <a:latin typeface="Times New Roman" pitchFamily="18" charset="0"/>
                <a:cs typeface="Times New Roman" pitchFamily="18" charset="0"/>
              </a:rPr>
              <a:t>比如</a:t>
            </a:r>
            <a:r>
              <a:rPr lang="en-US" altLang="zh-CN" sz="2400" dirty="0">
                <a:solidFill>
                  <a:prstClr val="black"/>
                </a:solidFill>
                <a:latin typeface="Times New Roman" pitchFamily="18" charset="0"/>
                <a:cs typeface="Times New Roman" pitchFamily="18" charset="0"/>
              </a:rPr>
              <a:t>C4</a:t>
            </a:r>
            <a:r>
              <a:rPr lang="zh-CN" altLang="en-US" sz="2400" dirty="0">
                <a:solidFill>
                  <a:prstClr val="black"/>
                </a:solidFill>
                <a:latin typeface="Times New Roman" pitchFamily="18" charset="0"/>
                <a:cs typeface="Times New Roman" pitchFamily="18" charset="0"/>
              </a:rPr>
              <a:t>植物、固氮植物等。</a:t>
            </a:r>
            <a:endParaRPr lang="en-US" sz="2400" dirty="0">
              <a:solidFill>
                <a:prstClr val="black"/>
              </a:solidFill>
            </a:endParaRPr>
          </a:p>
        </p:txBody>
      </p:sp>
      <p:pic>
        <p:nvPicPr>
          <p:cNvPr id="15" name="Picture 14"/>
          <p:cNvPicPr>
            <a:picLocks noChangeAspect="1"/>
          </p:cNvPicPr>
          <p:nvPr/>
        </p:nvPicPr>
        <p:blipFill>
          <a:blip r:embed="rId5">
            <a:clrChange>
              <a:clrFrom>
                <a:srgbClr val="FFFFFF"/>
              </a:clrFrom>
              <a:clrTo>
                <a:srgbClr val="FFFFFF">
                  <a:alpha val="0"/>
                </a:srgbClr>
              </a:clrTo>
            </a:clrChange>
          </a:blip>
          <a:stretch>
            <a:fillRect/>
          </a:stretch>
        </p:blipFill>
        <p:spPr>
          <a:xfrm>
            <a:off x="596665" y="3702504"/>
            <a:ext cx="3513091" cy="2920527"/>
          </a:xfrm>
          <a:prstGeom prst="rect">
            <a:avLst/>
          </a:prstGeom>
        </p:spPr>
      </p:pic>
      <p:sp>
        <p:nvSpPr>
          <p:cNvPr id="16" name="Rectangle 15"/>
          <p:cNvSpPr/>
          <p:nvPr/>
        </p:nvSpPr>
        <p:spPr>
          <a:xfrm>
            <a:off x="233271" y="3983009"/>
            <a:ext cx="1107996" cy="369332"/>
          </a:xfrm>
          <a:prstGeom prst="rect">
            <a:avLst/>
          </a:prstGeom>
        </p:spPr>
        <p:txBody>
          <a:bodyPr wrap="none">
            <a:spAutoFit/>
          </a:bodyPr>
          <a:lstStyle/>
          <a:p>
            <a:r>
              <a:rPr lang="zh-CN" altLang="en-US" dirty="0">
                <a:solidFill>
                  <a:prstClr val="black"/>
                </a:solidFill>
                <a:latin typeface="Times New Roman" pitchFamily="18" charset="0"/>
                <a:cs typeface="Times New Roman" pitchFamily="18" charset="0"/>
              </a:rPr>
              <a:t>固氮植物</a:t>
            </a:r>
            <a:endParaRPr lang="en-US" dirty="0">
              <a:solidFill>
                <a:prstClr val="black"/>
              </a:solidFill>
            </a:endParaRPr>
          </a:p>
        </p:txBody>
      </p:sp>
    </p:spTree>
    <p:extLst>
      <p:ext uri="{BB962C8B-B14F-4D97-AF65-F5344CB8AC3E}">
        <p14:creationId xmlns:p14="http://schemas.microsoft.com/office/powerpoint/2010/main" val="31850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2" grpId="0"/>
      <p:bldP spid="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1352" y="1627366"/>
            <a:ext cx="3430669" cy="3425563"/>
          </a:xfrm>
          <a:prstGeom prst="rect">
            <a:avLst/>
          </a:prstGeom>
        </p:spPr>
      </p:pic>
      <p:cxnSp>
        <p:nvCxnSpPr>
          <p:cNvPr id="5" name="Straight Arrow Connector 4"/>
          <p:cNvCxnSpPr/>
          <p:nvPr/>
        </p:nvCxnSpPr>
        <p:spPr>
          <a:xfrm flipV="1">
            <a:off x="2601953" y="4581980"/>
            <a:ext cx="619811"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88692" y="4664801"/>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枝长</a:t>
            </a:r>
            <a:endParaRPr lang="en-US" dirty="0">
              <a:solidFill>
                <a:prstClr val="black"/>
              </a:solidFill>
            </a:endParaRPr>
          </a:p>
        </p:txBody>
      </p:sp>
      <p:cxnSp>
        <p:nvCxnSpPr>
          <p:cNvPr id="7" name="Straight Arrow Connector 6"/>
          <p:cNvCxnSpPr/>
          <p:nvPr/>
        </p:nvCxnSpPr>
        <p:spPr>
          <a:xfrm>
            <a:off x="1435500" y="4289318"/>
            <a:ext cx="1166453"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87800" y="4368526"/>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枝长</a:t>
            </a:r>
            <a:endParaRPr lang="en-US" dirty="0">
              <a:solidFill>
                <a:prstClr val="black"/>
              </a:solidFill>
            </a:endParaRPr>
          </a:p>
        </p:txBody>
      </p:sp>
      <p:sp>
        <p:nvSpPr>
          <p:cNvPr id="2" name="Rectangle 1"/>
          <p:cNvSpPr/>
          <p:nvPr/>
        </p:nvSpPr>
        <p:spPr>
          <a:xfrm>
            <a:off x="1609704" y="5857443"/>
            <a:ext cx="1422184" cy="461665"/>
          </a:xfrm>
          <a:prstGeom prst="rect">
            <a:avLst/>
          </a:prstGeom>
        </p:spPr>
        <p:txBody>
          <a:bodyPr wrap="none">
            <a:spAutoFit/>
          </a:bodyPr>
          <a:lstStyle/>
          <a:p>
            <a:r>
              <a:rPr lang="zh-CN" altLang="en-US" sz="2400" b="1" dirty="0">
                <a:solidFill>
                  <a:prstClr val="black"/>
                </a:solidFill>
                <a:latin typeface="Times New Roman" pitchFamily="18" charset="0"/>
                <a:cs typeface="Times New Roman" pitchFamily="18" charset="0"/>
              </a:rPr>
              <a:t>进化时间</a:t>
            </a:r>
            <a:endParaRPr lang="en-US" sz="2400" b="1" dirty="0">
              <a:solidFill>
                <a:prstClr val="black"/>
              </a:solidFill>
            </a:endParaRPr>
          </a:p>
        </p:txBody>
      </p:sp>
      <p:sp>
        <p:nvSpPr>
          <p:cNvPr id="3" name="Rectangle 2"/>
          <p:cNvSpPr/>
          <p:nvPr/>
        </p:nvSpPr>
        <p:spPr>
          <a:xfrm>
            <a:off x="6544293" y="5701244"/>
            <a:ext cx="1422184" cy="461665"/>
          </a:xfrm>
          <a:prstGeom prst="rect">
            <a:avLst/>
          </a:prstGeom>
        </p:spPr>
        <p:txBody>
          <a:bodyPr wrap="none">
            <a:spAutoFit/>
          </a:bodyPr>
          <a:lstStyle/>
          <a:p>
            <a:r>
              <a:rPr lang="zh-CN" altLang="en-US" sz="2400" b="1" dirty="0">
                <a:solidFill>
                  <a:prstClr val="black"/>
                </a:solidFill>
                <a:latin typeface="Times New Roman" pitchFamily="18" charset="0"/>
                <a:cs typeface="Times New Roman" pitchFamily="18" charset="0"/>
              </a:rPr>
              <a:t>突变数量</a:t>
            </a:r>
            <a:endParaRPr lang="en-US" sz="2400" b="1" dirty="0">
              <a:solidFill>
                <a:prstClr val="black"/>
              </a:solidFill>
            </a:endParaRPr>
          </a:p>
        </p:txBody>
      </p:sp>
      <p:pic>
        <p:nvPicPr>
          <p:cNvPr id="10" name="Picture 9"/>
          <p:cNvPicPr>
            <a:picLocks noChangeAspect="1"/>
          </p:cNvPicPr>
          <p:nvPr/>
        </p:nvPicPr>
        <p:blipFill>
          <a:blip r:embed="rId3"/>
          <a:stretch>
            <a:fillRect/>
          </a:stretch>
        </p:blipFill>
        <p:spPr>
          <a:xfrm>
            <a:off x="5118469" y="1627366"/>
            <a:ext cx="3515799" cy="3508999"/>
          </a:xfrm>
          <a:prstGeom prst="rect">
            <a:avLst/>
          </a:prstGeom>
        </p:spPr>
      </p:pic>
      <p:cxnSp>
        <p:nvCxnSpPr>
          <p:cNvPr id="11" name="Straight Arrow Connector 10"/>
          <p:cNvCxnSpPr/>
          <p:nvPr/>
        </p:nvCxnSpPr>
        <p:spPr>
          <a:xfrm>
            <a:off x="6686524" y="4661188"/>
            <a:ext cx="1137723"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19169" y="4805461"/>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枝长</a:t>
            </a:r>
            <a:endParaRPr lang="en-US" dirty="0">
              <a:solidFill>
                <a:prstClr val="black"/>
              </a:solidFill>
            </a:endParaRPr>
          </a:p>
        </p:txBody>
      </p:sp>
      <p:cxnSp>
        <p:nvCxnSpPr>
          <p:cNvPr id="13" name="Straight Arrow Connector 12"/>
          <p:cNvCxnSpPr/>
          <p:nvPr/>
        </p:nvCxnSpPr>
        <p:spPr>
          <a:xfrm>
            <a:off x="6174557" y="4368526"/>
            <a:ext cx="474259"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50401" y="4450728"/>
            <a:ext cx="646331" cy="369332"/>
          </a:xfrm>
          <a:prstGeom prst="rect">
            <a:avLst/>
          </a:prstGeom>
          <a:solidFill>
            <a:schemeClr val="accent6">
              <a:lumMod val="20000"/>
              <a:lumOff val="80000"/>
            </a:schemeClr>
          </a:solidFill>
        </p:spPr>
        <p:txBody>
          <a:bodyPr wrap="none" rtlCol="0">
            <a:spAutoFit/>
          </a:bodyPr>
          <a:lstStyle/>
          <a:p>
            <a:r>
              <a:rPr lang="zh-CN" altLang="en-US" dirty="0">
                <a:solidFill>
                  <a:prstClr val="black"/>
                </a:solidFill>
              </a:rPr>
              <a:t>枝长</a:t>
            </a:r>
            <a:endParaRPr lang="en-US" dirty="0">
              <a:solidFill>
                <a:prstClr val="black"/>
              </a:solidFill>
            </a:endParaRPr>
          </a:p>
        </p:txBody>
      </p:sp>
      <p:grpSp>
        <p:nvGrpSpPr>
          <p:cNvPr id="17" name="Group 7"/>
          <p:cNvGrpSpPr>
            <a:grpSpLocks/>
          </p:cNvGrpSpPr>
          <p:nvPr/>
        </p:nvGrpSpPr>
        <p:grpSpPr bwMode="auto">
          <a:xfrm>
            <a:off x="0" y="0"/>
            <a:ext cx="9144000" cy="762000"/>
            <a:chOff x="0" y="0"/>
            <a:chExt cx="9144000" cy="762000"/>
          </a:xfrm>
        </p:grpSpPr>
        <p:pic>
          <p:nvPicPr>
            <p:cNvPr id="18" name="Picture 39" descr="CMEC_header copy.png"/>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4724400" y="0"/>
              <a:ext cx="4419600" cy="63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Line 6"/>
            <p:cNvSpPr>
              <a:spLocks noChangeShapeType="1"/>
            </p:cNvSpPr>
            <p:nvPr/>
          </p:nvSpPr>
          <p:spPr bwMode="auto">
            <a:xfrm>
              <a:off x="0" y="762000"/>
              <a:ext cx="9144000" cy="0"/>
            </a:xfrm>
            <a:prstGeom prst="line">
              <a:avLst/>
            </a:prstGeom>
            <a:noFill/>
            <a:ln w="19050">
              <a:solidFill>
                <a:srgbClr val="0066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prstClr val="black"/>
                </a:solidFill>
                <a:latin typeface="Arial" pitchFamily="34" charset="0"/>
                <a:ea typeface="ＭＳ Ｐゴシック" pitchFamily="34" charset="-128"/>
              </a:endParaRPr>
            </a:p>
          </p:txBody>
        </p:sp>
      </p:grpSp>
      <p:sp>
        <p:nvSpPr>
          <p:cNvPr id="21" name="Rectangle 38"/>
          <p:cNvSpPr>
            <a:spLocks noChangeArrowheads="1"/>
          </p:cNvSpPr>
          <p:nvPr/>
        </p:nvSpPr>
        <p:spPr bwMode="auto">
          <a:xfrm>
            <a:off x="198454" y="88393"/>
            <a:ext cx="3877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457200" indent="-457200" fontAlgn="base">
              <a:spcBef>
                <a:spcPts val="1800"/>
              </a:spcBef>
              <a:spcAft>
                <a:spcPct val="0"/>
              </a:spcAft>
              <a:buClr>
                <a:srgbClr val="0000CC"/>
              </a:buClr>
              <a:buSzPct val="100000"/>
              <a:buFont typeface="Wingdings" pitchFamily="2" charset="2"/>
              <a:buNone/>
            </a:pPr>
            <a:r>
              <a:rPr lang="zh-CN" altLang="en-US"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关于谱系的几个名词</a:t>
            </a:r>
            <a:endParaRPr lang="en-US" altLang="zh-CN" sz="3200" b="1" dirty="0">
              <a:solidFill>
                <a:prstClr val="black"/>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013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Blank Presentation">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Blank Presentation">
      <a:majorFont>
        <a:latin typeface="Times New Roman"/>
        <a:ea typeface=""/>
        <a:cs typeface=""/>
      </a:majorFont>
      <a:minorFont>
        <a:latin typeface="Times New Roman"/>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rgbClr val="29292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a-DK"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57150" cap="flat" cmpd="sng" algn="ctr">
          <a:solidFill>
            <a:srgbClr val="29292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a-DK" sz="18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1781</Words>
  <Application>Microsoft Office PowerPoint</Application>
  <PresentationFormat>On-screen Show (4:3)</PresentationFormat>
  <Paragraphs>260</Paragraphs>
  <Slides>35</Slides>
  <Notes>7</Notes>
  <HiddenSlides>0</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1</vt:i4>
      </vt:variant>
      <vt:variant>
        <vt:lpstr>Slide Titles</vt:lpstr>
      </vt:variant>
      <vt:variant>
        <vt:i4>35</vt:i4>
      </vt:variant>
    </vt:vector>
  </HeadingPairs>
  <TitlesOfParts>
    <vt:vector size="55" baseType="lpstr">
      <vt:lpstr>Frutiger LT Std 55 Roman</vt:lpstr>
      <vt:lpstr>ＭＳ Ｐゴシック</vt:lpstr>
      <vt:lpstr>宋体</vt:lpstr>
      <vt:lpstr>微软雅黑</vt:lpstr>
      <vt:lpstr>楷体</vt:lpstr>
      <vt:lpstr>楷体_GB2312</vt:lpstr>
      <vt:lpstr>黑体</vt:lpstr>
      <vt:lpstr>Arial</vt:lpstr>
      <vt:lpstr>Calibri</vt:lpstr>
      <vt:lpstr>Cambria Math</vt:lpstr>
      <vt:lpstr>Times New Roman</vt:lpstr>
      <vt:lpstr>Trebuchet MS</vt:lpstr>
      <vt:lpstr>Wingdings</vt:lpstr>
      <vt:lpstr>5_Office Theme</vt:lpstr>
      <vt:lpstr>Office 主题​​</vt:lpstr>
      <vt:lpstr>Default Design</vt:lpstr>
      <vt:lpstr>1_Office Theme</vt:lpstr>
      <vt:lpstr>Blank Presentation</vt:lpstr>
      <vt:lpstr>8_Default Design</vt:lpstr>
      <vt:lpstr>Equation</vt:lpstr>
      <vt:lpstr>第十二讲 宏观进化分析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Phylogenetic diversity indices</vt:lpstr>
      <vt:lpstr>Phylogenetic diversity indices</vt:lpstr>
      <vt:lpstr>Phylogenetic diversity indices</vt:lpstr>
      <vt:lpstr>Phylogenetic diversity indices</vt:lpstr>
      <vt:lpstr>PowerPoint Presentation</vt:lpstr>
      <vt:lpstr>PowerPoint Presentation</vt:lpstr>
      <vt:lpstr>PowerPoint Presentation</vt:lpstr>
      <vt:lpstr>PowerPoint Presentation</vt:lpstr>
      <vt:lpstr>PowerPoint Presentation</vt:lpstr>
      <vt:lpstr>Ecological null hypothesis</vt:lpstr>
      <vt:lpstr>Ecological null hypothesis</vt:lpstr>
      <vt:lpstr>Ecological null models</vt:lpstr>
      <vt:lpstr>PowerPoint Presentation</vt:lpstr>
      <vt:lpstr>PowerPoint Presentation</vt:lpstr>
      <vt:lpstr>Community assembly competition-driven vs. filter-driven </vt:lpstr>
      <vt:lpstr>The classic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Phylogenetic diversity indices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第十三讲 宏观进化分析 (1) </dc:title>
  <dc:creator>Zhiheng Wang</dc:creator>
  <cp:lastModifiedBy>Zhiheng Wang</cp:lastModifiedBy>
  <cp:revision>16</cp:revision>
  <dcterms:created xsi:type="dcterms:W3CDTF">2019-12-02T04:22:18Z</dcterms:created>
  <dcterms:modified xsi:type="dcterms:W3CDTF">2021-11-23T15:20:41Z</dcterms:modified>
</cp:coreProperties>
</file>