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12" r:id="rId4"/>
  </p:sldMasterIdLst>
  <p:notesMasterIdLst>
    <p:notesMasterId r:id="rId26"/>
  </p:notesMasterIdLst>
  <p:sldIdLst>
    <p:sldId id="268" r:id="rId5"/>
    <p:sldId id="264" r:id="rId6"/>
    <p:sldId id="269" r:id="rId7"/>
    <p:sldId id="270" r:id="rId8"/>
    <p:sldId id="265" r:id="rId9"/>
    <p:sldId id="280" r:id="rId10"/>
    <p:sldId id="271" r:id="rId11"/>
    <p:sldId id="283" r:id="rId12"/>
    <p:sldId id="279" r:id="rId13"/>
    <p:sldId id="277" r:id="rId14"/>
    <p:sldId id="257" r:id="rId15"/>
    <p:sldId id="266" r:id="rId16"/>
    <p:sldId id="286" r:id="rId17"/>
    <p:sldId id="262" r:id="rId18"/>
    <p:sldId id="278" r:id="rId19"/>
    <p:sldId id="263" r:id="rId20"/>
    <p:sldId id="267" r:id="rId21"/>
    <p:sldId id="281" r:id="rId22"/>
    <p:sldId id="282" r:id="rId23"/>
    <p:sldId id="28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5498B-D446-45AD-8DC0-B5AEA503E148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AF6EF-8CD5-49C0-BEB7-C1EBC6B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8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8DAAC-5593-4CFD-A6A3-B3DE75F4059B}" type="slidenum">
              <a:rPr lang="en-US" altLang="zh-CN" smtClean="0">
                <a:solidFill>
                  <a:srgbClr val="000000"/>
                </a:solidFill>
              </a:rPr>
              <a:pPr/>
              <a:t>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7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91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25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36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767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59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45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780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49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542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5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94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76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841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483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90D82D-3978-48E4-BC86-307B997F890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185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59143-A03F-4820-AEAB-7291A000850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9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6A8CE4-DFD9-4FF5-8157-2702BF0720F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422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54521A-9B9F-4B4A-AD94-7DC970B6498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225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A8F41-13B8-4749-B365-17F2CFC2445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9362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C4A8A-4167-4060-B995-F3ECE50FA11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6334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F129A8-BBD1-4016-9565-1E09B918255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01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2658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192DF-421E-45D5-AFCD-88AC1BCCDAB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0068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83FFEA-36F6-4DEA-90E7-0E70252363B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620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E6BA73-8DBD-4DCC-8FF7-BA6D37FDD05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471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B5D88-9BB8-4165-AA96-1004AF46426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014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99A8A74-00A5-40B4-8022-4D43CFC3FC6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038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A4D0889-D584-45EA-9522-4DABDAAA045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7207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63343AA-D135-4983-9B59-58BCB8BD62F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9869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776" y="1268760"/>
            <a:ext cx="7990656" cy="2088232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aseline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0" name="Content Placeholder 33"/>
          <p:cNvSpPr>
            <a:spLocks noGrp="1"/>
          </p:cNvSpPr>
          <p:nvPr userDrawn="1">
            <p:ph sz="quarter" idx="14" hasCustomPrompt="1"/>
          </p:nvPr>
        </p:nvSpPr>
        <p:spPr>
          <a:xfrm>
            <a:off x="467544" y="3645024"/>
            <a:ext cx="6696075" cy="431627"/>
          </a:xfrm>
          <a:prstGeom prst="rect">
            <a:avLst/>
          </a:prstGeom>
        </p:spPr>
        <p:txBody>
          <a:bodyPr/>
          <a:lstStyle>
            <a:lvl1pPr algn="l">
              <a:buNone/>
              <a:defRPr sz="1800" baseline="0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da-DK" dirty="0" smtClean="0"/>
              <a:t>By: </a:t>
            </a:r>
            <a:r>
              <a:rPr lang="da-DK" dirty="0" err="1" smtClean="0"/>
              <a:t>name</a:t>
            </a:r>
            <a:r>
              <a:rPr lang="da-DK" dirty="0" smtClean="0"/>
              <a:t>(s)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51520" y="5589240"/>
            <a:ext cx="8640960" cy="0"/>
          </a:xfrm>
          <a:prstGeom prst="line">
            <a:avLst/>
          </a:prstGeom>
          <a:ln w="22225">
            <a:solidFill>
              <a:srgbClr val="3673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MEC_header copy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0"/>
            <a:ext cx="6991400" cy="94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150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29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2706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770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1913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181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099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0921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497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14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568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10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57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5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46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96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7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8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53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2C2BDA-2627-4340-800A-BC9843CDC2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07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90177-1BF8-4052-9C5E-6CE9E12DD57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9BEAF-2A2C-431D-BBB5-E4A1655969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50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iheng.wang@pk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0999" y="1219200"/>
            <a:ext cx="8658549" cy="2160240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语言做图</a:t>
            </a:r>
            <a:endParaRPr lang="en-US" altLang="zh-CN" sz="2000" b="1" dirty="0" smtClean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sz="quarter" idx="14"/>
          </p:nvPr>
        </p:nvSpPr>
        <p:spPr>
          <a:xfrm>
            <a:off x="457200" y="3731238"/>
            <a:ext cx="6696075" cy="1841376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王志恒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algn="l" eaLnBrk="1" hangingPunct="1"/>
            <a:r>
              <a:rPr lang="en-US" altLang="zh-CN" sz="1600" b="1" dirty="0" smtClean="0">
                <a:hlinkClick r:id="rId3"/>
              </a:rPr>
              <a:t>Zhiheng.wang@pku.edu.cn</a:t>
            </a:r>
          </a:p>
          <a:p>
            <a:pPr algn="l" eaLnBrk="1" hangingPunct="1"/>
            <a:r>
              <a:rPr lang="en-US" altLang="zh-CN" sz="1600" b="1" dirty="0" smtClean="0"/>
              <a:t>2021.10.13 </a:t>
            </a:r>
            <a:r>
              <a:rPr lang="en-US" altLang="zh-CN" sz="1600" b="1" dirty="0" smtClean="0"/>
              <a:t>@ PKU, China</a:t>
            </a:r>
          </a:p>
        </p:txBody>
      </p:sp>
      <p:pic>
        <p:nvPicPr>
          <p:cNvPr id="5" name="Picture 5" descr="E:\My_Seminar\木本植物分布数据库\pic\200px-Peking_University_svg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9600" y="4886629"/>
            <a:ext cx="685800" cy="656267"/>
          </a:xfrm>
          <a:prstGeom prst="rect">
            <a:avLst/>
          </a:prstGeom>
          <a:noFill/>
          <a:effectLst/>
        </p:spPr>
      </p:pic>
      <p:sp>
        <p:nvSpPr>
          <p:cNvPr id="2" name="TextBox 1"/>
          <p:cNvSpPr txBox="1"/>
          <p:nvPr/>
        </p:nvSpPr>
        <p:spPr>
          <a:xfrm>
            <a:off x="3200401" y="5688957"/>
            <a:ext cx="5735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Department of Ecology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College of Urban &amp; Environmental Sciences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Peking University</a:t>
            </a:r>
          </a:p>
        </p:txBody>
      </p:sp>
    </p:spTree>
    <p:extLst>
      <p:ext uri="{BB962C8B-B14F-4D97-AF65-F5344CB8AC3E}">
        <p14:creationId xmlns:p14="http://schemas.microsoft.com/office/powerpoint/2010/main" val="361223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9512" y="1025908"/>
            <a:ext cx="86399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 dirty="0">
                <a:solidFill>
                  <a:srgbClr val="00B050"/>
                </a:solidFill>
              </a:rPr>
              <a:t>## r-square partitioning</a:t>
            </a:r>
          </a:p>
          <a:p>
            <a:r>
              <a:rPr lang="da-DK" sz="2400" dirty="0">
                <a:solidFill>
                  <a:srgbClr val="FF0000"/>
                </a:solidFill>
              </a:rPr>
              <a:t>r2 &lt;- </a:t>
            </a:r>
            <a:r>
              <a:rPr lang="da-DK" sz="2400" dirty="0" smtClean="0">
                <a:solidFill>
                  <a:srgbClr val="FF0000"/>
                </a:solidFill>
              </a:rPr>
              <a:t>as.matrix(data.frame(sprich.tree = c(0.35, 0.45, 0.10, 0.10), </a:t>
            </a:r>
            <a:endParaRPr lang="da-DK" sz="2400" dirty="0">
              <a:solidFill>
                <a:srgbClr val="FF0000"/>
              </a:solidFill>
            </a:endParaRPr>
          </a:p>
          <a:p>
            <a:r>
              <a:rPr lang="da-DK" sz="2400" dirty="0">
                <a:solidFill>
                  <a:srgbClr val="FF0000"/>
                </a:solidFill>
              </a:rPr>
              <a:t>	</a:t>
            </a:r>
            <a:r>
              <a:rPr lang="da-DK" sz="2400" dirty="0" smtClean="0">
                <a:solidFill>
                  <a:srgbClr val="FF0000"/>
                </a:solidFill>
              </a:rPr>
              <a:t>sprich.shrub = c(0.25, 0.30, 0.15, 0.30</a:t>
            </a:r>
            <a:r>
              <a:rPr lang="da-DK" sz="2400" dirty="0">
                <a:solidFill>
                  <a:srgbClr val="FF0000"/>
                </a:solidFill>
              </a:rPr>
              <a:t>), </a:t>
            </a:r>
          </a:p>
          <a:p>
            <a:r>
              <a:rPr lang="da-DK" sz="2400" dirty="0">
                <a:solidFill>
                  <a:srgbClr val="FF0000"/>
                </a:solidFill>
              </a:rPr>
              <a:t>	</a:t>
            </a:r>
            <a:r>
              <a:rPr lang="da-DK" sz="2400" dirty="0" smtClean="0">
                <a:solidFill>
                  <a:srgbClr val="FF0000"/>
                </a:solidFill>
              </a:rPr>
              <a:t>sprich.liana = c(0.40, 0.30, 0.10, 0.20</a:t>
            </a:r>
            <a:r>
              <a:rPr lang="da-DK" sz="2400" dirty="0">
                <a:solidFill>
                  <a:srgbClr val="FF0000"/>
                </a:solidFill>
              </a:rPr>
              <a:t>)))</a:t>
            </a:r>
          </a:p>
          <a:p>
            <a:r>
              <a:rPr lang="da-DK" sz="2400" dirty="0">
                <a:solidFill>
                  <a:srgbClr val="FF0000"/>
                </a:solidFill>
              </a:rPr>
              <a:t>barplot(height=r2, </a:t>
            </a:r>
          </a:p>
          <a:p>
            <a:r>
              <a:rPr lang="da-DK" sz="2400" dirty="0">
                <a:solidFill>
                  <a:srgbClr val="FF0000"/>
                </a:solidFill>
              </a:rPr>
              <a:t>	width = 1, space = 1</a:t>
            </a:r>
            <a:r>
              <a:rPr lang="da-DK" sz="2400" dirty="0" smtClean="0">
                <a:solidFill>
                  <a:srgbClr val="FF0000"/>
                </a:solidFill>
              </a:rPr>
              <a:t>, beside </a:t>
            </a:r>
            <a:r>
              <a:rPr lang="da-DK" sz="2400" dirty="0">
                <a:solidFill>
                  <a:srgbClr val="FF0000"/>
                </a:solidFill>
              </a:rPr>
              <a:t>= F, </a:t>
            </a:r>
          </a:p>
          <a:p>
            <a:r>
              <a:rPr lang="da-DK" sz="2400" dirty="0">
                <a:solidFill>
                  <a:srgbClr val="FF0000"/>
                </a:solidFill>
              </a:rPr>
              <a:t>	col = rainbow(4), ylab = "r-squared", </a:t>
            </a:r>
          </a:p>
          <a:p>
            <a:r>
              <a:rPr lang="da-DK" sz="2400" dirty="0">
                <a:solidFill>
                  <a:srgbClr val="FF0000"/>
                </a:solidFill>
              </a:rPr>
              <a:t>	cex.lab = 1.7, cex.axis = 1.4, cex.names = 1.4)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1238" y="4069642"/>
            <a:ext cx="2792514" cy="278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84313" y="106946"/>
            <a:ext cx="710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to make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figures: </a:t>
            </a:r>
            <a:r>
              <a:rPr lang="da-DK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</a:t>
            </a:r>
            <a:r>
              <a:rPr lang="da-DK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05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340768"/>
            <a:ext cx="2008426" cy="294079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800637" y="1355126"/>
            <a:ext cx="2016224" cy="29541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1520" y="1124744"/>
            <a:ext cx="42484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Make your graphs simple.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Both the x- and y-axis should have a label that can be read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Use the largest font possible because often the graph will have to be drastically shrunk for publication. 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Use contrasting colors. 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2" y="4581128"/>
            <a:ext cx="430027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## to define how the figure looks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par()</a:t>
            </a:r>
          </a:p>
          <a:p>
            <a:r>
              <a:rPr lang="en-US" sz="2400" dirty="0">
                <a:solidFill>
                  <a:prstClr val="black"/>
                </a:solidFill>
              </a:rPr>
              <a:t>## to plot the figure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barplot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313" y="106946"/>
            <a:ext cx="710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to make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figures: </a:t>
            </a:r>
            <a:r>
              <a:rPr lang="da-DK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</a:t>
            </a:r>
            <a:r>
              <a:rPr lang="da-DK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7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7654" y="907633"/>
            <a:ext cx="2236346" cy="279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7524" y="1448965"/>
            <a:ext cx="8568952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open a new graphic window</a:t>
            </a:r>
          </a:p>
          <a:p>
            <a:r>
              <a:rPr lang="da-DK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windows(width = 8, height = 10, pointsize = 12)</a:t>
            </a:r>
          </a:p>
          <a:p>
            <a:r>
              <a:rPr lang="da-D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modify the default setting of the figure region</a:t>
            </a:r>
          </a:p>
          <a:p>
            <a:r>
              <a:rPr lang="da-DK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par(</a:t>
            </a:r>
          </a:p>
          <a:p>
            <a:r>
              <a:rPr lang="da-D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da-DK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mfrow = c(2, 1),          </a:t>
            </a:r>
            <a:r>
              <a:rPr lang="da-D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## number of panels</a:t>
            </a:r>
          </a:p>
          <a:p>
            <a:r>
              <a:rPr lang="da-DK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mar = c(4,4,1,1),</a:t>
            </a:r>
            <a:r>
              <a:rPr lang="da-D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## margin</a:t>
            </a:r>
          </a:p>
          <a:p>
            <a:r>
              <a:rPr lang="da-DK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tck = -0.02,                    </a:t>
            </a:r>
            <a:r>
              <a:rPr lang="da-D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tick length</a:t>
            </a:r>
            <a:endParaRPr lang="da-DK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mgp = c(2.5, 0.8, 0)     </a:t>
            </a:r>
            <a:r>
              <a:rPr lang="da-D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distance between axes and axes labels</a:t>
            </a:r>
            <a:endParaRPr lang="da-DK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)</a:t>
            </a:r>
          </a:p>
          <a:p>
            <a:r>
              <a:rPr lang="da-DK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hist(x, </a:t>
            </a:r>
          </a:p>
          <a:p>
            <a:r>
              <a:rPr lang="da-DK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main="", </a:t>
            </a:r>
            <a:r>
              <a:rPr lang="da-DK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xlab </a:t>
            </a:r>
            <a:r>
              <a:rPr lang="da-DK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"mean annual temperature", ylab = "frequency", </a:t>
            </a:r>
            <a:r>
              <a:rPr lang="da-D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labels</a:t>
            </a:r>
            <a:endParaRPr lang="da-DK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cex.axis = 1.2, cex.lab = 1.7, col="lightgreen", border="black”        </a:t>
            </a:r>
            <a:r>
              <a:rPr lang="da-D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size of labels and texts, and color</a:t>
            </a:r>
            <a:endParaRPr lang="da-DK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)</a:t>
            </a:r>
          </a:p>
          <a:p>
            <a:r>
              <a:rPr lang="da-DK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hist(y, main="", xlab = "mean annual precipitation", ylab = "frequency",</a:t>
            </a:r>
          </a:p>
          <a:p>
            <a:r>
              <a:rPr lang="da-DK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cex.axis = 1.2, cex.lab = 1.7, col="lightgreen", border="black”)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313" y="106946"/>
            <a:ext cx="7947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to make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figures: </a:t>
            </a:r>
            <a:r>
              <a:rPr lang="da-DK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histograms 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2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236"/>
          <a:stretch/>
        </p:blipFill>
        <p:spPr>
          <a:xfrm>
            <a:off x="677456" y="1529659"/>
            <a:ext cx="8022150" cy="40873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2112" y="117286"/>
            <a:ext cx="713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to make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figures: 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11083" y="1021451"/>
            <a:ext cx="79308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000" dirty="0">
                <a:solidFill>
                  <a:srgbClr val="00B050"/>
                </a:solidFill>
              </a:rPr>
              <a:t>## generate an example data frame, containing four columns</a:t>
            </a:r>
          </a:p>
          <a:p>
            <a:r>
              <a:rPr lang="da-DK" sz="2000" dirty="0">
                <a:solidFill>
                  <a:srgbClr val="FF0000"/>
                </a:solidFill>
              </a:rPr>
              <a:t>d1 &lt;- data.frame(</a:t>
            </a:r>
          </a:p>
          <a:p>
            <a:r>
              <a:rPr lang="da-DK" sz="2000" dirty="0">
                <a:solidFill>
                  <a:srgbClr val="FF0000"/>
                </a:solidFill>
              </a:rPr>
              <a:t>	a = rnorm(100, sd = 1.8), </a:t>
            </a:r>
          </a:p>
          <a:p>
            <a:r>
              <a:rPr lang="da-DK" sz="2000" dirty="0">
                <a:solidFill>
                  <a:srgbClr val="FF0000"/>
                </a:solidFill>
              </a:rPr>
              <a:t>	b = rnorm(100, mean=2.5, sd = 1), </a:t>
            </a:r>
          </a:p>
          <a:p>
            <a:r>
              <a:rPr lang="da-DK" sz="2000" dirty="0">
                <a:solidFill>
                  <a:srgbClr val="FF0000"/>
                </a:solidFill>
              </a:rPr>
              <a:t>	c = rnorm(100, mean = 1.5, sd = 2), </a:t>
            </a:r>
          </a:p>
          <a:p>
            <a:r>
              <a:rPr lang="da-DK" sz="2000" dirty="0">
                <a:solidFill>
                  <a:srgbClr val="FF0000"/>
                </a:solidFill>
              </a:rPr>
              <a:t>	d = rnorm(100, mean = 4, sd = 1))</a:t>
            </a:r>
          </a:p>
          <a:p>
            <a:r>
              <a:rPr lang="da-DK" sz="2000" dirty="0">
                <a:solidFill>
                  <a:srgbClr val="00B050"/>
                </a:solidFill>
              </a:rPr>
              <a:t>## box plot for the example data </a:t>
            </a:r>
          </a:p>
          <a:p>
            <a:r>
              <a:rPr lang="da-DK" sz="2000" dirty="0">
                <a:solidFill>
                  <a:srgbClr val="FF0000"/>
                </a:solidFill>
              </a:rPr>
              <a:t>boxplot(d1,  notch = T, col= "darkgray",</a:t>
            </a:r>
          </a:p>
          <a:p>
            <a:r>
              <a:rPr lang="da-DK" sz="2000" dirty="0">
                <a:solidFill>
                  <a:srgbClr val="FF0000"/>
                </a:solidFill>
              </a:rPr>
              <a:t>	ylab="values", xlab="variables", 	</a:t>
            </a:r>
            <a:r>
              <a:rPr lang="da-DK" sz="2000" dirty="0">
                <a:solidFill>
                  <a:srgbClr val="00B050"/>
                </a:solidFill>
              </a:rPr>
              <a:t>## axis labels</a:t>
            </a:r>
            <a:endParaRPr lang="da-DK" sz="2000" dirty="0">
              <a:solidFill>
                <a:srgbClr val="FF0000"/>
              </a:solidFill>
            </a:endParaRPr>
          </a:p>
          <a:p>
            <a:r>
              <a:rPr lang="da-DK" sz="2000" dirty="0">
                <a:solidFill>
                  <a:srgbClr val="FF0000"/>
                </a:solidFill>
              </a:rPr>
              <a:t>	cex.axis=1.3, cex.lab=1.7, 	</a:t>
            </a:r>
            <a:r>
              <a:rPr lang="da-DK" sz="2000" dirty="0">
                <a:solidFill>
                  <a:srgbClr val="00B050"/>
                </a:solidFill>
              </a:rPr>
              <a:t>## size for axis labels</a:t>
            </a:r>
          </a:p>
          <a:p>
            <a:r>
              <a:rPr lang="da-DK" sz="2000" dirty="0">
                <a:solidFill>
                  <a:srgbClr val="FF0000"/>
                </a:solidFill>
              </a:rPr>
              <a:t>	pch=19, cex=1.2)	</a:t>
            </a:r>
            <a:r>
              <a:rPr lang="da-DK" sz="2000" dirty="0" smtClean="0">
                <a:solidFill>
                  <a:srgbClr val="00B050"/>
                </a:solidFill>
              </a:rPr>
              <a:t>## </a:t>
            </a:r>
            <a:r>
              <a:rPr lang="da-DK" sz="2000" dirty="0">
                <a:solidFill>
                  <a:srgbClr val="00B050"/>
                </a:solidFill>
              </a:rPr>
              <a:t>symbol type and size for outliers</a:t>
            </a:r>
          </a:p>
          <a:p>
            <a:endParaRPr lang="en-US" sz="2000" dirty="0" smtClean="0">
              <a:solidFill>
                <a:srgbClr val="00B050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 t="10035"/>
          <a:stretch>
            <a:fillRect/>
          </a:stretch>
        </p:blipFill>
        <p:spPr bwMode="auto">
          <a:xfrm>
            <a:off x="6276351" y="1428706"/>
            <a:ext cx="2848796" cy="255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002112" y="117286"/>
            <a:ext cx="713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to make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figures: 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2112" y="5412921"/>
            <a:ext cx="2355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25%, 75%</a:t>
            </a:r>
            <a:r>
              <a:rPr lang="zh-CN" altLang="en-US" dirty="0" smtClean="0"/>
              <a:t>分位数</a:t>
            </a:r>
            <a:endParaRPr lang="en-US" altLang="zh-CN" dirty="0" smtClean="0"/>
          </a:p>
          <a:p>
            <a:r>
              <a:rPr lang="zh-CN" altLang="en-US" dirty="0" smtClean="0"/>
              <a:t>上、下边缘：</a:t>
            </a:r>
            <a:r>
              <a:rPr lang="en-US" altLang="zh-CN" dirty="0" smtClean="0"/>
              <a:t>Q1 – 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11084" y="1021451"/>
            <a:ext cx="89329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## </a:t>
            </a:r>
            <a:r>
              <a:rPr lang="en-US" sz="2400" dirty="0">
                <a:solidFill>
                  <a:srgbClr val="00B050"/>
                </a:solidFill>
              </a:rPr>
              <a:t>box plot for the mean annual temperature of different 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## </a:t>
            </a:r>
            <a:r>
              <a:rPr lang="en-US" sz="2400" dirty="0" err="1" smtClean="0">
                <a:solidFill>
                  <a:srgbClr val="00B050"/>
                </a:solidFill>
              </a:rPr>
              <a:t>biogeographical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regions in China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boxplot</a:t>
            </a:r>
            <a:r>
              <a:rPr lang="en-US" sz="2400" dirty="0">
                <a:solidFill>
                  <a:srgbClr val="FF0000"/>
                </a:solidFill>
              </a:rPr>
              <a:t>(Bio1~Biome, data = d, </a:t>
            </a:r>
            <a:r>
              <a:rPr lang="en-US" sz="2400" dirty="0" err="1">
                <a:solidFill>
                  <a:srgbClr val="FF0000"/>
                </a:solidFill>
              </a:rPr>
              <a:t>ylab</a:t>
            </a:r>
            <a:r>
              <a:rPr lang="en-US" sz="2400" dirty="0">
                <a:solidFill>
                  <a:srgbClr val="FF0000"/>
                </a:solidFill>
              </a:rPr>
              <a:t> = "mean annual temperature",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err="1">
                <a:solidFill>
                  <a:srgbClr val="FF0000"/>
                </a:solidFill>
              </a:rPr>
              <a:t>xlab</a:t>
            </a:r>
            <a:r>
              <a:rPr lang="en-US" sz="2400" dirty="0">
                <a:solidFill>
                  <a:srgbClr val="FF0000"/>
                </a:solidFill>
              </a:rPr>
              <a:t> = "</a:t>
            </a:r>
            <a:r>
              <a:rPr lang="en-US" sz="2400" dirty="0" err="1">
                <a:solidFill>
                  <a:srgbClr val="FF0000"/>
                </a:solidFill>
              </a:rPr>
              <a:t>Biogeographical</a:t>
            </a:r>
            <a:r>
              <a:rPr lang="en-US" sz="2400" dirty="0">
                <a:solidFill>
                  <a:srgbClr val="FF0000"/>
                </a:solidFill>
              </a:rPr>
              <a:t> regions", notch = T, </a:t>
            </a:r>
            <a:r>
              <a:rPr lang="en-US" sz="2400" dirty="0" err="1">
                <a:solidFill>
                  <a:srgbClr val="FF0000"/>
                </a:solidFill>
              </a:rPr>
              <a:t>col</a:t>
            </a:r>
            <a:r>
              <a:rPr lang="en-US" sz="2400" dirty="0">
                <a:solidFill>
                  <a:srgbClr val="FF0000"/>
                </a:solidFill>
              </a:rPr>
              <a:t>= "</a:t>
            </a:r>
            <a:r>
              <a:rPr lang="en-US" sz="2400" dirty="0" err="1">
                <a:solidFill>
                  <a:srgbClr val="FF0000"/>
                </a:solidFill>
              </a:rPr>
              <a:t>darkgray</a:t>
            </a:r>
            <a:r>
              <a:rPr lang="en-US" sz="2400" dirty="0">
                <a:solidFill>
                  <a:srgbClr val="FF0000"/>
                </a:solidFill>
              </a:rPr>
              <a:t>",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err="1">
                <a:solidFill>
                  <a:srgbClr val="FF0000"/>
                </a:solidFill>
              </a:rPr>
              <a:t>pch</a:t>
            </a:r>
            <a:r>
              <a:rPr lang="en-US" sz="2400" dirty="0">
                <a:solidFill>
                  <a:srgbClr val="FF0000"/>
                </a:solidFill>
              </a:rPr>
              <a:t>=19, </a:t>
            </a:r>
            <a:r>
              <a:rPr lang="en-US" sz="2400" dirty="0" err="1">
                <a:solidFill>
                  <a:srgbClr val="FF0000"/>
                </a:solidFill>
              </a:rPr>
              <a:t>cex</a:t>
            </a:r>
            <a:r>
              <a:rPr lang="en-US" sz="2400" dirty="0">
                <a:solidFill>
                  <a:srgbClr val="FF0000"/>
                </a:solidFill>
              </a:rPr>
              <a:t>=1.2, </a:t>
            </a:r>
            <a:r>
              <a:rPr lang="en-US" sz="2400" dirty="0" err="1">
                <a:solidFill>
                  <a:srgbClr val="FF0000"/>
                </a:solidFill>
              </a:rPr>
              <a:t>cex.axis</a:t>
            </a:r>
            <a:r>
              <a:rPr lang="en-US" sz="2400" dirty="0">
                <a:solidFill>
                  <a:srgbClr val="FF0000"/>
                </a:solidFill>
              </a:rPr>
              <a:t>=1.3, cex.lab=1.7)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## draw a line showing the national mean value of MAT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lines(x=c(0,10),y=rep(mean(d$Bio1),times=2), </a:t>
            </a:r>
            <a:r>
              <a:rPr lang="en-US" sz="2400" dirty="0" err="1">
                <a:solidFill>
                  <a:srgbClr val="FF0000"/>
                </a:solidFill>
              </a:rPr>
              <a:t>col</a:t>
            </a:r>
            <a:r>
              <a:rPr lang="en-US" sz="2400" dirty="0">
                <a:solidFill>
                  <a:srgbClr val="FF0000"/>
                </a:solidFill>
              </a:rPr>
              <a:t>="red", </a:t>
            </a:r>
            <a:r>
              <a:rPr lang="en-US" sz="2400" dirty="0" err="1">
                <a:solidFill>
                  <a:srgbClr val="FF0000"/>
                </a:solidFill>
              </a:rPr>
              <a:t>lty</a:t>
            </a:r>
            <a:r>
              <a:rPr lang="en-US" sz="2400" dirty="0">
                <a:solidFill>
                  <a:srgbClr val="FF0000"/>
                </a:solidFill>
              </a:rPr>
              <a:t>=2, </a:t>
            </a:r>
            <a:r>
              <a:rPr lang="en-US" sz="2400" dirty="0" err="1">
                <a:solidFill>
                  <a:srgbClr val="FF0000"/>
                </a:solidFill>
              </a:rPr>
              <a:t>lwd</a:t>
            </a:r>
            <a:r>
              <a:rPr lang="en-US" sz="2400" dirty="0">
                <a:solidFill>
                  <a:srgbClr val="FF0000"/>
                </a:solidFill>
              </a:rPr>
              <a:t>=2)</a:t>
            </a:r>
            <a:endParaRPr lang="da-DK" sz="2400" dirty="0">
              <a:solidFill>
                <a:srgbClr val="00B050"/>
              </a:solidFill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 cstate="print"/>
          <a:srcRect t="8723"/>
          <a:stretch>
            <a:fillRect/>
          </a:stretch>
        </p:blipFill>
        <p:spPr bwMode="auto">
          <a:xfrm>
            <a:off x="3756329" y="4200611"/>
            <a:ext cx="2522187" cy="229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002112" y="117286"/>
            <a:ext cx="713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to make </a:t>
            </a:r>
            <a:r>
              <a:rPr 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figures: 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27" y="4200611"/>
            <a:ext cx="2757549" cy="19437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171" y="4200612"/>
            <a:ext cx="2423929" cy="24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727" y="1774212"/>
            <a:ext cx="5573772" cy="4994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536" y="1120794"/>
            <a:ext cx="285078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dirty="0">
                <a:solidFill>
                  <a:prstClr val="black"/>
                </a:solidFill>
              </a:rPr>
              <a:t>par(mfrow=c(2,2</a:t>
            </a:r>
            <a:r>
              <a:rPr lang="pl-PL" sz="2800" dirty="0" smtClean="0">
                <a:solidFill>
                  <a:prstClr val="black"/>
                </a:solidFill>
              </a:rPr>
              <a:t>))</a:t>
            </a:r>
            <a:endParaRPr lang="en-US" sz="2800" dirty="0" smtClean="0">
              <a:solidFill>
                <a:prstClr val="black"/>
              </a:solidFill>
            </a:endParaRPr>
          </a:p>
          <a:p>
            <a:r>
              <a:rPr lang="pl-PL" sz="2800" dirty="0" smtClean="0">
                <a:solidFill>
                  <a:prstClr val="black"/>
                </a:solidFill>
              </a:rPr>
              <a:t>par(mf</a:t>
            </a:r>
            <a:r>
              <a:rPr lang="en-US" sz="2800" smtClean="0">
                <a:solidFill>
                  <a:prstClr val="black"/>
                </a:solidFill>
              </a:rPr>
              <a:t>col</a:t>
            </a:r>
            <a:r>
              <a:rPr lang="pl-PL" sz="2800" smtClean="0">
                <a:solidFill>
                  <a:prstClr val="black"/>
                </a:solidFill>
              </a:rPr>
              <a:t>=c(2,2</a:t>
            </a:r>
            <a:r>
              <a:rPr lang="pl-PL" sz="2800" dirty="0">
                <a:solidFill>
                  <a:prstClr val="black"/>
                </a:solidFill>
              </a:rPr>
              <a:t>))</a:t>
            </a:r>
            <a:endParaRPr lang="en-US" sz="2800" dirty="0">
              <a:solidFill>
                <a:prstClr val="black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549" y="86199"/>
            <a:ext cx="8952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to make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figures: </a:t>
            </a:r>
            <a:r>
              <a:rPr lang="da-DK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composed </a:t>
            </a:r>
            <a:r>
              <a:rPr lang="da-DK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figures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54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551" y="1082737"/>
            <a:ext cx="1470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layout()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-1" t="-1" r="-909" b="-1713"/>
          <a:stretch/>
        </p:blipFill>
        <p:spPr>
          <a:xfrm>
            <a:off x="539551" y="1853076"/>
            <a:ext cx="7180251" cy="45234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549" y="86199"/>
            <a:ext cx="8952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to make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figures: </a:t>
            </a:r>
            <a:r>
              <a:rPr lang="da-DK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composed </a:t>
            </a:r>
            <a:r>
              <a:rPr lang="da-DK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figures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1549" y="86199"/>
            <a:ext cx="8952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to make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figures: </a:t>
            </a:r>
            <a:r>
              <a:rPr lang="da-DK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composed </a:t>
            </a:r>
            <a:r>
              <a:rPr lang="da-DK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figures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0201" y="1054074"/>
            <a:ext cx="8593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Show the relationships between the proportion of tooth-leaf species and climate variables. 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4" y="2031511"/>
            <a:ext cx="5027241" cy="1511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1469572"/>
            <a:ext cx="2849033" cy="53199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423334" y="360055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Li </a:t>
            </a:r>
            <a:r>
              <a:rPr lang="en-US" sz="1200" dirty="0" smtClean="0"/>
              <a:t>Y</a:t>
            </a:r>
            <a:r>
              <a:rPr lang="en-US" sz="1200" dirty="0"/>
              <a:t> </a:t>
            </a:r>
            <a:r>
              <a:rPr lang="en-US" sz="1200" dirty="0" smtClean="0"/>
              <a:t>et al. (2016) </a:t>
            </a:r>
            <a:r>
              <a:rPr lang="en-US" sz="1200" i="1" dirty="0"/>
              <a:t>Global Ecology and Biogeography</a:t>
            </a:r>
            <a:r>
              <a:rPr lang="en-US" sz="1200" dirty="0"/>
              <a:t>, 25, 1401-1415.</a:t>
            </a:r>
          </a:p>
        </p:txBody>
      </p:sp>
    </p:spTree>
    <p:extLst>
      <p:ext uri="{BB962C8B-B14F-4D97-AF65-F5344CB8AC3E}">
        <p14:creationId xmlns:p14="http://schemas.microsoft.com/office/powerpoint/2010/main" val="1954758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436" y="1885071"/>
            <a:ext cx="5798508" cy="49313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549" y="86199"/>
            <a:ext cx="8952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to make </a:t>
            </a:r>
            <a:r>
              <a:rPr 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figures: </a:t>
            </a:r>
            <a:r>
              <a:rPr lang="da-DK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composed </a:t>
            </a:r>
            <a:r>
              <a:rPr lang="da-DK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figures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0201" y="1054074"/>
            <a:ext cx="8593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Show the relationships between the proportion of tooth-leaf species and climate variables. 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8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1302" y="178621"/>
            <a:ext cx="5556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make figures using R? </a:t>
            </a:r>
            <a:endParaRPr lang="da-D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283" y="1203933"/>
            <a:ext cx="84969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functions for making figures</a:t>
            </a:r>
          </a:p>
          <a:p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 and other figures: </a:t>
            </a:r>
            <a:r>
              <a:rPr lang="en-US" sz="28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plot(x, y, </a:t>
            </a:r>
            <a:r>
              <a:rPr lang="en-US" sz="2800" dirty="0" err="1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xlab</a:t>
            </a:r>
            <a:r>
              <a:rPr lang="en-US" sz="28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ylab</a:t>
            </a:r>
            <a:r>
              <a:rPr lang="en-US" sz="28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xlim</a:t>
            </a:r>
            <a:r>
              <a:rPr lang="en-US" sz="28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ylim</a:t>
            </a:r>
            <a:r>
              <a:rPr lang="en-US" sz="28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8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sz="2800" dirty="0" err="1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y~x</a:t>
            </a:r>
            <a:r>
              <a:rPr lang="en-US" sz="28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Histograms: </a:t>
            </a:r>
            <a:r>
              <a:rPr lang="en-US" sz="2800" dirty="0" err="1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</a:t>
            </a:r>
            <a:r>
              <a:rPr lang="en-US" sz="28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…)</a:t>
            </a:r>
          </a:p>
          <a:p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plots: </a:t>
            </a:r>
            <a:r>
              <a:rPr lang="en-US" sz="2800" dirty="0" err="1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barplot</a:t>
            </a:r>
            <a:r>
              <a:rPr lang="en-US" sz="28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(height, beside=FALSE)</a:t>
            </a:r>
          </a:p>
          <a:p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plots: </a:t>
            </a:r>
            <a:r>
              <a:rPr lang="en-US" sz="2800" dirty="0" err="1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  <a:r>
              <a:rPr lang="en-US" sz="28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800" dirty="0" err="1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  <a:r>
              <a:rPr lang="en-US" sz="28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y~x</a:t>
            </a:r>
            <a:r>
              <a:rPr lang="en-US" sz="28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69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28" y="2243666"/>
            <a:ext cx="3830122" cy="2935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853" y="2243666"/>
            <a:ext cx="3819074" cy="29268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549" y="86199"/>
            <a:ext cx="859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to make </a:t>
            </a:r>
            <a:r>
              <a:rPr 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figures: </a:t>
            </a:r>
            <a:r>
              <a:rPr lang="da-DK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plot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816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872" y="2708920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  <a:endParaRPr lang="en-US" sz="6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13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416998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 things on a figure</a:t>
            </a:r>
          </a:p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points: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points(x, y, </a:t>
            </a:r>
            <a:r>
              <a:rPr lang="en-US" sz="2400" dirty="0" err="1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pch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cex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points(</a:t>
            </a:r>
            <a:r>
              <a:rPr lang="en-US" sz="2400" dirty="0" err="1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y~x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lines: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lines(x, y, </a:t>
            </a:r>
            <a:r>
              <a:rPr lang="en-US" sz="2400" dirty="0" err="1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lty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lwd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lines(</a:t>
            </a:r>
            <a:r>
              <a:rPr lang="en-US" sz="2400" dirty="0" err="1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y~x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a straight line with specific intercept and slope: </a:t>
            </a:r>
            <a:r>
              <a:rPr lang="en-US" sz="2400" dirty="0" err="1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abline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b, </a:t>
            </a:r>
            <a:r>
              <a:rPr lang="en-US" sz="2400" dirty="0" err="1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lty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lwd</a:t>
            </a:r>
            <a:r>
              <a:rPr lang="en-US" sz="24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## a is the intercept, and b, the slope</a:t>
            </a:r>
          </a:p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polygons: </a:t>
            </a:r>
          </a:p>
          <a:p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1302" y="178621"/>
            <a:ext cx="5556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make figures using R? </a:t>
            </a:r>
            <a:endParaRPr lang="da-D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36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2406" y="1239444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for making figure better</a:t>
            </a: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text onto the figure: </a:t>
            </a:r>
            <a:r>
              <a:rPr lang="en-US" sz="2400" dirty="0" smtClean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text(x, y, labels)</a:t>
            </a:r>
          </a:p>
          <a:p>
            <a:r>
              <a:rPr lang="en-US" sz="2400" dirty="0" err="1" smtClean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mtext</a:t>
            </a:r>
            <a:r>
              <a:rPr lang="en-US" sz="2400" dirty="0" smtClean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legend onto the figure: </a:t>
            </a:r>
            <a:r>
              <a:rPr lang="en-US" sz="2400" dirty="0" smtClean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legend(x, y, legend, color, </a:t>
            </a:r>
            <a:r>
              <a:rPr lang="en-US" sz="2400" dirty="0" err="1" smtClean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pch</a:t>
            </a:r>
            <a:r>
              <a:rPr lang="en-US" sz="2400" dirty="0" smtClean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lty</a:t>
            </a:r>
            <a:r>
              <a:rPr lang="en-US" sz="2400" dirty="0" smtClean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…)</a:t>
            </a:r>
          </a:p>
          <a:p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a new window: windows(width, height, …)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the options for drawing figures: par(mar,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mfrow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mgp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…)</a:t>
            </a:r>
          </a:p>
          <a:p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error bars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may need to do some coding</a:t>
            </a:r>
            <a:endParaRPr lang="da-DK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1302" y="178621"/>
            <a:ext cx="5556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make figures using R? </a:t>
            </a:r>
            <a:endParaRPr lang="da-D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539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1367398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the data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setwd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My_Teaching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/R_Group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d.clim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read.csv(file = "ClimateChina.csv", header=T)</a:t>
            </a:r>
          </a:p>
          <a:p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scatter plot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x 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d.clim$Bio1          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mean annual temperature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y &lt;-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d.clim$Bio12        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mean annual precipitation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plot(x, y)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plot(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y~x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3943" y="124703"/>
            <a:ext cx="7926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to make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figures: scatter plots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63981" t="10470" r="1370" b="35351"/>
          <a:stretch>
            <a:fillRect/>
          </a:stretch>
        </p:blipFill>
        <p:spPr bwMode="auto">
          <a:xfrm>
            <a:off x="5908085" y="3843120"/>
            <a:ext cx="3084993" cy="301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50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6" y="2123348"/>
            <a:ext cx="8718368" cy="40852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3943" y="124703"/>
            <a:ext cx="7926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to make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figures: scatter plots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400" y="1332426"/>
            <a:ext cx="5551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different symbols: </a:t>
            </a:r>
            <a:r>
              <a:rPr lang="en-US" sz="2800" dirty="0" err="1" smtClean="0">
                <a:solidFill>
                  <a:srgbClr val="FF0000"/>
                </a:solidFill>
              </a:rPr>
              <a:t>pch</a:t>
            </a:r>
            <a:r>
              <a:rPr lang="en-US" sz="2800" dirty="0" smtClean="0">
                <a:solidFill>
                  <a:srgbClr val="FF0000"/>
                </a:solidFill>
              </a:rPr>
              <a:t> argument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25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2332" y="2239589"/>
            <a:ext cx="3903133" cy="38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3943" y="124703"/>
            <a:ext cx="7926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to make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figures: scatter plots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222" y="3011040"/>
            <a:ext cx="2927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Wang et al. (2011) Proceedings B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22" y="1552806"/>
            <a:ext cx="4319452" cy="1373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215465" y="1457791"/>
            <a:ext cx="3496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relationship between mean annual temperature and precipitation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56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3494" y="1220842"/>
            <a:ext cx="820891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Make the figure look better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plot(</a:t>
            </a:r>
            <a:r>
              <a:rPr lang="en-US" sz="1600" dirty="0" err="1">
                <a:solidFill>
                  <a:srgbClr val="FF0000"/>
                </a:solidFill>
              </a:rPr>
              <a:t>y~x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## axes </a:t>
            </a:r>
            <a:r>
              <a:rPr lang="en-US" sz="1600" dirty="0" err="1">
                <a:solidFill>
                  <a:srgbClr val="00B050"/>
                </a:solidFill>
              </a:rPr>
              <a:t>lables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err="1">
                <a:solidFill>
                  <a:srgbClr val="FF0000"/>
                </a:solidFill>
              </a:rPr>
              <a:t>xlab</a:t>
            </a:r>
            <a:r>
              <a:rPr lang="en-US" sz="1600" dirty="0">
                <a:solidFill>
                  <a:srgbClr val="FF0000"/>
                </a:solidFill>
              </a:rPr>
              <a:t>="mean annual temperature", </a:t>
            </a:r>
            <a:r>
              <a:rPr lang="en-US" sz="1600" dirty="0" err="1">
                <a:solidFill>
                  <a:srgbClr val="FF0000"/>
                </a:solidFill>
              </a:rPr>
              <a:t>ylab</a:t>
            </a:r>
            <a:r>
              <a:rPr lang="en-US" sz="1600" dirty="0">
                <a:solidFill>
                  <a:srgbClr val="FF0000"/>
                </a:solidFill>
              </a:rPr>
              <a:t>="mean annual precipitation",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## change the symbol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err="1">
                <a:solidFill>
                  <a:srgbClr val="FF0000"/>
                </a:solidFill>
              </a:rPr>
              <a:t>pch</a:t>
            </a:r>
            <a:r>
              <a:rPr lang="en-US" sz="1600" dirty="0">
                <a:solidFill>
                  <a:srgbClr val="FF0000"/>
                </a:solidFill>
              </a:rPr>
              <a:t>=19, </a:t>
            </a:r>
            <a:r>
              <a:rPr lang="en-US" sz="1600" dirty="0" err="1">
                <a:solidFill>
                  <a:srgbClr val="FF0000"/>
                </a:solidFill>
              </a:rPr>
              <a:t>col</a:t>
            </a:r>
            <a:r>
              <a:rPr lang="en-US" sz="1600" dirty="0">
                <a:solidFill>
                  <a:srgbClr val="FF0000"/>
                </a:solidFill>
              </a:rPr>
              <a:t>="</a:t>
            </a:r>
            <a:r>
              <a:rPr lang="en-US" sz="1600" dirty="0" err="1">
                <a:solidFill>
                  <a:srgbClr val="FF0000"/>
                </a:solidFill>
              </a:rPr>
              <a:t>darkgray</a:t>
            </a:r>
            <a:r>
              <a:rPr lang="en-US" sz="1600" dirty="0">
                <a:solidFill>
                  <a:srgbClr val="FF0000"/>
                </a:solidFill>
              </a:rPr>
              <a:t>",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## modify the size of symbols and text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err="1">
                <a:solidFill>
                  <a:srgbClr val="FF0000"/>
                </a:solidFill>
              </a:rPr>
              <a:t>cex</a:t>
            </a:r>
            <a:r>
              <a:rPr lang="en-US" sz="1600" dirty="0">
                <a:solidFill>
                  <a:srgbClr val="FF0000"/>
                </a:solidFill>
              </a:rPr>
              <a:t>=1.2, </a:t>
            </a:r>
            <a:r>
              <a:rPr lang="en-US" sz="1600" dirty="0" err="1">
                <a:solidFill>
                  <a:srgbClr val="FF0000"/>
                </a:solidFill>
              </a:rPr>
              <a:t>cex.axis</a:t>
            </a:r>
            <a:r>
              <a:rPr lang="en-US" sz="1600" dirty="0">
                <a:solidFill>
                  <a:srgbClr val="FF0000"/>
                </a:solidFill>
              </a:rPr>
              <a:t>=1.2, cex.lab=1.7)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## draw a linear regression line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## linear regression model</a:t>
            </a:r>
          </a:p>
          <a:p>
            <a:r>
              <a:rPr lang="en-US" sz="1600" dirty="0">
                <a:solidFill>
                  <a:srgbClr val="FF0000"/>
                </a:solidFill>
              </a:rPr>
              <a:t>m &lt;- lm(</a:t>
            </a:r>
            <a:r>
              <a:rPr lang="en-US" sz="1600" dirty="0" err="1">
                <a:solidFill>
                  <a:srgbClr val="FF0000"/>
                </a:solidFill>
              </a:rPr>
              <a:t>y~x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## extract the intercept and slope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a &lt;- summary(m)$coefficient[1,1]; b &lt;- summary(m)$coefficient[2,1]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abline</a:t>
            </a:r>
            <a:r>
              <a:rPr lang="en-US" sz="1600" dirty="0">
                <a:solidFill>
                  <a:srgbClr val="FF0000"/>
                </a:solidFill>
              </a:rPr>
              <a:t>(c(</a:t>
            </a:r>
            <a:r>
              <a:rPr lang="en-US" sz="1600" dirty="0" err="1">
                <a:solidFill>
                  <a:srgbClr val="FF0000"/>
                </a:solidFill>
              </a:rPr>
              <a:t>a,b</a:t>
            </a:r>
            <a:r>
              <a:rPr lang="en-US" sz="1600" dirty="0">
                <a:solidFill>
                  <a:srgbClr val="FF0000"/>
                </a:solidFill>
              </a:rPr>
              <a:t>),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## change color and weight of the line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err="1">
                <a:solidFill>
                  <a:srgbClr val="FF0000"/>
                </a:solidFill>
              </a:rPr>
              <a:t>col</a:t>
            </a:r>
            <a:r>
              <a:rPr lang="en-US" sz="1600" dirty="0">
                <a:solidFill>
                  <a:srgbClr val="FF0000"/>
                </a:solidFill>
              </a:rPr>
              <a:t>="red", </a:t>
            </a:r>
            <a:r>
              <a:rPr lang="en-US" sz="1600" dirty="0" err="1">
                <a:solidFill>
                  <a:srgbClr val="FF0000"/>
                </a:solidFill>
              </a:rPr>
              <a:t>lwd</a:t>
            </a:r>
            <a:r>
              <a:rPr lang="en-US" sz="1600" dirty="0">
                <a:solidFill>
                  <a:srgbClr val="FF0000"/>
                </a:solidFill>
              </a:rPr>
              <a:t>=2)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## emphasize the points with precipitation &gt; 2500 mm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subset &lt;- y&gt;2500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points(</a:t>
            </a:r>
            <a:r>
              <a:rPr lang="en-US" sz="1600" dirty="0" err="1">
                <a:solidFill>
                  <a:srgbClr val="FF0000"/>
                </a:solidFill>
              </a:rPr>
              <a:t>y~x</a:t>
            </a:r>
            <a:r>
              <a:rPr lang="en-US" sz="1600" dirty="0">
                <a:solidFill>
                  <a:srgbClr val="FF0000"/>
                </a:solidFill>
              </a:rPr>
              <a:t>, subset=subset, </a:t>
            </a:r>
            <a:r>
              <a:rPr lang="en-US" sz="1600" dirty="0" err="1">
                <a:solidFill>
                  <a:srgbClr val="FF0000"/>
                </a:solidFill>
              </a:rPr>
              <a:t>cex</a:t>
            </a:r>
            <a:r>
              <a:rPr lang="en-US" sz="1600" dirty="0">
                <a:solidFill>
                  <a:srgbClr val="FF0000"/>
                </a:solidFill>
              </a:rPr>
              <a:t>=1.5, </a:t>
            </a:r>
            <a:r>
              <a:rPr lang="en-US" sz="1600" dirty="0" err="1">
                <a:solidFill>
                  <a:srgbClr val="FF0000"/>
                </a:solidFill>
              </a:rPr>
              <a:t>col</a:t>
            </a:r>
            <a:r>
              <a:rPr lang="en-US" sz="1600" dirty="0">
                <a:solidFill>
                  <a:srgbClr val="FF0000"/>
                </a:solidFill>
              </a:rPr>
              <a:t>="blue", </a:t>
            </a:r>
            <a:r>
              <a:rPr lang="en-US" sz="1600" dirty="0" err="1">
                <a:solidFill>
                  <a:srgbClr val="FF0000"/>
                </a:solidFill>
              </a:rPr>
              <a:t>pch</a:t>
            </a:r>
            <a:r>
              <a:rPr lang="en-US" sz="1600" dirty="0">
                <a:solidFill>
                  <a:srgbClr val="FF0000"/>
                </a:solidFill>
              </a:rPr>
              <a:t>=19)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8998" y="3168590"/>
            <a:ext cx="2479247" cy="247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3943" y="124703"/>
            <a:ext cx="7926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to make </a:t>
            </a:r>
            <a:r>
              <a:rPr 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figures: scatter plots</a:t>
            </a:r>
            <a:endParaRPr lang="en-US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68998" y="6488160"/>
            <a:ext cx="2927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Wang et al. (2011) Proceedings B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5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59" y="2353732"/>
            <a:ext cx="6103950" cy="4064001"/>
          </a:xfrm>
          <a:prstGeom prst="rect">
            <a:avLst/>
          </a:prstGeom>
        </p:spPr>
      </p:pic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907633"/>
            <a:ext cx="9144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1610" y="114862"/>
            <a:ext cx="7644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figure suitable for publication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201" y="1054074"/>
            <a:ext cx="8593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Show latitudinal gradients in both mean annual temperature and temperature seasonality in the same figure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168998" y="6488160"/>
            <a:ext cx="2927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Wang et al. (2011) Proceedings 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55679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766</Words>
  <Application>Microsoft Office PowerPoint</Application>
  <PresentationFormat>On-screen Show (4:3)</PresentationFormat>
  <Paragraphs>141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ＭＳ Ｐゴシック</vt:lpstr>
      <vt:lpstr>宋体</vt:lpstr>
      <vt:lpstr>黑体</vt:lpstr>
      <vt:lpstr>Arial</vt:lpstr>
      <vt:lpstr>Calibri</vt:lpstr>
      <vt:lpstr>Times New Roman</vt:lpstr>
      <vt:lpstr>1_Office Theme</vt:lpstr>
      <vt:lpstr>2_Office Theme</vt:lpstr>
      <vt:lpstr>默认设计模板</vt:lpstr>
      <vt:lpstr>Office Theme</vt:lpstr>
      <vt:lpstr>R语言做图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Zhiheng Wang</dc:creator>
  <cp:lastModifiedBy>Zhiheng Wang</cp:lastModifiedBy>
  <cp:revision>48</cp:revision>
  <dcterms:created xsi:type="dcterms:W3CDTF">2016-12-28T03:37:53Z</dcterms:created>
  <dcterms:modified xsi:type="dcterms:W3CDTF">2021-10-13T05:01:27Z</dcterms:modified>
</cp:coreProperties>
</file>