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23"/>
  </p:notesMasterIdLst>
  <p:sldIdLst>
    <p:sldId id="265" r:id="rId4"/>
    <p:sldId id="258" r:id="rId5"/>
    <p:sldId id="266" r:id="rId6"/>
    <p:sldId id="268" r:id="rId7"/>
    <p:sldId id="273" r:id="rId8"/>
    <p:sldId id="274" r:id="rId9"/>
    <p:sldId id="275" r:id="rId10"/>
    <p:sldId id="267" r:id="rId11"/>
    <p:sldId id="260" r:id="rId12"/>
    <p:sldId id="279" r:id="rId13"/>
    <p:sldId id="263" r:id="rId14"/>
    <p:sldId id="262" r:id="rId15"/>
    <p:sldId id="280" r:id="rId16"/>
    <p:sldId id="281" r:id="rId17"/>
    <p:sldId id="282" r:id="rId18"/>
    <p:sldId id="264" r:id="rId19"/>
    <p:sldId id="278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8277A-8CFC-47EF-8BEE-3C7786B1734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056D-7297-4D99-AEC1-DC066D5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DAAC-5593-4CFD-A6A3-B3DE75F4059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7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inverse discrete Fourier transform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离散傅里叶逆变换</a:t>
            </a:r>
            <a:endParaRPr lang="en-US" dirty="0" smtClean="0"/>
          </a:p>
          <a:p>
            <a:r>
              <a:rPr lang="zh-CN" altLang="en-US" dirty="0" smtClean="0"/>
              <a:t>白噪声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粉红噪声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布朗噪声：低频能量增加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AD11B-AC3D-4623-BF4C-63F923CBC77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3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Hvordan</a:t>
            </a:r>
            <a:r>
              <a:rPr lang="da-DK" baseline="0" dirty="0" smtClean="0"/>
              <a:t> I og j afviger fra gennemsnit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6BB6-A9E8-450C-8A0C-3C7E119D1E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easy way to deal with it is to use a type of statistics that adjusts the degrees of freedom down to the number of unites that could be viewed as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6BB6-A9E8-450C-8A0C-3C7E119D1EE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8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easy way to deal with it is to use a type of statistics that adjusts the degrees of freedom down to the number of unites that could be viewed as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6BB6-A9E8-450C-8A0C-3C7E119D1EE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3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easy way to deal with it is to use a type of statistics that adjusts the degrees of freedom down to the number of unites that could be viewed as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6BB6-A9E8-450C-8A0C-3C7E119D1EE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D82D-3978-48E4-BC86-307B997F8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68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9143-A03F-4820-AEAB-7291A00085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0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8CE4-DFD9-4FF5-8157-2702BF0720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4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4521A-9B9F-4B4A-AD94-7DC970B649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5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8F41-13B8-4749-B365-17F2CFC244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9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8A-4167-4060-B995-F3ECE50FA1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79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129A8-BBD1-4016-9565-1E09B91825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92DF-421E-45D5-AFCD-88AC1BCCDA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FEA-36F6-4DEA-90E7-0E70252363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BA73-8DBD-4DCC-8FF7-BA6D37FDD0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4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5D88-9BB8-4165-AA96-1004AF4642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A8A74-00A5-40B4-8022-4D43CFC3F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80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4D0889-D584-45EA-9522-4DABDAAA04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91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343AA-D135-4983-9B59-58BCB8BD62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36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776" y="1268760"/>
            <a:ext cx="7990656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467544" y="3645024"/>
            <a:ext cx="6696075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da-DK" dirty="0" smtClean="0"/>
              <a:t>By: </a:t>
            </a:r>
            <a:r>
              <a:rPr lang="da-DK" dirty="0" err="1" smtClean="0"/>
              <a:t>name</a:t>
            </a:r>
            <a:r>
              <a:rPr lang="da-DK" dirty="0" smtClean="0"/>
              <a:t>(s)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51520" y="5589240"/>
            <a:ext cx="8640960" cy="0"/>
          </a:xfrm>
          <a:prstGeom prst="line">
            <a:avLst/>
          </a:prstGeom>
          <a:ln w="22225">
            <a:solidFill>
              <a:srgbClr val="36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0"/>
            <a:ext cx="6991400" cy="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2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2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49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11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57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99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89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0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9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85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2250" cy="452596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95288" y="6308725"/>
            <a:ext cx="2895600" cy="3397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Range-abundance relationships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72450" y="6245225"/>
            <a:ext cx="5143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C793C4E-C272-4E40-9AFD-6B4FA0EFFD79}" type="slidenum">
              <a:rPr lang="da-D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515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600200"/>
            <a:ext cx="403225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3" y="3938588"/>
            <a:ext cx="403225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95288" y="6308725"/>
            <a:ext cx="2895600" cy="3397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r>
              <a:rPr lang="da-DK">
                <a:solidFill>
                  <a:prstClr val="black">
                    <a:tint val="75000"/>
                  </a:prstClr>
                </a:solidFill>
              </a:rPr>
              <a:t>Range-abundance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72450" y="62452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7F39E0D4-47E6-4F36-83F3-B46B9DA1A922}" type="slidenum">
              <a:rPr lang="da-DK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4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0A28-954E-4A12-BDD7-98963FCE675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201C-E9EA-4D19-8B15-E65DF95CE6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C2BDA-2627-4340-800A-BC9843CDC2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F3BA-67CA-4D44-BCB6-034A37BE93B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CB0D-3941-456E-B5EF-BCD1BA706CA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eng.w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99" y="1219200"/>
            <a:ext cx="8658549" cy="216024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第九讲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空间分析及制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图（</a:t>
            </a:r>
            <a:r>
              <a:rPr lang="en-US" altLang="zh-CN" sz="4400" b="1" smtClean="0">
                <a:latin typeface="黑体" panose="02010609060101010101" pitchFamily="49" charset="-122"/>
                <a:ea typeface="黑体" panose="02010609060101010101" pitchFamily="49" charset="-122"/>
              </a:rPr>
              <a:t>1&amp;2</a:t>
            </a:r>
            <a:r>
              <a:rPr lang="zh-CN" altLang="en-US" sz="4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3731238"/>
            <a:ext cx="6696075" cy="184137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王志恒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1600" b="1" dirty="0" smtClean="0">
                <a:hlinkClick r:id="rId3"/>
              </a:rPr>
              <a:t>Zhiheng.wang@pku.edu.cn</a:t>
            </a:r>
          </a:p>
          <a:p>
            <a:pPr algn="l" eaLnBrk="1" hangingPunct="1"/>
            <a:r>
              <a:rPr lang="en-US" altLang="zh-CN" sz="1600" b="1" smtClean="0"/>
              <a:t>2021.11.17 </a:t>
            </a:r>
            <a:r>
              <a:rPr lang="en-US" altLang="zh-CN" sz="1600" b="1" dirty="0" smtClean="0"/>
              <a:t>@ PKU, China</a:t>
            </a:r>
          </a:p>
        </p:txBody>
      </p:sp>
      <p:pic>
        <p:nvPicPr>
          <p:cNvPr id="5" name="Picture 5" descr="E:\My_Seminar\木本植物分布数据库\pic\200px-Peking_University_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886629"/>
            <a:ext cx="685800" cy="656267"/>
          </a:xfrm>
          <a:prstGeom prst="rect">
            <a:avLst/>
          </a:prstGeom>
          <a:noFill/>
          <a:effectLst/>
        </p:spPr>
      </p:pic>
      <p:sp>
        <p:nvSpPr>
          <p:cNvPr id="2" name="TextBox 1"/>
          <p:cNvSpPr txBox="1"/>
          <p:nvPr/>
        </p:nvSpPr>
        <p:spPr>
          <a:xfrm>
            <a:off x="3200401" y="5688957"/>
            <a:ext cx="57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Ecology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College of Urban &amp; Environmental Sciences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847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23" y="980054"/>
            <a:ext cx="4235354" cy="13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003" y="979971"/>
            <a:ext cx="2710143" cy="126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82870" y="2659797"/>
            <a:ext cx="5204372" cy="3854769"/>
            <a:chOff x="3467886" y="2483531"/>
            <a:chExt cx="5204372" cy="3854769"/>
          </a:xfrm>
        </p:grpSpPr>
        <p:pic>
          <p:nvPicPr>
            <p:cNvPr id="13414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67886" y="2996150"/>
              <a:ext cx="4143455" cy="334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ight Arrow 8"/>
            <p:cNvSpPr/>
            <p:nvPr/>
          </p:nvSpPr>
          <p:spPr>
            <a:xfrm rot="5400000">
              <a:off x="6843460" y="3977058"/>
              <a:ext cx="2194553" cy="432262"/>
            </a:xfrm>
            <a:prstGeom prst="rightArrow">
              <a:avLst>
                <a:gd name="adj1" fmla="val 50000"/>
                <a:gd name="adj2" fmla="val 90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04516" y="2599914"/>
              <a:ext cx="3172688" cy="432262"/>
            </a:xfrm>
            <a:prstGeom prst="rightArrow">
              <a:avLst>
                <a:gd name="adj1" fmla="val 50000"/>
                <a:gd name="adj2" fmla="val 90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1727" y="5440090"/>
              <a:ext cx="1130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空间自相关增强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3349" y="2483531"/>
              <a:ext cx="1130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空间自相关增强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7697" y="3231342"/>
            <a:ext cx="2273495" cy="286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53692" y="62922"/>
            <a:ext cx="7083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</a:rPr>
              <a:t>空间自相关对相关分析的影响</a:t>
            </a: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46779" y="6075363"/>
            <a:ext cx="3897221" cy="719890"/>
            <a:chOff x="-495345" y="2629597"/>
            <a:chExt cx="3897221" cy="719890"/>
          </a:xfrm>
        </p:grpSpPr>
        <p:sp>
          <p:nvSpPr>
            <p:cNvPr id="3" name="Rectangle 2"/>
            <p:cNvSpPr/>
            <p:nvPr/>
          </p:nvSpPr>
          <p:spPr>
            <a:xfrm>
              <a:off x="-495344" y="2629597"/>
              <a:ext cx="3824330" cy="7198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-495345" y="2758709"/>
              <a:ext cx="389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更容易得到显著相关的结果</a:t>
              </a:r>
              <a:endParaRPr lang="en-US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1390649" y="699093"/>
            <a:ext cx="2056967" cy="35078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390648" y="677351"/>
            <a:ext cx="5007410" cy="35078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390649" y="715972"/>
            <a:ext cx="3550487" cy="35078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1390649" y="735542"/>
            <a:ext cx="6386775" cy="35078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81359"/>
            <a:ext cx="2565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Lennon (2000) </a:t>
            </a:r>
            <a:r>
              <a:rPr lang="en-US" dirty="0" err="1" smtClean="0">
                <a:solidFill>
                  <a:prstClr val="black"/>
                </a:solidFill>
              </a:rPr>
              <a:t>Ecography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588597" y="4209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膨</a:t>
            </a:r>
            <a:r>
              <a:rPr lang="zh-CN" altLang="en-US" dirty="0" smtClean="0">
                <a:solidFill>
                  <a:prstClr val="black"/>
                </a:solidFill>
              </a:rPr>
              <a:t>胀指数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00" y="5085500"/>
            <a:ext cx="2397610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相关系数的频度分布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1393368" y="739951"/>
            <a:ext cx="485674" cy="35834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7788" y="2202657"/>
            <a:ext cx="131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noise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3780" y="2196827"/>
            <a:ext cx="193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White-pink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2091" y="2196827"/>
            <a:ext cx="1459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59070" y="2189547"/>
            <a:ext cx="134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Pink-brown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9240" y="2164937"/>
            <a:ext cx="1346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</a:p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布朗噪声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2" grpId="0" animBg="1"/>
      <p:bldP spid="23" grpId="0" animBg="1"/>
      <p:bldP spid="7" grpId="0"/>
      <p:bldP spid="1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05224" y="99010"/>
            <a:ext cx="651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Measuring spatial autocorrelation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My_Courses\Macroecology\SA bird RS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160" y="1486389"/>
            <a:ext cx="2160240" cy="2628411"/>
          </a:xfrm>
          <a:prstGeom prst="rect">
            <a:avLst/>
          </a:prstGeom>
          <a:noFill/>
        </p:spPr>
      </p:pic>
      <p:pic>
        <p:nvPicPr>
          <p:cNvPr id="1027" name="Picture 3" descr="E:\My_Courses\Macroecology\Moran 2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08" y="4499024"/>
            <a:ext cx="2133608" cy="2130376"/>
          </a:xfrm>
          <a:prstGeom prst="rect">
            <a:avLst/>
          </a:prstGeom>
          <a:noFill/>
        </p:spPr>
      </p:pic>
      <p:pic>
        <p:nvPicPr>
          <p:cNvPr id="1028" name="Picture 4" descr="E:\My_Courses\Macroecology\Moran 400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4648" y="4499024"/>
            <a:ext cx="2133608" cy="2130376"/>
          </a:xfrm>
          <a:prstGeom prst="rect">
            <a:avLst/>
          </a:prstGeom>
          <a:noFill/>
        </p:spPr>
      </p:pic>
      <p:pic>
        <p:nvPicPr>
          <p:cNvPr id="1029" name="Picture 5" descr="E:\My_Courses\Macroecology\Moran 600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4888" y="4499024"/>
            <a:ext cx="2133608" cy="2130376"/>
          </a:xfrm>
          <a:prstGeom prst="rect">
            <a:avLst/>
          </a:prstGeom>
          <a:noFill/>
        </p:spPr>
      </p:pic>
      <p:sp>
        <p:nvSpPr>
          <p:cNvPr id="42" name="Flowchart: Connector 41"/>
          <p:cNvSpPr/>
          <p:nvPr/>
        </p:nvSpPr>
        <p:spPr>
          <a:xfrm>
            <a:off x="7310264" y="2062453"/>
            <a:ext cx="792088" cy="792088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7407094" y="2170300"/>
            <a:ext cx="590199" cy="59019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7537305" y="2289494"/>
            <a:ext cx="338006" cy="33800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7670304" y="2422493"/>
            <a:ext cx="72008" cy="7200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2480" y="42017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 200 km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6696" y="42109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200 – 400 km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20" y="42109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400 – 600 km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E:\My_Courses\Macroecology\Moran 5000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7187" y="4500205"/>
            <a:ext cx="2090189" cy="2087051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7065168" y="42017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4000 – 4500 km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0" y="2438400"/>
            <a:ext cx="4320480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Moran’s I can be calculated at different distance levels.  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0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71600" y="107974"/>
            <a:ext cx="651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Measuring spatial autocorrelation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3114668" cy="2571768"/>
          </a:xfrm>
        </p:spPr>
        <p:txBody>
          <a:bodyPr>
            <a:noAutofit/>
          </a:bodyPr>
          <a:lstStyle/>
          <a:p>
            <a:r>
              <a:rPr lang="en-US" sz="1800" dirty="0" smtClean="0"/>
              <a:t>Spatial autocorrelation is most commonly measured using Moran’s I</a:t>
            </a:r>
          </a:p>
          <a:p>
            <a:r>
              <a:rPr lang="en-US" sz="1800" dirty="0" smtClean="0"/>
              <a:t>This measures the average correlation between the value of one location and the value at nearby locations.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9" y="2143116"/>
            <a:ext cx="261051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2848" y="3140969"/>
            <a:ext cx="251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Pearson’s correlation coefficient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857752" y="1714488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Moran’s I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39952" y="4653136"/>
          <a:ext cx="1524000" cy="14859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509121"/>
            <a:ext cx="2935611" cy="179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r = \frac{\sum ^n _{i=1}(X_i - \bar{X})(Y_i - \bar{Y})}{\sqrt{\sum ^n _{i=1}(X_i - \bar{X})^2} \sqrt{\sum ^n _{i=1}(Y_i - \bar{Y})^2}}. 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89" y="3501008"/>
            <a:ext cx="3499875" cy="63341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59632" y="4077072"/>
          <a:ext cx="1800200" cy="2442210"/>
        </p:xfrm>
        <a:graphic>
          <a:graphicData uri="http://schemas.openxmlformats.org/drawingml/2006/table">
            <a:tbl>
              <a:tblPr/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 grid cell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Neighbour 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grid cell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9872" y="1754052"/>
            <a:ext cx="2129984" cy="2085975"/>
          </a:xfrm>
          <a:prstGeom prst="roundRect">
            <a:avLst>
              <a:gd name="adj" fmla="val 331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872" y="387685"/>
            <a:ext cx="8994128" cy="944217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test: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Dutilleul’s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of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6447" y="1731921"/>
            <a:ext cx="6487791" cy="1200329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</a:rPr>
              <a:t>空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间自相关使每一个点不能代表一个独立的样本，高估了实际样本量，从而高估了模型残差的自由度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(</a:t>
            </a:r>
            <a:r>
              <a:rPr lang="en-US" altLang="zh-CN" sz="2400" b="1" dirty="0" err="1" smtClean="0">
                <a:solidFill>
                  <a:prstClr val="white"/>
                </a:solidFill>
              </a:rPr>
              <a:t>df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)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6" y="4240046"/>
            <a:ext cx="7004462" cy="25131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8446" y="1731921"/>
          <a:ext cx="2101410" cy="2147448"/>
        </p:xfrm>
        <a:graphic>
          <a:graphicData uri="http://schemas.openxmlformats.org/drawingml/2006/table">
            <a:tbl>
              <a:tblPr/>
              <a:tblGrid>
                <a:gridCol w="35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908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85" marR="9585" marT="95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85" marR="9585" marT="9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85" marR="9585" marT="9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805" y="5727560"/>
            <a:ext cx="542173" cy="4622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8723" y="1627174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 + </a:t>
            </a:r>
            <a:r>
              <a:rPr lang="en-US" sz="28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805" y="2393799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</a:rPr>
              <a:t>若样本量为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n</a:t>
            </a:r>
            <a:endParaRPr lang="en-US" sz="2800" b="1" i="1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394" y="4690394"/>
          <a:ext cx="7974150" cy="15345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502"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平方和</a:t>
                      </a:r>
                      <a:r>
                        <a:rPr lang="en-US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</a:t>
                      </a:r>
                      <a:r>
                        <a:rPr lang="en-US" sz="24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均方</a:t>
                      </a:r>
                      <a:r>
                        <a:rPr lang="en-US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SSR = </a:t>
                      </a:r>
                      <a:r>
                        <a:rPr lang="el-G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[y’ – mean(y)]^2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MSR=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SSR/1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MSR/M</a:t>
                      </a:r>
                      <a:r>
                        <a:rPr lang="en-US" sz="20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50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n-US" sz="2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- 2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 = </a:t>
                      </a:r>
                      <a:r>
                        <a:rPr lang="el-G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(y-y’)^2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MSE=SSE/(n-2)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95" y="1219834"/>
            <a:ext cx="3400425" cy="339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805" y="4090984"/>
            <a:ext cx="200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ANOVA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分析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9872" y="387685"/>
            <a:ext cx="8994128" cy="944217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test: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Dutilleul’s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0110" y="6488668"/>
            <a:ext cx="320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Dutilleul</a:t>
            </a:r>
            <a:r>
              <a:rPr lang="en-US" dirty="0" smtClean="0">
                <a:solidFill>
                  <a:prstClr val="black"/>
                </a:solidFill>
              </a:rPr>
              <a:t> et al. (1993) Biometrics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961577" y="857530"/>
            <a:ext cx="229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OLS regression</a:t>
            </a:r>
          </a:p>
          <a:p>
            <a:r>
              <a:rPr lang="en-US" sz="2400" b="1" dirty="0" err="1" smtClean="0">
                <a:solidFill>
                  <a:prstClr val="black"/>
                </a:solidFill>
              </a:rPr>
              <a:t>df</a:t>
            </a:r>
            <a:r>
              <a:rPr lang="en-US" sz="2400" b="1" dirty="0" smtClean="0">
                <a:solidFill>
                  <a:prstClr val="black"/>
                </a:solidFill>
              </a:rPr>
              <a:t> = 1500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p &lt; 0.0001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7026"/>
            <a:ext cx="8994128" cy="777983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Modified t test: </a:t>
            </a:r>
            <a:r>
              <a:rPr lang="en-US" sz="3600" b="1" dirty="0" err="1" smtClean="0"/>
              <a:t>Dutilleul’s</a:t>
            </a:r>
            <a:r>
              <a:rPr lang="en-US" sz="3600" b="1" dirty="0" smtClean="0"/>
              <a:t> </a:t>
            </a:r>
            <a:r>
              <a:rPr lang="en-US" sz="3600" b="1" dirty="0"/>
              <a:t>correction of </a:t>
            </a:r>
            <a:r>
              <a:rPr lang="en-US" sz="3600" b="1" dirty="0" err="1" smtClean="0"/>
              <a:t>df</a:t>
            </a:r>
            <a:endParaRPr lang="da-DK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76" y="4057839"/>
            <a:ext cx="3494530" cy="25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2" y="4353755"/>
            <a:ext cx="3119099" cy="212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 r="19065"/>
          <a:stretch/>
        </p:blipFill>
        <p:spPr bwMode="auto">
          <a:xfrm>
            <a:off x="0" y="1223106"/>
            <a:ext cx="1866682" cy="203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" r="18060"/>
          <a:stretch/>
        </p:blipFill>
        <p:spPr bwMode="auto">
          <a:xfrm>
            <a:off x="2396796" y="1223106"/>
            <a:ext cx="1973860" cy="210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://allamazingfacts.com/pictures/Cerro__398_aconcagu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44" y="2805332"/>
            <a:ext cx="893740" cy="6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0298" y="2275308"/>
            <a:ext cx="233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Modified t test</a:t>
            </a:r>
          </a:p>
          <a:p>
            <a:r>
              <a:rPr lang="en-US" sz="2400" b="1" dirty="0" err="1" smtClean="0">
                <a:solidFill>
                  <a:prstClr val="black"/>
                </a:solidFill>
              </a:rPr>
              <a:t>df</a:t>
            </a:r>
            <a:r>
              <a:rPr lang="en-US" sz="2400" b="1" dirty="0" smtClean="0">
                <a:solidFill>
                  <a:prstClr val="black"/>
                </a:solidFill>
              </a:rPr>
              <a:t> = 20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p &gt; 0.05 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52600"/>
            <a:ext cx="60722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1 Ordinary linear regression (OLS)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2 Spatial </a:t>
            </a:r>
            <a:r>
              <a:rPr lang="en-US" sz="2400" dirty="0"/>
              <a:t>autoregressive </a:t>
            </a:r>
            <a:r>
              <a:rPr lang="en-US" sz="2400" dirty="0" smtClean="0"/>
              <a:t>lag model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3 Spatial autoregressive error model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ambria" pitchFamily="18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1250" y="134206"/>
            <a:ext cx="5241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mbria" pitchFamily="18" charset="0"/>
              </a:rPr>
              <a:t>Spatial regression models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05200"/>
            <a:ext cx="3048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0"/>
            <a:ext cx="1676400" cy="4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953000"/>
            <a:ext cx="29718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90600" y="5486400"/>
            <a:ext cx="605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is a latent variable, following a spatial autoregressive process</a:t>
            </a:r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5372100" cy="6894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86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签到：</a:t>
            </a:r>
            <a:endParaRPr lang="en-US" altLang="zh-CN" sz="3200" dirty="0" smtClean="0"/>
          </a:p>
          <a:p>
            <a:r>
              <a:rPr lang="zh-CN" altLang="en-US" sz="3200" dirty="0" smtClean="0"/>
              <a:t>练习：</a:t>
            </a:r>
            <a:endParaRPr lang="en-US" altLang="zh-CN" sz="3200" dirty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、制图：制作一副地图，显示中国西北地区（</a:t>
            </a:r>
            <a:r>
              <a:rPr lang="en-US" altLang="zh-CN" sz="3200" dirty="0" smtClean="0"/>
              <a:t>35</a:t>
            </a:r>
            <a:r>
              <a:rPr lang="zh-CN" altLang="en-US" sz="3200" dirty="0" smtClean="0"/>
              <a:t>度以北、</a:t>
            </a:r>
            <a:r>
              <a:rPr lang="en-US" altLang="zh-CN" sz="3200" dirty="0" smtClean="0"/>
              <a:t>110</a:t>
            </a:r>
            <a:r>
              <a:rPr lang="zh-CN" altLang="en-US" sz="3200" dirty="0" smtClean="0"/>
              <a:t>度以西）的边界与城市分布；</a:t>
            </a:r>
            <a:endParaRPr lang="en-US" altLang="zh-CN" sz="3200" dirty="0" smtClean="0"/>
          </a:p>
          <a:p>
            <a:endParaRPr lang="en-US" sz="3200" dirty="0"/>
          </a:p>
          <a:p>
            <a:r>
              <a:rPr lang="zh-CN" altLang="en-US" sz="3200" dirty="0" smtClean="0"/>
              <a:t>周六</a:t>
            </a:r>
            <a:r>
              <a:rPr lang="en-US" altLang="zh-CN" sz="3200" dirty="0" smtClean="0"/>
              <a:t>24:00</a:t>
            </a:r>
            <a:r>
              <a:rPr lang="zh-CN" altLang="en-US" sz="3200" dirty="0" smtClean="0"/>
              <a:t>前将代码和图发送至课程邮箱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93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、估算中国木本植物多样性格局中的空间自相关。利用多元空间自回归模型，估算物种多样性与冬季低温</a:t>
            </a:r>
            <a:r>
              <a:rPr lang="en-US" altLang="zh-CN" sz="3200" dirty="0"/>
              <a:t>(</a:t>
            </a:r>
            <a:r>
              <a:rPr lang="en-US" sz="3200" dirty="0"/>
              <a:t>Bio11</a:t>
            </a:r>
            <a:r>
              <a:rPr lang="en-US" altLang="zh-CN" sz="3200" dirty="0"/>
              <a:t>)</a:t>
            </a:r>
            <a:r>
              <a:rPr lang="zh-CN" altLang="en-US" sz="3200" dirty="0"/>
              <a:t>、年降水量（</a:t>
            </a:r>
            <a:r>
              <a:rPr lang="en-US" sz="3200" dirty="0"/>
              <a:t>Bio12.AP.</a:t>
            </a:r>
            <a:r>
              <a:rPr lang="zh-CN" altLang="en-US" sz="3200" dirty="0"/>
              <a:t>）间相关关系斜率的显著性水平</a:t>
            </a:r>
            <a:r>
              <a:rPr lang="en-US" altLang="zh-CN" sz="3200" dirty="0" smtClean="0"/>
              <a:t>.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errorarlm</a:t>
            </a:r>
            <a:r>
              <a:rPr lang="en-US" altLang="zh-CN" sz="3200" dirty="0" smtClean="0"/>
              <a:t>(Richness ~ Bio11 + Bio12)</a:t>
            </a:r>
          </a:p>
          <a:p>
            <a:endParaRPr lang="en-US" altLang="zh-CN" sz="3200" dirty="0" smtClean="0"/>
          </a:p>
          <a:p>
            <a:r>
              <a:rPr lang="zh-CN" altLang="en-US" sz="3200" dirty="0"/>
              <a:t>周六</a:t>
            </a:r>
            <a:r>
              <a:rPr lang="en-US" altLang="zh-CN" sz="3200" dirty="0"/>
              <a:t>24:00</a:t>
            </a:r>
            <a:r>
              <a:rPr lang="zh-CN" altLang="en-US" sz="3200" dirty="0"/>
              <a:t>前将代码</a:t>
            </a:r>
            <a:r>
              <a:rPr lang="zh-CN" altLang="en-US" sz="3200" dirty="0" smtClean="0"/>
              <a:t>和图（</a:t>
            </a:r>
            <a:r>
              <a:rPr lang="en-US" altLang="zh-CN" sz="3200" dirty="0" smtClean="0"/>
              <a:t>Moran’s I</a:t>
            </a:r>
            <a:r>
              <a:rPr lang="zh-CN" altLang="en-US" sz="3200" dirty="0" smtClean="0"/>
              <a:t>）、表（回归系数、显著性水平）发送</a:t>
            </a:r>
            <a:r>
              <a:rPr lang="zh-CN" altLang="en-US" sz="3200" dirty="0"/>
              <a:t>至课程</a:t>
            </a:r>
            <a:r>
              <a:rPr lang="zh-CN" altLang="en-US" sz="3200" dirty="0" smtClean="0"/>
              <a:t>邮箱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492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52600"/>
            <a:ext cx="6072230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1 Preparation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2 Input/output and plot spatial </a:t>
            </a:r>
            <a:r>
              <a:rPr lang="en-US" sz="2400" dirty="0">
                <a:latin typeface="Cambria" pitchFamily="18" charset="0"/>
              </a:rPr>
              <a:t>data layers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3 Make </a:t>
            </a:r>
            <a:r>
              <a:rPr lang="en-US" sz="2400" dirty="0">
                <a:latin typeface="Cambria" pitchFamily="18" charset="0"/>
              </a:rPr>
              <a:t>data layers manually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4 </a:t>
            </a:r>
            <a:r>
              <a:rPr lang="en-US" sz="2400" dirty="0">
                <a:latin typeface="Cambria" pitchFamily="18" charset="0"/>
              </a:rPr>
              <a:t>Projections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5 </a:t>
            </a:r>
            <a:r>
              <a:rPr lang="en-US" sz="2400" dirty="0">
                <a:latin typeface="Cambria" pitchFamily="18" charset="0"/>
              </a:rPr>
              <a:t>Overlay analysis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6 Spatial autocorrelation and Moran's </a:t>
            </a:r>
            <a:r>
              <a:rPr lang="en-US" sz="2400" dirty="0">
                <a:latin typeface="Cambria" pitchFamily="18" charset="0"/>
              </a:rPr>
              <a:t>I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ambria" pitchFamily="18" charset="0"/>
              </a:rPr>
              <a:t>7 </a:t>
            </a:r>
            <a:r>
              <a:rPr lang="en-US" sz="2400" dirty="0">
                <a:latin typeface="Cambria" pitchFamily="18" charset="0"/>
              </a:rPr>
              <a:t>Spatial </a:t>
            </a:r>
            <a:r>
              <a:rPr lang="en-US" sz="2400" dirty="0" smtClean="0">
                <a:latin typeface="Cambria" pitchFamily="18" charset="0"/>
              </a:rPr>
              <a:t>regression models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Cambria" pitchFamily="18" charset="0"/>
              </a:rPr>
              <a:t>8 T</a:t>
            </a:r>
            <a:r>
              <a:rPr lang="en-US" sz="2400" dirty="0" smtClean="0">
                <a:latin typeface="Cambria" pitchFamily="18" charset="0"/>
              </a:rPr>
              <a:t>hin </a:t>
            </a:r>
            <a:r>
              <a:rPr lang="en-US" sz="2400" dirty="0">
                <a:latin typeface="Cambria" pitchFamily="18" charset="0"/>
              </a:rPr>
              <a:t>plate spline (TPS)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ambria" pitchFamily="18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5103" y="95264"/>
            <a:ext cx="1213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大纲</a:t>
            </a:r>
            <a:endParaRPr lang="da-DK" sz="4000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539" y="76200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地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理数据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/>
              <a:t>指表征地理要素的分布特征、数量特征、相互联系以及变化规律的图形、数字和文字的总称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地图包含了地物的位置、名称等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zh-CN" altLang="en-US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/>
              <a:t>一般包括空间信息、属性特征和时态特征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山峰的位置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空间信息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山峰的名称、高度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属性信息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8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76200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空间数据的类型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382508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矢量数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据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/>
              <a:t>点</a:t>
            </a:r>
            <a:r>
              <a:rPr lang="en-US" altLang="zh-CN" sz="3200" dirty="0"/>
              <a:t>(point</a:t>
            </a:r>
            <a:r>
              <a:rPr lang="en-US" altLang="zh-CN" sz="3200" dirty="0" smtClean="0"/>
              <a:t>)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 smtClean="0"/>
              <a:t>线</a:t>
            </a:r>
            <a:r>
              <a:rPr lang="en-US" altLang="zh-CN" sz="3200" dirty="0"/>
              <a:t>(polyline</a:t>
            </a:r>
            <a:r>
              <a:rPr lang="en-US" altLang="zh-CN" sz="3200" dirty="0" smtClean="0"/>
              <a:t>)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 smtClean="0"/>
              <a:t>多</a:t>
            </a:r>
            <a:r>
              <a:rPr lang="zh-CN" altLang="en-US" sz="3200" dirty="0"/>
              <a:t>边形</a:t>
            </a:r>
            <a:r>
              <a:rPr lang="en-US" altLang="zh-CN" sz="3200" dirty="0"/>
              <a:t>(polygon</a:t>
            </a:r>
            <a:r>
              <a:rPr lang="en-US" altLang="zh-CN" sz="3200" dirty="0" smtClean="0"/>
              <a:t>)</a:t>
            </a:r>
            <a:endParaRPr lang="zh-CN" altLang="en-US" sz="3200" dirty="0"/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栅格数据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58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5867400" cy="4716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76200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空间数据的类型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17185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矢量数据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/>
              <a:t>点</a:t>
            </a:r>
            <a:r>
              <a:rPr lang="en-US" altLang="zh-CN" sz="3200" dirty="0"/>
              <a:t>(point)</a:t>
            </a:r>
          </a:p>
        </p:txBody>
      </p:sp>
    </p:spTree>
    <p:extLst>
      <p:ext uri="{BB962C8B-B14F-4D97-AF65-F5344CB8AC3E}">
        <p14:creationId xmlns:p14="http://schemas.microsoft.com/office/powerpoint/2010/main" val="64853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28" y="2497067"/>
            <a:ext cx="4857371" cy="4010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76200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空间数据的类型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矢量数据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 smtClean="0"/>
              <a:t>线</a:t>
            </a:r>
            <a:r>
              <a:rPr lang="en-US" altLang="zh-CN" sz="3200" dirty="0"/>
              <a:t>(polyline)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" y="3124200"/>
            <a:ext cx="382942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76200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空间数据的类型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矢量数据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zh-CN" altLang="en-US" sz="3200" dirty="0" smtClean="0"/>
              <a:t>多</a:t>
            </a:r>
            <a:r>
              <a:rPr lang="zh-CN" altLang="en-US" sz="3200" dirty="0"/>
              <a:t>边形</a:t>
            </a:r>
            <a:r>
              <a:rPr lang="en-US" altLang="zh-CN" sz="3200" dirty="0"/>
              <a:t>(polygon)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833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54868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空间数据</a:t>
            </a:r>
            <a:r>
              <a:rPr lang="zh-CN" altLang="en-US" sz="40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lang="zh-CN" altLang="en-US" sz="40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储格式</a:t>
            </a:r>
            <a:endParaRPr 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052513"/>
            <a:ext cx="8497887" cy="5545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altLang="zh-CN" b="1" dirty="0" err="1" smtClean="0">
                <a:solidFill>
                  <a:srgbClr val="C00000"/>
                </a:solidFill>
              </a:rPr>
              <a:t>Shapefile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一般包括主文件</a:t>
            </a:r>
            <a:r>
              <a:rPr lang="en-US" altLang="zh-CN" sz="2000" dirty="0" smtClean="0"/>
              <a:t>(.</a:t>
            </a:r>
            <a:r>
              <a:rPr lang="en-US" altLang="zh-CN" sz="2000" dirty="0" err="1" smtClean="0"/>
              <a:t>shp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、索引文件</a:t>
            </a:r>
            <a:r>
              <a:rPr lang="en-US" altLang="zh-CN" sz="2000" dirty="0" smtClean="0"/>
              <a:t>(.</a:t>
            </a:r>
            <a:r>
              <a:rPr lang="en-US" altLang="zh-CN" sz="2000" dirty="0" err="1" smtClean="0"/>
              <a:t>shx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、属性表</a:t>
            </a:r>
            <a:r>
              <a:rPr lang="en-US" altLang="zh-CN" sz="2000" dirty="0" smtClean="0"/>
              <a:t>(.dbf)</a:t>
            </a:r>
            <a:r>
              <a:rPr lang="zh-CN" altLang="en-US" sz="2000" dirty="0" smtClean="0"/>
              <a:t>，有时会有其他两个文件</a:t>
            </a:r>
            <a:r>
              <a:rPr lang="en-US" altLang="zh-CN" sz="2000" dirty="0" smtClean="0"/>
              <a:t>(.</a:t>
            </a:r>
            <a:r>
              <a:rPr lang="en-US" altLang="zh-CN" sz="2000" dirty="0" err="1" smtClean="0"/>
              <a:t>sbn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sbx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包括点</a:t>
            </a:r>
            <a:r>
              <a:rPr lang="en-US" altLang="zh-CN" sz="2000" dirty="0" smtClean="0"/>
              <a:t>(point)</a:t>
            </a:r>
            <a:r>
              <a:rPr lang="zh-CN" altLang="en-US" sz="2000" dirty="0" smtClean="0"/>
              <a:t>、线</a:t>
            </a:r>
            <a:r>
              <a:rPr lang="en-US" altLang="zh-CN" sz="2000" dirty="0" smtClean="0"/>
              <a:t>(polyline)</a:t>
            </a:r>
            <a:r>
              <a:rPr lang="zh-CN" altLang="en-US" sz="2000" dirty="0" smtClean="0"/>
              <a:t>和多边形</a:t>
            </a:r>
            <a:r>
              <a:rPr lang="en-US" altLang="zh-CN" sz="2000" dirty="0" smtClean="0"/>
              <a:t>(polygon)</a:t>
            </a:r>
            <a:r>
              <a:rPr lang="zh-CN" altLang="en-US" sz="2000" dirty="0" smtClean="0"/>
              <a:t>三种数据类型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没有拓扑关系</a:t>
            </a:r>
          </a:p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rgbClr val="C00000"/>
                </a:solidFill>
              </a:rPr>
              <a:t>Arc/info Coverage (Arc/info</a:t>
            </a:r>
            <a:r>
              <a:rPr lang="zh-CN" altLang="en-US" b="1" dirty="0">
                <a:solidFill>
                  <a:srgbClr val="C00000"/>
                </a:solidFill>
              </a:rPr>
              <a:t>矢量数据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包括点</a:t>
            </a:r>
            <a:r>
              <a:rPr lang="en-US" altLang="zh-CN" sz="2000" dirty="0" smtClean="0"/>
              <a:t>(point)</a:t>
            </a:r>
            <a:r>
              <a:rPr lang="zh-CN" altLang="en-US" sz="2000" dirty="0" smtClean="0"/>
              <a:t>、线</a:t>
            </a:r>
            <a:r>
              <a:rPr lang="en-US" altLang="zh-CN" sz="2000" dirty="0" smtClean="0"/>
              <a:t>(arc)</a:t>
            </a:r>
            <a:r>
              <a:rPr lang="zh-CN" altLang="en-US" sz="2000" dirty="0" smtClean="0"/>
              <a:t>和多边形</a:t>
            </a:r>
            <a:r>
              <a:rPr lang="en-US" altLang="zh-CN" sz="2000" dirty="0" smtClean="0"/>
              <a:t>(polygon)</a:t>
            </a:r>
            <a:r>
              <a:rPr lang="zh-CN" altLang="en-US" sz="2000" dirty="0" smtClean="0"/>
              <a:t>、控制点</a:t>
            </a:r>
            <a:r>
              <a:rPr lang="en-US" altLang="zh-CN" sz="2000" dirty="0" smtClean="0"/>
              <a:t>(tics)</a:t>
            </a:r>
            <a:r>
              <a:rPr lang="zh-CN" altLang="en-US" sz="2000" dirty="0" smtClean="0"/>
              <a:t>、节点</a:t>
            </a:r>
            <a:r>
              <a:rPr lang="en-US" altLang="zh-CN" sz="2000" dirty="0" smtClean="0"/>
              <a:t>(node)</a:t>
            </a:r>
            <a:r>
              <a:rPr lang="zh-CN" altLang="en-US" sz="2000" dirty="0" smtClean="0"/>
              <a:t>和注记</a:t>
            </a:r>
            <a:r>
              <a:rPr lang="en-US" altLang="zh-CN" sz="2000" dirty="0" smtClean="0"/>
              <a:t>(annotation)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包含拓扑关系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rgbClr val="C00000"/>
                </a:solidFill>
              </a:rPr>
              <a:t>Arc/info GRID (Arc/info</a:t>
            </a:r>
            <a:r>
              <a:rPr lang="zh-CN" altLang="en-US" b="1" dirty="0">
                <a:solidFill>
                  <a:srgbClr val="C00000"/>
                </a:solidFill>
              </a:rPr>
              <a:t>栅格数据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zh-CN" altLang="en-US" sz="2000" dirty="0" smtClean="0"/>
              <a:t>常用的数字高程</a:t>
            </a:r>
            <a:r>
              <a:rPr lang="en-US" altLang="zh-CN" sz="2000" dirty="0" smtClean="0"/>
              <a:t>(DEM)</a:t>
            </a:r>
            <a:r>
              <a:rPr lang="zh-CN" altLang="en-US" sz="2000" dirty="0" smtClean="0"/>
              <a:t>数据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rgbClr val="C00000"/>
                </a:solidFill>
              </a:rPr>
              <a:t>ASCII</a:t>
            </a:r>
            <a:r>
              <a:rPr lang="zh-CN" altLang="en-US" b="1" dirty="0">
                <a:solidFill>
                  <a:srgbClr val="C00000"/>
                </a:solidFill>
              </a:rPr>
              <a:t>数据</a:t>
            </a:r>
          </a:p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rgbClr val="C00000"/>
                </a:solidFill>
              </a:rPr>
              <a:t>Image</a:t>
            </a:r>
            <a:r>
              <a:rPr lang="en-US" altLang="zh-CN" sz="2400" dirty="0" smtClean="0"/>
              <a:t> (ERDAS</a:t>
            </a:r>
            <a:r>
              <a:rPr lang="zh-CN" altLang="en-US" sz="2400" dirty="0" smtClean="0"/>
              <a:t>文件格式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altLang="zh-CN" sz="3500" b="1" dirty="0">
                <a:solidFill>
                  <a:srgbClr val="C00000"/>
                </a:solidFill>
              </a:rPr>
              <a:t>CAD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autoCAD</a:t>
            </a:r>
            <a:r>
              <a:rPr lang="zh-CN" altLang="en-US" sz="2400" dirty="0" smtClean="0"/>
              <a:t>文件格式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altLang="zh-CN" sz="3500" b="1" dirty="0">
                <a:solidFill>
                  <a:srgbClr val="C00000"/>
                </a:solidFill>
              </a:rPr>
              <a:t>BMP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位图格式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en-US" altLang="zh-CN" sz="3500" b="1" dirty="0" err="1">
                <a:solidFill>
                  <a:srgbClr val="C00000"/>
                </a:solidFill>
              </a:rPr>
              <a:t>GeoT</a:t>
            </a:r>
            <a:r>
              <a:rPr lang="en-US" altLang="zh-CN" sz="3500" b="1" dirty="0" err="1" smtClean="0">
                <a:solidFill>
                  <a:srgbClr val="C00000"/>
                </a:solidFill>
              </a:rPr>
              <a:t>iff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776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Figure 2_col.png"/>
          <p:cNvPicPr>
            <a:picLocks noChangeAspect="1"/>
          </p:cNvPicPr>
          <p:nvPr/>
        </p:nvPicPr>
        <p:blipFill>
          <a:blip r:embed="rId2" cstate="print"/>
          <a:srcRect r="34152"/>
          <a:stretch>
            <a:fillRect/>
          </a:stretch>
        </p:blipFill>
        <p:spPr>
          <a:xfrm>
            <a:off x="1979712" y="1556793"/>
            <a:ext cx="5328592" cy="4790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8892" y="154570"/>
            <a:ext cx="5290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Spatial autocorrelation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1143</Words>
  <Application>Microsoft Office PowerPoint</Application>
  <PresentationFormat>On-screen Show (4:3)</PresentationFormat>
  <Paragraphs>210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ＭＳ Ｐゴシック</vt:lpstr>
      <vt:lpstr>宋体</vt:lpstr>
      <vt:lpstr>黑体</vt:lpstr>
      <vt:lpstr>Arial</vt:lpstr>
      <vt:lpstr>Calibri</vt:lpstr>
      <vt:lpstr>Cambria</vt:lpstr>
      <vt:lpstr>Times New Roman</vt:lpstr>
      <vt:lpstr>Trebuchet MS</vt:lpstr>
      <vt:lpstr>Wingdings</vt:lpstr>
      <vt:lpstr>Office Theme</vt:lpstr>
      <vt:lpstr>默认设计模板</vt:lpstr>
      <vt:lpstr>1_Office Theme</vt:lpstr>
      <vt:lpstr>第九讲 空间分析及制图（1&amp;2）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Modified t test: Dutilleul’s correction of df</vt:lpstr>
      <vt:lpstr>Modified t test: Dutilleul’s correction of df</vt:lpstr>
      <vt:lpstr>Modified t test: Dutilleul’s correction of df</vt:lpstr>
      <vt:lpstr>PowerPoint Presentation</vt:lpstr>
      <vt:lpstr>PowerPoint Presentation</vt:lpstr>
      <vt:lpstr>PowerPoint Presentation</vt:lpstr>
      <vt:lpstr>PowerPoint Presentation</vt:lpstr>
    </vt:vector>
  </TitlesOfParts>
  <Company>Faculty of Science, 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ZWang</dc:creator>
  <cp:lastModifiedBy>Zhiheng Wang</cp:lastModifiedBy>
  <cp:revision>66</cp:revision>
  <dcterms:created xsi:type="dcterms:W3CDTF">2012-02-02T09:24:45Z</dcterms:created>
  <dcterms:modified xsi:type="dcterms:W3CDTF">2021-11-17T01:30:10Z</dcterms:modified>
</cp:coreProperties>
</file>