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6.xml" ContentType="application/vnd.openxmlformats-officedocument.theme+xml"/>
  <Override PartName="/ppt/slideLayouts/slideLayout3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67"/>
  </p:notesMasterIdLst>
  <p:handoutMasterIdLst>
    <p:handoutMasterId r:id="rId68"/>
  </p:handoutMasterIdLst>
  <p:sldIdLst>
    <p:sldId id="462" r:id="rId8"/>
    <p:sldId id="1880" r:id="rId9"/>
    <p:sldId id="2067" r:id="rId10"/>
    <p:sldId id="1924" r:id="rId11"/>
    <p:sldId id="1913" r:id="rId12"/>
    <p:sldId id="1702" r:id="rId13"/>
    <p:sldId id="1929" r:id="rId14"/>
    <p:sldId id="2066" r:id="rId15"/>
    <p:sldId id="2068" r:id="rId16"/>
    <p:sldId id="2070" r:id="rId17"/>
    <p:sldId id="2069" r:id="rId18"/>
    <p:sldId id="2080" r:id="rId19"/>
    <p:sldId id="2071" r:id="rId20"/>
    <p:sldId id="2064" r:id="rId21"/>
    <p:sldId id="1966" r:id="rId22"/>
    <p:sldId id="2072" r:id="rId23"/>
    <p:sldId id="2078" r:id="rId24"/>
    <p:sldId id="2073" r:id="rId25"/>
    <p:sldId id="2074" r:id="rId26"/>
    <p:sldId id="2075" r:id="rId27"/>
    <p:sldId id="2076" r:id="rId28"/>
    <p:sldId id="2077" r:id="rId29"/>
    <p:sldId id="2079" r:id="rId30"/>
    <p:sldId id="2082" r:id="rId31"/>
    <p:sldId id="2081" r:id="rId32"/>
    <p:sldId id="2083" r:id="rId33"/>
    <p:sldId id="2084" r:id="rId34"/>
    <p:sldId id="2085" r:id="rId35"/>
    <p:sldId id="2086" r:id="rId36"/>
    <p:sldId id="1991" r:id="rId37"/>
    <p:sldId id="2087" r:id="rId38"/>
    <p:sldId id="2088" r:id="rId39"/>
    <p:sldId id="2095" r:id="rId40"/>
    <p:sldId id="2096" r:id="rId41"/>
    <p:sldId id="2089" r:id="rId42"/>
    <p:sldId id="2092" r:id="rId43"/>
    <p:sldId id="2097" r:id="rId44"/>
    <p:sldId id="2098" r:id="rId45"/>
    <p:sldId id="2101" r:id="rId46"/>
    <p:sldId id="2099" r:id="rId47"/>
    <p:sldId id="2090" r:id="rId48"/>
    <p:sldId id="2093" r:id="rId49"/>
    <p:sldId id="2100" r:id="rId50"/>
    <p:sldId id="2103" r:id="rId51"/>
    <p:sldId id="2102" r:id="rId52"/>
    <p:sldId id="2104" r:id="rId53"/>
    <p:sldId id="2105" r:id="rId54"/>
    <p:sldId id="2106" r:id="rId55"/>
    <p:sldId id="2107" r:id="rId56"/>
    <p:sldId id="2108" r:id="rId57"/>
    <p:sldId id="2109" r:id="rId58"/>
    <p:sldId id="2110" r:id="rId59"/>
    <p:sldId id="2111" r:id="rId60"/>
    <p:sldId id="2113" r:id="rId61"/>
    <p:sldId id="2112" r:id="rId62"/>
    <p:sldId id="2114" r:id="rId63"/>
    <p:sldId id="2115" r:id="rId64"/>
    <p:sldId id="2116" r:id="rId65"/>
    <p:sldId id="1704" r:id="rId6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" initials="s" lastIdx="1" clrIdx="0">
    <p:extLst>
      <p:ext uri="{19B8F6BF-5375-455C-9EA6-DF929625EA0E}">
        <p15:presenceInfo xmlns:p15="http://schemas.microsoft.com/office/powerpoint/2012/main" userId="super" providerId="None"/>
      </p:ext>
    </p:extLst>
  </p:cmAuthor>
  <p:cmAuthor id="2" name="itcast" initials="i" lastIdx="1" clrIdx="1">
    <p:extLst>
      <p:ext uri="{19B8F6BF-5375-455C-9EA6-DF929625EA0E}">
        <p15:presenceInfo xmlns:p15="http://schemas.microsoft.com/office/powerpoint/2012/main" userId="itcas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E4"/>
    <a:srgbClr val="D8EEC0"/>
    <a:srgbClr val="92D050"/>
    <a:srgbClr val="A144A5"/>
    <a:srgbClr val="C00000"/>
    <a:srgbClr val="B37AB0"/>
    <a:srgbClr val="B475AD"/>
    <a:srgbClr val="D9F3D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16" autoAdjust="0"/>
    <p:restoredTop sz="94883" autoAdjust="0"/>
  </p:normalViewPr>
  <p:slideViewPr>
    <p:cSldViewPr snapToGrid="0">
      <p:cViewPr varScale="1">
        <p:scale>
          <a:sx n="81" d="100"/>
          <a:sy n="81" d="100"/>
        </p:scale>
        <p:origin x="10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 showGuides="1">
      <p:cViewPr varScale="1">
        <p:scale>
          <a:sx n="51" d="100"/>
          <a:sy n="51" d="100"/>
        </p:scale>
        <p:origin x="2692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commentAuthors" Target="commentAuthor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" Type="http://schemas.openxmlformats.org/officeDocument/2006/relationships/slideMaster" Target="slideMasters/slideMaster7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3402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8098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9947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53881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0319501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27934570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330076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07221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13115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5362537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5250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6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12" r:id="rId2"/>
    <p:sldLayoutId id="2147483718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17" r:id="rId2"/>
    <p:sldLayoutId id="2147483719" r:id="rId3"/>
    <p:sldLayoutId id="2147483721" r:id="rId4"/>
    <p:sldLayoutId id="214748372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，用更短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时间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，教会更实用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6" r:id="rId14"/>
    <p:sldLayoutId id="2147483710" r:id="rId15"/>
    <p:sldLayoutId id="2147483706" r:id="rId16"/>
    <p:sldLayoutId id="2147483713" r:id="rId17"/>
    <p:sldLayoutId id="2147483715" r:id="rId18"/>
    <p:sldLayoutId id="2147483720" r:id="rId19"/>
    <p:sldLayoutId id="2147483724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xios-http.cn/" TargetMode="Externa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element.eleme.io/#/zh-CN/component/installation" TargetMode="Externa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5400"/>
              <a:t>苍穹外卖前端开发</a:t>
            </a:r>
            <a:endParaRPr kumimoji="1"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基于脚手架创建前端工程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A171C6E-90B1-3ADB-BEB5-128C67675523}"/>
              </a:ext>
            </a:extLst>
          </p:cNvPr>
          <p:cNvSpPr txBox="1"/>
          <p:nvPr/>
        </p:nvSpPr>
        <p:spPr>
          <a:xfrm>
            <a:off x="710880" y="1763648"/>
            <a:ext cx="8393706" cy="78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项目结构：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  <a:ea typeface="阿里巴巴普惠体" panose="00020600040101010101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  <a:ea typeface="阿里巴巴普惠体" panose="00020600040101010101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EB735AB-05C9-9F79-FB77-13C907496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221" y="1929429"/>
            <a:ext cx="2758799" cy="482366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805B2F7-4EBC-DAE6-015C-60EE24A6690B}"/>
              </a:ext>
            </a:extLst>
          </p:cNvPr>
          <p:cNvSpPr/>
          <p:nvPr/>
        </p:nvSpPr>
        <p:spPr>
          <a:xfrm>
            <a:off x="5876727" y="1929430"/>
            <a:ext cx="5532953" cy="4061468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node_modules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：当前项目依赖的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js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包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assets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：静态资源存放目录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components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：公共组件存放目录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App.vue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：项目的主组件，页面的入口文件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main.js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：整个项目的入口文件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package.json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：项目的配置信息、依赖包管理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vue.config.js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vue-cli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配置文件</a:t>
            </a:r>
          </a:p>
          <a:p>
            <a:endParaRPr kumimoji="1" lang="en-US" altLang="zh-CN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AC6BAF-84C9-30C7-E712-B368822FD02A}"/>
              </a:ext>
            </a:extLst>
          </p:cNvPr>
          <p:cNvSpPr/>
          <p:nvPr/>
        </p:nvSpPr>
        <p:spPr>
          <a:xfrm>
            <a:off x="5776798" y="2001892"/>
            <a:ext cx="1364981" cy="284107"/>
          </a:xfrm>
          <a:prstGeom prst="rect">
            <a:avLst/>
          </a:prstGeom>
          <a:solidFill>
            <a:srgbClr val="AD2B2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重点文件</a:t>
            </a:r>
            <a:r>
              <a:rPr kumimoji="1" lang="en-US" altLang="zh-CN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</a:t>
            </a:r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28227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基于脚手架创建前端工程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A171C6E-90B1-3ADB-BEB5-128C67675523}"/>
              </a:ext>
            </a:extLst>
          </p:cNvPr>
          <p:cNvSpPr txBox="1"/>
          <p:nvPr/>
        </p:nvSpPr>
        <p:spPr>
          <a:xfrm>
            <a:off x="710880" y="1763648"/>
            <a:ext cx="8393706" cy="78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启动前端项目：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  <a:ea typeface="阿里巴巴普惠体" panose="00020600040101010101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  <a:ea typeface="阿里巴巴普惠体" panose="00020600040101010101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EF4043-A775-1C7D-AEEB-FD569D221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15" y="2437234"/>
            <a:ext cx="5765820" cy="34185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154C94-0D18-32FC-29BC-1F1608051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336" y="2455843"/>
            <a:ext cx="7898525" cy="4047994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410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3A79EC4-517D-64EC-77DA-9BEDB05D42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8711" y="1436556"/>
            <a:ext cx="7118130" cy="289107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600"/>
              <a:t>前端项目启动后，服务端口默认为</a:t>
            </a:r>
            <a:r>
              <a:rPr lang="en-US" altLang="zh-CN" sz="1600"/>
              <a:t>8080</a:t>
            </a:r>
            <a:r>
              <a:rPr lang="zh-CN" altLang="en-US" sz="1600"/>
              <a:t>，很容易和后端</a:t>
            </a:r>
            <a:r>
              <a:rPr lang="en-US" altLang="zh-CN" sz="1600"/>
              <a:t>tomcat</a:t>
            </a:r>
            <a:r>
              <a:rPr lang="zh-CN" altLang="en-US" sz="1600"/>
              <a:t>端口号冲突。如何修改前端服务的端口号？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r>
              <a:rPr lang="zh-CN" altLang="en-US" sz="1600"/>
              <a:t>在</a:t>
            </a:r>
            <a:r>
              <a:rPr lang="en-US" altLang="zh-CN" sz="1600"/>
              <a:t>vue.config.js</a:t>
            </a:r>
            <a:r>
              <a:rPr lang="zh-CN" altLang="en-US" sz="1600"/>
              <a:t>中配置前端服务端口号：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0E7B01-581F-8AD8-F291-09BCEDA78D23}"/>
              </a:ext>
            </a:extLst>
          </p:cNvPr>
          <p:cNvSpPr txBox="1"/>
          <p:nvPr/>
        </p:nvSpPr>
        <p:spPr>
          <a:xfrm>
            <a:off x="4776951" y="4149915"/>
            <a:ext cx="6708227" cy="1600438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defineConfig } = require(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'@vue/cli-service'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module.exports = defineConfig({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transpileDependencies: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devServer: 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port: 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7070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58A495D-F636-E77B-0616-6D396DE4F9D7}"/>
              </a:ext>
            </a:extLst>
          </p:cNvPr>
          <p:cNvSpPr/>
          <p:nvPr/>
        </p:nvSpPr>
        <p:spPr>
          <a:xfrm>
            <a:off x="5021319" y="4816366"/>
            <a:ext cx="1395248" cy="701565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55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24EE3C-1E56-A040-DF77-D69D210E3C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2175640"/>
            <a:ext cx="5760538" cy="445375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200"/>
              <a:t>1. </a:t>
            </a:r>
            <a:r>
              <a:rPr lang="zh-CN" altLang="en-US" sz="1200"/>
              <a:t>基于</a:t>
            </a:r>
            <a:r>
              <a:rPr lang="en-US" altLang="zh-CN" sz="1200"/>
              <a:t>vue</a:t>
            </a:r>
            <a:r>
              <a:rPr lang="zh-CN" altLang="en-US" sz="1200"/>
              <a:t>开发前端项目的环境要求</a:t>
            </a:r>
            <a:endParaRPr lang="en-US" altLang="zh-CN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/>
              <a:t>node.js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/>
              <a:t>npm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/>
              <a:t>Vue CLI</a:t>
            </a:r>
          </a:p>
          <a:p>
            <a:pPr marL="0" indent="0">
              <a:buNone/>
            </a:pPr>
            <a:r>
              <a:rPr lang="en-US" altLang="zh-CN" sz="1200"/>
              <a:t>2. </a:t>
            </a:r>
            <a:r>
              <a:rPr lang="zh-CN" altLang="en-US" sz="1200"/>
              <a:t>前端工程创建方式</a:t>
            </a:r>
            <a:endParaRPr lang="en-US" altLang="zh-CN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/>
              <a:t>vue create </a:t>
            </a:r>
            <a:r>
              <a:rPr lang="zh-CN" altLang="en-US" sz="1100"/>
              <a:t>项目名称</a:t>
            </a:r>
            <a:endParaRPr lang="en-US" altLang="zh-CN" sz="11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/>
              <a:t>vue ui</a:t>
            </a:r>
          </a:p>
          <a:p>
            <a:pPr marL="0" indent="0">
              <a:buNone/>
            </a:pPr>
            <a:r>
              <a:rPr lang="en-US" altLang="zh-CN" sz="1200"/>
              <a:t>3. </a:t>
            </a:r>
            <a:r>
              <a:rPr lang="zh-CN" altLang="en-US" sz="1200"/>
              <a:t>启动、停止前端项目</a:t>
            </a:r>
            <a:endParaRPr lang="en-US" altLang="zh-CN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/>
              <a:t>启动：</a:t>
            </a:r>
            <a:r>
              <a:rPr lang="en-US" altLang="zh-CN" sz="1100"/>
              <a:t>npm run serve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/>
              <a:t>停止：</a:t>
            </a:r>
            <a:r>
              <a:rPr lang="en-US" altLang="zh-CN" sz="1100"/>
              <a:t>Ctrl + C</a:t>
            </a:r>
          </a:p>
          <a:p>
            <a:pPr marL="0" indent="0">
              <a:buNone/>
            </a:pPr>
            <a:r>
              <a:rPr lang="en-US" altLang="zh-CN" sz="1200"/>
              <a:t>4. </a:t>
            </a:r>
            <a:r>
              <a:rPr lang="zh-CN" altLang="en-US" sz="1200"/>
              <a:t>前端项目中的重点文件</a:t>
            </a:r>
            <a:endParaRPr lang="en-US" altLang="zh-CN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/>
              <a:t>main.js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/>
              <a:t>vue.config.js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/>
              <a:t>package.json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/>
              <a:t>App.vue</a:t>
            </a:r>
          </a:p>
          <a:p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40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865097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vue</a:t>
            </a:r>
            <a:r>
              <a:rPr lang="zh-CN" altLang="en-US"/>
              <a:t>基础回顾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533399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基于脚手架创建前端工程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vue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基本使用方式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473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vue</a:t>
            </a:r>
            <a:r>
              <a:rPr lang="zh-CN" altLang="en-US"/>
              <a:t>基本使用方式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24EDB6-F80B-B549-6E36-C92B144D24BD}"/>
              </a:ext>
            </a:extLst>
          </p:cNvPr>
          <p:cNvSpPr txBox="1"/>
          <p:nvPr/>
        </p:nvSpPr>
        <p:spPr>
          <a:xfrm>
            <a:off x="710880" y="1763648"/>
            <a:ext cx="8393706" cy="4357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本章节从如下几个方面进行回顾：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  <a:ea typeface="阿里巴巴普惠体" panose="00020600040101010101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vue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组件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  <a:ea typeface="阿里巴巴普惠体" panose="00020600040101010101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文本插值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  <a:ea typeface="阿里巴巴普惠体" panose="00020600040101010101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属性绑定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  <a:ea typeface="阿里巴巴普惠体" panose="00020600040101010101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事件绑定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  <a:ea typeface="阿里巴巴普惠体" panose="00020600040101010101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双向绑定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  <a:ea typeface="阿里巴巴普惠体" panose="00020600040101010101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条件渲染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  <a:ea typeface="阿里巴巴普惠体" panose="00020600040101010101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axios</a:t>
            </a: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6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vue</a:t>
            </a:r>
            <a:r>
              <a:rPr lang="zh-CN" altLang="en-US"/>
              <a:t>基本使用方式 </a:t>
            </a:r>
            <a:r>
              <a:rPr lang="en-US" altLang="zh-CN"/>
              <a:t>– vue</a:t>
            </a:r>
            <a:r>
              <a:rPr lang="zh-CN" altLang="en-US"/>
              <a:t>组件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24EDB6-F80B-B549-6E36-C92B144D24BD}"/>
              </a:ext>
            </a:extLst>
          </p:cNvPr>
          <p:cNvSpPr txBox="1"/>
          <p:nvPr/>
        </p:nvSpPr>
        <p:spPr>
          <a:xfrm>
            <a:off x="710880" y="1763648"/>
            <a:ext cx="8393706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Vue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的组件文件以 </a:t>
            </a:r>
            <a:r>
              <a:rPr lang="en-US" altLang="zh-CN" sz="1600">
                <a:solidFill>
                  <a:srgbClr val="FF0000"/>
                </a:solidFill>
                <a:latin typeface="阿里巴巴普惠体" panose="00020600040101010101"/>
                <a:ea typeface="阿里巴巴普惠体" panose="00020600040101010101"/>
              </a:rPr>
              <a:t>.vue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结尾，每个组件由三部分组成：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  <a:ea typeface="阿里巴巴普惠体" panose="00020600040101010101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2107ACD-F257-7A2B-86CB-2AA7CAA775AD}"/>
              </a:ext>
            </a:extLst>
          </p:cNvPr>
          <p:cNvSpPr/>
          <p:nvPr/>
        </p:nvSpPr>
        <p:spPr>
          <a:xfrm>
            <a:off x="1340069" y="2822027"/>
            <a:ext cx="1828800" cy="1008993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latin typeface="字魂138号-霸燃手书" panose="00000500000000000000" pitchFamily="2" charset="-122"/>
                <a:ea typeface="字魂138号-霸燃手书" panose="00000500000000000000" pitchFamily="2" charset="-122"/>
              </a:rPr>
              <a:t>结构</a:t>
            </a:r>
            <a:endParaRPr lang="en-US" altLang="zh-CN" sz="1600">
              <a:latin typeface="字魂138号-霸燃手书" panose="00000500000000000000" pitchFamily="2" charset="-122"/>
              <a:ea typeface="字魂138号-霸燃手书" panose="00000500000000000000" pitchFamily="2" charset="-122"/>
            </a:endParaRPr>
          </a:p>
          <a:p>
            <a:pPr algn="ctr"/>
            <a:r>
              <a:rPr lang="en-US" altLang="zh-CN" sz="1600">
                <a:ea typeface="阿里巴巴普惠体" panose="00020600040101010101"/>
              </a:rPr>
              <a:t>&lt;template&gt;</a:t>
            </a:r>
            <a:endParaRPr lang="zh-CN" altLang="en-US" sz="1600">
              <a:ea typeface="阿里巴巴普惠体" panose="00020600040101010101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3DC8E7D-4003-4945-88B3-FC278B7900E2}"/>
              </a:ext>
            </a:extLst>
          </p:cNvPr>
          <p:cNvSpPr/>
          <p:nvPr/>
        </p:nvSpPr>
        <p:spPr>
          <a:xfrm>
            <a:off x="4167354" y="2822027"/>
            <a:ext cx="1828800" cy="1008993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latin typeface="字魂138号-霸燃手书" panose="00000500000000000000" pitchFamily="2" charset="-122"/>
                <a:ea typeface="字魂138号-霸燃手书" panose="00000500000000000000" pitchFamily="2" charset="-122"/>
              </a:rPr>
              <a:t>样式</a:t>
            </a:r>
            <a:endParaRPr lang="en-US" altLang="zh-CN" sz="1600">
              <a:latin typeface="字魂138号-霸燃手书" panose="00000500000000000000" pitchFamily="2" charset="-122"/>
              <a:ea typeface="字魂138号-霸燃手书" panose="00000500000000000000" pitchFamily="2" charset="-122"/>
            </a:endParaRPr>
          </a:p>
          <a:p>
            <a:pPr algn="ctr"/>
            <a:r>
              <a:rPr lang="en-US" altLang="zh-CN" sz="1600">
                <a:ea typeface="阿里巴巴普惠体" panose="00020600040101010101"/>
              </a:rPr>
              <a:t>&lt;style&gt;</a:t>
            </a:r>
            <a:endParaRPr lang="zh-CN" altLang="en-US" sz="1600">
              <a:ea typeface="阿里巴巴普惠体" panose="00020600040101010101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F9D4998-60D3-0D0B-D9A4-1FEF1F484DB7}"/>
              </a:ext>
            </a:extLst>
          </p:cNvPr>
          <p:cNvSpPr/>
          <p:nvPr/>
        </p:nvSpPr>
        <p:spPr>
          <a:xfrm>
            <a:off x="6994639" y="2822026"/>
            <a:ext cx="1828800" cy="1008993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latin typeface="字魂138号-霸燃手书" panose="00000500000000000000" pitchFamily="2" charset="-122"/>
                <a:ea typeface="字魂138号-霸燃手书" panose="00000500000000000000" pitchFamily="2" charset="-122"/>
              </a:rPr>
              <a:t>逻辑</a:t>
            </a:r>
            <a:endParaRPr lang="en-US" altLang="zh-CN" sz="1600">
              <a:latin typeface="字魂138号-霸燃手书" panose="00000500000000000000" pitchFamily="2" charset="-122"/>
              <a:ea typeface="字魂138号-霸燃手书" panose="00000500000000000000" pitchFamily="2" charset="-122"/>
            </a:endParaRPr>
          </a:p>
          <a:p>
            <a:pPr algn="ctr"/>
            <a:r>
              <a:rPr lang="en-US" altLang="zh-CN" sz="1600">
                <a:ea typeface="阿里巴巴普惠体" panose="00020600040101010101"/>
              </a:rPr>
              <a:t>&lt;script&gt;</a:t>
            </a:r>
            <a:endParaRPr lang="zh-CN" altLang="en-US" sz="1600">
              <a:ea typeface="阿里巴巴普惠体" panose="00020600040101010101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4AE8B6-A0BC-7D9B-0536-A76F69310E86}"/>
              </a:ext>
            </a:extLst>
          </p:cNvPr>
          <p:cNvSpPr txBox="1"/>
          <p:nvPr/>
        </p:nvSpPr>
        <p:spPr>
          <a:xfrm>
            <a:off x="1430365" y="4065391"/>
            <a:ext cx="1648208" cy="616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ea typeface="阿里巴巴普惠体" panose="00020600040101010101"/>
              </a:rPr>
              <a:t>只有一个根元素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ea typeface="阿里巴巴普惠体" panose="00020600040101010101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ea typeface="阿里巴巴普惠体" panose="00020600040101010101"/>
              </a:rPr>
              <a:t>由它生成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ea typeface="阿里巴巴普惠体" panose="00020600040101010101"/>
              </a:rPr>
              <a:t>HTML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ea typeface="阿里巴巴普惠体" panose="00020600040101010101"/>
              </a:rPr>
              <a:t>代码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C6F403-3C72-F886-28AC-80C510F00F61}"/>
              </a:ext>
            </a:extLst>
          </p:cNvPr>
          <p:cNvSpPr txBox="1"/>
          <p:nvPr/>
        </p:nvSpPr>
        <p:spPr>
          <a:xfrm>
            <a:off x="3905551" y="4065391"/>
            <a:ext cx="2358338" cy="893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ea typeface="阿里巴巴普惠体" panose="00020600040101010101"/>
              </a:rPr>
              <a:t>编写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ea typeface="阿里巴巴普惠体" panose="00020600040101010101"/>
              </a:rPr>
              <a:t>CSS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ea typeface="阿里巴巴普惠体" panose="00020600040101010101"/>
              </a:rPr>
              <a:t>，控制页面展示效果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ea typeface="阿里巴巴普惠体" panose="00020600040101010101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ea typeface="阿里巴巴普惠体" panose="00020600040101010101"/>
              </a:rPr>
              <a:t>全局样式：影响所有组件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ea typeface="阿里巴巴普惠体" panose="00020600040101010101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ea typeface="阿里巴巴普惠体" panose="00020600040101010101"/>
              </a:rPr>
              <a:t>局部样式：只作用于当前组件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4881FD7-A46C-F44B-278B-50CB6A072F34}"/>
              </a:ext>
            </a:extLst>
          </p:cNvPr>
          <p:cNvSpPr txBox="1"/>
          <p:nvPr/>
        </p:nvSpPr>
        <p:spPr>
          <a:xfrm>
            <a:off x="7084935" y="4065391"/>
            <a:ext cx="2204450" cy="616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ea typeface="阿里巴巴普惠体" panose="00020600040101010101"/>
              </a:rPr>
              <a:t>编写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ea typeface="阿里巴巴普惠体" panose="00020600040101010101"/>
              </a:rPr>
              <a:t>JS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ea typeface="阿里巴巴普惠体" panose="00020600040101010101"/>
              </a:rPr>
              <a:t>代码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ea typeface="阿里巴巴普惠体" panose="00020600040101010101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ea typeface="阿里巴巴普惠体" panose="00020600040101010101"/>
              </a:rPr>
              <a:t>控制模版的数据来源和行为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64212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vue</a:t>
            </a:r>
            <a:r>
              <a:rPr lang="zh-CN" altLang="en-US"/>
              <a:t>基本使用方式 </a:t>
            </a:r>
            <a:r>
              <a:rPr lang="en-US" altLang="zh-CN"/>
              <a:t>– </a:t>
            </a:r>
            <a:r>
              <a:rPr lang="zh-CN" altLang="en-US"/>
              <a:t>文本插值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24EDB6-F80B-B549-6E36-C92B144D24BD}"/>
              </a:ext>
            </a:extLst>
          </p:cNvPr>
          <p:cNvSpPr txBox="1"/>
          <p:nvPr/>
        </p:nvSpPr>
        <p:spPr>
          <a:xfrm>
            <a:off x="710880" y="1763648"/>
            <a:ext cx="8393706" cy="78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作用：用来绑定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data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方法返回的对象属性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  <a:ea typeface="阿里巴巴普惠体" panose="0002060004010101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用法：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{{}}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222883-3B18-05FA-93C1-6DFD52E3FBBA}"/>
              </a:ext>
            </a:extLst>
          </p:cNvPr>
          <p:cNvSpPr txBox="1"/>
          <p:nvPr/>
        </p:nvSpPr>
        <p:spPr>
          <a:xfrm>
            <a:off x="1055677" y="3178046"/>
            <a:ext cx="6128844" cy="2492990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&lt;template&gt;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  </a:t>
            </a:r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&lt;div&gt;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      </a:t>
            </a:r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&lt;h1&gt;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{{ name }}</a:t>
            </a:r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&lt;/h1&gt;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      </a:t>
            </a:r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&lt;h1&gt;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{{ age &gt;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60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? 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'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老年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'</a:t>
            </a:r>
            <a:r>
              <a:rPr lang="zh-CN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 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'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青年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'</a:t>
            </a:r>
            <a:r>
              <a:rPr lang="zh-CN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}}</a:t>
            </a:r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&lt;/h1&gt;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  </a:t>
            </a:r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&lt;/div&gt;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&lt;/template&gt;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&lt;script&gt;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export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default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      data()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      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{ name: 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'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张三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'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age: </a:t>
            </a:r>
            <a:r>
              <a:rPr lang="en-US" altLang="zh-CN" sz="1200">
                <a:solidFill>
                  <a:srgbClr val="098658"/>
                </a:solidFill>
                <a:latin typeface="Consolas" panose="020B0609020204030204" pitchFamily="49" charset="0"/>
                <a:ea typeface="阿里巴巴普惠体" panose="00020600040101010101"/>
              </a:rPr>
              <a:t>3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};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      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  };</a:t>
            </a:r>
          </a:p>
          <a:p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&lt;/script&gt;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58577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vue</a:t>
            </a:r>
            <a:r>
              <a:rPr lang="zh-CN" altLang="en-US"/>
              <a:t>基本使用方式 </a:t>
            </a:r>
            <a:r>
              <a:rPr lang="en-US" altLang="zh-CN"/>
              <a:t>– </a:t>
            </a:r>
            <a:r>
              <a:rPr lang="zh-CN" altLang="en-US"/>
              <a:t>属性绑定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24EDB6-F80B-B549-6E36-C92B144D24BD}"/>
              </a:ext>
            </a:extLst>
          </p:cNvPr>
          <p:cNvSpPr txBox="1"/>
          <p:nvPr/>
        </p:nvSpPr>
        <p:spPr>
          <a:xfrm>
            <a:off x="710880" y="1763648"/>
            <a:ext cx="8393706" cy="78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作用：为标签的属性绑定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data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方法中返回的属性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  <a:ea typeface="阿里巴巴普惠体" panose="0002060004010101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用法：</a:t>
            </a:r>
            <a:r>
              <a:rPr lang="en-US" altLang="zh-CN" sz="1600">
                <a:solidFill>
                  <a:srgbClr val="FF0000"/>
                </a:solidFill>
                <a:latin typeface="阿里巴巴普惠体" panose="00020600040101010101"/>
                <a:ea typeface="阿里巴巴普惠体" panose="00020600040101010101"/>
              </a:rPr>
              <a:t>v-bind: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xxx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，简写为 </a:t>
            </a:r>
            <a:r>
              <a:rPr lang="en-US" altLang="zh-CN" sz="1600">
                <a:solidFill>
                  <a:srgbClr val="FF0000"/>
                </a:solidFill>
                <a:latin typeface="阿里巴巴普惠体" panose="00020600040101010101"/>
                <a:ea typeface="阿里巴巴普惠体" panose="00020600040101010101"/>
              </a:rPr>
              <a:t>:xxx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84AAD2-C5E1-7DEB-DD08-AB172A6F01A0}"/>
              </a:ext>
            </a:extLst>
          </p:cNvPr>
          <p:cNvSpPr txBox="1"/>
          <p:nvPr/>
        </p:nvSpPr>
        <p:spPr>
          <a:xfrm>
            <a:off x="1070085" y="3079045"/>
            <a:ext cx="6128844" cy="3416320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&lt;template&gt;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  </a:t>
            </a:r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&lt;div&gt;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      </a:t>
            </a:r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&lt;div&gt;&lt;input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lang="en-US" altLang="zh-CN" sz="1200" b="0">
                <a:solidFill>
                  <a:srgbClr val="E5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type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"text"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lang="en-US" altLang="zh-CN" sz="1200" b="0">
                <a:solidFill>
                  <a:srgbClr val="E5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v-bind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</a:t>
            </a:r>
            <a:r>
              <a:rPr lang="en-US" altLang="zh-CN" sz="1200" b="0">
                <a:solidFill>
                  <a:srgbClr val="E5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value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="name"</a:t>
            </a:r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&gt;&lt;/div&gt;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      </a:t>
            </a:r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&lt;div&gt;&lt;input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lang="en-US" altLang="zh-CN" sz="1200" b="0">
                <a:solidFill>
                  <a:srgbClr val="E5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type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"text"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:</a:t>
            </a:r>
            <a:r>
              <a:rPr lang="en-US" altLang="zh-CN" sz="1200" b="0">
                <a:solidFill>
                  <a:srgbClr val="E5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value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="age"</a:t>
            </a:r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&gt;&lt;/div&gt;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      </a:t>
            </a:r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&lt;div&gt;&lt;img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:</a:t>
            </a:r>
            <a:r>
              <a:rPr lang="en-US" altLang="zh-CN" sz="1200" b="0">
                <a:solidFill>
                  <a:srgbClr val="E5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src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="url"</a:t>
            </a:r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/&gt;&lt;/div&gt;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  </a:t>
            </a:r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&lt;/div&gt;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&lt;/template&gt;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&lt;script&gt;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export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default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  data ()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  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          name: 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'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王五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'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          age: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20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          src: 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'https://www.itcast.cn/2018czgw/images/logo2.png'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      };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  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</a:p>
          <a:p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&lt;/script&gt;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87261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vue</a:t>
            </a:r>
            <a:r>
              <a:rPr lang="zh-CN" altLang="en-US"/>
              <a:t>基本使用方式 </a:t>
            </a:r>
            <a:r>
              <a:rPr lang="en-US" altLang="zh-CN"/>
              <a:t>– </a:t>
            </a:r>
            <a:r>
              <a:rPr lang="zh-CN" altLang="en-US"/>
              <a:t>事件绑定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24EDB6-F80B-B549-6E36-C92B144D24BD}"/>
              </a:ext>
            </a:extLst>
          </p:cNvPr>
          <p:cNvSpPr txBox="1"/>
          <p:nvPr/>
        </p:nvSpPr>
        <p:spPr>
          <a:xfrm>
            <a:off x="710880" y="1763648"/>
            <a:ext cx="8393706" cy="78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作用：为元素绑定对应的事件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  <a:ea typeface="阿里巴巴普惠体" panose="0002060004010101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用法：</a:t>
            </a:r>
            <a:r>
              <a:rPr lang="en-US" altLang="zh-CN" sz="1600">
                <a:solidFill>
                  <a:srgbClr val="FF0000"/>
                </a:solidFill>
                <a:latin typeface="阿里巴巴普惠体" panose="00020600040101010101"/>
                <a:ea typeface="阿里巴巴普惠体" panose="00020600040101010101"/>
              </a:rPr>
              <a:t>v-on: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xxx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，简写为 </a:t>
            </a:r>
            <a:r>
              <a:rPr lang="en-US" altLang="zh-CN" sz="1600">
                <a:solidFill>
                  <a:srgbClr val="FF0000"/>
                </a:solidFill>
                <a:latin typeface="阿里巴巴普惠体" panose="00020600040101010101"/>
                <a:ea typeface="阿里巴巴普惠体" panose="00020600040101010101"/>
              </a:rPr>
              <a:t>@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xxx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487DED-525A-8617-C739-7A0DCFB1D283}"/>
              </a:ext>
            </a:extLst>
          </p:cNvPr>
          <p:cNvSpPr txBox="1"/>
          <p:nvPr/>
        </p:nvSpPr>
        <p:spPr>
          <a:xfrm>
            <a:off x="1062202" y="2943937"/>
            <a:ext cx="6128844" cy="3600986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&lt;template&gt;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  </a:t>
            </a:r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&lt;div&gt;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    </a:t>
            </a:r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&lt;div&gt;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      </a:t>
            </a:r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&lt;input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lang="en-US" altLang="zh-CN" sz="1200" b="0">
                <a:solidFill>
                  <a:srgbClr val="E5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type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"button"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lang="en-US" altLang="zh-CN" sz="1200" b="0">
                <a:solidFill>
                  <a:srgbClr val="E5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value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lang="zh-CN" altLang="en-US" sz="12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保存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lang="zh-CN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lang="en-US" altLang="zh-CN" sz="1200" b="0">
                <a:solidFill>
                  <a:srgbClr val="E5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v-on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</a:t>
            </a:r>
            <a:r>
              <a:rPr lang="en-US" altLang="zh-CN" sz="1200" b="0">
                <a:solidFill>
                  <a:srgbClr val="E5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click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="handleSave"</a:t>
            </a:r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/&gt;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      </a:t>
            </a:r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&lt;input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lang="en-US" altLang="zh-CN" sz="1200" b="0">
                <a:solidFill>
                  <a:srgbClr val="E5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type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"button"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lang="en-US" altLang="zh-CN" sz="1200" b="0">
                <a:solidFill>
                  <a:srgbClr val="E5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value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lang="zh-CN" altLang="en-US" sz="12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保存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lang="zh-CN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</a:t>
            </a:r>
            <a:r>
              <a:rPr lang="en-US" altLang="zh-CN" sz="1200" b="0">
                <a:solidFill>
                  <a:srgbClr val="E5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click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="handleSave"</a:t>
            </a:r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/&gt;&lt;br&gt;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    </a:t>
            </a:r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&lt;/div&gt;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  </a:t>
            </a:r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&lt;/div&gt;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</a:t>
            </a:r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&lt;/template&gt;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&lt;script&gt;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export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default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  data(){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{ name: 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‘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张三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’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  },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  methods: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      handleSave(){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          alert(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this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.name)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      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  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</a:p>
          <a:p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&lt;/script&gt;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416780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BDF6389-1177-385B-FC3E-8D65C5816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589" y="919416"/>
            <a:ext cx="7737535" cy="57510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68E5679-971C-1AF6-7601-D57C39224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589" y="923442"/>
            <a:ext cx="7737535" cy="57470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320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vue</a:t>
            </a:r>
            <a:r>
              <a:rPr lang="zh-CN" altLang="en-US"/>
              <a:t>基本使用方式 </a:t>
            </a:r>
            <a:r>
              <a:rPr lang="en-US" altLang="zh-CN"/>
              <a:t>– </a:t>
            </a:r>
            <a:r>
              <a:rPr lang="zh-CN" altLang="en-US"/>
              <a:t>双向绑定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24EDB6-F80B-B549-6E36-C92B144D24BD}"/>
              </a:ext>
            </a:extLst>
          </p:cNvPr>
          <p:cNvSpPr txBox="1"/>
          <p:nvPr/>
        </p:nvSpPr>
        <p:spPr>
          <a:xfrm>
            <a:off x="710880" y="1763648"/>
            <a:ext cx="8393706" cy="78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作用：表单输入项和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data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方法中的属性进行绑定，任意一方改变都会同步给另一方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  <a:ea typeface="阿里巴巴普惠体" panose="0002060004010101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用法：</a:t>
            </a:r>
            <a:r>
              <a:rPr lang="en-US" altLang="zh-CN" sz="1600">
                <a:solidFill>
                  <a:srgbClr val="FF0000"/>
                </a:solidFill>
                <a:latin typeface="阿里巴巴普惠体" panose="00020600040101010101"/>
                <a:ea typeface="阿里巴巴普惠体" panose="00020600040101010101"/>
              </a:rPr>
              <a:t>v-model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83234D-F036-413F-3533-98C11E436837}"/>
              </a:ext>
            </a:extLst>
          </p:cNvPr>
          <p:cNvSpPr txBox="1"/>
          <p:nvPr/>
        </p:nvSpPr>
        <p:spPr>
          <a:xfrm>
            <a:off x="1111879" y="2823946"/>
            <a:ext cx="6128844" cy="3785652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&lt;template&gt;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  </a:t>
            </a:r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&lt;div&gt;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      </a:t>
            </a:r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&lt;div&gt;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          </a:t>
            </a:r>
            <a:r>
              <a:rPr lang="zh-CN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双向绑定：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{{ name }}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          </a:t>
            </a:r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&lt;input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lang="en-US" altLang="zh-CN" sz="1200" b="0">
                <a:solidFill>
                  <a:srgbClr val="E5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type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"text"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lang="en-US" altLang="zh-CN" sz="1200" b="0">
                <a:solidFill>
                  <a:srgbClr val="E5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v-model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="name" </a:t>
            </a:r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/&gt;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          </a:t>
            </a:r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&lt;input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lang="en-US" altLang="zh-CN" sz="1200" b="0">
                <a:solidFill>
                  <a:srgbClr val="E5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type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"button"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lang="en-US" altLang="zh-CN" sz="1200" b="0">
                <a:solidFill>
                  <a:srgbClr val="E5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value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lang="zh-CN" altLang="en-US" sz="12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改变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lang="zh-CN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</a:t>
            </a:r>
            <a:r>
              <a:rPr lang="en-US" altLang="zh-CN" sz="1200" b="0">
                <a:solidFill>
                  <a:srgbClr val="E5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click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="handleChange"</a:t>
            </a:r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/&gt;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      </a:t>
            </a:r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&lt;/div&gt;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  </a:t>
            </a:r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&lt;/div&gt;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</a:t>
            </a:r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&lt;/template&gt;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&lt;script&gt;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export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default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  data(){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{name: 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'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张三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'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  },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  methods: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      handleChange(){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      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this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.name = 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'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李四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'</a:t>
            </a:r>
            <a:endParaRPr lang="zh-CN" altLang="en-US" sz="12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      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  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</a:p>
          <a:p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&lt;/script&gt;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54605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vue</a:t>
            </a:r>
            <a:r>
              <a:rPr lang="zh-CN" altLang="en-US"/>
              <a:t>基本使用方式 </a:t>
            </a:r>
            <a:r>
              <a:rPr lang="en-US" altLang="zh-CN"/>
              <a:t>– </a:t>
            </a:r>
            <a:r>
              <a:rPr lang="zh-CN" altLang="en-US"/>
              <a:t>条件渲染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24EDB6-F80B-B549-6E36-C92B144D24BD}"/>
              </a:ext>
            </a:extLst>
          </p:cNvPr>
          <p:cNvSpPr txBox="1"/>
          <p:nvPr/>
        </p:nvSpPr>
        <p:spPr>
          <a:xfrm>
            <a:off x="710880" y="1763648"/>
            <a:ext cx="8393706" cy="78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作用：根据表达式的值来动态渲染页面元素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  <a:ea typeface="阿里巴巴普惠体" panose="0002060004010101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用法：</a:t>
            </a:r>
            <a:r>
              <a:rPr lang="en-US" altLang="zh-CN" sz="1600">
                <a:solidFill>
                  <a:srgbClr val="FF0000"/>
                </a:solidFill>
                <a:latin typeface="阿里巴巴普惠体" panose="00020600040101010101"/>
                <a:ea typeface="阿里巴巴普惠体" panose="00020600040101010101"/>
              </a:rPr>
              <a:t>v-if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、</a:t>
            </a:r>
            <a:r>
              <a:rPr lang="en-US" altLang="zh-CN" sz="1600">
                <a:solidFill>
                  <a:srgbClr val="FF0000"/>
                </a:solidFill>
                <a:latin typeface="阿里巴巴普惠体" panose="00020600040101010101"/>
                <a:ea typeface="阿里巴巴普惠体" panose="00020600040101010101"/>
              </a:rPr>
              <a:t>v-else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、</a:t>
            </a:r>
            <a:r>
              <a:rPr lang="en-US" altLang="zh-CN" sz="1600">
                <a:solidFill>
                  <a:srgbClr val="FF0000"/>
                </a:solidFill>
                <a:latin typeface="阿里巴巴普惠体" panose="00020600040101010101"/>
                <a:ea typeface="阿里巴巴普惠体" panose="00020600040101010101"/>
              </a:rPr>
              <a:t>v-else-if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49AC73-EC70-E1A5-F8AC-FCE7B1404B8C}"/>
              </a:ext>
            </a:extLst>
          </p:cNvPr>
          <p:cNvSpPr txBox="1"/>
          <p:nvPr/>
        </p:nvSpPr>
        <p:spPr>
          <a:xfrm>
            <a:off x="1077966" y="2743478"/>
            <a:ext cx="6128844" cy="3970318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&lt;template&gt;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  </a:t>
            </a:r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&lt;div&gt;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      </a:t>
            </a:r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&lt;div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v-if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="sex ==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          </a:t>
            </a:r>
            <a:r>
              <a:rPr lang="zh-CN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男</a:t>
            </a: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      </a:t>
            </a:r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&lt;/div&gt;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      </a:t>
            </a:r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&lt;div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v-else-if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="sex ==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2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          </a:t>
            </a:r>
            <a:r>
              <a:rPr lang="zh-CN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女</a:t>
            </a: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      </a:t>
            </a:r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&lt;/div&gt;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      </a:t>
            </a:r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&lt;div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v-else</a:t>
            </a:r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          </a:t>
            </a:r>
            <a:r>
              <a:rPr lang="zh-CN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未知</a:t>
            </a: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      </a:t>
            </a:r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&lt;/div&gt;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  </a:t>
            </a:r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&lt;/div&gt;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</a:t>
            </a:r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&lt;/template&gt;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</a:t>
            </a:r>
          </a:p>
          <a:p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&lt;script&gt;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r>
              <a:rPr lang="en-US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export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default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  data(){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  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{sex: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    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</a:p>
          <a:p>
            <a:r>
              <a:rPr lang="en-US" altLang="zh-CN" sz="1200" b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&lt;/script&gt;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16813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vue</a:t>
            </a:r>
            <a:r>
              <a:rPr lang="zh-CN" altLang="en-US"/>
              <a:t>基本使用方式 </a:t>
            </a:r>
            <a:r>
              <a:rPr lang="en-US" altLang="zh-CN"/>
              <a:t>- axios</a:t>
            </a:r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24EDB6-F80B-B549-6E36-C92B144D24BD}"/>
              </a:ext>
            </a:extLst>
          </p:cNvPr>
          <p:cNvSpPr txBox="1"/>
          <p:nvPr/>
        </p:nvSpPr>
        <p:spPr>
          <a:xfrm>
            <a:off x="710880" y="1763648"/>
            <a:ext cx="8393706" cy="2634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  <a:hlinkClick r:id="rId2"/>
              </a:rPr>
              <a:t>Axios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是一个基于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promise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的 </a:t>
            </a:r>
            <a:r>
              <a:rPr lang="zh-CN" altLang="en-US" sz="1600">
                <a:solidFill>
                  <a:srgbClr val="FF0000"/>
                </a:solidFill>
                <a:latin typeface="阿里巴巴普惠体" panose="00020600040101010101"/>
                <a:ea typeface="阿里巴巴普惠体" panose="00020600040101010101"/>
              </a:rPr>
              <a:t>网络请求库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，作用于浏览器和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node.js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中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  <a:ea typeface="阿里巴巴普惠体" panose="00020600040101010101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  <a:ea typeface="阿里巴巴普惠体" panose="00020600040101010101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安装命令：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  <a:ea typeface="阿里巴巴普惠体" panose="00020600040101010101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npm install axios</a:t>
            </a: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  <a:ea typeface="阿里巴巴普惠体" panose="00020600040101010101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导入命令：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  <a:ea typeface="阿里巴巴普惠体" panose="00020600040101010101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import axios from 'axios'</a:t>
            </a:r>
          </a:p>
        </p:txBody>
      </p:sp>
    </p:spTree>
    <p:extLst>
      <p:ext uri="{BB962C8B-B14F-4D97-AF65-F5344CB8AC3E}">
        <p14:creationId xmlns:p14="http://schemas.microsoft.com/office/powerpoint/2010/main" val="173210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vue</a:t>
            </a:r>
            <a:r>
              <a:rPr lang="zh-CN" altLang="en-US"/>
              <a:t>基本使用方式 </a:t>
            </a:r>
            <a:r>
              <a:rPr lang="en-US" altLang="zh-CN"/>
              <a:t>- axios</a:t>
            </a:r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24EDB6-F80B-B549-6E36-C92B144D24BD}"/>
              </a:ext>
            </a:extLst>
          </p:cNvPr>
          <p:cNvSpPr txBox="1"/>
          <p:nvPr/>
        </p:nvSpPr>
        <p:spPr>
          <a:xfrm>
            <a:off x="710880" y="1763648"/>
            <a:ext cx="8393706" cy="422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axios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的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API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列表：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  <a:ea typeface="阿里巴巴普惠体" panose="00020600040101010101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D9B697-72BA-D5FA-907F-33AEE2C09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070" y="1972743"/>
            <a:ext cx="7389737" cy="2796326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97C43A2-8A46-9435-3F8F-75A76D51641F}"/>
              </a:ext>
            </a:extLst>
          </p:cNvPr>
          <p:cNvSpPr/>
          <p:nvPr/>
        </p:nvSpPr>
        <p:spPr>
          <a:xfrm>
            <a:off x="884613" y="5121750"/>
            <a:ext cx="7289808" cy="15313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url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：请求路径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  <a:ea typeface="阿里巴巴普惠体" panose="00020600040101010101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data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：请求体数据，最常见的是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JSON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格式数据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  <a:ea typeface="阿里巴巴普惠体" panose="00020600040101010101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config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：配置对象，可以设置查询参数、请求头信息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  <a:ea typeface="阿里巴巴普惠体" panose="00020600040101010101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FC58A7-3B14-1A70-FE94-371D051C9A7A}"/>
              </a:ext>
            </a:extLst>
          </p:cNvPr>
          <p:cNvSpPr/>
          <p:nvPr/>
        </p:nvSpPr>
        <p:spPr>
          <a:xfrm>
            <a:off x="784684" y="5194212"/>
            <a:ext cx="986609" cy="304663"/>
          </a:xfrm>
          <a:prstGeom prst="rect">
            <a:avLst/>
          </a:prstGeom>
          <a:solidFill>
            <a:srgbClr val="AD2B2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参数说明</a:t>
            </a:r>
          </a:p>
        </p:txBody>
      </p:sp>
    </p:spTree>
    <p:extLst>
      <p:ext uri="{BB962C8B-B14F-4D97-AF65-F5344CB8AC3E}">
        <p14:creationId xmlns:p14="http://schemas.microsoft.com/office/powerpoint/2010/main" val="78892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vue</a:t>
            </a:r>
            <a:r>
              <a:rPr lang="zh-CN" altLang="en-US"/>
              <a:t>基本使用方式 </a:t>
            </a:r>
            <a:r>
              <a:rPr lang="en-US" altLang="zh-CN"/>
              <a:t>- axios</a:t>
            </a:r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24EDB6-F80B-B549-6E36-C92B144D24BD}"/>
              </a:ext>
            </a:extLst>
          </p:cNvPr>
          <p:cNvSpPr txBox="1"/>
          <p:nvPr/>
        </p:nvSpPr>
        <p:spPr>
          <a:xfrm>
            <a:off x="710880" y="1763648"/>
            <a:ext cx="8393706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为了解决跨域问题，可以在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vue.config.js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文件中配置</a:t>
            </a:r>
            <a:r>
              <a:rPr lang="zh-CN" altLang="en-US" sz="1600">
                <a:solidFill>
                  <a:srgbClr val="FF0000"/>
                </a:solidFill>
                <a:latin typeface="阿里巴巴普惠体" panose="00020600040101010101"/>
                <a:ea typeface="阿里巴巴普惠体" panose="00020600040101010101"/>
              </a:rPr>
              <a:t>代理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  <a:ea typeface="阿里巴巴普惠体" panose="00020600040101010101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06272E-7903-5234-A4D7-159238C8CA6C}"/>
              </a:ext>
            </a:extLst>
          </p:cNvPr>
          <p:cNvSpPr txBox="1"/>
          <p:nvPr/>
        </p:nvSpPr>
        <p:spPr>
          <a:xfrm>
            <a:off x="844886" y="2404432"/>
            <a:ext cx="6951161" cy="2862322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defineConfig } = require(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'@vue/cli-service'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module.exports = defineConfig({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transpileDependencies: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devServer: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port: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7070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proxy: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'/api'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target: 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'http://localhost:8080'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pathRewrite: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'^/api'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98965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vue</a:t>
            </a:r>
            <a:r>
              <a:rPr lang="zh-CN" altLang="en-US"/>
              <a:t>基本使用方式 </a:t>
            </a:r>
            <a:r>
              <a:rPr lang="en-US" altLang="zh-CN"/>
              <a:t>- axios</a:t>
            </a:r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24EDB6-F80B-B549-6E36-C92B144D24BD}"/>
              </a:ext>
            </a:extLst>
          </p:cNvPr>
          <p:cNvSpPr txBox="1"/>
          <p:nvPr/>
        </p:nvSpPr>
        <p:spPr>
          <a:xfrm>
            <a:off x="710880" y="1763648"/>
            <a:ext cx="8393706" cy="422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axios 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post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get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方法示例：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  <a:ea typeface="阿里巴巴普惠体" panose="00020600040101010101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F4F5E1-DD51-3C99-61E3-0E5449073529}"/>
              </a:ext>
            </a:extLst>
          </p:cNvPr>
          <p:cNvSpPr txBox="1"/>
          <p:nvPr/>
        </p:nvSpPr>
        <p:spPr>
          <a:xfrm>
            <a:off x="821238" y="2454315"/>
            <a:ext cx="6128844" cy="1569660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axios.post(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'/api/employee/login'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username: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password: 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'123456'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}).then(res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console.log(res.data)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}).catch(error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console.log(error.response)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939B65-34E5-24FC-D06C-6A252DA1D401}"/>
              </a:ext>
            </a:extLst>
          </p:cNvPr>
          <p:cNvSpPr txBox="1"/>
          <p:nvPr/>
        </p:nvSpPr>
        <p:spPr>
          <a:xfrm>
            <a:off x="821238" y="4676162"/>
            <a:ext cx="6128844" cy="1015663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axios.get(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'/api/admin/shop/status'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headers: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token: ‘xxx.yyy.zzz’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})</a:t>
            </a:r>
          </a:p>
        </p:txBody>
      </p:sp>
    </p:spTree>
    <p:extLst>
      <p:ext uri="{BB962C8B-B14F-4D97-AF65-F5344CB8AC3E}">
        <p14:creationId xmlns:p14="http://schemas.microsoft.com/office/powerpoint/2010/main" val="268910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vue</a:t>
            </a:r>
            <a:r>
              <a:rPr lang="zh-CN" altLang="en-US"/>
              <a:t>基本使用方式 </a:t>
            </a:r>
            <a:r>
              <a:rPr lang="en-US" altLang="zh-CN"/>
              <a:t>- axios</a:t>
            </a:r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24EDB6-F80B-B549-6E36-C92B144D24BD}"/>
              </a:ext>
            </a:extLst>
          </p:cNvPr>
          <p:cNvSpPr txBox="1"/>
          <p:nvPr/>
        </p:nvSpPr>
        <p:spPr>
          <a:xfrm>
            <a:off x="710880" y="1763648"/>
            <a:ext cx="8393706" cy="422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axios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统一使用方式：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axios(config)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B53CA1-3A1C-C387-72B9-9C81D8DD9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38" y="2531089"/>
            <a:ext cx="9767993" cy="2963193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908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vue</a:t>
            </a:r>
            <a:r>
              <a:rPr lang="zh-CN" altLang="en-US"/>
              <a:t>基本使用方式 </a:t>
            </a:r>
            <a:r>
              <a:rPr lang="en-US" altLang="zh-CN"/>
              <a:t>- axios</a:t>
            </a:r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24EDB6-F80B-B549-6E36-C92B144D24BD}"/>
              </a:ext>
            </a:extLst>
          </p:cNvPr>
          <p:cNvSpPr txBox="1"/>
          <p:nvPr/>
        </p:nvSpPr>
        <p:spPr>
          <a:xfrm>
            <a:off x="710880" y="1763648"/>
            <a:ext cx="8393706" cy="422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axios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统一使用方式：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axios(config)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B6B9DF-7B19-98F6-BFDD-F027F7E9CAAC}"/>
              </a:ext>
            </a:extLst>
          </p:cNvPr>
          <p:cNvSpPr txBox="1"/>
          <p:nvPr/>
        </p:nvSpPr>
        <p:spPr>
          <a:xfrm>
            <a:off x="809953" y="2426065"/>
            <a:ext cx="8176391" cy="3785652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axios({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url: 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'/api/admin/employee/login'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method: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data: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username: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password: 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'123456'</a:t>
            </a:r>
            <a:endParaRPr lang="en-US" altLang="zh-C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}).then((res)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console.log(res.data.data.token)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axios({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url: 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'/api/admin/shop/status'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method: 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params: {id: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headers: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token: res.data.data.token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})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}).catch((error)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console.log(error)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</a:t>
            </a:r>
          </a:p>
        </p:txBody>
      </p:sp>
    </p:spTree>
    <p:extLst>
      <p:ext uri="{BB962C8B-B14F-4D97-AF65-F5344CB8AC3E}">
        <p14:creationId xmlns:p14="http://schemas.microsoft.com/office/powerpoint/2010/main" val="56209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B48620C-8979-7879-049F-EE65074CA6AB}"/>
              </a:ext>
            </a:extLst>
          </p:cNvPr>
          <p:cNvSpPr txBox="1"/>
          <p:nvPr/>
        </p:nvSpPr>
        <p:spPr>
          <a:xfrm>
            <a:off x="4778383" y="1684820"/>
            <a:ext cx="6856569" cy="3865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vue 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组件  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由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template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script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style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三部分组成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  <a:ea typeface="阿里巴巴普惠体" panose="00020600040101010101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文本插值  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{{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插值表达式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}}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，绑定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script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中提供的数据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  <a:ea typeface="阿里巴巴普惠体" panose="00020600040101010101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属性绑定  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: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属性名，为标签属性绑定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script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中提供的数据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  <a:ea typeface="阿里巴巴普惠体" panose="00020600040101010101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事件绑定</a:t>
            </a: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  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@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事件，为页面元素绑定事件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  <a:ea typeface="阿里巴巴普惠体" panose="00020600040101010101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双向绑定   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v-model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，表单输入项和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script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中提供的数据进行双向绑定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  <a:ea typeface="阿里巴巴普惠体" panose="00020600040101010101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条件渲染   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v-if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v-else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，根据表达式的值动态展示页面元素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  <a:ea typeface="阿里巴巴普惠体" panose="00020600040101010101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axios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        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发送各种方式的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http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请求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24277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2481354"/>
          </a:xfrm>
        </p:spPr>
        <p:txBody>
          <a:bodyPr/>
          <a:lstStyle/>
          <a:p>
            <a:r>
              <a:rPr lang="en-US" altLang="zh-CN">
                <a:ea typeface="阿里巴巴普惠体" panose="00020600040101010101"/>
              </a:rPr>
              <a:t>vue </a:t>
            </a:r>
            <a:r>
              <a:rPr lang="zh-CN" altLang="en-US">
                <a:ea typeface="阿里巴巴普惠体" panose="00020600040101010101"/>
              </a:rPr>
              <a:t>基础回顾</a:t>
            </a:r>
            <a:endParaRPr lang="en-US" altLang="zh-CN">
              <a:ea typeface="阿里巴巴普惠体" panose="00020600040101010101"/>
            </a:endParaRPr>
          </a:p>
          <a:p>
            <a:r>
              <a:rPr lang="zh-CN" altLang="en-US">
                <a:ea typeface="阿里巴巴普惠体" panose="00020600040101010101"/>
              </a:rPr>
              <a:t>路由 </a:t>
            </a:r>
            <a:r>
              <a:rPr lang="en-US" altLang="zh-CN">
                <a:ea typeface="阿里巴巴普惠体" panose="00020600040101010101"/>
              </a:rPr>
              <a:t>Vue-Router</a:t>
            </a:r>
          </a:p>
          <a:p>
            <a:r>
              <a:rPr lang="zh-CN" altLang="en-US">
                <a:ea typeface="阿里巴巴普惠体" panose="00020600040101010101"/>
              </a:rPr>
              <a:t>状态管理 </a:t>
            </a:r>
            <a:r>
              <a:rPr lang="en-US" altLang="zh-CN">
                <a:ea typeface="阿里巴巴普惠体" panose="00020600040101010101"/>
              </a:rPr>
              <a:t>vuex</a:t>
            </a:r>
          </a:p>
          <a:p>
            <a:r>
              <a:rPr lang="en-US" altLang="zh-CN">
                <a:ea typeface="阿里巴巴普惠体" panose="00020600040101010101"/>
              </a:rPr>
              <a:t>TypeScript</a:t>
            </a:r>
          </a:p>
        </p:txBody>
      </p:sp>
    </p:spTree>
    <p:extLst>
      <p:ext uri="{BB962C8B-B14F-4D97-AF65-F5344CB8AC3E}">
        <p14:creationId xmlns:p14="http://schemas.microsoft.com/office/powerpoint/2010/main" val="104062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>
            <a:extLst>
              <a:ext uri="{FF2B5EF4-FFF2-40B4-BE49-F238E27FC236}">
                <a16:creationId xmlns:a16="http://schemas.microsoft.com/office/drawing/2014/main" id="{7C7A7D5B-D67C-16CC-34A8-D84017B81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2"/>
            <a:ext cx="10698800" cy="517190"/>
          </a:xfrm>
        </p:spPr>
        <p:txBody>
          <a:bodyPr/>
          <a:lstStyle/>
          <a:p>
            <a:r>
              <a:rPr lang="zh-CN" altLang="en-US"/>
              <a:t>前置知识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1A9343-6234-3FE2-1CD1-D9F9492D2527}"/>
              </a:ext>
            </a:extLst>
          </p:cNvPr>
          <p:cNvSpPr txBox="1"/>
          <p:nvPr/>
        </p:nvSpPr>
        <p:spPr>
          <a:xfrm>
            <a:off x="710565" y="1675765"/>
            <a:ext cx="10601960" cy="2480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HTML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CSS</a:t>
            </a: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JavaScript</a:t>
            </a: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axios</a:t>
            </a: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vue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基础语法（插值、常用指令）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Element UI</a:t>
            </a:r>
          </a:p>
        </p:txBody>
      </p:sp>
    </p:spTree>
    <p:extLst>
      <p:ext uri="{BB962C8B-B14F-4D97-AF65-F5344CB8AC3E}">
        <p14:creationId xmlns:p14="http://schemas.microsoft.com/office/powerpoint/2010/main" val="344843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865097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路由 </a:t>
            </a:r>
            <a:r>
              <a:rPr lang="en-US" altLang="zh-CN"/>
              <a:t>Vue-Router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579202"/>
          </a:xfrm>
        </p:spPr>
        <p:txBody>
          <a:bodyPr/>
          <a:lstStyle/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Vue-Router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介绍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路由配置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嵌套路由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020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Vue-Router</a:t>
            </a:r>
            <a:r>
              <a:rPr lang="zh-CN" altLang="en-US"/>
              <a:t>介绍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24EDB6-F80B-B549-6E36-C92B144D24BD}"/>
              </a:ext>
            </a:extLst>
          </p:cNvPr>
          <p:cNvSpPr txBox="1"/>
          <p:nvPr/>
        </p:nvSpPr>
        <p:spPr>
          <a:xfrm>
            <a:off x="710880" y="1763648"/>
            <a:ext cx="1049052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vue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属于单页面应用，所谓的路由，就是根据浏览器</a:t>
            </a:r>
            <a:r>
              <a:rPr lang="zh-CN" altLang="en-US" sz="1600">
                <a:solidFill>
                  <a:srgbClr val="FF0000"/>
                </a:solidFill>
                <a:latin typeface="阿里巴巴普惠体" panose="00020600040101010101"/>
                <a:ea typeface="阿里巴巴普惠体" panose="00020600040101010101"/>
              </a:rPr>
              <a:t>路径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不同，用不同的</a:t>
            </a:r>
            <a:r>
              <a:rPr lang="zh-CN" altLang="en-US" sz="1600">
                <a:solidFill>
                  <a:srgbClr val="FF0000"/>
                </a:solidFill>
                <a:latin typeface="阿里巴巴普惠体" panose="00020600040101010101"/>
                <a:ea typeface="阿里巴巴普惠体" panose="00020600040101010101"/>
              </a:rPr>
              <a:t>视图组件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替换这个页面内容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  <a:ea typeface="阿里巴巴普惠体" panose="00020600040101010101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88204FD-35D4-B93B-8EF1-8E8D8D423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73" y="2416637"/>
            <a:ext cx="9530255" cy="3953291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01C39FB-AB46-BC93-6682-6966135A9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149" y="2692734"/>
            <a:ext cx="8978323" cy="3872259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DF97617-CE1D-E77A-E894-D85CE60E617D}"/>
              </a:ext>
            </a:extLst>
          </p:cNvPr>
          <p:cNvSpPr txBox="1"/>
          <p:nvPr/>
        </p:nvSpPr>
        <p:spPr>
          <a:xfrm>
            <a:off x="4808228" y="3123187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138号-霸燃手书" panose="00000500000000000000" pitchFamily="2" charset="-122"/>
                <a:ea typeface="字魂138号-霸燃手书" panose="00000500000000000000" pitchFamily="2" charset="-122"/>
              </a:rPr>
              <a:t>不同的访问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138号-霸燃手书" panose="00000500000000000000" pitchFamily="2" charset="-122"/>
                <a:ea typeface="字魂138号-霸燃手书" panose="00000500000000000000" pitchFamily="2" charset="-122"/>
              </a:rPr>
              <a:t>路径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138号-霸燃手书" panose="00000500000000000000" pitchFamily="2" charset="-122"/>
                <a:ea typeface="字魂138号-霸燃手书" panose="00000500000000000000" pitchFamily="2" charset="-122"/>
              </a:rPr>
              <a:t>，对应不同的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138号-霸燃手书" panose="00000500000000000000" pitchFamily="2" charset="-122"/>
                <a:ea typeface="字魂138号-霸燃手书" panose="00000500000000000000" pitchFamily="2" charset="-122"/>
              </a:rPr>
              <a:t>页面展示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字魂138号-霸燃手书" panose="00000500000000000000" pitchFamily="2" charset="-122"/>
              <a:ea typeface="字魂138号-霸燃手书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672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Vue-Router</a:t>
            </a:r>
            <a:r>
              <a:rPr lang="zh-CN" altLang="en-US"/>
              <a:t>介绍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24EDB6-F80B-B549-6E36-C92B144D24BD}"/>
              </a:ext>
            </a:extLst>
          </p:cNvPr>
          <p:cNvSpPr txBox="1"/>
          <p:nvPr/>
        </p:nvSpPr>
        <p:spPr>
          <a:xfrm>
            <a:off x="710880" y="1763648"/>
            <a:ext cx="10490520" cy="78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基于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Vue CLI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创建带有路由功能的前端项目：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  <a:ea typeface="阿里巴巴普惠体" panose="0002060004010101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命令：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vue ui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C9F4CF-E419-FDD2-0C9B-5CAB28A6A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2" y="2551170"/>
            <a:ext cx="6639459" cy="411036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996906-545C-2473-1060-58572D95F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02" y="2551169"/>
            <a:ext cx="6734053" cy="4117879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256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Vue-Router</a:t>
            </a:r>
            <a:r>
              <a:rPr lang="zh-CN" altLang="en-US"/>
              <a:t>介绍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24EDB6-F80B-B549-6E36-C92B144D24BD}"/>
              </a:ext>
            </a:extLst>
          </p:cNvPr>
          <p:cNvSpPr txBox="1"/>
          <p:nvPr/>
        </p:nvSpPr>
        <p:spPr>
          <a:xfrm>
            <a:off x="710880" y="1763648"/>
            <a:ext cx="1049052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效果展示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  <a:ea typeface="阿里巴巴普惠体" panose="00020600040101010101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FE7239B-6381-B507-4BA8-A78530642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516" y="2395194"/>
            <a:ext cx="5644909" cy="4278148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CE47941-029C-1ED3-BF35-674E0648B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280" y="3486912"/>
            <a:ext cx="5064090" cy="2094712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7C39385-A3D7-D702-08CC-B89BCA90A98F}"/>
              </a:ext>
            </a:extLst>
          </p:cNvPr>
          <p:cNvSpPr txBox="1"/>
          <p:nvPr/>
        </p:nvSpPr>
        <p:spPr>
          <a:xfrm>
            <a:off x="6551425" y="2811892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138号-霸燃手书" panose="00000500000000000000" pitchFamily="2" charset="-122"/>
                <a:ea typeface="字魂138号-霸燃手书" panose="00000500000000000000" pitchFamily="2" charset="-122"/>
              </a:rPr>
              <a:t>不同的访问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138号-霸燃手书" panose="00000500000000000000" pitchFamily="2" charset="-122"/>
                <a:ea typeface="字魂138号-霸燃手书" panose="00000500000000000000" pitchFamily="2" charset="-122"/>
              </a:rPr>
              <a:t>路径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138号-霸燃手书" panose="00000500000000000000" pitchFamily="2" charset="-122"/>
                <a:ea typeface="字魂138号-霸燃手书" panose="00000500000000000000" pitchFamily="2" charset="-122"/>
              </a:rPr>
              <a:t>，对应不同的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138号-霸燃手书" panose="00000500000000000000" pitchFamily="2" charset="-122"/>
                <a:ea typeface="字魂138号-霸燃手书" panose="00000500000000000000" pitchFamily="2" charset="-122"/>
              </a:rPr>
              <a:t>页面展示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字魂138号-霸燃手书" panose="00000500000000000000" pitchFamily="2" charset="-122"/>
              <a:ea typeface="字魂138号-霸燃手书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994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66D21DB-BF97-2427-0FD4-38DCEC672F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9655" y="1463040"/>
            <a:ext cx="6810704" cy="35425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字魂138号-霸燃手书" panose="00000500000000000000" pitchFamily="2" charset="-122"/>
                <a:ea typeface="字魂138号-霸燃手书" panose="00000500000000000000" pitchFamily="2" charset="-122"/>
              </a:rPr>
              <a:t>什么是路由？</a:t>
            </a:r>
            <a:endParaRPr lang="en-US" altLang="zh-CN" sz="2000">
              <a:latin typeface="字魂138号-霸燃手书" panose="00000500000000000000" pitchFamily="2" charset="-122"/>
              <a:ea typeface="字魂138号-霸燃手书" panose="00000500000000000000" pitchFamily="2" charset="-122"/>
            </a:endParaRPr>
          </a:p>
          <a:p>
            <a:pPr marL="552435" lvl="1" indent="-285750">
              <a:buFont typeface="Wingdings" panose="05000000000000000000" pitchFamily="2" charset="2"/>
              <a:buChar char="ü"/>
            </a:pPr>
            <a:r>
              <a:rPr lang="zh-CN" altLang="en-US" sz="1400" b="0"/>
              <a:t>根据浏览器访问</a:t>
            </a:r>
            <a:r>
              <a:rPr lang="zh-CN" altLang="en-US" sz="1400" b="0">
                <a:solidFill>
                  <a:srgbClr val="FF0000"/>
                </a:solidFill>
              </a:rPr>
              <a:t>路径</a:t>
            </a:r>
            <a:r>
              <a:rPr lang="zh-CN" altLang="en-US" sz="1400" b="0"/>
              <a:t>不同，展示不同的</a:t>
            </a:r>
            <a:r>
              <a:rPr lang="zh-CN" altLang="en-US" sz="1400" b="0">
                <a:solidFill>
                  <a:srgbClr val="FF0000"/>
                </a:solidFill>
              </a:rPr>
              <a:t>视图组件</a:t>
            </a:r>
            <a:endParaRPr lang="en-US" altLang="zh-CN" sz="1400" b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字魂138号-霸燃手书" panose="00000500000000000000" pitchFamily="2" charset="-122"/>
                <a:ea typeface="字魂138号-霸燃手书" panose="00000500000000000000" pitchFamily="2" charset="-122"/>
              </a:rPr>
              <a:t>vue</a:t>
            </a:r>
            <a:r>
              <a:rPr lang="zh-CN" altLang="en-US" sz="2000">
                <a:latin typeface="字魂138号-霸燃手书" panose="00000500000000000000" pitchFamily="2" charset="-122"/>
                <a:ea typeface="字魂138号-霸燃手书" panose="00000500000000000000" pitchFamily="2" charset="-122"/>
              </a:rPr>
              <a:t>应用中如何实现路由？</a:t>
            </a:r>
            <a:endParaRPr lang="en-US" altLang="zh-CN" sz="2000">
              <a:latin typeface="字魂138号-霸燃手书" panose="00000500000000000000" pitchFamily="2" charset="-122"/>
              <a:ea typeface="字魂138号-霸燃手书" panose="00000500000000000000" pitchFamily="2" charset="-122"/>
            </a:endParaRPr>
          </a:p>
          <a:p>
            <a:pPr marL="552435" lvl="1" indent="-285750">
              <a:buFont typeface="Wingdings" panose="05000000000000000000" pitchFamily="2" charset="2"/>
              <a:buChar char="ü"/>
            </a:pPr>
            <a:r>
              <a:rPr lang="zh-CN" altLang="en-US" sz="1400" b="0"/>
              <a:t>通过 </a:t>
            </a:r>
            <a:r>
              <a:rPr lang="en-US" altLang="zh-CN" sz="1400" b="0">
                <a:solidFill>
                  <a:srgbClr val="FF0000"/>
                </a:solidFill>
              </a:rPr>
              <a:t>vue-router</a:t>
            </a:r>
            <a:r>
              <a:rPr lang="en-US" altLang="zh-CN" sz="1400" b="0"/>
              <a:t> </a:t>
            </a:r>
            <a:r>
              <a:rPr lang="zh-CN" altLang="en-US" sz="1400" b="0"/>
              <a:t>实现路由功能，需要安装</a:t>
            </a:r>
            <a:r>
              <a:rPr lang="en-US" altLang="zh-CN" sz="1400" b="0"/>
              <a:t>js</a:t>
            </a:r>
            <a:r>
              <a:rPr lang="zh-CN" altLang="en-US" sz="1400" b="0"/>
              <a:t>库（</a:t>
            </a:r>
            <a:r>
              <a:rPr lang="en-US" altLang="zh-CN" sz="1400" b="0"/>
              <a:t>npm install vue-router</a:t>
            </a:r>
            <a:r>
              <a:rPr lang="zh-CN" altLang="en-US" sz="1400" b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99933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865097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路由 </a:t>
            </a:r>
            <a:r>
              <a:rPr lang="en-US" altLang="zh-CN"/>
              <a:t>Vue-Router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579202"/>
          </a:xfrm>
        </p:spPr>
        <p:txBody>
          <a:bodyPr/>
          <a:lstStyle/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Vue-Router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介绍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路由配置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嵌套路由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97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路由配置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24EDB6-F80B-B549-6E36-C92B144D24BD}"/>
              </a:ext>
            </a:extLst>
          </p:cNvPr>
          <p:cNvSpPr txBox="1"/>
          <p:nvPr/>
        </p:nvSpPr>
        <p:spPr>
          <a:xfrm>
            <a:off x="710880" y="1763648"/>
            <a:ext cx="10490520" cy="1987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路由组成：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  <a:ea typeface="阿里巴巴普惠体" panose="00020600040101010101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VueRouter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：路由器，根据路由请求在路由视图中动态渲染对应的视图组件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  <a:ea typeface="阿里巴巴普惠体" panose="00020600040101010101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&lt;router-link&gt;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：路由链接组件，浏览器会解析成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&lt;a&gt;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&lt;router-view&gt;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：路由视图组件，用来展示与路由路径匹配的视图组件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  <a:ea typeface="阿里巴巴普惠体" panose="00020600040101010101"/>
            </a:endParaRPr>
          </a:p>
        </p:txBody>
      </p:sp>
      <p:sp>
        <p:nvSpPr>
          <p:cNvPr id="6" name="立方体 5">
            <a:extLst>
              <a:ext uri="{FF2B5EF4-FFF2-40B4-BE49-F238E27FC236}">
                <a16:creationId xmlns:a16="http://schemas.microsoft.com/office/drawing/2014/main" id="{96E129C0-8297-C42A-D5B4-7BA134F74EAF}"/>
              </a:ext>
            </a:extLst>
          </p:cNvPr>
          <p:cNvSpPr/>
          <p:nvPr/>
        </p:nvSpPr>
        <p:spPr>
          <a:xfrm>
            <a:off x="3744315" y="4761183"/>
            <a:ext cx="1742090" cy="927140"/>
          </a:xfrm>
          <a:prstGeom prst="cube">
            <a:avLst>
              <a:gd name="adj" fmla="val 13732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EE3506-D3F4-6855-914B-8FAD17E2F23C}"/>
              </a:ext>
            </a:extLst>
          </p:cNvPr>
          <p:cNvSpPr txBox="1"/>
          <p:nvPr/>
        </p:nvSpPr>
        <p:spPr>
          <a:xfrm>
            <a:off x="3744315" y="4899891"/>
            <a:ext cx="1540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/>
                </a:solidFill>
                <a:ea typeface="阿里巴巴普惠体" panose="00020600040101010101"/>
              </a:rPr>
              <a:t>路由器 </a:t>
            </a:r>
            <a:r>
              <a:rPr lang="en-US" altLang="zh-CN" sz="1400">
                <a:solidFill>
                  <a:schemeClr val="bg1"/>
                </a:solidFill>
                <a:ea typeface="阿里巴巴普惠体" panose="00020600040101010101"/>
              </a:rPr>
              <a:t>VueRouter</a:t>
            </a:r>
            <a:endParaRPr lang="zh-CN" altLang="en-US" sz="1400" dirty="0">
              <a:solidFill>
                <a:schemeClr val="bg1"/>
              </a:solidFill>
              <a:ea typeface="阿里巴巴普惠体" panose="00020600040101010101"/>
            </a:endParaRPr>
          </a:p>
        </p:txBody>
      </p:sp>
      <p:sp>
        <p:nvSpPr>
          <p:cNvPr id="8" name="流程图: 文档 7">
            <a:extLst>
              <a:ext uri="{FF2B5EF4-FFF2-40B4-BE49-F238E27FC236}">
                <a16:creationId xmlns:a16="http://schemas.microsoft.com/office/drawing/2014/main" id="{327847EC-AA3B-E41C-136F-D723A2AFF932}"/>
              </a:ext>
            </a:extLst>
          </p:cNvPr>
          <p:cNvSpPr/>
          <p:nvPr/>
        </p:nvSpPr>
        <p:spPr>
          <a:xfrm>
            <a:off x="4378284" y="5212074"/>
            <a:ext cx="906517" cy="408782"/>
          </a:xfrm>
          <a:prstGeom prst="flowChartDocumen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ea typeface="阿里巴巴普惠体" panose="00020600040101010101"/>
              </a:rPr>
              <a:t>路由表</a:t>
            </a:r>
          </a:p>
        </p:txBody>
      </p:sp>
      <p:sp>
        <p:nvSpPr>
          <p:cNvPr id="9" name="流程图: 文档 8">
            <a:extLst>
              <a:ext uri="{FF2B5EF4-FFF2-40B4-BE49-F238E27FC236}">
                <a16:creationId xmlns:a16="http://schemas.microsoft.com/office/drawing/2014/main" id="{BECFF2FF-9614-2D55-E7D2-1CF6517344C1}"/>
              </a:ext>
            </a:extLst>
          </p:cNvPr>
          <p:cNvSpPr/>
          <p:nvPr/>
        </p:nvSpPr>
        <p:spPr>
          <a:xfrm>
            <a:off x="1426308" y="4761183"/>
            <a:ext cx="1972597" cy="1158765"/>
          </a:xfrm>
          <a:prstGeom prst="flowChartDocumen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>
                <a:ea typeface="阿里巴巴普惠体" panose="00020600040101010101"/>
              </a:rPr>
              <a:t>/dish </a:t>
            </a:r>
            <a:r>
              <a:rPr lang="zh-CN" altLang="en-US" sz="1400">
                <a:ea typeface="阿里巴巴普惠体" panose="00020600040101010101"/>
              </a:rPr>
              <a:t>：</a:t>
            </a:r>
            <a:r>
              <a:rPr lang="en-US" altLang="zh-CN" sz="1400">
                <a:ea typeface="阿里巴巴普惠体" panose="00020600040101010101"/>
              </a:rPr>
              <a:t>DishView.vue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ea typeface="阿里巴巴普惠体" panose="00020600040101010101"/>
              </a:rPr>
              <a:t>/order </a:t>
            </a:r>
            <a:r>
              <a:rPr lang="zh-CN" altLang="en-US" sz="1400">
                <a:ea typeface="阿里巴巴普惠体" panose="00020600040101010101"/>
              </a:rPr>
              <a:t>：</a:t>
            </a:r>
            <a:r>
              <a:rPr lang="en-US" altLang="zh-CN" sz="1400">
                <a:ea typeface="阿里巴巴普惠体" panose="00020600040101010101"/>
              </a:rPr>
              <a:t>OrderView.vue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ea typeface="阿里巴巴普惠体" panose="00020600040101010101"/>
              </a:rPr>
              <a:t>…</a:t>
            </a:r>
            <a:endParaRPr lang="zh-CN" altLang="en-US" sz="1400">
              <a:ea typeface="阿里巴巴普惠体" panose="00020600040101010101"/>
            </a:endParaRPr>
          </a:p>
        </p:txBody>
      </p:sp>
      <p:sp>
        <p:nvSpPr>
          <p:cNvPr id="10" name="矩形: 对角圆角 9">
            <a:extLst>
              <a:ext uri="{FF2B5EF4-FFF2-40B4-BE49-F238E27FC236}">
                <a16:creationId xmlns:a16="http://schemas.microsoft.com/office/drawing/2014/main" id="{2CF38672-F751-44DF-4A21-639F99F42BD1}"/>
              </a:ext>
            </a:extLst>
          </p:cNvPr>
          <p:cNvSpPr/>
          <p:nvPr/>
        </p:nvSpPr>
        <p:spPr>
          <a:xfrm>
            <a:off x="8108149" y="3999386"/>
            <a:ext cx="1406357" cy="604141"/>
          </a:xfrm>
          <a:prstGeom prst="round2Diag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ea typeface="阿里巴巴普惠体" panose="00020600040101010101"/>
              </a:rPr>
              <a:t>路由链接组件</a:t>
            </a:r>
            <a:endParaRPr lang="en-US" altLang="zh-CN" sz="1400">
              <a:ea typeface="阿里巴巴普惠体" panose="00020600040101010101"/>
            </a:endParaRPr>
          </a:p>
          <a:p>
            <a:pPr algn="ctr"/>
            <a:r>
              <a:rPr lang="en-US" altLang="zh-CN" sz="1400">
                <a:ea typeface="阿里巴巴普惠体" panose="00020600040101010101"/>
              </a:rPr>
              <a:t>router-link</a:t>
            </a:r>
            <a:endParaRPr lang="zh-CN" altLang="en-US" sz="1400">
              <a:ea typeface="阿里巴巴普惠体" panose="00020600040101010101"/>
            </a:endParaRPr>
          </a:p>
        </p:txBody>
      </p:sp>
      <p:sp>
        <p:nvSpPr>
          <p:cNvPr id="11" name="矩形: 对角圆角 10">
            <a:extLst>
              <a:ext uri="{FF2B5EF4-FFF2-40B4-BE49-F238E27FC236}">
                <a16:creationId xmlns:a16="http://schemas.microsoft.com/office/drawing/2014/main" id="{8F9243D5-CC83-A0E8-EE14-9E72B0245C19}"/>
              </a:ext>
            </a:extLst>
          </p:cNvPr>
          <p:cNvSpPr/>
          <p:nvPr/>
        </p:nvSpPr>
        <p:spPr>
          <a:xfrm>
            <a:off x="8108148" y="5870131"/>
            <a:ext cx="1406357" cy="604141"/>
          </a:xfrm>
          <a:prstGeom prst="round2Diag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ea typeface="阿里巴巴普惠体" panose="00020600040101010101"/>
              </a:rPr>
              <a:t>路由视图组件</a:t>
            </a:r>
            <a:endParaRPr lang="en-US" altLang="zh-CN" sz="1400">
              <a:ea typeface="阿里巴巴普惠体" panose="00020600040101010101"/>
            </a:endParaRPr>
          </a:p>
          <a:p>
            <a:pPr algn="ctr"/>
            <a:r>
              <a:rPr lang="en-US" altLang="zh-CN" sz="1400">
                <a:ea typeface="阿里巴巴普惠体" panose="00020600040101010101"/>
              </a:rPr>
              <a:t>router-view</a:t>
            </a:r>
            <a:endParaRPr lang="zh-CN" altLang="en-US" sz="1400">
              <a:ea typeface="阿里巴巴普惠体" panose="00020600040101010101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705273F7-C295-728C-EE87-86FAAB056188}"/>
              </a:ext>
            </a:extLst>
          </p:cNvPr>
          <p:cNvCxnSpPr>
            <a:stCxn id="10" idx="2"/>
            <a:endCxn id="6" idx="0"/>
          </p:cNvCxnSpPr>
          <p:nvPr/>
        </p:nvCxnSpPr>
        <p:spPr>
          <a:xfrm rot="10800000" flipV="1">
            <a:off x="4679017" y="4301457"/>
            <a:ext cx="3429132" cy="459726"/>
          </a:xfrm>
          <a:prstGeom prst="curved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B4EB7045-C552-8A89-B603-2B03748BF7CD}"/>
              </a:ext>
            </a:extLst>
          </p:cNvPr>
          <p:cNvCxnSpPr>
            <a:cxnSpLocks/>
            <a:stCxn id="6" idx="3"/>
            <a:endCxn id="11" idx="2"/>
          </p:cNvCxnSpPr>
          <p:nvPr/>
        </p:nvCxnSpPr>
        <p:spPr>
          <a:xfrm rot="16200000" flipH="1">
            <a:off x="6087986" y="4152039"/>
            <a:ext cx="483879" cy="3556445"/>
          </a:xfrm>
          <a:prstGeom prst="curved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021B2893-25FD-0AED-DE7E-79F232E09639}"/>
              </a:ext>
            </a:extLst>
          </p:cNvPr>
          <p:cNvSpPr/>
          <p:nvPr/>
        </p:nvSpPr>
        <p:spPr>
          <a:xfrm>
            <a:off x="5950832" y="4188419"/>
            <a:ext cx="807325" cy="323193"/>
          </a:xfrm>
          <a:prstGeom prst="rect">
            <a:avLst/>
          </a:prstGeom>
          <a:solidFill>
            <a:schemeClr val="bg1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ea typeface="阿里巴巴普惠体" panose="00020600040101010101"/>
              </a:rPr>
              <a:t>路由请求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A5D9246-DC8A-5752-ECA4-C62507319E6E}"/>
              </a:ext>
            </a:extLst>
          </p:cNvPr>
          <p:cNvSpPr/>
          <p:nvPr/>
        </p:nvSpPr>
        <p:spPr>
          <a:xfrm>
            <a:off x="5950832" y="5987394"/>
            <a:ext cx="807325" cy="323193"/>
          </a:xfrm>
          <a:prstGeom prst="rect">
            <a:avLst/>
          </a:prstGeom>
          <a:solidFill>
            <a:schemeClr val="bg1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ea typeface="阿里巴巴普惠体" panose="00020600040101010101"/>
              </a:rPr>
              <a:t>更新视图</a:t>
            </a:r>
          </a:p>
        </p:txBody>
      </p:sp>
    </p:spTree>
    <p:extLst>
      <p:ext uri="{BB962C8B-B14F-4D97-AF65-F5344CB8AC3E}">
        <p14:creationId xmlns:p14="http://schemas.microsoft.com/office/powerpoint/2010/main" val="428277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7" grpId="0" animBg="1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路由配置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24EDB6-F80B-B549-6E36-C92B144D24BD}"/>
              </a:ext>
            </a:extLst>
          </p:cNvPr>
          <p:cNvSpPr txBox="1"/>
          <p:nvPr/>
        </p:nvSpPr>
        <p:spPr>
          <a:xfrm>
            <a:off x="710880" y="1763648"/>
            <a:ext cx="10490520" cy="1495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路由路径和视图对应关系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  <a:ea typeface="阿里巴巴普惠体" panose="00020600040101010101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&lt;router-link&gt;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&lt;vouter-view&gt;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F40EC1-3D31-4E2C-5F02-7DAD2FAB7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55" y="3047379"/>
            <a:ext cx="5478516" cy="36320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9569FF8-661E-B820-0284-64EBBBAD3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079" y="1104519"/>
            <a:ext cx="5268049" cy="32553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979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路由配置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24EDB6-F80B-B549-6E36-C92B144D24BD}"/>
              </a:ext>
            </a:extLst>
          </p:cNvPr>
          <p:cNvSpPr txBox="1"/>
          <p:nvPr/>
        </p:nvSpPr>
        <p:spPr>
          <a:xfrm>
            <a:off x="710880" y="1763648"/>
            <a:ext cx="10490520" cy="1495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路由跳转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  <a:ea typeface="阿里巴巴普惠体" panose="00020600040101010101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标签式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  <a:ea typeface="阿里巴巴普惠体" panose="00020600040101010101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编程式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  <a:ea typeface="阿里巴巴普惠体" panose="00020600040101010101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D060E6-FB38-EA8F-708E-1DF0C5C95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048" y="2511352"/>
            <a:ext cx="7788165" cy="39492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F40C8FC2-BF19-5E53-FBEB-80278E815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2991" y="4619025"/>
            <a:ext cx="3200400" cy="867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ea typeface="阿里巴巴普惠体" panose="00020600040101010101"/>
                <a:cs typeface="Open Sans" panose="020B0606030504020204" pitchFamily="34" charset="0"/>
              </a:rPr>
              <a:t>this.$router 是</a:t>
            </a:r>
            <a:r>
              <a:rPr lang="zh-CN" altLang="en-US" sz="1400">
                <a:solidFill>
                  <a:srgbClr val="FF0000"/>
                </a:solidFill>
                <a:latin typeface="Open Sans" panose="020B0606030504020204" pitchFamily="34" charset="0"/>
                <a:ea typeface="阿里巴巴普惠体" panose="00020600040101010101"/>
                <a:cs typeface="Open Sans" panose="020B0606030504020204" pitchFamily="34" charset="0"/>
              </a:rPr>
              <a:t>获取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ea typeface="阿里巴巴普惠体" panose="00020600040101010101"/>
                <a:cs typeface="Open Sans" panose="020B0606030504020204" pitchFamily="34" charset="0"/>
              </a:rPr>
              <a:t>到路由对象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ea typeface="阿里巴巴普惠体" panose="00020600040101010101"/>
                <a:cs typeface="Open Sans" panose="020B0606030504020204" pitchFamily="34" charset="0"/>
              </a:rPr>
              <a:t>push 方法</a:t>
            </a:r>
            <a:r>
              <a:rPr kumimoji="0" lang="zh-CN" altLang="en-US" sz="1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ea typeface="阿里巴巴普惠体" panose="00020600040101010101"/>
                <a:cs typeface="Open Sans" panose="020B0606030504020204" pitchFamily="34" charset="0"/>
              </a:rPr>
              <a:t>是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Open Sans" panose="020B0606030504020204" pitchFamily="34" charset="0"/>
                <a:ea typeface="阿里巴巴普惠体" panose="00020600040101010101"/>
                <a:cs typeface="Open Sans" panose="020B0606030504020204" pitchFamily="34" charset="0"/>
              </a:rPr>
              <a:t>根据 url 进行跳转</a:t>
            </a:r>
          </a:p>
        </p:txBody>
      </p:sp>
    </p:spTree>
    <p:extLst>
      <p:ext uri="{BB962C8B-B14F-4D97-AF65-F5344CB8AC3E}">
        <p14:creationId xmlns:p14="http://schemas.microsoft.com/office/powerpoint/2010/main" val="301507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179CE62-3F6A-72FB-A5F7-C9F439C3FE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1899744"/>
            <a:ext cx="6524133" cy="109089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600"/>
              <a:t>如果用户访问的路由地址不存在，该如何处理？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B25D7D2-6C2E-28D4-C4DB-29FFB8D77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724" y="2990638"/>
            <a:ext cx="5131018" cy="2007031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270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课程安排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85C34BD-9969-5814-3FF3-698982C22BDA}"/>
              </a:ext>
            </a:extLst>
          </p:cNvPr>
          <p:cNvSpPr txBox="1"/>
          <p:nvPr/>
        </p:nvSpPr>
        <p:spPr>
          <a:xfrm>
            <a:off x="710565" y="1675765"/>
            <a:ext cx="10601960" cy="1495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第一天：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VUE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基础知识回顾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+ VUE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进阶（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router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vuex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typescript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第二天：苍穹外卖前端项目环境搭建、员工管理组件开发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第三天：前端拦截器、菜品管理组件开发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890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66D21DB-BF97-2427-0FD4-38DCEC672F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1463040"/>
            <a:ext cx="6413775" cy="35425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ea typeface="阿里巴巴普惠体" panose="00020600040101010101"/>
              </a:rPr>
              <a:t>路由组成？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552435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400" b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VueRouter </a:t>
            </a:r>
            <a:r>
              <a:rPr lang="zh-CN" altLang="en-US" sz="1400" b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路由器</a:t>
            </a:r>
            <a:endParaRPr lang="en-US" altLang="zh-CN" sz="1400" b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552435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400" b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&lt;router-link&gt; </a:t>
            </a:r>
            <a:r>
              <a:rPr lang="zh-CN" altLang="en-US" sz="1400" b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路由链接</a:t>
            </a:r>
            <a:endParaRPr lang="en-US" altLang="zh-CN" sz="1400" b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552435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400" b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&lt;router-view&gt; </a:t>
            </a:r>
            <a:r>
              <a:rPr lang="zh-CN" altLang="en-US" sz="1400" b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路由视图</a:t>
            </a:r>
            <a:endParaRPr lang="en-US" altLang="zh-CN" sz="1400" b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路由跳转方式？</a:t>
            </a:r>
            <a:endParaRPr lang="en-US" altLang="zh-CN" sz="1600"/>
          </a:p>
          <a:p>
            <a:pPr marL="552435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b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标签式</a:t>
            </a:r>
            <a:r>
              <a:rPr lang="en-US" altLang="zh-CN" sz="1400" b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</a:t>
            </a:r>
            <a:r>
              <a:rPr lang="en-US" altLang="zh-CN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&lt;router-link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"/about"</a:t>
            </a:r>
            <a:r>
              <a:rPr lang="en-US" altLang="zh-CN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About</a:t>
            </a:r>
            <a:r>
              <a:rPr lang="en-US" altLang="zh-CN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&lt;/router-link&gt;</a:t>
            </a:r>
            <a:endParaRPr lang="en-US" altLang="zh-CN" sz="1400"/>
          </a:p>
          <a:p>
            <a:pPr marL="552435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b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编程式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.$router.push(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'/about'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051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865097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路由 </a:t>
            </a:r>
            <a:r>
              <a:rPr lang="en-US" altLang="zh-CN"/>
              <a:t>Vue-Router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579202"/>
          </a:xfrm>
        </p:spPr>
        <p:txBody>
          <a:bodyPr/>
          <a:lstStyle/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Vue-Router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介绍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路由配置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嵌套路由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3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嵌套路由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24EDB6-F80B-B549-6E36-C92B144D24BD}"/>
              </a:ext>
            </a:extLst>
          </p:cNvPr>
          <p:cNvSpPr txBox="1"/>
          <p:nvPr/>
        </p:nvSpPr>
        <p:spPr>
          <a:xfrm>
            <a:off x="710880" y="1763648"/>
            <a:ext cx="1049052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嵌套路由：组件内要切换内容，就需要用到嵌套路由（子路由）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  <a:ea typeface="阿里巴巴普惠体" panose="00020600040101010101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77B38A8-5DB0-1C5C-1DAC-2C8370456708}"/>
              </a:ext>
            </a:extLst>
          </p:cNvPr>
          <p:cNvSpPr/>
          <p:nvPr/>
        </p:nvSpPr>
        <p:spPr>
          <a:xfrm>
            <a:off x="1127235" y="2467303"/>
            <a:ext cx="10034752" cy="40438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tx1">
                    <a:lumMod val="65000"/>
                    <a:lumOff val="35000"/>
                  </a:schemeClr>
                </a:solidFill>
              </a:rPr>
              <a:t>&lt;router-view&gt;</a:t>
            </a:r>
            <a:endParaRPr lang="zh-CN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CB5EED-30C7-606B-8AE3-E74401B9780A}"/>
              </a:ext>
            </a:extLst>
          </p:cNvPr>
          <p:cNvSpPr/>
          <p:nvPr/>
        </p:nvSpPr>
        <p:spPr>
          <a:xfrm>
            <a:off x="1198179" y="2561897"/>
            <a:ext cx="9866586" cy="38546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2FB618-E360-BBE5-B43F-65E017C5139E}"/>
              </a:ext>
            </a:extLst>
          </p:cNvPr>
          <p:cNvSpPr/>
          <p:nvPr/>
        </p:nvSpPr>
        <p:spPr>
          <a:xfrm>
            <a:off x="1198179" y="3097924"/>
            <a:ext cx="1458311" cy="3318642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字魂138号-霸燃手书" panose="00000500000000000000" pitchFamily="2" charset="-122"/>
              <a:ea typeface="字魂138号-霸燃手书" panose="00000500000000000000" pitchFamily="2" charset="-122"/>
            </a:endParaRPr>
          </a:p>
          <a:p>
            <a:pPr algn="ctr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字魂138号-霸燃手书" panose="00000500000000000000" pitchFamily="2" charset="-122"/>
                <a:ea typeface="字魂138号-霸燃手书" panose="00000500000000000000" pitchFamily="2" charset="-122"/>
              </a:rPr>
              <a:t>员工管理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字魂138号-霸燃手书" panose="00000500000000000000" pitchFamily="2" charset="-122"/>
              <a:ea typeface="字魂138号-霸燃手书" panose="00000500000000000000" pitchFamily="2" charset="-122"/>
            </a:endParaRPr>
          </a:p>
          <a:p>
            <a:pPr algn="ctr"/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字魂138号-霸燃手书" panose="00000500000000000000" pitchFamily="2" charset="-122"/>
              <a:ea typeface="字魂138号-霸燃手书" panose="00000500000000000000" pitchFamily="2" charset="-122"/>
            </a:endParaRPr>
          </a:p>
          <a:p>
            <a:pPr algn="ctr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字魂138号-霸燃手书" panose="00000500000000000000" pitchFamily="2" charset="-122"/>
                <a:ea typeface="字魂138号-霸燃手书" panose="00000500000000000000" pitchFamily="2" charset="-122"/>
              </a:rPr>
              <a:t>分类管理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字魂138号-霸燃手书" panose="00000500000000000000" pitchFamily="2" charset="-122"/>
              <a:ea typeface="字魂138号-霸燃手书" panose="00000500000000000000" pitchFamily="2" charset="-122"/>
            </a:endParaRPr>
          </a:p>
          <a:p>
            <a:pPr algn="ctr"/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字魂138号-霸燃手书" panose="00000500000000000000" pitchFamily="2" charset="-122"/>
              <a:ea typeface="字魂138号-霸燃手书" panose="00000500000000000000" pitchFamily="2" charset="-122"/>
            </a:endParaRPr>
          </a:p>
          <a:p>
            <a:pPr algn="ctr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字魂138号-霸燃手书" panose="00000500000000000000" pitchFamily="2" charset="-122"/>
                <a:ea typeface="字魂138号-霸燃手书" panose="00000500000000000000" pitchFamily="2" charset="-122"/>
              </a:rPr>
              <a:t>菜品管理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字魂138号-霸燃手书" panose="00000500000000000000" pitchFamily="2" charset="-122"/>
              <a:ea typeface="字魂138号-霸燃手书" panose="00000500000000000000" pitchFamily="2" charset="-122"/>
            </a:endParaRPr>
          </a:p>
          <a:p>
            <a:pPr algn="ctr"/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字魂138号-霸燃手书" panose="00000500000000000000" pitchFamily="2" charset="-122"/>
              <a:ea typeface="字魂138号-霸燃手书" panose="00000500000000000000" pitchFamily="2" charset="-122"/>
            </a:endParaRPr>
          </a:p>
          <a:p>
            <a:pPr algn="ctr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字魂138号-霸燃手书" panose="00000500000000000000" pitchFamily="2" charset="-122"/>
                <a:ea typeface="字魂138号-霸燃手书" panose="00000500000000000000" pitchFamily="2" charset="-122"/>
              </a:rPr>
              <a:t>套餐管理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字魂138号-霸燃手书" panose="00000500000000000000" pitchFamily="2" charset="-122"/>
              <a:ea typeface="字魂138号-霸燃手书" panose="00000500000000000000" pitchFamily="2" charset="-122"/>
            </a:endParaRPr>
          </a:p>
          <a:p>
            <a:pPr algn="ctr"/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字魂138号-霸燃手书" panose="00000500000000000000" pitchFamily="2" charset="-122"/>
              <a:ea typeface="字魂138号-霸燃手书" panose="00000500000000000000" pitchFamily="2" charset="-122"/>
            </a:endParaRPr>
          </a:p>
          <a:p>
            <a:pPr algn="ctr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字魂138号-霸燃手书" panose="00000500000000000000" pitchFamily="2" charset="-122"/>
                <a:ea typeface="字魂138号-霸燃手书" panose="00000500000000000000" pitchFamily="2" charset="-122"/>
              </a:rPr>
              <a:t>订单管理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字魂138号-霸燃手书" panose="00000500000000000000" pitchFamily="2" charset="-122"/>
              <a:ea typeface="字魂138号-霸燃手书" panose="00000500000000000000" pitchFamily="2" charset="-122"/>
            </a:endParaRPr>
          </a:p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字魂138号-霸燃手书" panose="00000500000000000000" pitchFamily="2" charset="-122"/>
              <a:ea typeface="字魂138号-霸燃手书" panose="00000500000000000000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2C5BD1F-BD0B-A232-A970-D271C99C1436}"/>
              </a:ext>
            </a:extLst>
          </p:cNvPr>
          <p:cNvSpPr/>
          <p:nvPr/>
        </p:nvSpPr>
        <p:spPr>
          <a:xfrm>
            <a:off x="1127234" y="2467303"/>
            <a:ext cx="1001111" cy="4181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App.vue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6AC1DD1-9207-F817-E802-2A1DE9D5F26A}"/>
              </a:ext>
            </a:extLst>
          </p:cNvPr>
          <p:cNvSpPr/>
          <p:nvPr/>
        </p:nvSpPr>
        <p:spPr>
          <a:xfrm>
            <a:off x="2656490" y="3097924"/>
            <a:ext cx="8408274" cy="33186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tx1">
                    <a:lumMod val="65000"/>
                    <a:lumOff val="35000"/>
                  </a:schemeClr>
                </a:solidFill>
              </a:rPr>
              <a:t>&lt;router-view&gt;</a:t>
            </a:r>
            <a:endParaRPr lang="zh-CN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B6B8D3-10B2-1A61-603F-EA4DD96F95CF}"/>
              </a:ext>
            </a:extLst>
          </p:cNvPr>
          <p:cNvSpPr/>
          <p:nvPr/>
        </p:nvSpPr>
        <p:spPr>
          <a:xfrm>
            <a:off x="1198179" y="2561897"/>
            <a:ext cx="9866585" cy="536027"/>
          </a:xfrm>
          <a:prstGeom prst="rect">
            <a:avLst/>
          </a:prstGeom>
          <a:solidFill>
            <a:srgbClr val="D8EEC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字魂138号-霸燃手书" panose="00000500000000000000" pitchFamily="2" charset="-122"/>
                <a:ea typeface="字魂138号-霸燃手书" panose="00000500000000000000" pitchFamily="2" charset="-122"/>
              </a:rPr>
              <a:t>苍穹外卖商家端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CE268BE-1CE6-1C4E-8E51-36CE6B402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902" y="3153102"/>
            <a:ext cx="8337330" cy="322404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E03B3C6-5D65-A798-04DE-F5AF0D793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962" y="3154987"/>
            <a:ext cx="8337330" cy="3220275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FB8168B1-9915-6AA3-5676-30B48C21F8AE}"/>
              </a:ext>
            </a:extLst>
          </p:cNvPr>
          <p:cNvSpPr/>
          <p:nvPr/>
        </p:nvSpPr>
        <p:spPr>
          <a:xfrm>
            <a:off x="9475075" y="2568935"/>
            <a:ext cx="1589689" cy="31655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ContainerView.vue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55479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1" grpId="0" animBg="1"/>
      <p:bldP spid="9" grpId="0" animBg="1"/>
      <p:bldP spid="7" grpId="0" animBg="1"/>
      <p:bldP spid="1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嵌套路由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24EDB6-F80B-B549-6E36-C92B144D24BD}"/>
              </a:ext>
            </a:extLst>
          </p:cNvPr>
          <p:cNvSpPr txBox="1"/>
          <p:nvPr/>
        </p:nvSpPr>
        <p:spPr>
          <a:xfrm>
            <a:off x="710880" y="1763648"/>
            <a:ext cx="10490520" cy="2972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实现步骤：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  <a:ea typeface="阿里巴巴普惠体" panose="00020600040101010101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安装并导入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  <a:hlinkClick r:id="rId2"/>
              </a:rPr>
              <a:t>elementui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，实现页面布局（</a:t>
            </a:r>
            <a:r>
              <a:rPr lang="en-US" altLang="zh-CN" sz="1600" b="0" i="0">
                <a:solidFill>
                  <a:srgbClr val="1F2F3D"/>
                </a:solidFill>
                <a:effectLst/>
                <a:latin typeface="阿里巴巴普惠体" panose="00020600040101010101"/>
              </a:rPr>
              <a:t>Container </a:t>
            </a:r>
            <a:r>
              <a:rPr lang="zh-CN" altLang="en-US" sz="1600" b="0" i="0">
                <a:solidFill>
                  <a:srgbClr val="1F2F3D"/>
                </a:solidFill>
                <a:effectLst/>
                <a:latin typeface="阿里巴巴普惠体" panose="00020600040101010101"/>
              </a:rPr>
              <a:t>布局容器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）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---ContainerView.vue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提供子视图组件，用于效果展示  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---P1View.vue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P2View.vue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P3View.vue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src/router/index.js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中配置路由映射规则（嵌套路由配置）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  <a:ea typeface="阿里巴巴普惠体" panose="00020600040101010101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在布局容器视图中添加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&lt;router-view&gt;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，实现子视图组件展示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  <a:ea typeface="阿里巴巴普惠体" panose="00020600040101010101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在布局容器视图中添加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&lt;router-link&gt;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，实现路由请求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  <a:ea typeface="阿里巴巴普惠体" panose="00020600040101010101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B96711C-C1EC-263F-3AAD-8D5FE968502D}"/>
              </a:ext>
            </a:extLst>
          </p:cNvPr>
          <p:cNvSpPr/>
          <p:nvPr/>
        </p:nvSpPr>
        <p:spPr>
          <a:xfrm>
            <a:off x="910590" y="5252350"/>
            <a:ext cx="10470748" cy="1266691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子路由变化，切换的是</a:t>
            </a:r>
            <a:r>
              <a:rPr kumimoji="1"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【ContainerView </a:t>
            </a:r>
            <a:r>
              <a:rPr kumimoji="1"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组件</a:t>
            </a:r>
            <a:r>
              <a:rPr kumimoji="1"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】</a:t>
            </a:r>
            <a:r>
              <a:rPr kumimoji="1"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中 </a:t>
            </a:r>
            <a:r>
              <a:rPr kumimoji="1"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`&lt;router-view&gt;&lt;/router-view&gt;` </a:t>
            </a:r>
            <a:r>
              <a:rPr kumimoji="1"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部分的内容</a:t>
            </a:r>
            <a:endParaRPr kumimoji="1" lang="zh-CN" altLang="en-US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709CF79-45BC-396D-3533-89296A8708E9}"/>
              </a:ext>
            </a:extLst>
          </p:cNvPr>
          <p:cNvSpPr/>
          <p:nvPr/>
        </p:nvSpPr>
        <p:spPr>
          <a:xfrm>
            <a:off x="810662" y="5324814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180776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179CE62-3F6A-72FB-A5F7-C9F439C3FE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1192186"/>
            <a:ext cx="6524133" cy="1798452"/>
          </a:xfrm>
        </p:spPr>
        <p:txBody>
          <a:bodyPr/>
          <a:lstStyle/>
          <a:p>
            <a:r>
              <a:rPr lang="zh-CN" altLang="en-US" sz="1600"/>
              <a:t>对于前面的案例，如果用户访问的路由是 </a:t>
            </a:r>
            <a:r>
              <a:rPr lang="en-US" altLang="zh-CN" sz="1600"/>
              <a:t>/c</a:t>
            </a:r>
            <a:r>
              <a:rPr lang="zh-CN" altLang="en-US" sz="1600"/>
              <a:t>，会有什么效果呢？</a:t>
            </a:r>
            <a:endParaRPr lang="en-US" altLang="zh-CN" sz="1600"/>
          </a:p>
          <a:p>
            <a:r>
              <a:rPr lang="zh-CN" altLang="en-US" sz="1600"/>
              <a:t>如何实现在访问 </a:t>
            </a:r>
            <a:r>
              <a:rPr lang="en-US" altLang="zh-CN" sz="1600"/>
              <a:t>/c </a:t>
            </a:r>
            <a:r>
              <a:rPr lang="zh-CN" altLang="en-US" sz="1600"/>
              <a:t>时，默认就展示某个子视图组件呢？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C54E13E-D5C3-F20A-EF9A-2ACFE29DB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37" y="3255578"/>
            <a:ext cx="7437346" cy="32433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E0E3459-5782-FD8C-3F63-3BFDACC8F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417" y="3250124"/>
            <a:ext cx="4320865" cy="32639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41E7DF4-C294-0A97-DB2A-DA9541898EA4}"/>
              </a:ext>
            </a:extLst>
          </p:cNvPr>
          <p:cNvSpPr txBox="1"/>
          <p:nvPr/>
        </p:nvSpPr>
        <p:spPr>
          <a:xfrm>
            <a:off x="7044932" y="4778578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>
                <a:solidFill>
                  <a:srgbClr val="FF0000"/>
                </a:solidFill>
                <a:latin typeface="字魂138号-霸燃手书" panose="00000500000000000000" pitchFamily="2" charset="-122"/>
                <a:ea typeface="阿里巴巴普惠体" panose="00020600040101010101"/>
              </a:rPr>
              <a:t>此处并未展示子视图组件</a:t>
            </a:r>
            <a:endParaRPr lang="zh-CN" altLang="en-US" sz="2800" dirty="0">
              <a:solidFill>
                <a:srgbClr val="FF0000"/>
              </a:solidFill>
              <a:latin typeface="字魂138号-霸燃手书" panose="00000500000000000000" pitchFamily="2" charset="-122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68774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66D21DB-BF97-2427-0FD4-38DCEC672F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1463040"/>
            <a:ext cx="6413775" cy="35425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ea typeface="阿里巴巴普惠体" panose="00020600040101010101"/>
              </a:rPr>
              <a:t>嵌套路由（子路由）的作用？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552435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b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实现组件内的</a:t>
            </a:r>
            <a:r>
              <a:rPr lang="zh-CN" altLang="en-US" sz="1400" b="0">
                <a:solidFill>
                  <a:srgbClr val="FF0000"/>
                </a:solidFill>
                <a:ea typeface="阿里巴巴普惠体" panose="00020600040101010101"/>
              </a:rPr>
              <a:t>视图</a:t>
            </a:r>
            <a:r>
              <a:rPr lang="zh-CN" altLang="en-US" sz="1400" b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切换</a:t>
            </a:r>
            <a:endParaRPr lang="en-US" altLang="zh-CN" sz="1400" b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552435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1400" b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如何配置嵌套路由？</a:t>
            </a:r>
            <a:endParaRPr lang="en-US" altLang="zh-CN" sz="1600"/>
          </a:p>
          <a:p>
            <a:pPr marL="552435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通过 </a:t>
            </a:r>
            <a:r>
              <a:rPr lang="en-US" altLang="zh-CN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en-US" altLang="zh-CN" sz="1400" b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400" b="0">
                <a:solidFill>
                  <a:srgbClr val="000000"/>
                </a:solidFill>
                <a:latin typeface="Consolas" panose="020B0609020204030204" pitchFamily="49" charset="0"/>
              </a:rPr>
              <a:t>属性指定各个</a:t>
            </a:r>
            <a:r>
              <a:rPr lang="zh-CN" altLang="en-US" sz="1400" b="0">
                <a:solidFill>
                  <a:srgbClr val="FF0000"/>
                </a:solidFill>
                <a:latin typeface="Consolas" panose="020B0609020204030204" pitchFamily="49" charset="0"/>
              </a:rPr>
              <a:t>子路由</a:t>
            </a:r>
            <a:r>
              <a:rPr lang="zh-CN" altLang="en-US" sz="1400" b="0">
                <a:solidFill>
                  <a:srgbClr val="000000"/>
                </a:solidFill>
                <a:latin typeface="Consolas" panose="020B0609020204030204" pitchFamily="49" charset="0"/>
              </a:rPr>
              <a:t>信息（</a:t>
            </a:r>
            <a:r>
              <a:rPr lang="en-US" altLang="zh-CN" sz="1400" b="0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zh-CN" altLang="en-US" sz="1400" b="0">
                <a:solidFill>
                  <a:srgbClr val="000000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400" b="0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zh-CN" altLang="en-US" sz="1400" b="0">
                <a:solidFill>
                  <a:srgbClr val="000000"/>
                </a:solidFill>
                <a:latin typeface="Consolas" panose="020B0609020204030204" pitchFamily="49" charset="0"/>
              </a:rPr>
              <a:t>）</a:t>
            </a:r>
            <a:endParaRPr lang="en-US" altLang="zh-CN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6BCB41-E5CB-83AA-549A-0965E0B93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100" y="1913582"/>
            <a:ext cx="5940810" cy="4564560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825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2481354"/>
          </a:xfrm>
        </p:spPr>
        <p:txBody>
          <a:bodyPr/>
          <a:lstStyle/>
          <a:p>
            <a:r>
              <a:rPr lang="en-US" altLang="zh-CN">
                <a:ea typeface="阿里巴巴普惠体" panose="00020600040101010101"/>
              </a:rPr>
              <a:t>vue </a:t>
            </a:r>
            <a:r>
              <a:rPr lang="zh-CN" altLang="en-US">
                <a:ea typeface="阿里巴巴普惠体" panose="00020600040101010101"/>
              </a:rPr>
              <a:t>基础回顾</a:t>
            </a:r>
            <a:endParaRPr lang="en-US" altLang="zh-CN">
              <a:ea typeface="阿里巴巴普惠体" panose="00020600040101010101"/>
            </a:endParaRPr>
          </a:p>
          <a:p>
            <a:r>
              <a:rPr lang="zh-CN" altLang="en-US">
                <a:ea typeface="阿里巴巴普惠体" panose="00020600040101010101"/>
              </a:rPr>
              <a:t>路由 </a:t>
            </a:r>
            <a:r>
              <a:rPr lang="en-US" altLang="zh-CN">
                <a:ea typeface="阿里巴巴普惠体" panose="00020600040101010101"/>
              </a:rPr>
              <a:t>Vue-Router</a:t>
            </a:r>
          </a:p>
          <a:p>
            <a:r>
              <a:rPr lang="zh-CN" altLang="en-US">
                <a:ea typeface="阿里巴巴普惠体" panose="00020600040101010101"/>
              </a:rPr>
              <a:t>状态管理 </a:t>
            </a:r>
            <a:r>
              <a:rPr lang="en-US" altLang="zh-CN">
                <a:ea typeface="阿里巴巴普惠体" panose="00020600040101010101"/>
              </a:rPr>
              <a:t>vuex</a:t>
            </a:r>
          </a:p>
          <a:p>
            <a:r>
              <a:rPr lang="en-US" altLang="zh-CN">
                <a:ea typeface="阿里巴巴普惠体" panose="00020600040101010101"/>
              </a:rPr>
              <a:t>TypeScript</a:t>
            </a:r>
          </a:p>
        </p:txBody>
      </p:sp>
    </p:spTree>
    <p:extLst>
      <p:ext uri="{BB962C8B-B14F-4D97-AF65-F5344CB8AC3E}">
        <p14:creationId xmlns:p14="http://schemas.microsoft.com/office/powerpoint/2010/main" val="124066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865097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状态管理 </a:t>
            </a:r>
            <a:r>
              <a:rPr lang="en-US" altLang="zh-CN"/>
              <a:t>vuex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579202"/>
          </a:xfrm>
        </p:spPr>
        <p:txBody>
          <a:bodyPr/>
          <a:lstStyle/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vuex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介绍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使用方式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882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vuex </a:t>
            </a:r>
            <a:r>
              <a:rPr lang="zh-CN" altLang="en-US"/>
              <a:t>介绍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24EDB6-F80B-B549-6E36-C92B144D24BD}"/>
              </a:ext>
            </a:extLst>
          </p:cNvPr>
          <p:cNvSpPr txBox="1"/>
          <p:nvPr/>
        </p:nvSpPr>
        <p:spPr>
          <a:xfrm>
            <a:off x="710880" y="1763648"/>
            <a:ext cx="10490520" cy="1495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vuex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是一个专为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Vue.js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应用程序开发的状态管理库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  <a:ea typeface="阿里巴巴普惠体" panose="00020600040101010101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vuex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可以在多个组件之间共享数据，并且共享的数据是响应式的，即数据的变更能及时渲染到模板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  <a:ea typeface="阿里巴巴普惠体" panose="00020600040101010101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vuex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 采用集中式存储管理所有组件的状态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  <a:ea typeface="阿里巴巴普惠体" panose="00020600040101010101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B96711C-C1EC-263F-3AAD-8D5FE968502D}"/>
              </a:ext>
            </a:extLst>
          </p:cNvPr>
          <p:cNvSpPr/>
          <p:nvPr/>
        </p:nvSpPr>
        <p:spPr>
          <a:xfrm>
            <a:off x="910590" y="5252350"/>
            <a:ext cx="10470748" cy="1266691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CN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r>
              <a:rPr kumimoji="1" lang="nb-NO" altLang="zh-CN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npm install vuex@next --save</a:t>
            </a:r>
            <a:endParaRPr kumimoji="1" lang="zh-CN" altLang="en-US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709CF79-45BC-396D-3533-89296A8708E9}"/>
              </a:ext>
            </a:extLst>
          </p:cNvPr>
          <p:cNvSpPr/>
          <p:nvPr/>
        </p:nvSpPr>
        <p:spPr>
          <a:xfrm>
            <a:off x="810662" y="5324814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安装</a:t>
            </a:r>
            <a:r>
              <a:rPr kumimoji="1" lang="en-US" altLang="zh-CN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vuex</a:t>
            </a:r>
            <a:endParaRPr kumimoji="1" lang="zh-CN" altLang="en-US" sz="140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826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vuex </a:t>
            </a:r>
            <a:r>
              <a:rPr lang="zh-CN" altLang="en-US"/>
              <a:t>介绍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B96711C-C1EC-263F-3AAD-8D5FE968502D}"/>
              </a:ext>
            </a:extLst>
          </p:cNvPr>
          <p:cNvSpPr/>
          <p:nvPr/>
        </p:nvSpPr>
        <p:spPr>
          <a:xfrm>
            <a:off x="910590" y="1736621"/>
            <a:ext cx="10470748" cy="2047103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CN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state</a:t>
            </a:r>
            <a:r>
              <a:rPr kumimoji="1"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：状态对象，集中定义各个组件共享的数据</a:t>
            </a:r>
            <a:endParaRPr kumimoji="1"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mutations</a:t>
            </a:r>
            <a:r>
              <a:rPr kumimoji="1"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：类似于一个事件，用于修改共享数据，要求必须是同步函数</a:t>
            </a:r>
            <a:endParaRPr kumimoji="1"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actions</a:t>
            </a:r>
            <a:r>
              <a:rPr kumimoji="1"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：类似于</a:t>
            </a:r>
            <a:r>
              <a:rPr kumimoji="1"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mutation</a:t>
            </a:r>
            <a:r>
              <a:rPr kumimoji="1"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，可以包含异步操作，通过调用</a:t>
            </a:r>
            <a:r>
              <a:rPr kumimoji="1"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mutation</a:t>
            </a:r>
            <a:r>
              <a:rPr kumimoji="1"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来改变共享数据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709CF79-45BC-396D-3533-89296A8708E9}"/>
              </a:ext>
            </a:extLst>
          </p:cNvPr>
          <p:cNvSpPr/>
          <p:nvPr/>
        </p:nvSpPr>
        <p:spPr>
          <a:xfrm>
            <a:off x="810662" y="18090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核心概念</a:t>
            </a:r>
          </a:p>
        </p:txBody>
      </p:sp>
    </p:spTree>
    <p:extLst>
      <p:ext uri="{BB962C8B-B14F-4D97-AF65-F5344CB8AC3E}">
        <p14:creationId xmlns:p14="http://schemas.microsoft.com/office/powerpoint/2010/main" val="406123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5400"/>
              <a:t>VUE </a:t>
            </a:r>
            <a:r>
              <a:rPr kumimoji="1" lang="zh-CN" altLang="en-US" sz="5400"/>
              <a:t>基础回顾 </a:t>
            </a:r>
            <a:r>
              <a:rPr kumimoji="1" lang="en-US" altLang="zh-CN" sz="5400"/>
              <a:t>+ </a:t>
            </a:r>
            <a:r>
              <a:rPr kumimoji="1" lang="zh-CN" altLang="en-US" sz="5400"/>
              <a:t>进阶</a:t>
            </a:r>
            <a:endParaRPr kumimoji="1"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85779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865097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状态管理 </a:t>
            </a:r>
            <a:r>
              <a:rPr lang="en-US" altLang="zh-CN"/>
              <a:t>vuex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579202"/>
          </a:xfrm>
        </p:spPr>
        <p:txBody>
          <a:bodyPr/>
          <a:lstStyle/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vuex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介绍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使用方式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766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vuex </a:t>
            </a:r>
            <a:r>
              <a:rPr lang="zh-CN" altLang="en-US"/>
              <a:t>使用方式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24EDB6-F80B-B549-6E36-C92B144D24BD}"/>
              </a:ext>
            </a:extLst>
          </p:cNvPr>
          <p:cNvSpPr txBox="1"/>
          <p:nvPr/>
        </p:nvSpPr>
        <p:spPr>
          <a:xfrm>
            <a:off x="710880" y="1763648"/>
            <a:ext cx="1049052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创建带有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vuex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功能的脚手架工程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  <a:ea typeface="阿里巴巴普惠体" panose="00020600040101010101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2BBA09-66E3-A434-A1CD-1C3BC42FF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51" y="2592154"/>
            <a:ext cx="6574578" cy="3924502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1508721-FB10-93DC-B10E-058C827C1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950" y="2592154"/>
            <a:ext cx="6934556" cy="3924502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F0619D6-2C78-8E78-2A3E-1CC6650A2C22}"/>
              </a:ext>
            </a:extLst>
          </p:cNvPr>
          <p:cNvSpPr txBox="1"/>
          <p:nvPr/>
        </p:nvSpPr>
        <p:spPr>
          <a:xfrm>
            <a:off x="8673663" y="3925118"/>
            <a:ext cx="3399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FF0000"/>
                </a:solidFill>
                <a:ea typeface="阿里巴巴普惠体" panose="00020600040101010101"/>
              </a:rPr>
              <a:t>导入</a:t>
            </a:r>
            <a:r>
              <a:rPr lang="en-US" altLang="zh-CN" sz="1400">
                <a:solidFill>
                  <a:srgbClr val="FF0000"/>
                </a:solidFill>
                <a:ea typeface="阿里巴巴普惠体" panose="00020600040101010101"/>
              </a:rPr>
              <a:t>vuex</a:t>
            </a:r>
            <a:r>
              <a:rPr lang="zh-CN" altLang="en-US" sz="1400">
                <a:solidFill>
                  <a:srgbClr val="FF0000"/>
                </a:solidFill>
                <a:ea typeface="阿里巴巴普惠体" panose="00020600040101010101"/>
              </a:rPr>
              <a:t>，在此文件中统一管理共享数据</a:t>
            </a:r>
            <a:endParaRPr lang="zh-CN" altLang="en-US" sz="1400" dirty="0">
              <a:solidFill>
                <a:srgbClr val="FF0000"/>
              </a:solidFill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80757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vuex </a:t>
            </a:r>
            <a:r>
              <a:rPr lang="zh-CN" altLang="en-US"/>
              <a:t>使用方式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24EDB6-F80B-B549-6E36-C92B144D24BD}"/>
              </a:ext>
            </a:extLst>
          </p:cNvPr>
          <p:cNvSpPr txBox="1"/>
          <p:nvPr/>
        </p:nvSpPr>
        <p:spPr>
          <a:xfrm>
            <a:off x="710880" y="1763648"/>
            <a:ext cx="1049052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定义和展示共享数据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  <a:ea typeface="阿里巴巴普惠体" panose="00020600040101010101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7688DE-ACB0-7704-7016-38289B8E9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835" y="2471100"/>
            <a:ext cx="4928593" cy="4179502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E678E3A-C8A3-9FC4-E415-63B30549A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355" y="3690946"/>
            <a:ext cx="4232370" cy="2083850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8E1837F-5DF6-29A9-0088-3E4AFC3F59F8}"/>
              </a:ext>
            </a:extLst>
          </p:cNvPr>
          <p:cNvCxnSpPr/>
          <p:nvPr/>
        </p:nvCxnSpPr>
        <p:spPr>
          <a:xfrm>
            <a:off x="2877207" y="4169979"/>
            <a:ext cx="4248807" cy="0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5A091E3-3C57-4FC0-0EC2-78E9CBE34DAC}"/>
              </a:ext>
            </a:extLst>
          </p:cNvPr>
          <p:cNvSpPr txBox="1"/>
          <p:nvPr/>
        </p:nvSpPr>
        <p:spPr>
          <a:xfrm>
            <a:off x="8237483" y="3167054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FF0000"/>
                </a:solidFill>
                <a:ea typeface="阿里巴巴普惠体" panose="00020600040101010101"/>
              </a:rPr>
              <a:t>在组件中展示共享数据</a:t>
            </a:r>
            <a:endParaRPr lang="zh-CN" altLang="en-US" sz="1400" dirty="0">
              <a:solidFill>
                <a:srgbClr val="FF0000"/>
              </a:solidFill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61218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vuex </a:t>
            </a:r>
            <a:r>
              <a:rPr lang="zh-CN" altLang="en-US"/>
              <a:t>使用方式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24EDB6-F80B-B549-6E36-C92B144D24BD}"/>
              </a:ext>
            </a:extLst>
          </p:cNvPr>
          <p:cNvSpPr txBox="1"/>
          <p:nvPr/>
        </p:nvSpPr>
        <p:spPr>
          <a:xfrm>
            <a:off x="710880" y="1763648"/>
            <a:ext cx="1049052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mutations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中定义函数，修改共享数据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  <a:ea typeface="阿里巴巴普惠体" panose="00020600040101010101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D33204-0CB1-8DF7-6190-02A900902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53" y="2392272"/>
            <a:ext cx="4430111" cy="4296827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722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vuex </a:t>
            </a:r>
            <a:r>
              <a:rPr lang="zh-CN" altLang="en-US"/>
              <a:t>使用方式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24EDB6-F80B-B549-6E36-C92B144D24BD}"/>
              </a:ext>
            </a:extLst>
          </p:cNvPr>
          <p:cNvSpPr txBox="1"/>
          <p:nvPr/>
        </p:nvSpPr>
        <p:spPr>
          <a:xfrm>
            <a:off x="710880" y="1763648"/>
            <a:ext cx="1049052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调用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mutations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中的函数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  <a:ea typeface="阿里巴巴普惠体" panose="00020600040101010101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33A2FA96-4C6E-4BB8-79EF-8AB042D93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995" y="2518398"/>
            <a:ext cx="6733997" cy="3939026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019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vuex </a:t>
            </a:r>
            <a:r>
              <a:rPr lang="zh-CN" altLang="en-US"/>
              <a:t>使用方式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24EDB6-F80B-B549-6E36-C92B144D24BD}"/>
              </a:ext>
            </a:extLst>
          </p:cNvPr>
          <p:cNvSpPr txBox="1"/>
          <p:nvPr/>
        </p:nvSpPr>
        <p:spPr>
          <a:xfrm>
            <a:off x="710880" y="1763648"/>
            <a:ext cx="1049052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actions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中定义函数，用于调用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mutation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0F6240DB-1640-6C3F-A0D8-D8254D56E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157" y="1491837"/>
            <a:ext cx="4433682" cy="5131462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8936E55-FF72-951E-33CF-772B275F6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915" y="3870709"/>
            <a:ext cx="4060559" cy="2752590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B606FAB-E125-BC05-AF9F-E764ED1CD844}"/>
              </a:ext>
            </a:extLst>
          </p:cNvPr>
          <p:cNvSpPr txBox="1"/>
          <p:nvPr/>
        </p:nvSpPr>
        <p:spPr>
          <a:xfrm>
            <a:off x="2601311" y="570187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rgbClr val="FF0000"/>
                </a:solidFill>
                <a:latin typeface="字魂138号-霸燃手书" panose="00000500000000000000" pitchFamily="2" charset="-122"/>
                <a:ea typeface="字魂138号-霸燃手书" panose="00000500000000000000" pitchFamily="2" charset="-122"/>
              </a:rPr>
              <a:t>别忘了配置代理</a:t>
            </a:r>
            <a:endParaRPr lang="zh-CN" altLang="en-US" dirty="0">
              <a:solidFill>
                <a:srgbClr val="FF0000"/>
              </a:solidFill>
              <a:latin typeface="字魂138号-霸燃手书" panose="00000500000000000000" pitchFamily="2" charset="-122"/>
              <a:ea typeface="字魂138号-霸燃手书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8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vuex </a:t>
            </a:r>
            <a:r>
              <a:rPr lang="zh-CN" altLang="en-US"/>
              <a:t>使用方式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24EDB6-F80B-B549-6E36-C92B144D24BD}"/>
              </a:ext>
            </a:extLst>
          </p:cNvPr>
          <p:cNvSpPr txBox="1"/>
          <p:nvPr/>
        </p:nvSpPr>
        <p:spPr>
          <a:xfrm>
            <a:off x="710880" y="1763648"/>
            <a:ext cx="1049052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调用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actions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中定义的函数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  <a:ea typeface="阿里巴巴普惠体" panose="00020600040101010101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FCF281D-B55B-0EF2-ECCA-46211E677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772" y="2042559"/>
            <a:ext cx="6039160" cy="4362674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159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66D21DB-BF97-2427-0FD4-38DCEC672F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35517" y="1463040"/>
            <a:ext cx="7520152" cy="481163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ea typeface="阿里巴巴普惠体" panose="00020600040101010101"/>
              </a:rPr>
              <a:t>如何理解 </a:t>
            </a:r>
            <a:r>
              <a:rPr lang="en-US" altLang="zh-CN" sz="1600">
                <a:ea typeface="阿里巴巴普惠体" panose="00020600040101010101"/>
              </a:rPr>
              <a:t>vuex</a:t>
            </a:r>
            <a:r>
              <a:rPr lang="zh-CN" altLang="en-US" sz="1600">
                <a:ea typeface="阿里巴巴普惠体" panose="00020600040101010101"/>
              </a:rPr>
              <a:t>？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552435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b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实现多个组件之间的数据共享</a:t>
            </a:r>
            <a:endParaRPr lang="en-US" altLang="zh-CN" sz="1400" b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552435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b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共享数据是响应式的，实时渲染到模版</a:t>
            </a:r>
            <a:endParaRPr lang="en-US" altLang="zh-CN" sz="1400" b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552435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b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可以集中管理共享数据</a:t>
            </a:r>
            <a:endParaRPr lang="en-US" altLang="zh-CN" sz="1400" b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552435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1400" b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如何使用 </a:t>
            </a:r>
            <a:r>
              <a:rPr lang="en-US" altLang="zh-CN" sz="1600"/>
              <a:t>vuex</a:t>
            </a:r>
            <a:r>
              <a:rPr lang="zh-CN" altLang="en-US" sz="1600"/>
              <a:t>？</a:t>
            </a:r>
            <a:endParaRPr lang="en-US" altLang="zh-CN" sz="1600"/>
          </a:p>
          <a:p>
            <a:pPr marL="552435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/>
              </a:rPr>
              <a:t>在 </a:t>
            </a:r>
            <a:r>
              <a:rPr lang="en-US" altLang="zh-CN" sz="14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/>
              </a:rPr>
              <a:t>store </a:t>
            </a:r>
            <a:r>
              <a:rPr lang="zh-CN" altLang="en-US" sz="14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/>
              </a:rPr>
              <a:t>对象的 </a:t>
            </a:r>
            <a:r>
              <a:rPr lang="en-US" altLang="zh-CN" sz="14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/>
              </a:rPr>
              <a:t>state </a:t>
            </a:r>
            <a:r>
              <a:rPr lang="zh-CN" altLang="en-US" sz="14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/>
              </a:rPr>
              <a:t>属性中定义共享数据</a:t>
            </a:r>
            <a:endParaRPr lang="en-US" altLang="zh-CN" sz="1400" b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阿里巴巴普惠体" panose="00020600040101010101"/>
            </a:endParaRPr>
          </a:p>
          <a:p>
            <a:pPr marL="552435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/>
              </a:rPr>
              <a:t>在 </a:t>
            </a:r>
            <a:r>
              <a:rPr lang="en-US" altLang="zh-CN" sz="14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/>
              </a:rPr>
              <a:t>store </a:t>
            </a:r>
            <a:r>
              <a:rPr lang="zh-CN" altLang="en-US" sz="14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/>
              </a:rPr>
              <a:t>对象的 </a:t>
            </a:r>
            <a:r>
              <a:rPr lang="en-US" altLang="zh-CN" sz="14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/>
              </a:rPr>
              <a:t>mutations </a:t>
            </a:r>
            <a:r>
              <a:rPr lang="zh-CN" altLang="en-US" sz="14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/>
              </a:rPr>
              <a:t>属性中定义修改共享数据的函数</a:t>
            </a:r>
            <a:endParaRPr lang="en-US" altLang="zh-CN" sz="1400" b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阿里巴巴普惠体" panose="00020600040101010101"/>
            </a:endParaRPr>
          </a:p>
          <a:p>
            <a:pPr marL="552435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在 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store </a:t>
            </a:r>
            <a:r>
              <a:rPr lang="zh-CN" alt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对象的 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actions </a:t>
            </a:r>
            <a:r>
              <a:rPr lang="zh-CN" alt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属性中定义调用 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mutation </a:t>
            </a:r>
            <a:r>
              <a:rPr lang="zh-CN" alt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的函数，可以进行异步操作</a:t>
            </a:r>
            <a:endParaRPr lang="en-US" altLang="zh-CN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52435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400" b="0">
                <a:solidFill>
                  <a:srgbClr val="000000"/>
                </a:solidFill>
                <a:latin typeface="Consolas" panose="020B0609020204030204" pitchFamily="49" charset="0"/>
              </a:rPr>
              <a:t>mutations </a:t>
            </a:r>
            <a:r>
              <a:rPr lang="zh-CN" altLang="en-US" sz="1400" b="0">
                <a:solidFill>
                  <a:srgbClr val="000000"/>
                </a:solidFill>
                <a:latin typeface="Consolas" panose="020B0609020204030204" pitchFamily="49" charset="0"/>
              </a:rPr>
              <a:t>中的函数不能直接调用，只能通过</a:t>
            </a:r>
            <a:r>
              <a:rPr lang="en-US" altLang="zh-CN" sz="1400" b="0">
                <a:solidFill>
                  <a:srgbClr val="000000"/>
                </a:solidFill>
                <a:latin typeface="Consolas" panose="020B0609020204030204" pitchFamily="49" charset="0"/>
              </a:rPr>
              <a:t> store </a:t>
            </a:r>
            <a:r>
              <a:rPr lang="zh-CN" altLang="en-US" sz="1400" b="0">
                <a:solidFill>
                  <a:srgbClr val="000000"/>
                </a:solidFill>
                <a:latin typeface="Consolas" panose="020B0609020204030204" pitchFamily="49" charset="0"/>
              </a:rPr>
              <a:t>对象的 </a:t>
            </a:r>
            <a:r>
              <a:rPr lang="en-US" altLang="zh-CN" sz="1400" b="0">
                <a:solidFill>
                  <a:srgbClr val="000000"/>
                </a:solidFill>
                <a:latin typeface="Consolas" panose="020B0609020204030204" pitchFamily="49" charset="0"/>
              </a:rPr>
              <a:t>commit </a:t>
            </a:r>
            <a:r>
              <a:rPr lang="zh-CN" altLang="en-US" sz="1400" b="0">
                <a:solidFill>
                  <a:srgbClr val="000000"/>
                </a:solidFill>
                <a:latin typeface="Consolas" panose="020B0609020204030204" pitchFamily="49" charset="0"/>
              </a:rPr>
              <a:t>方法调用</a:t>
            </a:r>
            <a:endParaRPr lang="en-US" altLang="zh-CN" sz="1400" b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52435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actions </a:t>
            </a:r>
            <a:r>
              <a:rPr lang="zh-CN" alt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中定义的函数不能直接调用，只能通过 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store </a:t>
            </a:r>
            <a:r>
              <a:rPr lang="zh-CN" alt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对象的 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zh-CN" alt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方法调用</a:t>
            </a:r>
            <a:endParaRPr lang="en-US" altLang="zh-CN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81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2481354"/>
          </a:xfrm>
        </p:spPr>
        <p:txBody>
          <a:bodyPr/>
          <a:lstStyle/>
          <a:p>
            <a:r>
              <a:rPr lang="en-US" altLang="zh-CN">
                <a:ea typeface="阿里巴巴普惠体" panose="00020600040101010101"/>
              </a:rPr>
              <a:t>vue </a:t>
            </a:r>
            <a:r>
              <a:rPr lang="zh-CN" altLang="en-US">
                <a:ea typeface="阿里巴巴普惠体" panose="00020600040101010101"/>
              </a:rPr>
              <a:t>基础回顾</a:t>
            </a:r>
            <a:endParaRPr lang="en-US" altLang="zh-CN">
              <a:ea typeface="阿里巴巴普惠体" panose="00020600040101010101"/>
            </a:endParaRPr>
          </a:p>
          <a:p>
            <a:r>
              <a:rPr lang="zh-CN" altLang="en-US">
                <a:ea typeface="阿里巴巴普惠体" panose="00020600040101010101"/>
              </a:rPr>
              <a:t>路由 </a:t>
            </a:r>
            <a:r>
              <a:rPr lang="en-US" altLang="zh-CN">
                <a:ea typeface="阿里巴巴普惠体" panose="00020600040101010101"/>
              </a:rPr>
              <a:t>Vue-Router</a:t>
            </a:r>
          </a:p>
          <a:p>
            <a:r>
              <a:rPr lang="zh-CN" altLang="en-US">
                <a:ea typeface="阿里巴巴普惠体" panose="00020600040101010101"/>
              </a:rPr>
              <a:t>状态管理 </a:t>
            </a:r>
            <a:r>
              <a:rPr lang="en-US" altLang="zh-CN">
                <a:ea typeface="阿里巴巴普惠体" panose="00020600040101010101"/>
              </a:rPr>
              <a:t>vuex</a:t>
            </a:r>
          </a:p>
          <a:p>
            <a:r>
              <a:rPr lang="en-US" altLang="zh-CN">
                <a:ea typeface="阿里巴巴普惠体" panose="00020600040101010101"/>
              </a:rPr>
              <a:t>TypeScript</a:t>
            </a:r>
          </a:p>
        </p:txBody>
      </p:sp>
    </p:spTree>
    <p:extLst>
      <p:ext uri="{BB962C8B-B14F-4D97-AF65-F5344CB8AC3E}">
        <p14:creationId xmlns:p14="http://schemas.microsoft.com/office/powerpoint/2010/main" val="368975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90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2481354"/>
          </a:xfrm>
        </p:spPr>
        <p:txBody>
          <a:bodyPr/>
          <a:lstStyle/>
          <a:p>
            <a:r>
              <a:rPr lang="en-US" altLang="zh-CN">
                <a:ea typeface="阿里巴巴普惠体" panose="00020600040101010101"/>
              </a:rPr>
              <a:t>vue </a:t>
            </a:r>
            <a:r>
              <a:rPr lang="zh-CN" altLang="en-US">
                <a:ea typeface="阿里巴巴普惠体" panose="00020600040101010101"/>
              </a:rPr>
              <a:t>基础回顾</a:t>
            </a:r>
            <a:endParaRPr lang="en-US" altLang="zh-CN">
              <a:ea typeface="阿里巴巴普惠体" panose="00020600040101010101"/>
            </a:endParaRPr>
          </a:p>
          <a:p>
            <a:r>
              <a:rPr lang="zh-CN" altLang="en-US">
                <a:ea typeface="阿里巴巴普惠体" panose="00020600040101010101"/>
              </a:rPr>
              <a:t>路由 </a:t>
            </a:r>
            <a:r>
              <a:rPr lang="en-US" altLang="zh-CN">
                <a:ea typeface="阿里巴巴普惠体" panose="00020600040101010101"/>
              </a:rPr>
              <a:t>Vue-Router</a:t>
            </a:r>
          </a:p>
          <a:p>
            <a:r>
              <a:rPr lang="zh-CN" altLang="en-US">
                <a:ea typeface="阿里巴巴普惠体" panose="00020600040101010101"/>
              </a:rPr>
              <a:t>状态管理 </a:t>
            </a:r>
            <a:r>
              <a:rPr lang="en-US" altLang="zh-CN">
                <a:ea typeface="阿里巴巴普惠体" panose="00020600040101010101"/>
              </a:rPr>
              <a:t>vuex</a:t>
            </a:r>
          </a:p>
          <a:p>
            <a:r>
              <a:rPr lang="en-US" altLang="zh-CN">
                <a:ea typeface="阿里巴巴普惠体" panose="00020600040101010101"/>
              </a:rPr>
              <a:t>TypeScript</a:t>
            </a:r>
          </a:p>
        </p:txBody>
      </p:sp>
    </p:spTree>
    <p:extLst>
      <p:ext uri="{BB962C8B-B14F-4D97-AF65-F5344CB8AC3E}">
        <p14:creationId xmlns:p14="http://schemas.microsoft.com/office/powerpoint/2010/main" val="67235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865097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vue</a:t>
            </a:r>
            <a:r>
              <a:rPr lang="zh-CN" altLang="en-US"/>
              <a:t>基础回顾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533399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基于脚手架创建前端工程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vue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基本使用方式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520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基于脚手架创建前端工程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A80470-1A62-222D-5D25-CCC0AE755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671" y="4037693"/>
            <a:ext cx="3715859" cy="15274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5E1C54C-4C1B-4FC4-FDEB-3AB3DDFD0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828" y="4037692"/>
            <a:ext cx="4846769" cy="15274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B0EEFE2-5A21-AE6C-3088-2022647342D0}"/>
              </a:ext>
            </a:extLst>
          </p:cNvPr>
          <p:cNvSpPr txBox="1"/>
          <p:nvPr/>
        </p:nvSpPr>
        <p:spPr>
          <a:xfrm>
            <a:off x="1623847" y="5734626"/>
            <a:ext cx="2576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查看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</a:rPr>
              <a:t>node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</a:rPr>
              <a:t>npm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的版本号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  <a:ea typeface="阿里巴巴普惠体" panose="00020600040101010101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264CBC-BBD2-8B7F-C850-089CC1D3F545}"/>
              </a:ext>
            </a:extLst>
          </p:cNvPr>
          <p:cNvSpPr txBox="1"/>
          <p:nvPr/>
        </p:nvSpPr>
        <p:spPr>
          <a:xfrm>
            <a:off x="7252140" y="5734626"/>
            <a:ext cx="1338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安装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</a:rPr>
              <a:t>Vue CLI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935B076-11D1-7451-17B8-AC44F59647C1}"/>
              </a:ext>
            </a:extLst>
          </p:cNvPr>
          <p:cNvSpPr/>
          <p:nvPr/>
        </p:nvSpPr>
        <p:spPr>
          <a:xfrm>
            <a:off x="910590" y="1870633"/>
            <a:ext cx="10470748" cy="1527467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CN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node.js	</a:t>
            </a:r>
            <a:r>
              <a:rPr kumimoji="1"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前端项目的运行环境</a:t>
            </a:r>
            <a:endParaRPr kumimoji="1"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  <a:ea typeface="阿里巴巴普惠体" panose="0002060004010101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npm		JavaScript</a:t>
            </a:r>
            <a:r>
              <a:rPr kumimoji="1"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的包管理工具</a:t>
            </a:r>
            <a:endParaRPr kumimoji="1"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  <a:ea typeface="阿里巴巴普惠体" panose="0002060004010101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Vue CLI	</a:t>
            </a:r>
            <a:r>
              <a:rPr kumimoji="1"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基于</a:t>
            </a:r>
            <a:r>
              <a:rPr kumimoji="1"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Vue</a:t>
            </a:r>
            <a:r>
              <a:rPr kumimoji="1"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进行快速开发的完整系统，实现交互式的项目脚手架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EEB7FC-64D8-050D-C407-421466635053}"/>
              </a:ext>
            </a:extLst>
          </p:cNvPr>
          <p:cNvSpPr/>
          <p:nvPr/>
        </p:nvSpPr>
        <p:spPr>
          <a:xfrm>
            <a:off x="810662" y="194309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环境要求</a:t>
            </a:r>
          </a:p>
        </p:txBody>
      </p:sp>
    </p:spTree>
    <p:extLst>
      <p:ext uri="{BB962C8B-B14F-4D97-AF65-F5344CB8AC3E}">
        <p14:creationId xmlns:p14="http://schemas.microsoft.com/office/powerpoint/2010/main" val="245719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基于脚手架创建前端工程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5B23EC4-42B3-9BA9-5AA1-9619C952CD00}"/>
              </a:ext>
            </a:extLst>
          </p:cNvPr>
          <p:cNvSpPr txBox="1"/>
          <p:nvPr/>
        </p:nvSpPr>
        <p:spPr>
          <a:xfrm>
            <a:off x="710880" y="1763648"/>
            <a:ext cx="8393706" cy="1156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使用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Vue CLI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创建前端工程：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  <a:ea typeface="阿里巴巴普惠体" panose="0002060004010101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方式一：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vue create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项目名称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/>
              <a:ea typeface="阿里巴巴普惠体" panose="0002060004010101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方式二：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/>
                <a:ea typeface="阿里巴巴普惠体" panose="00020600040101010101"/>
              </a:rPr>
              <a:t>vue ui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D24AA1-A001-52AB-0015-0592892E4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216" y="2093485"/>
            <a:ext cx="7650099" cy="4385803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E6F33F0-58FF-35BA-57AB-34106ACC8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216" y="1940611"/>
            <a:ext cx="7650099" cy="4546713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7C08658-5623-F0EA-BF4E-FA43751EF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4216" y="1940611"/>
            <a:ext cx="7650099" cy="4546713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A529A25-B4F6-30DF-C22C-EDD7516D1F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4216" y="1940611"/>
            <a:ext cx="7650099" cy="4546712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87269BA-1E2C-8637-9C50-31E7444545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477" y="3734828"/>
            <a:ext cx="2978303" cy="2730640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C4AE737-D92B-0576-9485-346A1C2D94CE}"/>
              </a:ext>
            </a:extLst>
          </p:cNvPr>
          <p:cNvSpPr txBox="1"/>
          <p:nvPr/>
        </p:nvSpPr>
        <p:spPr>
          <a:xfrm>
            <a:off x="2136228" y="49346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>
                <a:solidFill>
                  <a:srgbClr val="FF0000"/>
                </a:solidFill>
                <a:latin typeface="字魂138号-霸燃手书" panose="00000500000000000000" pitchFamily="2" charset="-122"/>
                <a:ea typeface="字魂138号-霸燃手书" panose="00000500000000000000" pitchFamily="2" charset="-122"/>
              </a:rPr>
              <a:t>工程目录</a:t>
            </a:r>
            <a:endParaRPr lang="zh-CN" altLang="en-US" sz="2400" dirty="0">
              <a:solidFill>
                <a:srgbClr val="FF0000"/>
              </a:solidFill>
              <a:latin typeface="字魂138号-霸燃手书" panose="00000500000000000000" pitchFamily="2" charset="-122"/>
              <a:ea typeface="字魂138号-霸燃手书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917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105863</TotalTime>
  <Words>2497</Words>
  <Application>Microsoft Office PowerPoint</Application>
  <PresentationFormat>宽屏</PresentationFormat>
  <Paragraphs>438</Paragraphs>
  <Slides>59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59</vt:i4>
      </vt:variant>
    </vt:vector>
  </HeadingPairs>
  <TitlesOfParts>
    <vt:vector size="83" baseType="lpstr">
      <vt:lpstr>Alibaba PuHuiTi B</vt:lpstr>
      <vt:lpstr>Alibaba PuHuiTi M</vt:lpstr>
      <vt:lpstr>Alibaba PuHuiTi Medium</vt:lpstr>
      <vt:lpstr>Alibaba PuHuiTi R</vt:lpstr>
      <vt:lpstr>阿里巴巴普惠体</vt:lpstr>
      <vt:lpstr>等线</vt:lpstr>
      <vt:lpstr>黑体</vt:lpstr>
      <vt:lpstr>华文楷体</vt:lpstr>
      <vt:lpstr>华文楷体</vt:lpstr>
      <vt:lpstr>字魂138号-霸燃手书</vt:lpstr>
      <vt:lpstr>Arial</vt:lpstr>
      <vt:lpstr>Calibri</vt:lpstr>
      <vt:lpstr>Consolas</vt:lpstr>
      <vt:lpstr>Open Sans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苍穹外卖前端开发</vt:lpstr>
      <vt:lpstr>PowerPoint 演示文稿</vt:lpstr>
      <vt:lpstr>前置知识</vt:lpstr>
      <vt:lpstr>课程安排</vt:lpstr>
      <vt:lpstr>VUE 基础回顾 + 进阶</vt:lpstr>
      <vt:lpstr>PowerPoint 演示文稿</vt:lpstr>
      <vt:lpstr>vue基础回顾</vt:lpstr>
      <vt:lpstr>基于脚手架创建前端工程</vt:lpstr>
      <vt:lpstr>基于脚手架创建前端工程</vt:lpstr>
      <vt:lpstr>基于脚手架创建前端工程</vt:lpstr>
      <vt:lpstr>基于脚手架创建前端工程</vt:lpstr>
      <vt:lpstr>PowerPoint 演示文稿</vt:lpstr>
      <vt:lpstr>PowerPoint 演示文稿</vt:lpstr>
      <vt:lpstr>vue基础回顾</vt:lpstr>
      <vt:lpstr>vue基本使用方式</vt:lpstr>
      <vt:lpstr>vue基本使用方式 – vue组件</vt:lpstr>
      <vt:lpstr>vue基本使用方式 – 文本插值</vt:lpstr>
      <vt:lpstr>vue基本使用方式 – 属性绑定</vt:lpstr>
      <vt:lpstr>vue基本使用方式 – 事件绑定</vt:lpstr>
      <vt:lpstr>vue基本使用方式 – 双向绑定</vt:lpstr>
      <vt:lpstr>vue基本使用方式 – 条件渲染</vt:lpstr>
      <vt:lpstr>vue基本使用方式 - axios</vt:lpstr>
      <vt:lpstr>vue基本使用方式 - axios</vt:lpstr>
      <vt:lpstr>vue基本使用方式 - axios</vt:lpstr>
      <vt:lpstr>vue基本使用方式 - axios</vt:lpstr>
      <vt:lpstr>vue基本使用方式 - axios</vt:lpstr>
      <vt:lpstr>vue基本使用方式 - axios</vt:lpstr>
      <vt:lpstr>PowerPoint 演示文稿</vt:lpstr>
      <vt:lpstr>PowerPoint 演示文稿</vt:lpstr>
      <vt:lpstr>路由 Vue-Router</vt:lpstr>
      <vt:lpstr>Vue-Router介绍</vt:lpstr>
      <vt:lpstr>Vue-Router介绍</vt:lpstr>
      <vt:lpstr>Vue-Router介绍</vt:lpstr>
      <vt:lpstr>PowerPoint 演示文稿</vt:lpstr>
      <vt:lpstr>路由 Vue-Router</vt:lpstr>
      <vt:lpstr>路由配置</vt:lpstr>
      <vt:lpstr>路由配置</vt:lpstr>
      <vt:lpstr>路由配置</vt:lpstr>
      <vt:lpstr>PowerPoint 演示文稿</vt:lpstr>
      <vt:lpstr>PowerPoint 演示文稿</vt:lpstr>
      <vt:lpstr>路由 Vue-Router</vt:lpstr>
      <vt:lpstr>嵌套路由</vt:lpstr>
      <vt:lpstr>嵌套路由</vt:lpstr>
      <vt:lpstr>PowerPoint 演示文稿</vt:lpstr>
      <vt:lpstr>PowerPoint 演示文稿</vt:lpstr>
      <vt:lpstr>PowerPoint 演示文稿</vt:lpstr>
      <vt:lpstr>状态管理 vuex</vt:lpstr>
      <vt:lpstr>vuex 介绍</vt:lpstr>
      <vt:lpstr>vuex 介绍</vt:lpstr>
      <vt:lpstr>状态管理 vuex</vt:lpstr>
      <vt:lpstr>vuex 使用方式</vt:lpstr>
      <vt:lpstr>vuex 使用方式</vt:lpstr>
      <vt:lpstr>vuex 使用方式</vt:lpstr>
      <vt:lpstr>vuex 使用方式</vt:lpstr>
      <vt:lpstr>vuex 使用方式</vt:lpstr>
      <vt:lpstr>vuex 使用方式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itcast</cp:lastModifiedBy>
  <cp:revision>10432</cp:revision>
  <dcterms:created xsi:type="dcterms:W3CDTF">2020-03-31T02:23:27Z</dcterms:created>
  <dcterms:modified xsi:type="dcterms:W3CDTF">2023-08-07T08:38:52Z</dcterms:modified>
</cp:coreProperties>
</file>