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88" r:id="rId10"/>
    <p:sldId id="263" r:id="rId11"/>
    <p:sldId id="262" r:id="rId12"/>
    <p:sldId id="264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69" r:id="rId21"/>
    <p:sldId id="266" r:id="rId22"/>
    <p:sldId id="267" r:id="rId23"/>
    <p:sldId id="268" r:id="rId24"/>
    <p:sldId id="279" r:id="rId25"/>
    <p:sldId id="280" r:id="rId26"/>
    <p:sldId id="286" r:id="rId27"/>
    <p:sldId id="287" r:id="rId28"/>
    <p:sldId id="285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2C65E3-F5F9-431A-9597-82E52997A90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FF6B7A-0A0B-4ACB-B3B1-9BA11BE8E63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/>
          <a:lstStyle/>
          <a:p>
            <a:pPr algn="ctr"/>
            <a:r>
              <a:rPr lang="en-US" sz="3600" dirty="0" err="1" smtClean="0"/>
              <a:t>Renthub</a:t>
            </a:r>
            <a:r>
              <a:rPr lang="en-US" sz="3600" dirty="0" smtClean="0"/>
              <a:t> Rental Listings Analysis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Jianhua Xu</a:t>
            </a:r>
            <a:br>
              <a:rPr lang="en-US" sz="2800" dirty="0" smtClean="0"/>
            </a:br>
            <a:r>
              <a:rPr lang="en-US" sz="2800" dirty="0" smtClean="0"/>
              <a:t>2017/03/30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992562"/>
          </a:xfrm>
        </p:spPr>
        <p:txBody>
          <a:bodyPr/>
          <a:lstStyle/>
          <a:p>
            <a:pPr algn="ctr"/>
            <a:r>
              <a:rPr lang="en-US" sz="4000" dirty="0" smtClean="0"/>
              <a:t>Features </a:t>
            </a:r>
            <a:r>
              <a:rPr lang="en-US" sz="4000" dirty="0" err="1" smtClean="0"/>
              <a:t>Engneering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and time when the listing was created</a:t>
            </a:r>
          </a:p>
          <a:p>
            <a:r>
              <a:rPr lang="en-US" dirty="0" smtClean="0"/>
              <a:t>Most of them are unique and too many for categorical variable</a:t>
            </a:r>
          </a:p>
          <a:p>
            <a:r>
              <a:rPr lang="en-US" dirty="0" smtClean="0"/>
              <a:t>Extract month to model after seasonality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to the photos of the listing</a:t>
            </a:r>
          </a:p>
          <a:p>
            <a:r>
              <a:rPr lang="en-US" dirty="0" smtClean="0"/>
              <a:t>Total 85G. Hard to utilize the data</a:t>
            </a:r>
          </a:p>
          <a:p>
            <a:r>
              <a:rPr lang="en-US" dirty="0" smtClean="0"/>
              <a:t>More photos tend to be better(life experience)</a:t>
            </a:r>
          </a:p>
          <a:p>
            <a:r>
              <a:rPr lang="en-US" dirty="0" smtClean="0"/>
              <a:t>Count the number of links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Latitude and Longitude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for categorical variable</a:t>
            </a:r>
          </a:p>
          <a:p>
            <a:r>
              <a:rPr lang="en-US" dirty="0" smtClean="0"/>
              <a:t>Convert them into zip/neighborhood </a:t>
            </a:r>
          </a:p>
          <a:p>
            <a:r>
              <a:rPr lang="en-US" dirty="0" smtClean="0"/>
              <a:t>Use Google maps API</a:t>
            </a:r>
          </a:p>
          <a:p>
            <a:r>
              <a:rPr lang="en-US" dirty="0" err="1" smtClean="0"/>
              <a:t>Difficulities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pair of request a time through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Throttles requests(50K requests)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 of request per day per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Response could be bad</a:t>
            </a:r>
          </a:p>
          <a:p>
            <a:r>
              <a:rPr lang="en-US" dirty="0" smtClean="0"/>
              <a:t>Use sleep, try/except, multiple accounts, early am, 3hrs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 and </a:t>
            </a:r>
            <a:r>
              <a:rPr lang="en-US" b="1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Original thought – identifies words sentiment, good(+1), neutral(0), bad(-1) and sum up</a:t>
            </a:r>
          </a:p>
          <a:p>
            <a:r>
              <a:rPr lang="en-US" dirty="0" smtClean="0"/>
              <a:t>Eventually use less aggressive method - word counts</a:t>
            </a:r>
            <a:endParaRPr lang="en-US" dirty="0"/>
          </a:p>
          <a:p>
            <a:r>
              <a:rPr lang="en-US" dirty="0" smtClean="0"/>
              <a:t>Reasoning – owners almost only say good things about the listing. </a:t>
            </a:r>
          </a:p>
          <a:p>
            <a:r>
              <a:rPr lang="en-US" dirty="0" err="1" smtClean="0"/>
              <a:t>countVectorizer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a clean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3352800"/>
            <a:ext cx="73056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2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434262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5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intreste_level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96197"/>
            <a:ext cx="80772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4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Bedrooms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interest_level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2438400"/>
            <a:ext cx="81248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7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93264"/>
            <a:ext cx="4876800" cy="483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5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Hiring competition from Kaggle.com </a:t>
            </a:r>
          </a:p>
          <a:p>
            <a:r>
              <a:rPr lang="en-US" dirty="0"/>
              <a:t>Designed by Two Sigma and </a:t>
            </a:r>
            <a:r>
              <a:rPr lang="en-US" dirty="0" err="1"/>
              <a:t>Renthub</a:t>
            </a:r>
            <a:endParaRPr lang="en-US" dirty="0"/>
          </a:p>
          <a:p>
            <a:r>
              <a:rPr lang="en-US" dirty="0"/>
              <a:t>NYC rental listings</a:t>
            </a:r>
          </a:p>
          <a:p>
            <a:r>
              <a:rPr lang="en-US" dirty="0"/>
              <a:t>Goal – predict interest level based on listing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992562"/>
          </a:xfrm>
        </p:spPr>
        <p:txBody>
          <a:bodyPr/>
          <a:lstStyle/>
          <a:p>
            <a:pPr algn="ctr"/>
            <a:r>
              <a:rPr lang="en-US" sz="4000" dirty="0" smtClean="0"/>
              <a:t>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</a:t>
            </a:r>
          </a:p>
          <a:p>
            <a:r>
              <a:rPr lang="en-US" dirty="0" smtClean="0"/>
              <a:t>Neighborhood</a:t>
            </a:r>
          </a:p>
          <a:p>
            <a:r>
              <a:rPr lang="en-US" dirty="0" smtClean="0"/>
              <a:t>147 columns after set up dummies</a:t>
            </a:r>
          </a:p>
          <a:p>
            <a:r>
              <a:rPr lang="en-US" dirty="0" smtClean="0"/>
              <a:t>49081 records after cleaning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Multicalss</a:t>
            </a:r>
            <a:r>
              <a:rPr lang="en-US" dirty="0" smtClean="0"/>
              <a:t> problem(0,1,2) instead of binary</a:t>
            </a:r>
          </a:p>
          <a:p>
            <a:r>
              <a:rPr lang="en-US" dirty="0" err="1" smtClean="0"/>
              <a:t>Grid_searchCV</a:t>
            </a:r>
            <a:r>
              <a:rPr lang="en-US" dirty="0" smtClean="0"/>
              <a:t> not working for multiclass</a:t>
            </a:r>
          </a:p>
          <a:p>
            <a:r>
              <a:rPr lang="en-US" dirty="0" smtClean="0"/>
              <a:t>Hard to draw ROC(have to do pair-wise)</a:t>
            </a:r>
          </a:p>
          <a:p>
            <a:r>
              <a:rPr lang="en-US" dirty="0" smtClean="0"/>
              <a:t>Hard to calculate AUC(have to do pair-wise)</a:t>
            </a:r>
          </a:p>
          <a:p>
            <a:r>
              <a:rPr lang="en-US" dirty="0" smtClean="0"/>
              <a:t>Use Confusion and </a:t>
            </a:r>
            <a:r>
              <a:rPr lang="en-US" dirty="0" err="1" smtClean="0"/>
              <a:t>precision_score</a:t>
            </a:r>
            <a:r>
              <a:rPr lang="en-US" dirty="0" smtClean="0"/>
              <a:t> as main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Precision_score</a:t>
            </a:r>
            <a:r>
              <a:rPr lang="en-US" dirty="0" smtClean="0"/>
              <a:t>(weighted</a:t>
            </a:r>
            <a:r>
              <a:rPr lang="en-US" dirty="0"/>
              <a:t>) = 0.6367 </a:t>
            </a:r>
            <a:endParaRPr lang="en-US" dirty="0" smtClean="0"/>
          </a:p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647926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0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 = 135</a:t>
            </a:r>
          </a:p>
          <a:p>
            <a:r>
              <a:rPr lang="en-US" dirty="0" smtClean="0"/>
              <a:t>Precision score= 0.9855</a:t>
            </a:r>
          </a:p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2754"/>
            <a:ext cx="4800600" cy="205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0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 Tree with </a:t>
            </a:r>
            <a:r>
              <a:rPr lang="en-US" dirty="0" err="1" smtClean="0"/>
              <a:t>countVectorizer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Depth=165</a:t>
            </a:r>
          </a:p>
          <a:p>
            <a:r>
              <a:rPr lang="en-US" dirty="0" smtClean="0"/>
              <a:t>Precision </a:t>
            </a:r>
            <a:r>
              <a:rPr lang="en-US" dirty="0"/>
              <a:t>score=0.9852</a:t>
            </a:r>
            <a:endParaRPr lang="en-US" dirty="0" smtClean="0"/>
          </a:p>
          <a:p>
            <a:r>
              <a:rPr lang="en-US" dirty="0" smtClean="0"/>
              <a:t>Confusion Matrix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52334"/>
            <a:ext cx="5334000" cy="209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4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Mode with </a:t>
            </a:r>
            <a:r>
              <a:rPr lang="en-US" dirty="0" err="1" smtClean="0"/>
              <a:t>CountVectorizer</a:t>
            </a:r>
            <a:r>
              <a:rPr lang="en-US" dirty="0" smtClean="0"/>
              <a:t> worse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 effective due to owners say good things</a:t>
            </a:r>
          </a:p>
          <a:p>
            <a:r>
              <a:rPr lang="en-US" dirty="0" smtClean="0"/>
              <a:t>Could be depth not fine tuned</a:t>
            </a:r>
          </a:p>
          <a:p>
            <a:r>
              <a:rPr lang="en-US" dirty="0" smtClean="0"/>
              <a:t>Different ways to calculate </a:t>
            </a:r>
            <a:r>
              <a:rPr lang="en-US" dirty="0" err="1" smtClean="0"/>
              <a:t>precsion</a:t>
            </a:r>
            <a:r>
              <a:rPr lang="en-US" dirty="0" smtClean="0"/>
              <a:t> score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89811"/>
              </p:ext>
            </p:extLst>
          </p:nvPr>
        </p:nvGraphicFramePr>
        <p:xfrm>
          <a:off x="914400" y="3810000"/>
          <a:ext cx="6629400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3763"/>
                <a:gridCol w="2825282"/>
                <a:gridCol w="2380355"/>
              </a:tblGrid>
              <a:tr h="438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 </a:t>
                      </a:r>
                      <a:r>
                        <a:rPr lang="en-US" sz="2400" u="none" strike="noStrike" dirty="0" err="1">
                          <a:effectLst/>
                        </a:rPr>
                        <a:t>countVectorizer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countVectorizer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8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weighted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0.98554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0.98524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8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micro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0.9856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0.98529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8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macro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0.98074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0.98081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countVectorizer</a:t>
            </a:r>
            <a:r>
              <a:rPr lang="en-US" dirty="0" smtClean="0"/>
              <a:t> better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countVectorizer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countVectorizer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3505200" cy="324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95600"/>
            <a:ext cx="4191000" cy="324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countVectorizer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countVectorizer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3581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3200"/>
            <a:ext cx="3352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8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Random Forest Tree model and Random Forest Tree with </a:t>
            </a:r>
            <a:r>
              <a:rPr lang="en-US" dirty="0" err="1" smtClean="0"/>
              <a:t>countVectorizer</a:t>
            </a:r>
            <a:r>
              <a:rPr lang="en-US" dirty="0" smtClean="0"/>
              <a:t>, we can predict the interest level &gt;98% based on listing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Columns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bathrooms: </a:t>
            </a:r>
            <a:r>
              <a:rPr lang="en-US" dirty="0" smtClean="0"/>
              <a:t># bathrooms</a:t>
            </a:r>
            <a:endParaRPr lang="en-US" dirty="0"/>
          </a:p>
          <a:p>
            <a:r>
              <a:rPr lang="en-US" dirty="0"/>
              <a:t>bedrooms: #</a:t>
            </a:r>
            <a:r>
              <a:rPr lang="en-US" dirty="0" smtClean="0"/>
              <a:t> bedrooms</a:t>
            </a:r>
            <a:endParaRPr lang="en-US" dirty="0"/>
          </a:p>
          <a:p>
            <a:r>
              <a:rPr lang="en-US" dirty="0" err="1"/>
              <a:t>building_id</a:t>
            </a:r>
            <a:endParaRPr lang="en-US" dirty="0"/>
          </a:p>
          <a:p>
            <a:r>
              <a:rPr lang="en-US" dirty="0"/>
              <a:t>created: </a:t>
            </a:r>
            <a:r>
              <a:rPr lang="en-US" dirty="0" smtClean="0"/>
              <a:t>created time</a:t>
            </a:r>
          </a:p>
          <a:p>
            <a:r>
              <a:rPr lang="en-US" dirty="0" smtClean="0"/>
              <a:t>description</a:t>
            </a:r>
            <a:endParaRPr lang="en-US" dirty="0"/>
          </a:p>
          <a:p>
            <a:r>
              <a:rPr lang="en-US" dirty="0" err="1"/>
              <a:t>display_address</a:t>
            </a:r>
            <a:endParaRPr lang="en-US" dirty="0"/>
          </a:p>
          <a:p>
            <a:r>
              <a:rPr lang="en-US" dirty="0"/>
              <a:t>features: a list of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latitude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listing_id</a:t>
            </a:r>
            <a:endParaRPr lang="en-US" dirty="0" smtClean="0"/>
          </a:p>
          <a:p>
            <a:r>
              <a:rPr lang="en-US" dirty="0" smtClean="0"/>
              <a:t>longitude</a:t>
            </a:r>
          </a:p>
          <a:p>
            <a:r>
              <a:rPr lang="en-US" dirty="0" err="1" smtClean="0"/>
              <a:t>manager_id</a:t>
            </a:r>
            <a:endParaRPr lang="en-US" dirty="0" smtClean="0"/>
          </a:p>
          <a:p>
            <a:r>
              <a:rPr lang="en-US" dirty="0" smtClean="0"/>
              <a:t>photos: a list of photo links. 85G of photos</a:t>
            </a:r>
          </a:p>
          <a:p>
            <a:r>
              <a:rPr lang="en-US" dirty="0" smtClean="0"/>
              <a:t>price: in USD</a:t>
            </a:r>
          </a:p>
          <a:p>
            <a:r>
              <a:rPr lang="en-US" dirty="0" err="1" smtClean="0"/>
              <a:t>street_address</a:t>
            </a:r>
            <a:endParaRPr lang="en-US" dirty="0" smtClean="0"/>
          </a:p>
          <a:p>
            <a:r>
              <a:rPr lang="en-US" dirty="0" err="1" smtClean="0"/>
              <a:t>interest_level</a:t>
            </a:r>
            <a:r>
              <a:rPr lang="en-US" dirty="0" smtClean="0"/>
              <a:t>: target variable 'high', 'medium', 'low'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992562"/>
          </a:xfrm>
        </p:spPr>
        <p:txBody>
          <a:bodyPr/>
          <a:lstStyle/>
          <a:p>
            <a:pPr algn="ctr"/>
            <a:r>
              <a:rPr lang="en-US" sz="4000" dirty="0" smtClean="0"/>
              <a:t>Exploratory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a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49532 records and 15 columns</a:t>
            </a:r>
          </a:p>
          <a:p>
            <a:r>
              <a:rPr lang="en-US" dirty="0" smtClean="0"/>
              <a:t>No nulls(cleaned up before posting on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Drop </a:t>
            </a:r>
            <a:r>
              <a:rPr lang="en-US" dirty="0" err="1" smtClean="0"/>
              <a:t>building_id</a:t>
            </a:r>
            <a:r>
              <a:rPr lang="en-US" dirty="0" smtClean="0"/>
              <a:t>, </a:t>
            </a:r>
            <a:r>
              <a:rPr lang="en-US" dirty="0" err="1" smtClean="0"/>
              <a:t>manager_id</a:t>
            </a:r>
            <a:r>
              <a:rPr lang="en-US" dirty="0" smtClean="0"/>
              <a:t>, and </a:t>
            </a:r>
            <a:r>
              <a:rPr lang="en-US" dirty="0" err="1" smtClean="0"/>
              <a:t>listing_id</a:t>
            </a:r>
            <a:endParaRPr lang="en-US" dirty="0" smtClean="0"/>
          </a:p>
          <a:p>
            <a:r>
              <a:rPr lang="en-US" dirty="0" smtClean="0"/>
              <a:t>Drop </a:t>
            </a:r>
            <a:r>
              <a:rPr lang="en-US" dirty="0" err="1" smtClean="0"/>
              <a:t>display_address</a:t>
            </a:r>
            <a:r>
              <a:rPr lang="en-US" dirty="0" smtClean="0"/>
              <a:t> and </a:t>
            </a:r>
            <a:r>
              <a:rPr lang="en-US" dirty="0" err="1" smtClean="0"/>
              <a:t>street_address</a:t>
            </a:r>
            <a:endParaRPr lang="en-US" dirty="0" smtClean="0"/>
          </a:p>
          <a:p>
            <a:r>
              <a:rPr lang="en-US" dirty="0" smtClean="0"/>
              <a:t>Replace interest level {‘low’:0,’medium’:1,’high’:2}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9067800" cy="185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6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Latitude and Longitude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to remove outliners</a:t>
            </a:r>
          </a:p>
          <a:p>
            <a:r>
              <a:rPr lang="en-US" dirty="0" smtClean="0"/>
              <a:t>Check NYC borders on Google map</a:t>
            </a:r>
          </a:p>
          <a:p>
            <a:r>
              <a:rPr lang="en-US" dirty="0" smtClean="0"/>
              <a:t>Latitude[40.496217,40.910596</a:t>
            </a:r>
            <a:r>
              <a:rPr lang="en-US" dirty="0"/>
              <a:t>], </a:t>
            </a:r>
            <a:r>
              <a:rPr lang="en-US" dirty="0" smtClean="0"/>
              <a:t>longitude[-</a:t>
            </a:r>
            <a:r>
              <a:rPr lang="en-US" dirty="0"/>
              <a:t>75.255653,-73.701978]. </a:t>
            </a:r>
            <a:endParaRPr lang="en-US" dirty="0" smtClean="0"/>
          </a:p>
          <a:p>
            <a:r>
              <a:rPr lang="en-US" dirty="0" smtClean="0"/>
              <a:t>Loose </a:t>
            </a:r>
            <a:r>
              <a:rPr lang="en-US" dirty="0"/>
              <a:t>the numbers 0.5 to </a:t>
            </a:r>
            <a:r>
              <a:rPr lang="en-US" dirty="0" smtClean="0"/>
              <a:t>exclude </a:t>
            </a:r>
            <a:r>
              <a:rPr lang="en-US" dirty="0"/>
              <a:t>outliners.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4038600" cy="263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0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Outliners with price &gt; 100k</a:t>
            </a:r>
          </a:p>
          <a:p>
            <a:r>
              <a:rPr lang="en-US" dirty="0" smtClean="0"/>
              <a:t>Almost all have 1 bedrooms and 1 bathroom</a:t>
            </a:r>
          </a:p>
          <a:p>
            <a:r>
              <a:rPr lang="en-US" dirty="0" smtClean="0"/>
              <a:t>Consider them as mistaken input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514600"/>
            <a:ext cx="3810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7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still messy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84582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0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416</TotalTime>
  <Words>505</Words>
  <Application>Microsoft Office PowerPoint</Application>
  <PresentationFormat>On-screen Show (4:3)</PresentationFormat>
  <Paragraphs>118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Renthub Rental Listings Analysis   Jianhua Xu 2017/03/30</vt:lpstr>
      <vt:lpstr>Problem</vt:lpstr>
      <vt:lpstr>Dataset Columns</vt:lpstr>
      <vt:lpstr>Exploratory Analysis </vt:lpstr>
      <vt:lpstr>Cleaning a bit</vt:lpstr>
      <vt:lpstr>Original data sample</vt:lpstr>
      <vt:lpstr>Latitude and Longitude</vt:lpstr>
      <vt:lpstr>Price</vt:lpstr>
      <vt:lpstr>Data still messy</vt:lpstr>
      <vt:lpstr>Features Engneering  </vt:lpstr>
      <vt:lpstr>created </vt:lpstr>
      <vt:lpstr>Photos</vt:lpstr>
      <vt:lpstr>Latitude and Longitude</vt:lpstr>
      <vt:lpstr>Description and Features</vt:lpstr>
      <vt:lpstr>We have a clean dataset</vt:lpstr>
      <vt:lpstr>Graphs</vt:lpstr>
      <vt:lpstr>Price vs intreste_level</vt:lpstr>
      <vt:lpstr>Bedrooms vs interest_level</vt:lpstr>
      <vt:lpstr>Correlation heatmap</vt:lpstr>
      <vt:lpstr>Modeling  </vt:lpstr>
      <vt:lpstr>Categorical Variables</vt:lpstr>
      <vt:lpstr>Note</vt:lpstr>
      <vt:lpstr>Logistic Regression</vt:lpstr>
      <vt:lpstr>Random Forest Tree</vt:lpstr>
      <vt:lpstr>Random Forest Tree with countVectorizer</vt:lpstr>
      <vt:lpstr>Why Mode with CountVectorizer worse</vt:lpstr>
      <vt:lpstr>countVectorizer better</vt:lpstr>
      <vt:lpstr>Importance Score</vt:lpstr>
      <vt:lpstr>Conclusion </vt:lpstr>
    </vt:vector>
  </TitlesOfParts>
  <Company>Schonfeld Tools,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Xu</dc:creator>
  <cp:lastModifiedBy>Jianhua Xu</cp:lastModifiedBy>
  <cp:revision>70</cp:revision>
  <dcterms:created xsi:type="dcterms:W3CDTF">2017-03-30T14:27:40Z</dcterms:created>
  <dcterms:modified xsi:type="dcterms:W3CDTF">2017-03-30T21:23:42Z</dcterms:modified>
</cp:coreProperties>
</file>