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>
          <p15:clr>
            <a:srgbClr val="A4A3A4"/>
          </p15:clr>
        </p15:guide>
        <p15:guide id="2" orient="horz" pos="2880">
          <p15:clr>
            <a:srgbClr val="A4A3A4"/>
          </p15:clr>
        </p15:guide>
        <p15:guide id="3" pos="3589">
          <p15:clr>
            <a:srgbClr val="A4A3A4"/>
          </p15:clr>
        </p15:guide>
        <p15:guide id="4" orient="horz" pos="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0C6EA5"/>
    <a:srgbClr val="F2B800"/>
    <a:srgbClr val="474B53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3" autoAdjust="0"/>
    <p:restoredTop sz="94660"/>
  </p:normalViewPr>
  <p:slideViewPr>
    <p:cSldViewPr snapToGrid="0" showGuides="1">
      <p:cViewPr>
        <p:scale>
          <a:sx n="53" d="100"/>
          <a:sy n="53" d="100"/>
        </p:scale>
        <p:origin x="1672" y="712"/>
      </p:cViewPr>
      <p:guideLst>
        <p:guide pos="2160"/>
        <p:guide orient="horz" pos="2880"/>
        <p:guide pos="3589"/>
        <p:guide orient="horz" pos="2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ru-RU" smtClean="0"/>
              <a:t>11.12.2018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ru-RU" smtClean="0"/>
              <a:t>11.12.2018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87859" y="0"/>
            <a:ext cx="619200" cy="1295400"/>
          </a:xfrm>
          <a:solidFill>
            <a:schemeClr val="bg2"/>
          </a:solidFill>
        </p:spPr>
        <p:txBody>
          <a:bodyPr lIns="72000" tIns="108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THE AGE OF</a:t>
            </a:r>
            <a:endParaRPr lang="ru-RU" dirty="0"/>
          </a:p>
        </p:txBody>
      </p:sp>
      <p:sp>
        <p:nvSpPr>
          <p:cNvPr id="29" name="Title 28"/>
          <p:cNvSpPr>
            <a:spLocks noGrp="1"/>
          </p:cNvSpPr>
          <p:nvPr>
            <p:ph type="title" hasCustomPrompt="1"/>
          </p:nvPr>
        </p:nvSpPr>
        <p:spPr>
          <a:xfrm>
            <a:off x="711090" y="299964"/>
            <a:ext cx="5915025" cy="1039695"/>
          </a:xfrm>
        </p:spPr>
        <p:txBody>
          <a:bodyPr lIns="0" tIns="0" rIns="0" bIns="0">
            <a:noAutofit/>
          </a:bodyPr>
          <a:lstStyle>
            <a:lvl1pPr algn="r">
              <a:defRPr sz="953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DATA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859" y="-1"/>
            <a:ext cx="1094980" cy="1339659"/>
          </a:xfrm>
        </p:spPr>
        <p:txBody>
          <a:bodyPr/>
          <a:lstStyle/>
          <a:p>
            <a:r>
              <a:rPr lang="en-US" sz="2400" dirty="0"/>
              <a:t>Self </a:t>
            </a:r>
          </a:p>
          <a:p>
            <a:r>
              <a:rPr lang="en-US" sz="2400" dirty="0"/>
              <a:t>Drive</a:t>
            </a:r>
            <a:endParaRPr lang="ru-RU" sz="2400" dirty="0"/>
          </a:p>
        </p:txBody>
      </p:sp>
      <p:cxnSp>
        <p:nvCxnSpPr>
          <p:cNvPr id="11" name="Straight Connector 10" descr="decorative elemenets"/>
          <p:cNvCxnSpPr/>
          <p:nvPr/>
        </p:nvCxnSpPr>
        <p:spPr>
          <a:xfrm rot="16200000">
            <a:off x="984246" y="7433425"/>
            <a:ext cx="2703600" cy="0"/>
          </a:xfrm>
          <a:prstGeom prst="line">
            <a:avLst/>
          </a:prstGeom>
          <a:ln w="95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9"/>
          <p:cNvSpPr txBox="1"/>
          <p:nvPr/>
        </p:nvSpPr>
        <p:spPr>
          <a:xfrm>
            <a:off x="5401764" y="6090869"/>
            <a:ext cx="1195200" cy="65666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08000" rIns="54000" bIns="7200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sp>
        <p:nvSpPr>
          <p:cNvPr id="13" name="Text Placeholder 19"/>
          <p:cNvSpPr txBox="1"/>
          <p:nvPr/>
        </p:nvSpPr>
        <p:spPr>
          <a:xfrm>
            <a:off x="5401764" y="6747537"/>
            <a:ext cx="1195200" cy="74799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Deep learning for NLP and CV</a:t>
            </a:r>
          </a:p>
          <a:p>
            <a:r>
              <a:rPr lang="en-US" dirty="0"/>
              <a:t>2018.12.11</a:t>
            </a:r>
          </a:p>
        </p:txBody>
      </p:sp>
      <p:sp>
        <p:nvSpPr>
          <p:cNvPr id="14" name="Text Placeholder 19"/>
          <p:cNvSpPr txBox="1"/>
          <p:nvPr/>
        </p:nvSpPr>
        <p:spPr>
          <a:xfrm>
            <a:off x="5401764" y="8035325"/>
            <a:ext cx="1195200" cy="110867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Chen, </a:t>
            </a:r>
            <a:r>
              <a:rPr lang="en-US" dirty="0" err="1"/>
              <a:t>Junyi</a:t>
            </a:r>
            <a:endParaRPr lang="en-US" dirty="0"/>
          </a:p>
          <a:p>
            <a:r>
              <a:rPr lang="en-US" dirty="0"/>
              <a:t>Du, </a:t>
            </a:r>
            <a:r>
              <a:rPr lang="en-US" dirty="0" err="1"/>
              <a:t>Haikun</a:t>
            </a:r>
            <a:endParaRPr lang="en-US" dirty="0"/>
          </a:p>
          <a:p>
            <a:r>
              <a:rPr lang="en-US" dirty="0"/>
              <a:t>Zeng, </a:t>
            </a:r>
            <a:r>
              <a:rPr lang="en-US" dirty="0" err="1"/>
              <a:t>Jianhuan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 Placeholder 19"/>
          <p:cNvSpPr txBox="1"/>
          <p:nvPr/>
        </p:nvSpPr>
        <p:spPr>
          <a:xfrm>
            <a:off x="5401764" y="7495532"/>
            <a:ext cx="1195200" cy="53979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0" rIns="54000" bIns="7200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100" kern="1200" spc="-15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Team</a:t>
            </a:r>
          </a:p>
        </p:txBody>
      </p:sp>
      <p:sp>
        <p:nvSpPr>
          <p:cNvPr id="23" name="Text Placeholder 19"/>
          <p:cNvSpPr txBox="1"/>
          <p:nvPr/>
        </p:nvSpPr>
        <p:spPr>
          <a:xfrm>
            <a:off x="2511022" y="6039317"/>
            <a:ext cx="2580510" cy="7056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Achievements </a:t>
            </a:r>
            <a:r>
              <a:rPr lang="en-US" dirty="0">
                <a:solidFill>
                  <a:schemeClr val="bg2"/>
                </a:solidFill>
              </a:rPr>
              <a:t>&amp;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Conclusion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4" name="Text Placeholder 19"/>
          <p:cNvSpPr txBox="1"/>
          <p:nvPr/>
        </p:nvSpPr>
        <p:spPr>
          <a:xfrm>
            <a:off x="2524401" y="6744917"/>
            <a:ext cx="2785708" cy="204030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develop a self-driving Mario Kart AI with </a:t>
            </a:r>
            <a:r>
              <a:rPr lang="en-US" b="1" dirty="0"/>
              <a:t>Sequential Input</a:t>
            </a:r>
            <a:r>
              <a:rPr lang="en-US" dirty="0"/>
              <a:t>,  </a:t>
            </a:r>
            <a:r>
              <a:rPr lang="en-US" b="1" dirty="0"/>
              <a:t>Drifting</a:t>
            </a:r>
            <a:r>
              <a:rPr lang="en-US" dirty="0"/>
              <a:t> and </a:t>
            </a:r>
            <a:r>
              <a:rPr lang="en-US" b="1" dirty="0"/>
              <a:t>Using Items</a:t>
            </a:r>
            <a:r>
              <a:rPr lang="en-US" dirty="0"/>
              <a:t>.</a:t>
            </a:r>
          </a:p>
          <a:p>
            <a:r>
              <a:rPr lang="en-US" dirty="0"/>
              <a:t>The methods include </a:t>
            </a:r>
            <a:br>
              <a:rPr lang="en-US" dirty="0"/>
            </a:br>
            <a:r>
              <a:rPr lang="en-US" dirty="0"/>
              <a:t> - Search AI,</a:t>
            </a:r>
            <a:br>
              <a:rPr lang="en-US" dirty="0"/>
            </a:br>
            <a:r>
              <a:rPr lang="en-US" dirty="0"/>
              <a:t> - Autopilot Model with Sequential Input, Steering &amp; Drift Control, </a:t>
            </a:r>
            <a:br>
              <a:rPr lang="en-US" dirty="0"/>
            </a:br>
            <a:r>
              <a:rPr lang="en-US" dirty="0"/>
              <a:t> - DT and Yolo for items using.</a:t>
            </a:r>
          </a:p>
          <a:p>
            <a:r>
              <a:rPr lang="en-US" dirty="0"/>
              <a:t>Possible improvement in the future:</a:t>
            </a:r>
          </a:p>
          <a:p>
            <a:r>
              <a:rPr lang="en-US" dirty="0"/>
              <a:t> - When stuck on walls, the AI don’t know which direction to go.</a:t>
            </a:r>
          </a:p>
          <a:p>
            <a:r>
              <a:rPr lang="en-US" dirty="0"/>
              <a:t> - The stability of the merged system </a:t>
            </a:r>
          </a:p>
          <a:p>
            <a:r>
              <a:rPr lang="en-US" dirty="0"/>
              <a:t> - RL that reward better performance and punish error condition. </a:t>
            </a:r>
          </a:p>
          <a:p>
            <a:r>
              <a:rPr lang="en-US" dirty="0"/>
              <a:t> - The strategy of using some items. 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5" name="Text Placeholder 19"/>
          <p:cNvSpPr txBox="1"/>
          <p:nvPr/>
        </p:nvSpPr>
        <p:spPr>
          <a:xfrm>
            <a:off x="289042" y="6039317"/>
            <a:ext cx="2066864" cy="40277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6" name="Text Placeholder 19"/>
          <p:cNvSpPr txBox="1"/>
          <p:nvPr/>
        </p:nvSpPr>
        <p:spPr>
          <a:xfrm>
            <a:off x="278090" y="6081625"/>
            <a:ext cx="1894082" cy="27036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27" name="Oval 26" descr="decorative elemenets"/>
          <p:cNvSpPr/>
          <p:nvPr/>
        </p:nvSpPr>
        <p:spPr>
          <a:xfrm>
            <a:off x="570690" y="2116936"/>
            <a:ext cx="140400" cy="140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Oval 29" descr="decorative elemenets"/>
          <p:cNvSpPr/>
          <p:nvPr/>
        </p:nvSpPr>
        <p:spPr>
          <a:xfrm>
            <a:off x="2897298" y="2162500"/>
            <a:ext cx="140400" cy="140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Oval 30" descr="decorative elemenets"/>
          <p:cNvSpPr/>
          <p:nvPr/>
        </p:nvSpPr>
        <p:spPr>
          <a:xfrm>
            <a:off x="5478102" y="2159065"/>
            <a:ext cx="140400" cy="140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Text Placeholder 19"/>
          <p:cNvSpPr txBox="1"/>
          <p:nvPr/>
        </p:nvSpPr>
        <p:spPr>
          <a:xfrm>
            <a:off x="231775" y="1630045"/>
            <a:ext cx="1812925" cy="51181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Search</a:t>
            </a:r>
          </a:p>
        </p:txBody>
      </p:sp>
      <p:sp>
        <p:nvSpPr>
          <p:cNvPr id="63" name="Text Placeholder 19"/>
          <p:cNvSpPr txBox="1"/>
          <p:nvPr/>
        </p:nvSpPr>
        <p:spPr>
          <a:xfrm>
            <a:off x="2242745" y="1631979"/>
            <a:ext cx="2168420" cy="51192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 item</a:t>
            </a:r>
            <a:r>
              <a:rPr lang="en-US" dirty="0"/>
              <a:t> </a:t>
            </a:r>
          </a:p>
        </p:txBody>
      </p:sp>
      <p:sp>
        <p:nvSpPr>
          <p:cNvPr id="69" name="Text Placeholder 19"/>
          <p:cNvSpPr txBox="1"/>
          <p:nvPr/>
        </p:nvSpPr>
        <p:spPr>
          <a:xfrm>
            <a:off x="4548053" y="1648468"/>
            <a:ext cx="2140899" cy="51259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Sequence</a:t>
            </a:r>
            <a:endParaRPr lang="en-US" dirty="0"/>
          </a:p>
        </p:txBody>
      </p: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Mario Kart</a:t>
            </a:r>
          </a:p>
        </p:txBody>
      </p:sp>
      <p:sp>
        <p:nvSpPr>
          <p:cNvPr id="82" name="Text Placeholder 19"/>
          <p:cNvSpPr txBox="1"/>
          <p:nvPr/>
        </p:nvSpPr>
        <p:spPr>
          <a:xfrm>
            <a:off x="191196" y="2205692"/>
            <a:ext cx="1894082" cy="157882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Use Search AI to replace imitation learning, saving human efforts.</a:t>
            </a:r>
          </a:p>
          <a:p>
            <a:r>
              <a:rPr lang="en-US" sz="1100" dirty="0"/>
              <a:t>Remap N64 joystick return byte as steering pobabilities, with drift action together to form 21 pairs of actions. And we reduce to 15 actions.</a:t>
            </a:r>
          </a:p>
          <a:p>
            <a:r>
              <a:rPr lang="en-US" sz="1100" dirty="0"/>
              <a:t>Record Search Root image and action with best reward.</a:t>
            </a:r>
          </a:p>
        </p:txBody>
      </p:sp>
      <p:sp>
        <p:nvSpPr>
          <p:cNvPr id="83" name="Text Placeholder 19"/>
          <p:cNvSpPr txBox="1"/>
          <p:nvPr/>
        </p:nvSpPr>
        <p:spPr>
          <a:xfrm>
            <a:off x="2416664" y="2306392"/>
            <a:ext cx="1894082" cy="162768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Include three parts:</a:t>
            </a:r>
          </a:p>
          <a:p>
            <a:r>
              <a:rPr lang="en-US" sz="1100" dirty="0"/>
              <a:t>1. Item Detection with Tree model</a:t>
            </a:r>
          </a:p>
          <a:p>
            <a:r>
              <a:rPr lang="en-US" sz="1100" dirty="0"/>
              <a:t>2. Kart Detection with Yolo</a:t>
            </a:r>
          </a:p>
          <a:p>
            <a:r>
              <a:rPr lang="en-US" sz="1100" dirty="0"/>
              <a:t>3. AI strategy to use different items</a:t>
            </a:r>
          </a:p>
        </p:txBody>
      </p:sp>
      <p:sp>
        <p:nvSpPr>
          <p:cNvPr id="84" name="Text Placeholder 19"/>
          <p:cNvSpPr txBox="1"/>
          <p:nvPr/>
        </p:nvSpPr>
        <p:spPr>
          <a:xfrm>
            <a:off x="4689638" y="2330208"/>
            <a:ext cx="1894082" cy="150564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The sequential input with 3 prior screenshots to .capture features over time</a:t>
            </a:r>
          </a:p>
          <a:p>
            <a:r>
              <a:rPr lang="en-US" sz="1100" dirty="0"/>
              <a:t>The output with previous influence.</a:t>
            </a:r>
          </a:p>
        </p:txBody>
      </p:sp>
      <p:sp>
        <p:nvSpPr>
          <p:cNvPr id="85" name="Text Placeholder 19"/>
          <p:cNvSpPr txBox="1"/>
          <p:nvPr/>
        </p:nvSpPr>
        <p:spPr>
          <a:xfrm>
            <a:off x="191196" y="3913898"/>
            <a:ext cx="3096877" cy="40277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</a:t>
            </a:r>
          </a:p>
        </p:txBody>
      </p:sp>
      <p:sp>
        <p:nvSpPr>
          <p:cNvPr id="86" name="Text Placeholder 19"/>
          <p:cNvSpPr txBox="1"/>
          <p:nvPr/>
        </p:nvSpPr>
        <p:spPr>
          <a:xfrm>
            <a:off x="191195" y="4310870"/>
            <a:ext cx="3096877" cy="153328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• ‘Many research efforts exist in developing autonomous vehicles.’</a:t>
            </a:r>
          </a:p>
          <a:p>
            <a:r>
              <a:rPr lang="en-US" sz="1100" dirty="0"/>
              <a:t>• ‘Mario Kart 64 represents a simplification of real-life autonomous driving, yet introduces interesting challenges, such as hazards, jumps, and items.’</a:t>
            </a:r>
          </a:p>
          <a:p>
            <a:r>
              <a:rPr lang="en-US" sz="1100" dirty="0"/>
              <a:t>• We developed a real-time Mario Kart 64 autopilot which trains and plays without human intervention by the </a:t>
            </a:r>
            <a:r>
              <a:rPr lang="en-US" sz="1100" dirty="0" err="1"/>
              <a:t>BizHawk</a:t>
            </a:r>
            <a:r>
              <a:rPr lang="en-US" sz="1100" dirty="0"/>
              <a:t> emulator </a:t>
            </a:r>
          </a:p>
        </p:txBody>
      </p:sp>
      <p:sp>
        <p:nvSpPr>
          <p:cNvPr id="87" name="Text Placeholder 19"/>
          <p:cNvSpPr txBox="1"/>
          <p:nvPr/>
        </p:nvSpPr>
        <p:spPr>
          <a:xfrm>
            <a:off x="3757024" y="3854402"/>
            <a:ext cx="2384360" cy="40277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Problem </a:t>
            </a:r>
          </a:p>
          <a:p>
            <a:r>
              <a:rPr lang="en-US" dirty="0"/>
              <a:t>Statement</a:t>
            </a:r>
          </a:p>
        </p:txBody>
      </p:sp>
      <p:sp>
        <p:nvSpPr>
          <p:cNvPr id="88" name="Text Placeholder 19"/>
          <p:cNvSpPr txBox="1"/>
          <p:nvPr/>
        </p:nvSpPr>
        <p:spPr>
          <a:xfrm>
            <a:off x="3757023" y="4594754"/>
            <a:ext cx="2580510" cy="51259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How to improve the simplified model with </a:t>
            </a:r>
            <a:r>
              <a:rPr lang="en-US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Drift, Use items and Sequence?</a:t>
            </a:r>
            <a:endParaRPr lang="en-US" sz="1100" dirty="0"/>
          </a:p>
        </p:txBody>
      </p:sp>
      <p:pic>
        <p:nvPicPr>
          <p:cNvPr id="3" name="Picture 2" descr="SQ_N64_MarioKart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" y="6301740"/>
            <a:ext cx="2125980" cy="2125980"/>
          </a:xfrm>
          <a:prstGeom prst="rect">
            <a:avLst/>
          </a:prstGeom>
        </p:spPr>
      </p:pic>
      <p:sp>
        <p:nvSpPr>
          <p:cNvPr id="47" name="Oval 46" descr="decorative elemenets">
            <a:extLst>
              <a:ext uri="{FF2B5EF4-FFF2-40B4-BE49-F238E27FC236}">
                <a16:creationId xmlns:a16="http://schemas.microsoft.com/office/drawing/2014/main" id="{B617C22D-0DFA-D04F-B250-A6E36B5082DE}"/>
              </a:ext>
            </a:extLst>
          </p:cNvPr>
          <p:cNvSpPr/>
          <p:nvPr/>
        </p:nvSpPr>
        <p:spPr>
          <a:xfrm>
            <a:off x="5721966" y="5064472"/>
            <a:ext cx="705600" cy="705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8" name="Graphic 9" descr="decorative elemenets">
            <a:extLst>
              <a:ext uri="{FF2B5EF4-FFF2-40B4-BE49-F238E27FC236}">
                <a16:creationId xmlns:a16="http://schemas.microsoft.com/office/drawing/2014/main" id="{B41E0786-D960-A348-9551-FB09EBD59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595" y="5026191"/>
            <a:ext cx="768600" cy="781200"/>
          </a:xfrm>
          <a:prstGeom prst="rect">
            <a:avLst/>
          </a:prstGeom>
        </p:spPr>
      </p:pic>
      <p:sp>
        <p:nvSpPr>
          <p:cNvPr id="50" name="Text Placeholder 19">
            <a:extLst>
              <a:ext uri="{FF2B5EF4-FFF2-40B4-BE49-F238E27FC236}">
                <a16:creationId xmlns:a16="http://schemas.microsoft.com/office/drawing/2014/main" id="{2AE3A655-82FA-504A-B2AB-7E5DE6361D19}"/>
              </a:ext>
            </a:extLst>
          </p:cNvPr>
          <p:cNvSpPr txBox="1"/>
          <p:nvPr/>
        </p:nvSpPr>
        <p:spPr>
          <a:xfrm>
            <a:off x="3962707" y="5204872"/>
            <a:ext cx="421200" cy="424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lIns="0" tIns="0" rIns="0" bIns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1" name="Oval 50" descr="decorative elemenets">
            <a:extLst>
              <a:ext uri="{FF2B5EF4-FFF2-40B4-BE49-F238E27FC236}">
                <a16:creationId xmlns:a16="http://schemas.microsoft.com/office/drawing/2014/main" id="{62D6419A-6087-3D4A-AC67-EB1EF88BD542}"/>
              </a:ext>
            </a:extLst>
          </p:cNvPr>
          <p:cNvSpPr/>
          <p:nvPr/>
        </p:nvSpPr>
        <p:spPr>
          <a:xfrm>
            <a:off x="3820507" y="5064472"/>
            <a:ext cx="705600" cy="705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2" name="Graphic 17" descr="decorative elemenets">
            <a:extLst>
              <a:ext uri="{FF2B5EF4-FFF2-40B4-BE49-F238E27FC236}">
                <a16:creationId xmlns:a16="http://schemas.microsoft.com/office/drawing/2014/main" id="{D43686EE-D416-DE48-BDA9-B96FFA023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262" y="5026191"/>
            <a:ext cx="446400" cy="344366"/>
          </a:xfrm>
          <a:prstGeom prst="rect">
            <a:avLst/>
          </a:prstGeom>
        </p:spPr>
      </p:pic>
      <p:sp>
        <p:nvSpPr>
          <p:cNvPr id="53" name="Text Placeholder 19">
            <a:extLst>
              <a:ext uri="{FF2B5EF4-FFF2-40B4-BE49-F238E27FC236}">
                <a16:creationId xmlns:a16="http://schemas.microsoft.com/office/drawing/2014/main" id="{141D301A-36A6-FD46-92E0-B639C4E0107D}"/>
              </a:ext>
            </a:extLst>
          </p:cNvPr>
          <p:cNvSpPr txBox="1"/>
          <p:nvPr/>
        </p:nvSpPr>
        <p:spPr>
          <a:xfrm>
            <a:off x="4913437" y="5204872"/>
            <a:ext cx="421200" cy="424800"/>
          </a:xfrm>
          <a:prstGeom prst="ellipse">
            <a:avLst/>
          </a:prstGeom>
          <a:solidFill>
            <a:schemeClr val="accent3">
              <a:alpha val="20000"/>
            </a:schemeClr>
          </a:solidFill>
        </p:spPr>
        <p:txBody>
          <a:bodyPr lIns="0" tIns="0" rIns="0" bIns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4" name="Oval 53" descr="decorative elemenets">
            <a:extLst>
              <a:ext uri="{FF2B5EF4-FFF2-40B4-BE49-F238E27FC236}">
                <a16:creationId xmlns:a16="http://schemas.microsoft.com/office/drawing/2014/main" id="{7CE91840-C8B6-1F40-857D-59D83E81EB33}"/>
              </a:ext>
            </a:extLst>
          </p:cNvPr>
          <p:cNvSpPr/>
          <p:nvPr/>
        </p:nvSpPr>
        <p:spPr>
          <a:xfrm>
            <a:off x="4772502" y="5064472"/>
            <a:ext cx="705600" cy="705600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5" name="Graphic 20" descr="decorative elemenets">
            <a:extLst>
              <a:ext uri="{FF2B5EF4-FFF2-40B4-BE49-F238E27FC236}">
                <a16:creationId xmlns:a16="http://schemas.microsoft.com/office/drawing/2014/main" id="{FCC44AB5-9585-7445-B45A-164B9F40A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963" y="5026191"/>
            <a:ext cx="446164" cy="777600"/>
          </a:xfrm>
          <a:prstGeom prst="rect">
            <a:avLst/>
          </a:prstGeom>
        </p:spPr>
      </p:pic>
      <p:sp>
        <p:nvSpPr>
          <p:cNvPr id="56" name="Text Placeholder 19">
            <a:extLst>
              <a:ext uri="{FF2B5EF4-FFF2-40B4-BE49-F238E27FC236}">
                <a16:creationId xmlns:a16="http://schemas.microsoft.com/office/drawing/2014/main" id="{4E2821E9-C380-EE48-93E5-05F30C0D5FDB}"/>
              </a:ext>
            </a:extLst>
          </p:cNvPr>
          <p:cNvSpPr txBox="1"/>
          <p:nvPr/>
        </p:nvSpPr>
        <p:spPr>
          <a:xfrm>
            <a:off x="5864166" y="5204872"/>
            <a:ext cx="421200" cy="424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lIns="0" tIns="0" rIns="0" bIns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30" name="Picture 6" descr="https://lh6.googleusercontent.com/p-JhiDnk3fqgoZ9MA0cVu3JCkyZcq-nPQkQaPcYp0UHiRzKKcbp168s-Vo5QgG3aLkq4XX-jyoLifYv02TPHd9xn7XmRpPxBFhZB1HE0KT-_Otsp6byA2ASIfaONfWpdRK-qBB_9ztc">
            <a:extLst>
              <a:ext uri="{FF2B5EF4-FFF2-40B4-BE49-F238E27FC236}">
                <a16:creationId xmlns:a16="http://schemas.microsoft.com/office/drawing/2014/main" id="{479B58E4-95BD-7549-9F82-F97BFAB77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027" y="5169951"/>
            <a:ext cx="504559" cy="50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0" descr="https://lh3.googleusercontent.com/0FzMSUXhnkyWlxIZ1vDiKPMBHypiBr4hmcnQqgte7SVPFtbYAnie46-OaJt1GGXenDFOHm5V6ru4EBifAHsVpVDIKU_IkS2H4L_Ht3Lr8rK4Fb-7SG_DwqMkPwseTivw7AxMDn_Vsqo">
            <a:extLst>
              <a:ext uri="{FF2B5EF4-FFF2-40B4-BE49-F238E27FC236}">
                <a16:creationId xmlns:a16="http://schemas.microsoft.com/office/drawing/2014/main" id="{2E42CC75-230E-8A46-B4CE-CD0B1C5F4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123" y="5147237"/>
            <a:ext cx="515138" cy="51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4.googleusercontent.com/AEZg5MfSjr3ORaCfywI9ORCoTRk883YXPxxuWTrE6WCQkSOlqw3kaO43k1A8ZS31YTZqrqBtZSNw2Y1sQ7oAkgxH5MVId6lR_PCdAHZIegfOo3RLUbgnkvUr2esLm5Ja8bD0EnN1NuY">
            <a:extLst>
              <a:ext uri="{FF2B5EF4-FFF2-40B4-BE49-F238E27FC236}">
                <a16:creationId xmlns:a16="http://schemas.microsoft.com/office/drawing/2014/main" id="{23BE690D-F466-F14F-BB32-C1CE48B9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588" y="5112662"/>
            <a:ext cx="58348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fographicsPoster_Tech_v1_mo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InfographicsPoster_Tech_v1_mo</Template>
  <TotalTime>0</TotalTime>
  <Words>208</Words>
  <Application>Microsoft Macintosh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Tahoma</vt:lpstr>
      <vt:lpstr>InfographicsPoster_Tech_v1_mo</vt:lpstr>
      <vt:lpstr>Mario Kart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sensehold@gmail.com</dc:creator>
  <cp:lastModifiedBy>Junyi Chen</cp:lastModifiedBy>
  <cp:revision>2</cp:revision>
  <dcterms:created xsi:type="dcterms:W3CDTF">2018-12-10T16:02:00Z</dcterms:created>
  <dcterms:modified xsi:type="dcterms:W3CDTF">2018-12-11T21:50:35Z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KSOProductBuildVer">
    <vt:lpwstr>1033-10.2.0.7546</vt:lpwstr>
  </property>
</Properties>
</file>