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912"/>
  </p:normalViewPr>
  <p:slideViewPr>
    <p:cSldViewPr snapToGrid="0" snapToObjects="1">
      <p:cViewPr varScale="1">
        <p:scale>
          <a:sx n="100" d="100"/>
          <a:sy n="100" d="100"/>
        </p:scale>
        <p:origin x="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D54F0-4B2F-004C-B4A2-3AF6A1D6A829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7771-2802-9D48-AD0A-F6C7636E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immunology-and-microbiology/viral-envelop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Influenza_C_virus" TargetMode="External"/><Relationship Id="rId4" Type="http://schemas.openxmlformats.org/officeDocument/2006/relationships/hyperlink" Target="https://en.wikipedia.org/wiki/Hemagglutinin_estera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7771-2802-9D48-AD0A-F6C7636E6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four main sub-groupings of coronaviruses, known as alpha, beta, gamma, and delta.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spike protein (S) forms a prominent projection from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 more about Viral Envelope from ScienceDirect's AI-generated Topic Pages"/>
              </a:rPr>
              <a:t>virus envelope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gives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their characteristic appearance. S is glycosylated and is the attachment and fusion protein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viruses of lineage A differ from all others in the genus in that they have an additional shorter spike-like protein called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magglutinin esterase"/>
              </a:rPr>
              <a:t>hemagglutinin esterase (HE)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believed to be acquired from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nfluenza C virus"/>
              </a:rPr>
              <a:t>influenza C virus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7771-2802-9D48-AD0A-F6C7636E6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84CD-01F8-BC4A-8F82-0B883ECF8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344C7-4ADE-224A-8A09-318E82C84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F420-D4F7-5841-ACEB-2F1863F7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3252-BBB8-B143-B38B-FCA6B9DE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5415-7141-8543-A088-603631BB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7DFE-474A-8047-8F6A-4C9FE18A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B48DF-C9D3-D542-8C55-230FE6CF9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E8CD-44A3-B546-9B82-2A4047A5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4699-DFBE-1647-8760-47A00E2B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01B6-BA36-5A47-AA58-DF1858C4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72651-724B-0C47-8811-73A2DA7E5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CF34-17D2-FF4A-9726-18037C98C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D543-1927-4D4E-B8C5-48D335F4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E632-48F6-A742-964F-25E5FB0F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8C6C-6403-794C-BC6A-5CB21CBE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81D2-0753-014F-9022-5D7ABABB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F973-0AD4-B048-A06E-39792ED1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BD53-9D9E-914D-B3CE-13D3C89E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B490-7EE6-404C-8FF5-9C68E5A7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FB-F739-2841-9ACD-CBF363DD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6E13-4BDE-F249-A2A2-F1DBC206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8914-6F93-964D-9E15-2053080F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C2F9-275E-F049-8B2C-BD0060EC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85A5-BA97-FC4E-A146-0F166A3F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F106-24F6-384F-B78C-766767C5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D26D-76F4-8548-9C44-93485D92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C7A2-2B84-FA4F-93D9-69326F514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0635D-AF7F-8045-959A-BF79A45D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9C828-12FA-1D4D-A1C9-6A947F0F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16E48-8133-D344-9A45-273A9651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313AB-F469-E44B-8EBD-995A0FD8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0312-B6EF-5640-A369-2C2260ED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FFF6-F2AB-C94F-BD5F-53E89EA7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0132-6C45-CB4E-BA5D-1E36B49B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D5BD-EEB0-1F4B-98D0-2DE32883F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2DA12-95C6-114A-86B0-88503DFD9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BDC31-7478-4A4B-9C00-14FC790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9501E-195B-F14A-9414-7AFD919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6BEEE-C171-D944-9879-C9FA372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3B6C-5C57-6042-9C1A-83506ABD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538DA-2A6C-CE4F-BBA6-A71EAC60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5EA5-E6F4-7E47-8C1B-1CAFC6D4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C8FC9-6079-B44E-AC2B-294E6A31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00255-0D26-F845-B571-8EAE16E4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675BF-7334-5542-B806-B31E44D3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84C6-AE45-F146-A44E-6F77F24B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8DDE-1006-3849-A709-B69B03A4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F547-1F1F-A94B-A125-9DE54FD7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CAFD-959F-2645-A685-467BC7EF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8B255-B36F-DA48-ACCD-186B62BA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7B9A-EA1A-4340-AA7A-39DF89BB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3C0CB-7E12-2840-943F-4D18700B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18DD-AEDF-3E4A-AF65-20A73319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42845-761C-5143-82EA-76C3104B8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B0724-27F7-6549-B408-4704DDEE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65AB-8886-E040-A875-E9E1BD94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ACFA-74E1-6949-B91C-52331205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1575-0DAE-A641-A255-6EB251A0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7F43-B02F-D742-A387-1F8CBE2D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F0BC-8FFC-C34C-9056-80CE225F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82EB-2C14-EE45-90A1-76166C807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D3D6-4FF5-3D41-8706-49B7B4E29F5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B5A1-7D4B-0842-9341-C76D9B91F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90BD-5207-0640-A689-A90A2A813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6E6E-77D8-1047-B35C-D821096D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a.kuleuven.be/if/pdf_corona" TargetMode="External"/><Relationship Id="rId4" Type="http://schemas.openxmlformats.org/officeDocument/2006/relationships/hyperlink" Target="https://en.wikipedia.org/w/index.php?title=Bat_Hp-betacoronavirus_Zhejiang2013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9FD0-06F1-A44F-ADC0-B0D541443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Beta coronavirus gene datasets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93D15-0664-5B4B-9992-E95193A7E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5-28-2020</a:t>
            </a:r>
          </a:p>
        </p:txBody>
      </p:sp>
    </p:spTree>
    <p:extLst>
      <p:ext uri="{BB962C8B-B14F-4D97-AF65-F5344CB8AC3E}">
        <p14:creationId xmlns:p14="http://schemas.microsoft.com/office/powerpoint/2010/main" val="208189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5D5C-0B46-A344-BF4E-01072138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8" y="18255"/>
            <a:ext cx="10515600" cy="1325563"/>
          </a:xfrm>
        </p:spPr>
        <p:txBody>
          <a:bodyPr/>
          <a:lstStyle/>
          <a:p>
            <a:r>
              <a:rPr lang="en-US" dirty="0"/>
              <a:t>Gene structure of Beta Coronavirus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9BED502-EA7E-5B40-9640-B0B2D5AC9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8" y="1133752"/>
            <a:ext cx="6926935" cy="5477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40E2F-35AC-8040-BDE6-CB6EE4001444}"/>
              </a:ext>
            </a:extLst>
          </p:cNvPr>
          <p:cNvSpPr txBox="1"/>
          <p:nvPr/>
        </p:nvSpPr>
        <p:spPr>
          <a:xfrm>
            <a:off x="6816610" y="1145934"/>
            <a:ext cx="6071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Species:</a:t>
            </a:r>
          </a:p>
          <a:p>
            <a:endParaRPr lang="en-US" i="1" dirty="0"/>
          </a:p>
          <a:p>
            <a:r>
              <a:rPr lang="en-US" i="1" dirty="0"/>
              <a:t>Murine coronavirus</a:t>
            </a:r>
            <a:br>
              <a:rPr lang="en-US" i="1" dirty="0"/>
            </a:br>
            <a:r>
              <a:rPr lang="en-US" i="1" dirty="0" err="1"/>
              <a:t>Betacoronavirus</a:t>
            </a:r>
            <a:r>
              <a:rPr lang="en-US" i="1" dirty="0"/>
              <a:t> 1</a:t>
            </a:r>
            <a:br>
              <a:rPr lang="en-US" dirty="0"/>
            </a:br>
            <a:r>
              <a:rPr lang="en-US" i="1" dirty="0"/>
              <a:t>Hedgehog coronavirus 1</a:t>
            </a:r>
            <a:br>
              <a:rPr lang="en-US" dirty="0"/>
            </a:br>
            <a:r>
              <a:rPr lang="en-US" i="1" dirty="0"/>
              <a:t>Human coronavirus HKU1</a:t>
            </a:r>
            <a:br>
              <a:rPr lang="en-US" dirty="0"/>
            </a:br>
            <a:r>
              <a:rPr lang="en-US" i="1" dirty="0"/>
              <a:t>Middle East respiratory syndrome-related coronavirus</a:t>
            </a:r>
            <a:br>
              <a:rPr lang="en-US" dirty="0"/>
            </a:br>
            <a:r>
              <a:rPr lang="en-US" i="1" dirty="0" err="1"/>
              <a:t>Pipistrellus</a:t>
            </a:r>
            <a:r>
              <a:rPr lang="en-US" i="1" dirty="0"/>
              <a:t> bat coronavirus HKU5</a:t>
            </a:r>
            <a:br>
              <a:rPr lang="en-US" dirty="0"/>
            </a:br>
            <a:r>
              <a:rPr lang="en-US" i="1" dirty="0"/>
              <a:t>Rousettus bat coronavirus HKU9</a:t>
            </a:r>
            <a:br>
              <a:rPr lang="en-US" dirty="0"/>
            </a:br>
            <a:r>
              <a:rPr lang="en-US" i="1" dirty="0"/>
              <a:t>SARS coronavirus 2</a:t>
            </a:r>
            <a:br>
              <a:rPr lang="en-US" dirty="0"/>
            </a:br>
            <a:r>
              <a:rPr lang="en-US" i="1" dirty="0"/>
              <a:t>Severe acute respiratory syndrome-related coronavirus</a:t>
            </a:r>
            <a:br>
              <a:rPr lang="en-US" dirty="0"/>
            </a:br>
            <a:r>
              <a:rPr lang="en-US" i="1" dirty="0" err="1"/>
              <a:t>Tylonycteris</a:t>
            </a:r>
            <a:r>
              <a:rPr lang="en-US" i="1" dirty="0"/>
              <a:t> bat coronavirus HKU4</a:t>
            </a:r>
          </a:p>
          <a:p>
            <a:endParaRPr lang="en-US" i="1" dirty="0"/>
          </a:p>
          <a:p>
            <a:r>
              <a:rPr lang="en-US" i="1" dirty="0"/>
              <a:t> </a:t>
            </a:r>
            <a:r>
              <a:rPr lang="en-US" i="1" dirty="0">
                <a:hlinkClick r:id="rId4" tooltip="Bat Hp-betacoronavirus Zhejiang2013 (page does not exis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 Hp-betacoronavirus Zhejiang2013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2CADE-7910-6248-ADB3-6372B2FDBA15}"/>
              </a:ext>
            </a:extLst>
          </p:cNvPr>
          <p:cNvSpPr txBox="1"/>
          <p:nvPr/>
        </p:nvSpPr>
        <p:spPr>
          <a:xfrm>
            <a:off x="6816610" y="6273800"/>
            <a:ext cx="48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https://rega.kuleuven.be/if/pdf_corona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5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5D4B-59F6-D143-9B53-7375D04B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Beta Coronavirus Gene Extraction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654C-6554-6E4D-BD82-2A768CCE8BD7}"/>
              </a:ext>
            </a:extLst>
          </p:cNvPr>
          <p:cNvSpPr txBox="1"/>
          <p:nvPr/>
        </p:nvSpPr>
        <p:spPr>
          <a:xfrm>
            <a:off x="313754" y="1455910"/>
            <a:ext cx="5592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Get gene sequences form GenBank file using “CDS”</a:t>
            </a:r>
          </a:p>
        </p:txBody>
      </p:sp>
      <p:pic>
        <p:nvPicPr>
          <p:cNvPr id="7" name="Picture 6" descr="A close up of a building&#10;&#10;Description automatically generated">
            <a:extLst>
              <a:ext uri="{FF2B5EF4-FFF2-40B4-BE49-F238E27FC236}">
                <a16:creationId xmlns:a16="http://schemas.microsoft.com/office/drawing/2014/main" id="{080091A8-3C8B-BA41-B200-52C288B86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" r="52333"/>
          <a:stretch/>
        </p:blipFill>
        <p:spPr>
          <a:xfrm>
            <a:off x="195648" y="2431881"/>
            <a:ext cx="4081850" cy="328719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AE44FA-65E2-0F41-B612-5112237D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5" y="3900018"/>
            <a:ext cx="4927600" cy="2425700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6F327C-96AE-4240-B6FF-A37139168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9" t="2770" r="20263" b="40337"/>
          <a:stretch/>
        </p:blipFill>
        <p:spPr>
          <a:xfrm>
            <a:off x="6067122" y="1208485"/>
            <a:ext cx="5811124" cy="259279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4EB76D-A60D-2D4C-8BFF-8A77CC02F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309" y="3801275"/>
            <a:ext cx="3840870" cy="29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7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5D4B-59F6-D143-9B53-7375D04B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Beta Coronavirus Gene Extraction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654C-6554-6E4D-BD82-2A768CCE8BD7}"/>
              </a:ext>
            </a:extLst>
          </p:cNvPr>
          <p:cNvSpPr txBox="1"/>
          <p:nvPr/>
        </p:nvSpPr>
        <p:spPr>
          <a:xfrm>
            <a:off x="313754" y="1455910"/>
            <a:ext cx="53209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Get gene sequences form </a:t>
            </a:r>
            <a:r>
              <a:rPr lang="en-US" sz="2000" dirty="0"/>
              <a:t>GenBank</a:t>
            </a:r>
            <a:r>
              <a:rPr lang="en-US" dirty="0"/>
              <a:t> file using “CDS”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AF95516-9172-2549-B6EA-042712EA446E}"/>
              </a:ext>
            </a:extLst>
          </p:cNvPr>
          <p:cNvSpPr/>
          <p:nvPr/>
        </p:nvSpPr>
        <p:spPr>
          <a:xfrm>
            <a:off x="2924790" y="2023118"/>
            <a:ext cx="271848" cy="49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3933F-8821-BC46-A84C-8C93E8F57A77}"/>
              </a:ext>
            </a:extLst>
          </p:cNvPr>
          <p:cNvSpPr txBox="1"/>
          <p:nvPr/>
        </p:nvSpPr>
        <p:spPr>
          <a:xfrm>
            <a:off x="190186" y="2672132"/>
            <a:ext cx="612411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Rename sequence taxa with metadata ( from NCBI Virus</a:t>
            </a:r>
            <a:r>
              <a:rPr lang="en-US" dirty="0"/>
              <a:t>)</a:t>
            </a:r>
          </a:p>
        </p:txBody>
      </p:sp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C736B5-FF21-5146-9F7B-B6C45220C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" t="24642"/>
          <a:stretch/>
        </p:blipFill>
        <p:spPr>
          <a:xfrm>
            <a:off x="4806777" y="3091376"/>
            <a:ext cx="7175157" cy="36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3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5D4B-59F6-D143-9B53-7375D04B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Beta Coronavirus Gene Extraction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654C-6554-6E4D-BD82-2A768CCE8BD7}"/>
              </a:ext>
            </a:extLst>
          </p:cNvPr>
          <p:cNvSpPr txBox="1"/>
          <p:nvPr/>
        </p:nvSpPr>
        <p:spPr>
          <a:xfrm>
            <a:off x="250627" y="1465225"/>
            <a:ext cx="63836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Get gene sequences form GenBank file using “CDS”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AF95516-9172-2549-B6EA-042712EA446E}"/>
              </a:ext>
            </a:extLst>
          </p:cNvPr>
          <p:cNvSpPr/>
          <p:nvPr/>
        </p:nvSpPr>
        <p:spPr>
          <a:xfrm>
            <a:off x="3474666" y="2028377"/>
            <a:ext cx="271848" cy="49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3933F-8821-BC46-A84C-8C93E8F57A77}"/>
              </a:ext>
            </a:extLst>
          </p:cNvPr>
          <p:cNvSpPr txBox="1"/>
          <p:nvPr/>
        </p:nvSpPr>
        <p:spPr>
          <a:xfrm>
            <a:off x="313753" y="2722044"/>
            <a:ext cx="63836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Rename sequence taxa with metadata ( from NCBI Virus)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481033A-9560-C246-B1B0-5ABF3C0CBAB6}"/>
              </a:ext>
            </a:extLst>
          </p:cNvPr>
          <p:cNvSpPr/>
          <p:nvPr/>
        </p:nvSpPr>
        <p:spPr>
          <a:xfrm>
            <a:off x="3442431" y="3337622"/>
            <a:ext cx="271848" cy="49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0DAD8-248E-9C46-A798-41771428BC84}"/>
              </a:ext>
            </a:extLst>
          </p:cNvPr>
          <p:cNvSpPr txBox="1"/>
          <p:nvPr/>
        </p:nvSpPr>
        <p:spPr>
          <a:xfrm>
            <a:off x="948782" y="3948167"/>
            <a:ext cx="553099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Sequence cleaner ( &gt; 50% full length of SARS-CoV2 ref, &lt; 50 % ”N”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2EB86ED-AAD9-0D49-9B59-20D96E989E10}"/>
              </a:ext>
            </a:extLst>
          </p:cNvPr>
          <p:cNvSpPr/>
          <p:nvPr/>
        </p:nvSpPr>
        <p:spPr>
          <a:xfrm>
            <a:off x="3467144" y="4793732"/>
            <a:ext cx="271848" cy="49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DAA4D-1B95-B546-830F-7F064A9B75AC}"/>
              </a:ext>
            </a:extLst>
          </p:cNvPr>
          <p:cNvSpPr txBox="1"/>
          <p:nvPr/>
        </p:nvSpPr>
        <p:spPr>
          <a:xfrm>
            <a:off x="2875363" y="5404277"/>
            <a:ext cx="14704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Alignment?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85672A-2E00-3048-8C7A-AE1AAA0A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319" y="1164595"/>
            <a:ext cx="6966808" cy="27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880C-FCFE-FA49-8A05-B454D22F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79500"/>
          </a:xfrm>
        </p:spPr>
        <p:txBody>
          <a:bodyPr/>
          <a:lstStyle/>
          <a:p>
            <a:r>
              <a:rPr lang="en-US" dirty="0"/>
              <a:t>Distribution of Gene Dataset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7C215C-9896-0348-98F6-735FC9D85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3523678"/>
            <a:ext cx="9969500" cy="33169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C9F18-056C-2148-93C1-3F9D6E91BBAA}"/>
              </a:ext>
            </a:extLst>
          </p:cNvPr>
          <p:cNvSpPr txBox="1"/>
          <p:nvPr/>
        </p:nvSpPr>
        <p:spPr>
          <a:xfrm>
            <a:off x="438150" y="3059668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 distribution of </a:t>
            </a:r>
            <a:r>
              <a:rPr lang="en-US" dirty="0" err="1"/>
              <a:t>BetaCoV</a:t>
            </a:r>
            <a:r>
              <a:rPr lang="en-US" dirty="0"/>
              <a:t> S gene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AA519A-0788-454C-B491-0F1FC8763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64951"/>
              </p:ext>
            </p:extLst>
          </p:nvPr>
        </p:nvGraphicFramePr>
        <p:xfrm>
          <a:off x="609600" y="1448918"/>
          <a:ext cx="10972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2639509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042180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97136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193297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509198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6345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746586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688688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07064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86884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83467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97175951"/>
                    </a:ext>
                  </a:extLst>
                </a:gridCol>
              </a:tblGrid>
              <a:tr h="612640">
                <a:tc>
                  <a:txBody>
                    <a:bodyPr/>
                    <a:lstStyle/>
                    <a:p>
                      <a:r>
                        <a:rPr lang="en-US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ORFab1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ORF3a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ORF6a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ORF7a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ORF7b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ORF10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51902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r>
                        <a:rPr lang="en-US" dirty="0"/>
                        <a:t>Sequence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6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285</Words>
  <Application>Microsoft Macintosh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Beta coronavirus gene datasets updates</vt:lpstr>
      <vt:lpstr>Gene structure of Beta Coronavirus</vt:lpstr>
      <vt:lpstr>Beta Coronavirus Gene Extraction Pipeline</vt:lpstr>
      <vt:lpstr>Beta Coronavirus Gene Extraction Pipeline</vt:lpstr>
      <vt:lpstr>Beta Coronavirus Gene Extraction Pipeline</vt:lpstr>
      <vt:lpstr>Distribution of Gene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Jiani Chen</dc:creator>
  <cp:lastModifiedBy>Jiani Chen</cp:lastModifiedBy>
  <cp:revision>17</cp:revision>
  <dcterms:created xsi:type="dcterms:W3CDTF">2020-05-28T01:15:14Z</dcterms:created>
  <dcterms:modified xsi:type="dcterms:W3CDTF">2020-05-28T14:55:19Z</dcterms:modified>
</cp:coreProperties>
</file>