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76" r:id="rId6"/>
    <p:sldId id="260" r:id="rId7"/>
    <p:sldId id="277" r:id="rId8"/>
    <p:sldId id="261" r:id="rId9"/>
    <p:sldId id="278" r:id="rId10"/>
    <p:sldId id="270" r:id="rId11"/>
    <p:sldId id="263" r:id="rId12"/>
    <p:sldId id="271" r:id="rId13"/>
    <p:sldId id="272" r:id="rId14"/>
    <p:sldId id="274" r:id="rId15"/>
    <p:sldId id="264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5"/>
    <p:restoredTop sz="96341"/>
  </p:normalViewPr>
  <p:slideViewPr>
    <p:cSldViewPr snapToGrid="0" snapToObjects="1">
      <p:cViewPr varScale="1">
        <p:scale>
          <a:sx n="75" d="100"/>
          <a:sy n="75" d="100"/>
        </p:scale>
        <p:origin x="19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ED2A-2EB4-B14A-A20D-2B740BD5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EDE28-9CDB-A740-A538-7B5D176EF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57E1-A858-7245-A393-0576716E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3122-F76E-AA4D-B79C-ED8C42C1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D388-D5D6-C04B-B6F1-86D817F0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1385-08CE-344A-A2A1-046D0026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85DB5-865B-2246-ADFD-F7FE828B4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2B7DC-4A96-7B4E-8291-600647CB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B7C9-465E-144F-8A76-CBCD3DB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D374-3EC9-BF44-A092-96CE4CB0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9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E0AEE-8CA3-6546-819D-3AE9AE4AC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AB6B2-885D-CE49-BC6F-01FFE0014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16368-6528-B645-9F8A-8700B8C6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14EB-6549-BC48-A68E-0F47E0B2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B01F-378C-9746-86C2-EA4062FD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9F47-8467-2440-B471-7EFB2530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E454-CDA0-8C45-A45D-C89097FE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7C2A-58F2-3D4B-A52E-8FDD97DB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4E8E1-8F9C-6C4F-B160-7EFFF9A8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2441-300E-274D-8A97-9D81666C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C6C5-3A7E-6841-81C2-562E9C4D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C7B4-83C9-BE4C-8312-FACD7844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5C71-17F2-3D44-9832-CDE57B46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B699-C39B-6943-86C2-C5C2131E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514F-50F8-3645-9C3F-6592BF2D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C549-3EEE-8149-BAF2-AEC74BE9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208A-6304-9047-B388-095F234BD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B728-BA49-E144-9AE8-22A27324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34BA3-3D40-5844-B068-2A725385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0ED87-0157-6C42-8E69-EB59FC9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56D51-30F9-294F-85B7-55E1D722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AFB-5167-A346-8EDD-A13B1B44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DBCD-0659-D14A-B6F2-F51783B0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CD522-8E47-344F-9C78-C564B2FF5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213FD-476D-3D44-A44A-08981E638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9B3F4-5E6A-844B-BE0A-1EBE970CD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52406-97C2-D54D-94A4-32969FD7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DF284-C585-5044-A799-93EA9438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D4C5D-FA7E-D846-A7C6-EAC576EA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3F4F-7A5F-534B-9DB8-63B0DF72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17931-51CD-C44C-A6C7-B81F1437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3D87F-DB08-7742-9C41-ED96CFFE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2523F-0EE3-9B42-9CED-070C5D24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59F45-AA63-0D4B-A5D9-AE77CFB7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EE716-0E57-5D41-87F3-2B50EEC1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9E44A-077F-F24D-97C9-8C34A110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7BC5-94F2-E04A-A7E8-6952FE7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60C5-F84B-374A-AC6F-3EC2917B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C3444-237E-D244-872B-8047CFB03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92A7D-28D7-C048-A9CD-7548CB8C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D9899-DE6F-B04B-A925-BDB7F41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58D72-8B79-7F44-8A13-2501BF89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FDA0-8558-8240-A311-D13D745E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EA31-4CBA-BD41-9A06-DE192E924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FAA2A-4975-6340-BB8E-EEA2583F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FC1CC-259A-2F4B-BD16-98123FC5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839A4-5F71-C44C-9B4E-9CFF1DCD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74C6-B3A9-BA4E-9BAC-443A755D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9714D-0D00-194E-841B-DF33704D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B1ACA-22C7-984F-8B32-9D92BC2F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F59C-9EB4-2F43-BF13-56F0AD17E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5398-F1CF-8648-AE32-87F61FA71A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2D31-2469-BD4A-936D-5B18CAC4A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5CE5-EA62-274A-BFDC-4097BABD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6C7C-2BAD-AB44-B6DC-BB9FF651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uguoning.github.io/teaching/CartesianGeometr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uguoning.github.io/talks/Descart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E16A-9CC9-9D45-8E54-4F7859EC2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7646"/>
            <a:ext cx="9144000" cy="2387600"/>
          </a:xfrm>
        </p:spPr>
        <p:txBody>
          <a:bodyPr/>
          <a:lstStyle/>
          <a:p>
            <a:r>
              <a:rPr lang="zh-TW" altLang="en-US" b="1" dirty="0"/>
              <a:t>第一节</a:t>
            </a:r>
            <a:r>
              <a:rPr lang="zh-CN" altLang="en-US" b="1" dirty="0"/>
              <a:t> </a:t>
            </a:r>
            <a:r>
              <a:rPr lang="zh-TW" altLang="en-US" b="1" dirty="0"/>
              <a:t>向量及其线形运算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56966-6FBC-CE46-A679-C9D80964B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754"/>
            <a:ext cx="9144000" cy="1655762"/>
          </a:xfrm>
        </p:spPr>
        <p:txBody>
          <a:bodyPr/>
          <a:lstStyle/>
          <a:p>
            <a:r>
              <a:rPr lang="zh-TW" altLang="en-US" dirty="0"/>
              <a:t>武国宁</a:t>
            </a: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https://wuguoning.github.io/teaching/CartesianGeometry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6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FB444-4FB6-BE4D-944D-580859A650FD}"/>
              </a:ext>
            </a:extLst>
          </p:cNvPr>
          <p:cNvSpPr txBox="1"/>
          <p:nvPr/>
        </p:nvSpPr>
        <p:spPr>
          <a:xfrm>
            <a:off x="1066800" y="1499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已知两点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A2C382-1ADC-FF44-86A4-448685BC9251}"/>
                  </a:ext>
                </a:extLst>
              </p:cNvPr>
              <p:cNvSpPr txBox="1"/>
              <p:nvPr/>
            </p:nvSpPr>
            <p:spPr>
              <a:xfrm>
                <a:off x="2174796" y="1521082"/>
                <a:ext cx="1986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A2C382-1ADC-FF44-86A4-448685BC9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96" y="1521082"/>
                <a:ext cx="1986185" cy="276999"/>
              </a:xfrm>
              <a:prstGeom prst="rect">
                <a:avLst/>
              </a:prstGeom>
              <a:blipFill>
                <a:blip r:embed="rId2"/>
                <a:stretch>
                  <a:fillRect l="-1266" r="-1899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935D2F1-B65E-814A-9722-B629340AC97D}"/>
              </a:ext>
            </a:extLst>
          </p:cNvPr>
          <p:cNvSpPr txBox="1"/>
          <p:nvPr/>
        </p:nvSpPr>
        <p:spPr>
          <a:xfrm>
            <a:off x="4056993" y="149940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以及实数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190B83-5DAD-4148-8F56-91A95D5D4DBD}"/>
                  </a:ext>
                </a:extLst>
              </p:cNvPr>
              <p:cNvSpPr txBox="1"/>
              <p:nvPr/>
            </p:nvSpPr>
            <p:spPr>
              <a:xfrm>
                <a:off x="5102907" y="1580174"/>
                <a:ext cx="779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≠−1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190B83-5DAD-4148-8F56-91A95D5D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907" y="1580174"/>
                <a:ext cx="779829" cy="276999"/>
              </a:xfrm>
              <a:prstGeom prst="rect">
                <a:avLst/>
              </a:prstGeom>
              <a:blipFill>
                <a:blip r:embed="rId3"/>
                <a:stretch>
                  <a:fillRect l="-6452" r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F77A4-95E5-AA49-B758-F8E77F02E289}"/>
                  </a:ext>
                </a:extLst>
              </p:cNvPr>
              <p:cNvSpPr txBox="1"/>
              <p:nvPr/>
            </p:nvSpPr>
            <p:spPr>
              <a:xfrm>
                <a:off x="5882736" y="1521082"/>
                <a:ext cx="1188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,</a:t>
                </a:r>
                <a:r>
                  <a:rPr lang="zh-TW" altLang="en-US" dirty="0"/>
                  <a:t>求直</a:t>
                </a:r>
                <a14:m>
                  <m:oMath xmlns:m="http://schemas.openxmlformats.org/officeDocument/2006/math">
                    <m:r>
                      <a:rPr lang="zh-TW" altLang="en-US" b="0" i="1" dirty="0">
                        <a:latin typeface="Cambria Math" panose="02040503050406030204" pitchFamily="18" charset="0"/>
                      </a:rPr>
                      <m:t>线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F77A4-95E5-AA49-B758-F8E77F02E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736" y="1521082"/>
                <a:ext cx="1188082" cy="369332"/>
              </a:xfrm>
              <a:prstGeom prst="rect">
                <a:avLst/>
              </a:prstGeom>
              <a:blipFill>
                <a:blip r:embed="rId4"/>
                <a:stretch>
                  <a:fillRect l="-3158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806EF8-775E-464F-AA46-4BD5E425CBC3}"/>
                  </a:ext>
                </a:extLst>
              </p:cNvPr>
              <p:cNvSpPr txBox="1"/>
              <p:nvPr/>
            </p:nvSpPr>
            <p:spPr>
              <a:xfrm>
                <a:off x="7150935" y="1534007"/>
                <a:ext cx="1079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上的点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806EF8-775E-464F-AA46-4BD5E425C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35" y="1534007"/>
                <a:ext cx="1079976" cy="369332"/>
              </a:xfrm>
              <a:prstGeom prst="rect">
                <a:avLst/>
              </a:prstGeom>
              <a:blipFill>
                <a:blip r:embed="rId5"/>
                <a:stretch>
                  <a:fillRect l="-3488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BEFE257-CFEF-2742-B84B-CF4F98542C71}"/>
              </a:ext>
            </a:extLst>
          </p:cNvPr>
          <p:cNvSpPr txBox="1"/>
          <p:nvPr/>
        </p:nvSpPr>
        <p:spPr>
          <a:xfrm>
            <a:off x="8226598" y="15340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使得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875A2F-EE7A-1840-9F18-180569C1164B}"/>
                  </a:ext>
                </a:extLst>
              </p:cNvPr>
              <p:cNvSpPr txBox="1"/>
              <p:nvPr/>
            </p:nvSpPr>
            <p:spPr>
              <a:xfrm>
                <a:off x="8882851" y="1558849"/>
                <a:ext cx="1232517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875A2F-EE7A-1840-9F18-180569C11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851" y="1558849"/>
                <a:ext cx="1232517" cy="312458"/>
              </a:xfrm>
              <a:prstGeom prst="rect">
                <a:avLst/>
              </a:prstGeom>
              <a:blipFill>
                <a:blip r:embed="rId6"/>
                <a:stretch>
                  <a:fillRect l="-3061" r="-306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326F0DC-0D5C-5142-AE94-3F93E7AA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利用坐标作向量的线形运算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312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1B6C-B54E-3942-A1BB-CB183746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向量的模、方向角、投影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70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1B6C-B54E-3942-A1BB-CB183746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向量的模、方向角、投影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E787D-A9C7-8F4B-85B0-6C85093C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4" y="1690688"/>
            <a:ext cx="7162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3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1B6C-B54E-3942-A1BB-CB183746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向量的模、方向角、投影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4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1B6C-B54E-3942-A1BB-CB183746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向量的模、方向角、投影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9B4CA-7033-3843-9C19-4C876F3C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35" y="2408238"/>
            <a:ext cx="7753215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6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AF90-E48C-AF4D-8AA9-5DBC139F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9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085B8-8451-F242-967F-41FCD31F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46" y="996312"/>
            <a:ext cx="7649308" cy="4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19F9-379E-3B4A-8B47-57AE30F0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67"/>
            <a:ext cx="10515600" cy="1325563"/>
          </a:xfrm>
        </p:spPr>
        <p:txBody>
          <a:bodyPr/>
          <a:lstStyle/>
          <a:p>
            <a:r>
              <a:rPr lang="en-US" b="1" dirty="0"/>
              <a:t>“I think, therefore I am.</a:t>
            </a:r>
            <a:br>
              <a:rPr lang="en-US" b="1" dirty="0"/>
            </a:br>
            <a:r>
              <a:rPr lang="en-US" b="1" dirty="0"/>
              <a:t>“Doubt is the origin of wisdom.”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7BF34-2085-2948-9398-25DFAE23EEE2}"/>
              </a:ext>
            </a:extLst>
          </p:cNvPr>
          <p:cNvSpPr/>
          <p:nvPr/>
        </p:nvSpPr>
        <p:spPr>
          <a:xfrm>
            <a:off x="3835400" y="1423958"/>
            <a:ext cx="736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勒內</a:t>
            </a:r>
            <a:r>
              <a:rPr lang="en-US" altLang="zh-TW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笛卡爾（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Rene Descartes，1596-1650)，1596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TW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TW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31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日生於法國安德爾</a:t>
            </a:r>
            <a:r>
              <a:rPr lang="en-US" altLang="zh-TW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盧瓦爾省的圖賴訥（現笛卡爾，因笛卡爾得名），</a:t>
            </a:r>
            <a:r>
              <a:rPr lang="en-US" altLang="zh-TW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1650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TW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TW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日逝於瑞典斯德哥爾摩，法國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哲學家、數學家、物理學家。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他對現代數學的發展做出了重要的貢獻，因將幾何坐標體系公式化而被認為是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解析幾何之父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。他還是西方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現代哲學思想的奠基人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，是近代唯物論的開拓者提出了“普遍懷疑”的主張。他的哲學思想深深影響了之後的幾代歐洲人，開拓了所謂“歐陸理性主義”哲學。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D4467-B094-7344-BDFF-87325D72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038"/>
            <a:ext cx="2705100" cy="3300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99484-B72C-4F42-B956-07A39897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3948142"/>
            <a:ext cx="9398000" cy="2806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84E46A-76F4-8241-8117-B03E29A35E6D}"/>
              </a:ext>
            </a:extLst>
          </p:cNvPr>
          <p:cNvSpPr/>
          <p:nvPr/>
        </p:nvSpPr>
        <p:spPr>
          <a:xfrm>
            <a:off x="6502400" y="236567"/>
            <a:ext cx="4372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https://wuguoning.github.io/talks/Descartes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6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E6A2-3DE8-1348-931C-C99DC645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什么是向量</a:t>
            </a:r>
            <a:r>
              <a:rPr lang="zh-CN" altLang="en-US" b="1" dirty="0"/>
              <a:t>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821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E00F-4EAE-9D44-BFFE-83F2FEE3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向量的线性运算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946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E00F-4EAE-9D44-BFFE-83F2FEE3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向量的线性运算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201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7D64-48C4-644E-8540-A0832254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空间直角坐标系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1D958-DCF6-4245-8B93-8B5A9441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56" y="1116351"/>
            <a:ext cx="7310187" cy="53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3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7D64-48C4-644E-8540-A0832254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向量的坐标表示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5F7F3-984A-D442-B55D-3AA78B4C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03" y="209392"/>
            <a:ext cx="6520043" cy="64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6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0410-01AF-0243-A762-392DA30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利用坐标作向量的线形运算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307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0410-01AF-0243-A762-392DA30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利用坐标作向量的线形运算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196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286</Words>
  <Application>Microsoft Macintosh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第一节 向量及其线形运算</vt:lpstr>
      <vt:lpstr>“I think, therefore I am. “Doubt is the origin of wisdom.”</vt:lpstr>
      <vt:lpstr>什么是向量？</vt:lpstr>
      <vt:lpstr>向量的线性运算</vt:lpstr>
      <vt:lpstr>向量的线性运算</vt:lpstr>
      <vt:lpstr>空间直角坐标系</vt:lpstr>
      <vt:lpstr>向量的坐标表示</vt:lpstr>
      <vt:lpstr>利用坐标作向量的线形运算</vt:lpstr>
      <vt:lpstr>利用坐标作向量的线形运算</vt:lpstr>
      <vt:lpstr>利用坐标作向量的线形运算</vt:lpstr>
      <vt:lpstr>向量的模、方向角、投影</vt:lpstr>
      <vt:lpstr>向量的模、方向角、投影</vt:lpstr>
      <vt:lpstr>向量的模、方向角、投影</vt:lpstr>
      <vt:lpstr>向量的模、方向角、投影</vt:lpstr>
      <vt:lpstr>小结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第一節 向量及其線性運算</dc:title>
  <dc:creator>Wu Guoning</dc:creator>
  <cp:lastModifiedBy>Wu Guoning</cp:lastModifiedBy>
  <cp:revision>11</cp:revision>
  <dcterms:created xsi:type="dcterms:W3CDTF">2020-02-17T14:02:56Z</dcterms:created>
  <dcterms:modified xsi:type="dcterms:W3CDTF">2020-02-23T15:04:22Z</dcterms:modified>
</cp:coreProperties>
</file>