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0"/>
  </p:notesMasterIdLst>
  <p:sldIdLst>
    <p:sldId id="1292" r:id="rId2"/>
    <p:sldId id="1495" r:id="rId3"/>
    <p:sldId id="1491" r:id="rId4"/>
    <p:sldId id="1497" r:id="rId5"/>
    <p:sldId id="1498" r:id="rId6"/>
    <p:sldId id="1499" r:id="rId7"/>
    <p:sldId id="1500" r:id="rId8"/>
    <p:sldId id="1501" r:id="rId9"/>
    <p:sldId id="1502" r:id="rId10"/>
    <p:sldId id="1503" r:id="rId11"/>
    <p:sldId id="1505" r:id="rId12"/>
    <p:sldId id="1549" r:id="rId13"/>
    <p:sldId id="1506" r:id="rId14"/>
    <p:sldId id="1507" r:id="rId15"/>
    <p:sldId id="1545" r:id="rId16"/>
    <p:sldId id="1509" r:id="rId17"/>
    <p:sldId id="1510" r:id="rId18"/>
    <p:sldId id="1511" r:id="rId19"/>
    <p:sldId id="1512" r:id="rId20"/>
    <p:sldId id="1513" r:id="rId21"/>
    <p:sldId id="1514" r:id="rId22"/>
    <p:sldId id="1515" r:id="rId23"/>
    <p:sldId id="1516" r:id="rId24"/>
    <p:sldId id="1517" r:id="rId25"/>
    <p:sldId id="1518" r:id="rId26"/>
    <p:sldId id="1519" r:id="rId27"/>
    <p:sldId id="1520" r:id="rId28"/>
    <p:sldId id="1521" r:id="rId29"/>
    <p:sldId id="1522" r:id="rId30"/>
    <p:sldId id="1523" r:id="rId31"/>
    <p:sldId id="1524" r:id="rId32"/>
    <p:sldId id="1546" r:id="rId33"/>
    <p:sldId id="1526" r:id="rId34"/>
    <p:sldId id="1527" r:id="rId35"/>
    <p:sldId id="1529" r:id="rId36"/>
    <p:sldId id="1530" r:id="rId37"/>
    <p:sldId id="1547" r:id="rId38"/>
    <p:sldId id="1532" r:id="rId39"/>
    <p:sldId id="1533" r:id="rId40"/>
    <p:sldId id="1534" r:id="rId41"/>
    <p:sldId id="1535" r:id="rId42"/>
    <p:sldId id="1536" r:id="rId43"/>
    <p:sldId id="1537" r:id="rId44"/>
    <p:sldId id="1548" r:id="rId45"/>
    <p:sldId id="1539" r:id="rId46"/>
    <p:sldId id="1540" r:id="rId47"/>
    <p:sldId id="1541" r:id="rId48"/>
    <p:sldId id="1550" r:id="rId49"/>
  </p:sldIdLst>
  <p:sldSz cx="12192000" cy="6858000"/>
  <p:notesSz cx="7010400" cy="9296400"/>
  <p:defaultTextStyle>
    <a:defPPr>
      <a:defRPr lang="en-US"/>
    </a:defPPr>
    <a:lvl1pPr marL="0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qing Liu" initials="XL" lastIdx="3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DBC"/>
    <a:srgbClr val="008080"/>
    <a:srgbClr val="0033CC"/>
    <a:srgbClr val="0000CC"/>
    <a:srgbClr val="BD582C"/>
    <a:srgbClr val="E48312"/>
    <a:srgbClr val="7F7F7F"/>
    <a:srgbClr val="94A088"/>
    <a:srgbClr val="865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961" autoAdjust="0"/>
    <p:restoredTop sz="95113" autoAdjust="0"/>
  </p:normalViewPr>
  <p:slideViewPr>
    <p:cSldViewPr snapToGrid="0">
      <p:cViewPr>
        <p:scale>
          <a:sx n="102" d="100"/>
          <a:sy n="102" d="100"/>
        </p:scale>
        <p:origin x="642" y="2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35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8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19.xml"/><Relationship Id="rId18" Type="http://schemas.openxmlformats.org/officeDocument/2006/relationships/slide" Target="slides/slide30.xml"/><Relationship Id="rId26" Type="http://schemas.openxmlformats.org/officeDocument/2006/relationships/slide" Target="slides/slide40.xml"/><Relationship Id="rId3" Type="http://schemas.openxmlformats.org/officeDocument/2006/relationships/slide" Target="slides/slide6.xml"/><Relationship Id="rId21" Type="http://schemas.openxmlformats.org/officeDocument/2006/relationships/slide" Target="slides/slide34.xml"/><Relationship Id="rId7" Type="http://schemas.openxmlformats.org/officeDocument/2006/relationships/slide" Target="slides/slide11.xml"/><Relationship Id="rId12" Type="http://schemas.openxmlformats.org/officeDocument/2006/relationships/slide" Target="slides/slide18.xml"/><Relationship Id="rId17" Type="http://schemas.openxmlformats.org/officeDocument/2006/relationships/slide" Target="slides/slide28.xml"/><Relationship Id="rId25" Type="http://schemas.openxmlformats.org/officeDocument/2006/relationships/slide" Target="slides/slide39.xml"/><Relationship Id="rId2" Type="http://schemas.openxmlformats.org/officeDocument/2006/relationships/slide" Target="slides/slide5.xml"/><Relationship Id="rId16" Type="http://schemas.openxmlformats.org/officeDocument/2006/relationships/slide" Target="slides/slide25.xml"/><Relationship Id="rId20" Type="http://schemas.openxmlformats.org/officeDocument/2006/relationships/slide" Target="slides/slide33.xml"/><Relationship Id="rId29" Type="http://schemas.openxmlformats.org/officeDocument/2006/relationships/slide" Target="slides/slide43.xml"/><Relationship Id="rId1" Type="http://schemas.openxmlformats.org/officeDocument/2006/relationships/slide" Target="slides/slide4.xml"/><Relationship Id="rId6" Type="http://schemas.openxmlformats.org/officeDocument/2006/relationships/slide" Target="slides/slide10.xml"/><Relationship Id="rId11" Type="http://schemas.openxmlformats.org/officeDocument/2006/relationships/slide" Target="slides/slide16.xml"/><Relationship Id="rId24" Type="http://schemas.openxmlformats.org/officeDocument/2006/relationships/slide" Target="slides/slide38.xml"/><Relationship Id="rId32" Type="http://schemas.openxmlformats.org/officeDocument/2006/relationships/slide" Target="slides/slide47.xml"/><Relationship Id="rId5" Type="http://schemas.openxmlformats.org/officeDocument/2006/relationships/slide" Target="slides/slide8.xml"/><Relationship Id="rId15" Type="http://schemas.openxmlformats.org/officeDocument/2006/relationships/slide" Target="slides/slide24.xml"/><Relationship Id="rId23" Type="http://schemas.openxmlformats.org/officeDocument/2006/relationships/slide" Target="slides/slide36.xml"/><Relationship Id="rId28" Type="http://schemas.openxmlformats.org/officeDocument/2006/relationships/slide" Target="slides/slide42.xml"/><Relationship Id="rId10" Type="http://schemas.openxmlformats.org/officeDocument/2006/relationships/slide" Target="slides/slide14.xml"/><Relationship Id="rId19" Type="http://schemas.openxmlformats.org/officeDocument/2006/relationships/slide" Target="slides/slide31.xml"/><Relationship Id="rId31" Type="http://schemas.openxmlformats.org/officeDocument/2006/relationships/slide" Target="slides/slide46.xml"/><Relationship Id="rId4" Type="http://schemas.openxmlformats.org/officeDocument/2006/relationships/slide" Target="slides/slide7.xml"/><Relationship Id="rId9" Type="http://schemas.openxmlformats.org/officeDocument/2006/relationships/slide" Target="slides/slide13.xml"/><Relationship Id="rId14" Type="http://schemas.openxmlformats.org/officeDocument/2006/relationships/slide" Target="slides/slide23.xml"/><Relationship Id="rId22" Type="http://schemas.openxmlformats.org/officeDocument/2006/relationships/slide" Target="slides/slide35.xml"/><Relationship Id="rId27" Type="http://schemas.openxmlformats.org/officeDocument/2006/relationships/slide" Target="slides/slide41.xml"/><Relationship Id="rId30" Type="http://schemas.openxmlformats.org/officeDocument/2006/relationships/slide" Target="slides/slide4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r">
              <a:defRPr sz="1200"/>
            </a:lvl1pPr>
          </a:lstStyle>
          <a:p>
            <a:fld id="{F87AF23C-6CAB-4A6A-B3BC-A88F610E0570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7" tIns="46584" rIns="93167" bIns="4658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67" tIns="46584" rIns="93167" bIns="4658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9"/>
            <a:ext cx="3037840" cy="466433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9"/>
            <a:ext cx="3037840" cy="466433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r">
              <a:defRPr sz="1200"/>
            </a:lvl1pPr>
          </a:lstStyle>
          <a:p>
            <a:fld id="{A6F8110F-5CB8-4B7A-89C2-96B671E60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4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110F-5CB8-4B7A-89C2-96B671E605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67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303A0C8-9AE7-496E-B509-6E8C156139AB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40908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6E2003A-59F9-445A-8D5B-84C1E5EC6A77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79091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6E2003A-59F9-445A-8D5B-84C1E5EC6A77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26433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894EBB5-D857-4559-B781-4BA7556183AB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MK 08.11.09 Former title: Data Warehouse Back-End Tools and Utilities</a:t>
            </a:r>
          </a:p>
        </p:txBody>
      </p:sp>
    </p:spTree>
    <p:extLst>
      <p:ext uri="{BB962C8B-B14F-4D97-AF65-F5344CB8AC3E}">
        <p14:creationId xmlns:p14="http://schemas.microsoft.com/office/powerpoint/2010/main" val="3026594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C42CB1A-FB4B-4975-B22E-63A8FDC79E21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49516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152B29B-C4A4-4C6A-9350-7F4FB39B0C57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977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72B94F4-60DF-4DA7-9805-21DDABC63FC9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5797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26045FD-46D0-4BB2-B4FA-BC0A4BBA04CF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99012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3355AF6-A3D7-4D0C-8273-6B4FC1AA29B8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827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2710175-F3BA-483E-A06A-2624EBEB52EE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27457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TEMPLE OF OLYMPIAN ZEUS, Athens, Greece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110F-5CB8-4B7A-89C2-96B671E605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06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DB5BE9E-22FE-4E4A-821F-4589C1046BCC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19411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87BE4DD-2FE2-4BB4-B24F-E7309365476C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1523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E638F36-F932-42A5-9806-A4DA778E184B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755152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DBB7182-3342-4C6D-8D8A-BFC4C2D358CE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638374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9C0784A-F99D-437F-B6B5-F1540E17CA6A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965547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E0309F7-F2CA-4A2C-A476-6B24BCF8771A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156283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FDD7076-9792-4EEE-A0B4-DD8424D0EB6D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924083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8B98E82-90A9-411C-8570-72EACE98786B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644683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E650876-AA1A-488B-8229-19FC32956A35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07807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8FCEA06-6CC4-46A6-BE68-E6F38499D41E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37557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152B29B-C4A4-4C6A-9350-7F4FB39B0C57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8542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741A312-392A-45A9-8D42-95A2CA5C5AA7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56094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7880C46-665B-4993-B5F7-315F44E5DA9E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994868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152B29B-C4A4-4C6A-9350-7F4FB39B0C57}" type="slidenum">
              <a:rPr lang="en-US" altLang="en-US" sz="1200">
                <a:latin typeface="Times New Roman" panose="02020603050405020304" pitchFamily="18" charset="0"/>
              </a:rPr>
              <a:pPr/>
              <a:t>32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6445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BDC6782-7E32-4C01-BFA6-3623B725A1F2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077290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02C748-A41E-4442-AC4A-005B8CD06F17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204428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2078038-043A-440D-8EE1-B25D0D2E2B03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950630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F4D8796-BF5C-45C8-BF57-18800F356B97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68055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152B29B-C4A4-4C6A-9350-7F4FB39B0C57}" type="slidenum">
              <a:rPr lang="en-US" altLang="en-US" sz="1200">
                <a:latin typeface="Times New Roman" panose="02020603050405020304" pitchFamily="18" charset="0"/>
              </a:rPr>
              <a:pPr/>
              <a:t>37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113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4507526-FE1B-4BF3-A3A7-ADEF3A8150C0}" type="slidenum">
              <a:rPr lang="en-US" altLang="en-US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71048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239829D-CB5D-42D6-9D30-5A18D8A8856A}" type="slidenum">
              <a:rPr lang="en-US" altLang="en-US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98106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3096334-1DE9-498F-9735-738B4304C4EC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0427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0971EF2-6AAD-4B31-95A9-7B0A33ED71D3}" type="slidenum">
              <a:rPr lang="en-US" altLang="en-US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Bit-map index compression methods should be introduced -JH</a:t>
            </a:r>
          </a:p>
        </p:txBody>
      </p:sp>
    </p:spTree>
    <p:extLst>
      <p:ext uri="{BB962C8B-B14F-4D97-AF65-F5344CB8AC3E}">
        <p14:creationId xmlns:p14="http://schemas.microsoft.com/office/powerpoint/2010/main" val="17084857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ADB47FA-E11F-4D1A-8B54-2C1FE170A190}" type="slidenum">
              <a:rPr lang="en-US" altLang="en-US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165440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EC696D7-3ACC-4F14-AAB8-C166CFC72062}" type="slidenum">
              <a:rPr lang="en-US" altLang="en-US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625520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B0C43D3-9E17-4968-A4DB-5E0B47A42836}" type="slidenum">
              <a:rPr lang="en-US" altLang="en-US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981631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152B29B-C4A4-4C6A-9350-7F4FB39B0C57}" type="slidenum">
              <a:rPr lang="en-US" altLang="en-US" sz="1200">
                <a:latin typeface="Times New Roman" panose="02020603050405020304" pitchFamily="18" charset="0"/>
              </a:rPr>
              <a:pPr/>
              <a:t>44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3876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F9B74DC-095F-4097-92FC-06595FE354E4}" type="slidenum">
              <a:rPr lang="en-US" altLang="en-US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433920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A48111C-CE17-4FA3-BDA9-163C7B833DF3}" type="slidenum">
              <a:rPr lang="en-US" altLang="en-US"/>
              <a:pPr>
                <a:spcBef>
                  <a:spcPct val="0"/>
                </a:spcBef>
              </a:pPr>
              <a:t>46</a:t>
            </a:fld>
            <a:endParaRPr lang="en-US" alt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526281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373BC06-D316-4D75-8C1F-862156D828B7}" type="slidenum">
              <a:rPr lang="en-US" altLang="en-US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40478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7FBB309-9ED7-4BFA-919A-85364D5F0509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37955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3817CBC-A37D-4286-9003-0710C708F3EA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65544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53DAD71-DA55-4BBF-A8A8-E29AF558F87E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95858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DD72EDE-F64B-4712-8032-CE7E69E1B1AF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38534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26C5447-B093-49E5-9BB0-73BD27A68E2D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9897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500" y="2343945"/>
            <a:ext cx="11303000" cy="1034256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600" spc="-51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95871" y="3529775"/>
            <a:ext cx="10058400" cy="782070"/>
          </a:xfrm>
        </p:spPr>
        <p:txBody>
          <a:bodyPr lIns="91436" rIns="91436">
            <a:normAutofit/>
          </a:bodyPr>
          <a:lstStyle>
            <a:lvl1pPr marL="0" indent="0" algn="ctr">
              <a:buNone/>
              <a:defRPr sz="2400" b="1" cap="none" spc="200" baseline="0">
                <a:solidFill>
                  <a:schemeClr val="tx1"/>
                </a:solidFill>
                <a:latin typeface="Berlin Sans FB Demi" panose="020E0802020502020306" pitchFamily="34" charset="0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" y="0"/>
            <a:ext cx="12244106" cy="2281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" y="4463419"/>
            <a:ext cx="12192000" cy="2396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85" y="221676"/>
            <a:ext cx="11369963" cy="738909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83" y="1219200"/>
            <a:ext cx="11406908" cy="5384800"/>
          </a:xfrm>
        </p:spPr>
        <p:txBody>
          <a:bodyPr/>
          <a:lstStyle>
            <a:lvl1pPr marL="461951" indent="-461951">
              <a:defRPr sz="2800"/>
            </a:lvl1pPr>
            <a:lvl2pPr marL="738170" indent="-538149">
              <a:defRPr sz="2800"/>
            </a:lvl2pPr>
            <a:lvl3pPr marL="858817" indent="-474651">
              <a:defRPr sz="2800"/>
            </a:lvl3pPr>
            <a:lvl4pPr marL="1144559" indent="-522275">
              <a:defRPr sz="2800"/>
            </a:lvl4pPr>
            <a:lvl5pPr marL="1376328" indent="-507987"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 Fourth level</a:t>
            </a:r>
          </a:p>
          <a:p>
            <a:pPr lvl="4"/>
            <a:r>
              <a:rPr lang="en-US" dirty="0" smtClean="0"/>
              <a:t> 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295400"/>
            <a:ext cx="5486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295400"/>
            <a:ext cx="5486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203200" y="64770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7F8B6-2CB6-4CBB-AEEC-8D419CC7BC39}" type="datetime1">
              <a:rPr lang="en-US"/>
              <a:pPr>
                <a:defRPr/>
              </a:pPr>
              <a:t>8/28/2016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77000"/>
            <a:ext cx="38608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652000" y="64770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6D49F36-C8F3-478C-A5E9-92DC3A3C4F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0190319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203200" y="6324600"/>
            <a:ext cx="2540000" cy="533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51A89-488A-40F4-925D-3A8D716DC85C}" type="datetime4">
              <a:rPr lang="en-US"/>
              <a:pPr>
                <a:defRPr/>
              </a:pPr>
              <a:t>August 28, 2016</a:t>
            </a:fld>
            <a:endParaRPr lang="en-US"/>
          </a:p>
        </p:txBody>
      </p:sp>
      <p:sp>
        <p:nvSpPr>
          <p:cNvPr id="3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4267200" y="6324600"/>
            <a:ext cx="3860800" cy="533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652000" y="64008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37563FD-6697-45D1-A120-28B4ECD114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220206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11176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447800"/>
            <a:ext cx="111760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203200" y="6324600"/>
            <a:ext cx="2540000" cy="533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E245F-AF1D-4A1D-94AD-1F1603C0A258}" type="datetime4">
              <a:rPr lang="en-US"/>
              <a:pPr>
                <a:defRPr/>
              </a:pPr>
              <a:t>August 28, 2016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4267200" y="6324600"/>
            <a:ext cx="3860800" cy="533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652000" y="64008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C42FBC0-C286-410A-9463-1409B0CE89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637148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203200" y="6324600"/>
            <a:ext cx="2540000" cy="533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0FC4E-09D8-43A0-9743-88439DE05552}" type="datetime4">
              <a:rPr lang="en-US"/>
              <a:pPr>
                <a:defRPr/>
              </a:pPr>
              <a:t>August 28, 2016</a:t>
            </a:fld>
            <a:endParaRPr lang="en-US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4267200" y="6324600"/>
            <a:ext cx="3860800" cy="533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652000" y="64008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55B9C67-743A-4F80-93AA-E226D3BC52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8397040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0985" y="286607"/>
            <a:ext cx="11369963" cy="673979"/>
          </a:xfrm>
          <a:prstGeom prst="rect">
            <a:avLst/>
          </a:prstGeom>
        </p:spPr>
        <p:txBody>
          <a:bodyPr vert="horz" lIns="91436" tIns="45718" rIns="91436" bIns="45718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83" y="1219203"/>
            <a:ext cx="11406908" cy="5209309"/>
          </a:xfrm>
          <a:prstGeom prst="rect">
            <a:avLst/>
          </a:prstGeom>
        </p:spPr>
        <p:txBody>
          <a:bodyPr vert="horz" lIns="91436" tIns="45718" rIns="91436" bIns="45718" rtlCol="0">
            <a:no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 Fourth level</a:t>
            </a:r>
          </a:p>
          <a:p>
            <a:pPr lvl="4"/>
            <a:r>
              <a:rPr lang="en-US" dirty="0" smtClean="0"/>
              <a:t> 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91131" y="1100537"/>
            <a:ext cx="10972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0" y="6565686"/>
            <a:ext cx="1066800" cy="273844"/>
          </a:xfrm>
          <a:prstGeom prst="rect">
            <a:avLst/>
          </a:prstGeom>
        </p:spPr>
        <p:txBody>
          <a:bodyPr lIns="91436" tIns="45718" rIns="91436" bIns="45718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4F2234-F0AC-4578-99CD-21C2B01FA7D4}" type="slidenum">
              <a:rPr lang="en-US" sz="1600" b="0" smtClean="0"/>
              <a:pPr/>
              <a:t>‹#›</a:t>
            </a:fld>
            <a:endParaRPr lang="en-US" sz="16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79" r:id="rId3"/>
    <p:sldLayoutId id="2147483680" r:id="rId4"/>
    <p:sldLayoutId id="2147483681" r:id="rId5"/>
    <p:sldLayoutId id="214748368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354" rtl="0" eaLnBrk="1" latinLnBrk="0" hangingPunct="1">
        <a:lnSpc>
          <a:spcPct val="85000"/>
        </a:lnSpc>
        <a:spcBef>
          <a:spcPct val="0"/>
        </a:spcBef>
        <a:buNone/>
        <a:defRPr sz="4400" kern="1200" spc="-51" baseline="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Berlin Sans FB Demi" panose="020E0802020502020306" pitchFamily="34" charset="0"/>
          <a:ea typeface="+mj-ea"/>
          <a:cs typeface="+mj-cs"/>
        </a:defRPr>
      </a:lvl1pPr>
    </p:titleStyle>
    <p:bodyStyle>
      <a:lvl1pPr marL="341305" indent="-341305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00CC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74" indent="-373053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BD582C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4179" indent="-300023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8080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12791" indent="-290506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FF0000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2971" indent="-274632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7030A0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3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Word_97_-_2003_Document1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21858"/>
            <a:ext cx="12192000" cy="995083"/>
          </a:xfrm>
        </p:spPr>
        <p:txBody>
          <a:bodyPr>
            <a:noAutofit/>
          </a:bodyPr>
          <a:lstStyle/>
          <a:p>
            <a:pPr algn="ctr" defTabSz="1219110"/>
            <a:r>
              <a:rPr lang="en-US" dirty="0" smtClean="0"/>
              <a:t>CS 412 Intro. to Data Mining</a:t>
            </a:r>
            <a:endParaRPr lang="en-US" b="1" spc="0" dirty="0">
              <a:solidFill>
                <a:prstClr val="black"/>
              </a:solidFill>
              <a:effectLst>
                <a:outerShdw blurRad="50800" dist="38100" dir="2700000" algn="tl" rotWithShape="0">
                  <a:scrgbClr r="0" g="0" b="0">
                    <a:alpha val="43000"/>
                  </a:scrgbClr>
                </a:outerShdw>
              </a:effectLst>
              <a:latin typeface="Abadi MT Condensed Extra Bold"/>
              <a:cs typeface="Abadi MT Condensed Extra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08725"/>
            <a:ext cx="12192000" cy="1039906"/>
          </a:xfrm>
        </p:spPr>
        <p:txBody>
          <a:bodyPr>
            <a:noAutofit/>
          </a:bodyPr>
          <a:lstStyle/>
          <a:p>
            <a:r>
              <a:rPr lang="en-US" sz="3600" dirty="0" smtClean="0"/>
              <a:t>Chapter 4. </a:t>
            </a:r>
            <a:r>
              <a:rPr lang="en-US" altLang="en-US" sz="3600" dirty="0"/>
              <a:t>Data Warehousing and On-line Analytical Processing</a:t>
            </a:r>
            <a:endParaRPr lang="en-US" altLang="en-US" sz="3600" dirty="0" smtClean="0"/>
          </a:p>
          <a:p>
            <a:r>
              <a:rPr lang="en-US" dirty="0" smtClean="0"/>
              <a:t>Jiawei Han, Computer Science, Univ. Illinois at Urbana-Champaign, 2106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" y="6492879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25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800" y="304800"/>
            <a:ext cx="9474200" cy="623888"/>
          </a:xfrm>
          <a:noFill/>
        </p:spPr>
        <p:txBody>
          <a:bodyPr vert="horz" lIns="92075" tIns="46038" rIns="92075" bIns="46038" rtlCol="0" anchor="b">
            <a:noAutofit/>
          </a:bodyPr>
          <a:lstStyle/>
          <a:p>
            <a:pPr eaLnBrk="1" hangingPunct="1"/>
            <a:r>
              <a:rPr lang="en-US" altLang="en-US" dirty="0" smtClean="0"/>
              <a:t>Why a Separate Data Warehouse?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130300"/>
            <a:ext cx="10934700" cy="56388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/>
            <a:r>
              <a:rPr lang="en-US" altLang="en-US" sz="2400" dirty="0"/>
              <a:t>High performance for both systems</a:t>
            </a:r>
          </a:p>
          <a:p>
            <a:pPr lvl="1" eaLnBrk="1" hangingPunct="1"/>
            <a:r>
              <a:rPr lang="en-US" altLang="en-US" sz="2400" dirty="0"/>
              <a:t>DBMS— tuned for OLTP: access methods, indexing, concurrency control, recovery</a:t>
            </a:r>
          </a:p>
          <a:p>
            <a:pPr lvl="1" eaLnBrk="1" hangingPunct="1"/>
            <a:r>
              <a:rPr lang="en-US" altLang="en-US" sz="2400" dirty="0"/>
              <a:t>Warehouse—tuned for OLAP: complex OLAP queries, multidimensional view, consolidation</a:t>
            </a:r>
          </a:p>
          <a:p>
            <a:pPr eaLnBrk="1" hangingPunct="1"/>
            <a:r>
              <a:rPr lang="en-US" altLang="en-US" sz="2400" dirty="0"/>
              <a:t>Different functions and different data:</a:t>
            </a:r>
          </a:p>
          <a:p>
            <a:pPr lvl="1" eaLnBrk="1" hangingPunct="1"/>
            <a:r>
              <a:rPr lang="en-US" altLang="en-US" sz="2400" u="sng" dirty="0">
                <a:solidFill>
                  <a:schemeClr val="hlink"/>
                </a:solidFill>
              </a:rPr>
              <a:t>missing data</a:t>
            </a:r>
            <a:r>
              <a:rPr lang="en-US" altLang="en-US" sz="2400" dirty="0"/>
              <a:t>: Decision support requires historical data which operational DBs do not typically maintain</a:t>
            </a:r>
          </a:p>
          <a:p>
            <a:pPr lvl="1" eaLnBrk="1" hangingPunct="1"/>
            <a:r>
              <a:rPr lang="en-US" altLang="en-US" sz="2400" u="sng" dirty="0">
                <a:solidFill>
                  <a:schemeClr val="hlink"/>
                </a:solidFill>
              </a:rPr>
              <a:t>data consolidation</a:t>
            </a:r>
            <a:r>
              <a:rPr lang="en-US" altLang="en-US" sz="2400" dirty="0"/>
              <a:t>:  DS requires consolidation (aggregation, summarization) of data from heterogeneous sources</a:t>
            </a:r>
          </a:p>
          <a:p>
            <a:pPr lvl="1" eaLnBrk="1" hangingPunct="1"/>
            <a:r>
              <a:rPr lang="en-US" altLang="en-US" sz="2400" u="sng" dirty="0">
                <a:solidFill>
                  <a:schemeClr val="hlink"/>
                </a:solidFill>
              </a:rPr>
              <a:t>data quality</a:t>
            </a:r>
            <a:r>
              <a:rPr lang="en-US" altLang="en-US" sz="2400" dirty="0"/>
              <a:t>: different sources typically use inconsistent data representations, codes and formats which have to be reconciled</a:t>
            </a:r>
          </a:p>
          <a:p>
            <a:pPr eaLnBrk="1" hangingPunct="1"/>
            <a:r>
              <a:rPr lang="en-US" altLang="en-US" sz="2400" dirty="0"/>
              <a:t>Note: There are more and more systems which perform OLAP analysis directly on relational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40010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2871536"/>
            <a:ext cx="4168775" cy="3351463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400" dirty="0" smtClean="0"/>
              <a:t>Top Tier: Front-End Tools</a:t>
            </a:r>
            <a:endParaRPr lang="en-US" altLang="en-US" sz="2400" dirty="0"/>
          </a:p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400" dirty="0" smtClean="0"/>
              <a:t>Middle Tier: OLAP Server</a:t>
            </a:r>
          </a:p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400" dirty="0" smtClean="0"/>
              <a:t>Bottom Tier: Data Warehouse Server</a:t>
            </a:r>
          </a:p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400" dirty="0" smtClean="0"/>
              <a:t>Data</a:t>
            </a:r>
            <a:endParaRPr lang="en-US" alt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432" y="29141"/>
            <a:ext cx="6379243" cy="6828859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64457" y="209550"/>
            <a:ext cx="4752975" cy="21295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 eaLnBrk="0" hangingPunct="0">
              <a:defRPr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Data Warehouse: A Multi-Tiered Architecture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11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79400"/>
            <a:ext cx="8743950" cy="711200"/>
          </a:xfrm>
          <a:noFill/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 dirty="0" smtClean="0"/>
              <a:t>Three Data Warehouse Models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371600"/>
            <a:ext cx="10845800" cy="48514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altLang="en-US" sz="2400" b="1" dirty="0"/>
              <a:t>Enterprise warehouse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 smtClean="0"/>
              <a:t>Collects </a:t>
            </a:r>
            <a:r>
              <a:rPr lang="en-US" altLang="en-US" sz="2400" dirty="0"/>
              <a:t>all of the information about subjects spanning the entire organization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b="1" dirty="0"/>
              <a:t>Data Mart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 smtClean="0"/>
              <a:t>A </a:t>
            </a:r>
            <a:r>
              <a:rPr lang="en-US" altLang="en-US" sz="2400" dirty="0"/>
              <a:t>subset of corporate-wide data that is of value to a specific groups of </a:t>
            </a:r>
            <a:r>
              <a:rPr lang="en-US" altLang="en-US" sz="2400" dirty="0" smtClean="0"/>
              <a:t>users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 smtClean="0"/>
              <a:t>Its </a:t>
            </a:r>
            <a:r>
              <a:rPr lang="en-US" altLang="en-US" sz="2400" dirty="0"/>
              <a:t>scope is confined to specific, selected groups, such as marketing data mart</a:t>
            </a:r>
          </a:p>
          <a:p>
            <a:pPr lvl="2" eaLnBrk="1" hangingPunct="1">
              <a:spcAft>
                <a:spcPts val="600"/>
              </a:spcAft>
            </a:pPr>
            <a:r>
              <a:rPr lang="en-US" altLang="en-US" sz="2400" dirty="0"/>
              <a:t>Independent vs. dependent (directly from warehouse) data mart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b="1" dirty="0"/>
              <a:t>Virtual warehouse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A set of views over operational databases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Only some of the possible summary views may be materialized</a:t>
            </a:r>
          </a:p>
        </p:txBody>
      </p:sp>
    </p:spTree>
    <p:extLst>
      <p:ext uri="{BB962C8B-B14F-4D97-AF65-F5344CB8AC3E}">
        <p14:creationId xmlns:p14="http://schemas.microsoft.com/office/powerpoint/2010/main" val="283446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7747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Extraction, Transformation, and Loading (ETL)</a:t>
            </a:r>
            <a:endParaRPr lang="en-US" altLang="en-US" sz="6000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143000"/>
            <a:ext cx="10890250" cy="56007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en-US" sz="2400" b="1" dirty="0"/>
              <a:t>Data extraction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get data from multiple, heterogeneous, and external sources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b="1" dirty="0"/>
              <a:t>Data cleaning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detect errors in the data and rectify them when possible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b="1" dirty="0"/>
              <a:t>Data transformation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convert data from legacy or host format to warehouse format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b="1" dirty="0"/>
              <a:t>Load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sort, summarize, consolidate, compute views, check integrity, and build </a:t>
            </a:r>
            <a:r>
              <a:rPr lang="en-US" altLang="en-US" sz="2400" dirty="0" err="1"/>
              <a:t>indicies</a:t>
            </a:r>
            <a:r>
              <a:rPr lang="en-US" altLang="en-US" sz="2400" dirty="0"/>
              <a:t> and partitions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b="1" dirty="0"/>
              <a:t>Refresh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propagate the updates from the data sources to the warehouse</a:t>
            </a:r>
          </a:p>
        </p:txBody>
      </p:sp>
    </p:spTree>
    <p:extLst>
      <p:ext uri="{BB962C8B-B14F-4D97-AF65-F5344CB8AC3E}">
        <p14:creationId xmlns:p14="http://schemas.microsoft.com/office/powerpoint/2010/main" val="131188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 dirty="0" smtClean="0"/>
              <a:t>Metadata Repository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016" y="1143000"/>
            <a:ext cx="10950284" cy="55626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spcBef>
                <a:spcPts val="400"/>
              </a:spcBef>
            </a:pPr>
            <a:r>
              <a:rPr lang="en-US" altLang="en-US" sz="2400" b="1" dirty="0"/>
              <a:t>Meta data</a:t>
            </a:r>
            <a:r>
              <a:rPr lang="en-US" altLang="en-US" sz="2400" dirty="0"/>
              <a:t> is the data defining warehouse objects.  It stores: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/>
              <a:t>Description of the structure of the data warehouse</a:t>
            </a:r>
          </a:p>
          <a:p>
            <a:pPr lvl="2">
              <a:spcBef>
                <a:spcPts val="400"/>
              </a:spcBef>
            </a:pPr>
            <a:r>
              <a:rPr lang="en-US" altLang="en-US" sz="2400" dirty="0"/>
              <a:t>schema, view, dimensions, hierarchies, derived data </a:t>
            </a:r>
            <a:r>
              <a:rPr lang="en-US" altLang="en-US" sz="2400" dirty="0" err="1"/>
              <a:t>defn</a:t>
            </a:r>
            <a:r>
              <a:rPr lang="en-US" altLang="en-US" sz="2400" dirty="0"/>
              <a:t>, data mart locations and contents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/>
              <a:t>Operational meta-data</a:t>
            </a:r>
          </a:p>
          <a:p>
            <a:pPr lvl="2">
              <a:spcBef>
                <a:spcPts val="400"/>
              </a:spcBef>
            </a:pPr>
            <a:r>
              <a:rPr lang="en-US" altLang="en-US" sz="2400" dirty="0"/>
              <a:t>data lineage (history of migrated data and transformation path), currency of data (active, archived, or purged), monitoring information (warehouse usage statistics, error reports, audit trails)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/>
              <a:t>The algorithms used for summarization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/>
              <a:t>The mapping from operational environment to the data warehouse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/>
              <a:t>Data related to system performance</a:t>
            </a:r>
          </a:p>
          <a:p>
            <a:pPr lvl="2">
              <a:spcBef>
                <a:spcPts val="400"/>
              </a:spcBef>
            </a:pPr>
            <a:r>
              <a:rPr lang="en-US" altLang="en-US" sz="2400" dirty="0"/>
              <a:t>warehouse schema, view and derived data definitions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/>
              <a:t>Business data</a:t>
            </a:r>
          </a:p>
          <a:p>
            <a:pPr lvl="2">
              <a:spcBef>
                <a:spcPts val="400"/>
              </a:spcBef>
            </a:pPr>
            <a:r>
              <a:rPr lang="en-US" altLang="en-US" sz="2400" dirty="0"/>
              <a:t>business terms and definitions, ownership of data, charging policies</a:t>
            </a:r>
          </a:p>
        </p:txBody>
      </p:sp>
    </p:spTree>
    <p:extLst>
      <p:ext uri="{BB962C8B-B14F-4D97-AF65-F5344CB8AC3E}">
        <p14:creationId xmlns:p14="http://schemas.microsoft.com/office/powerpoint/2010/main" val="280390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286607"/>
            <a:ext cx="12192000" cy="673979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dirty="0"/>
              <a:t>Chapter 4: Data Warehousing and On-line Analytical Processing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1671" y="1371600"/>
            <a:ext cx="10963835" cy="51054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en-US" dirty="0"/>
              <a:t>Data Warehouse: Basic Concepts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Data Warehouse Modeling: Data Cube and OLAP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Data Warehouse Design and Usage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Data Warehouse Implementation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Summary</a:t>
            </a:r>
          </a:p>
        </p:txBody>
      </p:sp>
      <p:sp>
        <p:nvSpPr>
          <p:cNvPr id="7174" name="AutoShape 4"/>
          <p:cNvSpPr>
            <a:spLocks noChangeArrowheads="1"/>
          </p:cNvSpPr>
          <p:nvPr/>
        </p:nvSpPr>
        <p:spPr bwMode="auto">
          <a:xfrm rot="9430553">
            <a:off x="8509559" y="2457183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340920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2000" cy="8382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dirty="0"/>
              <a:t>From Tables and Spreadsheets to </a:t>
            </a:r>
            <a:r>
              <a:rPr lang="en-US" altLang="en-US" dirty="0" smtClean="0"/>
              <a:t>Data </a:t>
            </a:r>
            <a:r>
              <a:rPr lang="en-US" altLang="en-US" dirty="0"/>
              <a:t>Cubes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143000"/>
            <a:ext cx="10877550" cy="55499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spcAft>
                <a:spcPts val="200"/>
              </a:spcAft>
            </a:pPr>
            <a:r>
              <a:rPr lang="en-US" altLang="en-US" sz="2400" dirty="0"/>
              <a:t>A </a:t>
            </a:r>
            <a:r>
              <a:rPr lang="en-US" altLang="en-US" sz="2400" b="1" dirty="0"/>
              <a:t>data warehouse</a:t>
            </a:r>
            <a:r>
              <a:rPr lang="en-US" altLang="en-US" sz="2400" dirty="0"/>
              <a:t> is based on a multidimensional data model which views data in the form of a data cube</a:t>
            </a:r>
          </a:p>
          <a:p>
            <a:pPr eaLnBrk="1" hangingPunct="1">
              <a:spcAft>
                <a:spcPts val="200"/>
              </a:spcAft>
            </a:pPr>
            <a:r>
              <a:rPr lang="en-US" altLang="en-US" sz="2400" dirty="0"/>
              <a:t>A data cube, such as sales, allows data to be modeled and viewed in multiple dimensions</a:t>
            </a:r>
          </a:p>
          <a:p>
            <a:pPr lvl="1" eaLnBrk="1" hangingPunct="1">
              <a:spcAft>
                <a:spcPts val="200"/>
              </a:spcAft>
            </a:pPr>
            <a:r>
              <a:rPr lang="en-US" altLang="en-US" sz="2400" b="1" dirty="0"/>
              <a:t>Dimension tables</a:t>
            </a:r>
            <a:r>
              <a:rPr lang="en-US" altLang="en-US" sz="2400" dirty="0"/>
              <a:t>, such as item (</a:t>
            </a:r>
            <a:r>
              <a:rPr lang="en-US" altLang="en-US" sz="2400" dirty="0" err="1"/>
              <a:t>item_name</a:t>
            </a:r>
            <a:r>
              <a:rPr lang="en-US" altLang="en-US" sz="2400" dirty="0"/>
              <a:t>, brand, type), or time(day, week, month, quarter, year) </a:t>
            </a:r>
          </a:p>
          <a:p>
            <a:pPr lvl="1" eaLnBrk="1" hangingPunct="1">
              <a:spcAft>
                <a:spcPts val="200"/>
              </a:spcAft>
            </a:pPr>
            <a:r>
              <a:rPr lang="en-US" altLang="en-US" sz="2400" b="1" dirty="0"/>
              <a:t>Fact table</a:t>
            </a:r>
            <a:r>
              <a:rPr lang="en-US" altLang="en-US" sz="2400" dirty="0"/>
              <a:t> contains </a:t>
            </a:r>
            <a:r>
              <a:rPr lang="en-US" altLang="en-US" sz="2400" b="1" dirty="0"/>
              <a:t>measures</a:t>
            </a:r>
            <a:r>
              <a:rPr lang="en-US" altLang="en-US" sz="2400" dirty="0"/>
              <a:t> (such as </a:t>
            </a:r>
            <a:r>
              <a:rPr lang="en-US" altLang="en-US" sz="2400" dirty="0" err="1"/>
              <a:t>dollars_sold</a:t>
            </a:r>
            <a:r>
              <a:rPr lang="en-US" altLang="en-US" sz="2400" dirty="0"/>
              <a:t>) and keys to each of the related dimension tables</a:t>
            </a:r>
          </a:p>
          <a:p>
            <a:pPr eaLnBrk="1" hangingPunct="1">
              <a:spcAft>
                <a:spcPts val="200"/>
              </a:spcAft>
            </a:pPr>
            <a:r>
              <a:rPr lang="en-US" altLang="en-US" sz="2400" b="1" dirty="0" smtClean="0"/>
              <a:t>Data cube</a:t>
            </a:r>
            <a:r>
              <a:rPr lang="en-US" altLang="en-US" sz="2400" dirty="0" smtClean="0"/>
              <a:t>: A lattice of cuboids </a:t>
            </a:r>
          </a:p>
          <a:p>
            <a:pPr lvl="1">
              <a:spcAft>
                <a:spcPts val="200"/>
              </a:spcAft>
            </a:pPr>
            <a:r>
              <a:rPr lang="en-US" altLang="en-US" sz="2400" dirty="0" smtClean="0"/>
              <a:t>In </a:t>
            </a:r>
            <a:r>
              <a:rPr lang="en-US" altLang="en-US" sz="2400" dirty="0"/>
              <a:t>data warehousing literature, an n-D base cube is called a </a:t>
            </a:r>
            <a:r>
              <a:rPr lang="en-US" altLang="en-US" sz="2400" b="1" dirty="0"/>
              <a:t>base </a:t>
            </a:r>
            <a:r>
              <a:rPr lang="en-US" altLang="en-US" sz="2400" b="1" dirty="0" smtClean="0"/>
              <a:t>cuboid</a:t>
            </a:r>
            <a:endParaRPr lang="en-US" altLang="en-US" sz="2400" dirty="0" smtClean="0"/>
          </a:p>
          <a:p>
            <a:pPr lvl="1">
              <a:spcAft>
                <a:spcPts val="200"/>
              </a:spcAft>
            </a:pPr>
            <a:r>
              <a:rPr lang="en-US" altLang="en-US" sz="2400" dirty="0" smtClean="0"/>
              <a:t>The </a:t>
            </a:r>
            <a:r>
              <a:rPr lang="en-US" altLang="en-US" sz="2400" dirty="0"/>
              <a:t>top most 0-D cuboid, which holds the highest-level of summarization, is called the </a:t>
            </a:r>
            <a:r>
              <a:rPr lang="en-US" altLang="en-US" sz="2400" b="1" dirty="0"/>
              <a:t>apex </a:t>
            </a:r>
            <a:r>
              <a:rPr lang="en-US" altLang="en-US" sz="2400" b="1" dirty="0" smtClean="0"/>
              <a:t>cuboid</a:t>
            </a:r>
            <a:endParaRPr lang="en-US" altLang="en-US" sz="2400" dirty="0" smtClean="0"/>
          </a:p>
          <a:p>
            <a:pPr lvl="1">
              <a:spcAft>
                <a:spcPts val="200"/>
              </a:spcAft>
            </a:pPr>
            <a:r>
              <a:rPr lang="en-US" altLang="en-US" sz="2400" dirty="0"/>
              <a:t>T</a:t>
            </a:r>
            <a:r>
              <a:rPr lang="en-US" altLang="en-US" sz="2400" dirty="0" smtClean="0"/>
              <a:t>he </a:t>
            </a:r>
            <a:r>
              <a:rPr lang="en-US" altLang="en-US" sz="2400" dirty="0"/>
              <a:t>lattice of cuboids forms a </a:t>
            </a:r>
            <a:r>
              <a:rPr lang="en-US" altLang="en-US" sz="2400" b="1" dirty="0"/>
              <a:t>data cube</a:t>
            </a:r>
            <a:r>
              <a:rPr lang="en-US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903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763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5738738-C971-4044-8216-927EB2FD7A93}" type="slidenum">
              <a:rPr lang="en-US" altLang="en-US" sz="12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304800"/>
            <a:ext cx="107061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ea typeface="SimSun" panose="02010600030101010101" pitchFamily="2" charset="-122"/>
              </a:rPr>
              <a:t>Data Cube: A Lattice of Cuboids</a:t>
            </a:r>
          </a:p>
        </p:txBody>
      </p:sp>
      <p:sp>
        <p:nvSpPr>
          <p:cNvPr id="19460" name="Text Box 56"/>
          <p:cNvSpPr txBox="1">
            <a:spLocks noChangeArrowheads="1"/>
          </p:cNvSpPr>
          <p:nvPr/>
        </p:nvSpPr>
        <p:spPr bwMode="auto">
          <a:xfrm>
            <a:off x="1660526" y="3719513"/>
            <a:ext cx="1006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  <a:ea typeface="SimSun" panose="02010600030101010101" pitchFamily="2" charset="-122"/>
              </a:rPr>
              <a:t>time,item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9461" name="Text Box 62"/>
          <p:cNvSpPr txBox="1">
            <a:spLocks noChangeArrowheads="1"/>
          </p:cNvSpPr>
          <p:nvPr/>
        </p:nvSpPr>
        <p:spPr bwMode="auto">
          <a:xfrm>
            <a:off x="1660525" y="4938713"/>
            <a:ext cx="1747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  <a:ea typeface="SimSun" panose="02010600030101010101" pitchFamily="2" charset="-122"/>
              </a:rPr>
              <a:t>time,item,location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9462" name="Text Box 67"/>
          <p:cNvSpPr txBox="1">
            <a:spLocks noChangeArrowheads="1"/>
          </p:cNvSpPr>
          <p:nvPr/>
        </p:nvSpPr>
        <p:spPr bwMode="auto">
          <a:xfrm>
            <a:off x="3505201" y="5943600"/>
            <a:ext cx="2663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  <a:ea typeface="SimSun" panose="02010600030101010101" pitchFamily="2" charset="-122"/>
              </a:rPr>
              <a:t>time, item, location, supplier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19463" name="Group 73"/>
          <p:cNvGrpSpPr>
            <a:grpSpLocks/>
          </p:cNvGrpSpPr>
          <p:nvPr/>
        </p:nvGrpSpPr>
        <p:grpSpPr bwMode="auto">
          <a:xfrm>
            <a:off x="2133600" y="1524001"/>
            <a:ext cx="8339138" cy="4481513"/>
            <a:chOff x="384" y="1209"/>
            <a:chExt cx="5253" cy="2823"/>
          </a:xfrm>
        </p:grpSpPr>
        <p:sp>
          <p:nvSpPr>
            <p:cNvPr id="19464" name="AutoShape 3"/>
            <p:cNvSpPr>
              <a:spLocks noChangeArrowheads="1"/>
            </p:cNvSpPr>
            <p:nvPr/>
          </p:nvSpPr>
          <p:spPr bwMode="auto">
            <a:xfrm>
              <a:off x="1872" y="1440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65" name="AutoShape 4"/>
            <p:cNvSpPr>
              <a:spLocks noChangeArrowheads="1"/>
            </p:cNvSpPr>
            <p:nvPr/>
          </p:nvSpPr>
          <p:spPr bwMode="auto">
            <a:xfrm>
              <a:off x="816" y="196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66" name="AutoShape 5"/>
            <p:cNvSpPr>
              <a:spLocks noChangeArrowheads="1"/>
            </p:cNvSpPr>
            <p:nvPr/>
          </p:nvSpPr>
          <p:spPr bwMode="auto">
            <a:xfrm>
              <a:off x="1536" y="196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67" name="AutoShape 6"/>
            <p:cNvSpPr>
              <a:spLocks noChangeArrowheads="1"/>
            </p:cNvSpPr>
            <p:nvPr/>
          </p:nvSpPr>
          <p:spPr bwMode="auto">
            <a:xfrm>
              <a:off x="2256" y="196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68" name="AutoShape 7"/>
            <p:cNvSpPr>
              <a:spLocks noChangeArrowheads="1"/>
            </p:cNvSpPr>
            <p:nvPr/>
          </p:nvSpPr>
          <p:spPr bwMode="auto">
            <a:xfrm>
              <a:off x="1728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69" name="AutoShape 8"/>
            <p:cNvSpPr>
              <a:spLocks noChangeArrowheads="1"/>
            </p:cNvSpPr>
            <p:nvPr/>
          </p:nvSpPr>
          <p:spPr bwMode="auto">
            <a:xfrm>
              <a:off x="2976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70" name="AutoShape 9"/>
            <p:cNvSpPr>
              <a:spLocks noChangeArrowheads="1"/>
            </p:cNvSpPr>
            <p:nvPr/>
          </p:nvSpPr>
          <p:spPr bwMode="auto">
            <a:xfrm>
              <a:off x="2400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71" name="AutoShape 10"/>
            <p:cNvSpPr>
              <a:spLocks noChangeArrowheads="1"/>
            </p:cNvSpPr>
            <p:nvPr/>
          </p:nvSpPr>
          <p:spPr bwMode="auto">
            <a:xfrm>
              <a:off x="1056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72" name="AutoShape 11"/>
            <p:cNvSpPr>
              <a:spLocks noChangeArrowheads="1"/>
            </p:cNvSpPr>
            <p:nvPr/>
          </p:nvSpPr>
          <p:spPr bwMode="auto">
            <a:xfrm>
              <a:off x="384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73" name="AutoShape 12"/>
            <p:cNvSpPr>
              <a:spLocks noChangeArrowheads="1"/>
            </p:cNvSpPr>
            <p:nvPr/>
          </p:nvSpPr>
          <p:spPr bwMode="auto">
            <a:xfrm>
              <a:off x="2880" y="2016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74" name="AutoShape 13"/>
            <p:cNvSpPr>
              <a:spLocks noChangeArrowheads="1"/>
            </p:cNvSpPr>
            <p:nvPr/>
          </p:nvSpPr>
          <p:spPr bwMode="auto">
            <a:xfrm>
              <a:off x="816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75" name="AutoShape 14"/>
            <p:cNvSpPr>
              <a:spLocks noChangeArrowheads="1"/>
            </p:cNvSpPr>
            <p:nvPr/>
          </p:nvSpPr>
          <p:spPr bwMode="auto">
            <a:xfrm>
              <a:off x="3552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76" name="AutoShape 15"/>
            <p:cNvSpPr>
              <a:spLocks noChangeArrowheads="1"/>
            </p:cNvSpPr>
            <p:nvPr/>
          </p:nvSpPr>
          <p:spPr bwMode="auto">
            <a:xfrm>
              <a:off x="1920" y="388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77" name="AutoShape 16"/>
            <p:cNvSpPr>
              <a:spLocks noChangeArrowheads="1"/>
            </p:cNvSpPr>
            <p:nvPr/>
          </p:nvSpPr>
          <p:spPr bwMode="auto">
            <a:xfrm>
              <a:off x="2784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78" name="AutoShape 17"/>
            <p:cNvSpPr>
              <a:spLocks noChangeArrowheads="1"/>
            </p:cNvSpPr>
            <p:nvPr/>
          </p:nvSpPr>
          <p:spPr bwMode="auto">
            <a:xfrm>
              <a:off x="2112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79" name="AutoShape 18"/>
            <p:cNvSpPr>
              <a:spLocks noChangeArrowheads="1"/>
            </p:cNvSpPr>
            <p:nvPr/>
          </p:nvSpPr>
          <p:spPr bwMode="auto">
            <a:xfrm>
              <a:off x="1440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80" name="Text Box 19"/>
            <p:cNvSpPr txBox="1">
              <a:spLocks noChangeArrowheads="1"/>
            </p:cNvSpPr>
            <p:nvPr/>
          </p:nvSpPr>
          <p:spPr bwMode="auto">
            <a:xfrm>
              <a:off x="1766" y="1209"/>
              <a:ext cx="2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all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9481" name="Text Box 20"/>
            <p:cNvSpPr txBox="1">
              <a:spLocks noChangeArrowheads="1"/>
            </p:cNvSpPr>
            <p:nvPr/>
          </p:nvSpPr>
          <p:spPr bwMode="auto">
            <a:xfrm>
              <a:off x="758" y="1737"/>
              <a:ext cx="3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time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9482" name="Text Box 21"/>
            <p:cNvSpPr txBox="1">
              <a:spLocks noChangeArrowheads="1"/>
            </p:cNvSpPr>
            <p:nvPr/>
          </p:nvSpPr>
          <p:spPr bwMode="auto">
            <a:xfrm>
              <a:off x="1478" y="1737"/>
              <a:ext cx="3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item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9483" name="Text Box 22"/>
            <p:cNvSpPr txBox="1">
              <a:spLocks noChangeArrowheads="1"/>
            </p:cNvSpPr>
            <p:nvPr/>
          </p:nvSpPr>
          <p:spPr bwMode="auto">
            <a:xfrm>
              <a:off x="2198" y="1737"/>
              <a:ext cx="6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location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9484" name="Text Box 23"/>
            <p:cNvSpPr txBox="1">
              <a:spLocks noChangeArrowheads="1"/>
            </p:cNvSpPr>
            <p:nvPr/>
          </p:nvSpPr>
          <p:spPr bwMode="auto">
            <a:xfrm>
              <a:off x="2918" y="1737"/>
              <a:ext cx="6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supplier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9485" name="Line 24"/>
            <p:cNvSpPr>
              <a:spLocks noChangeShapeType="1"/>
            </p:cNvSpPr>
            <p:nvPr/>
          </p:nvSpPr>
          <p:spPr bwMode="auto">
            <a:xfrm flipH="1">
              <a:off x="864" y="1488"/>
              <a:ext cx="105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Line 25"/>
            <p:cNvSpPr>
              <a:spLocks noChangeShapeType="1"/>
            </p:cNvSpPr>
            <p:nvPr/>
          </p:nvSpPr>
          <p:spPr bwMode="auto">
            <a:xfrm flipH="1">
              <a:off x="1632" y="1488"/>
              <a:ext cx="28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Line 26"/>
            <p:cNvSpPr>
              <a:spLocks noChangeShapeType="1"/>
            </p:cNvSpPr>
            <p:nvPr/>
          </p:nvSpPr>
          <p:spPr bwMode="auto">
            <a:xfrm>
              <a:off x="1920" y="1488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8" name="Line 27"/>
            <p:cNvSpPr>
              <a:spLocks noChangeShapeType="1"/>
            </p:cNvSpPr>
            <p:nvPr/>
          </p:nvSpPr>
          <p:spPr bwMode="auto">
            <a:xfrm>
              <a:off x="1920" y="1488"/>
              <a:ext cx="105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9" name="Line 28"/>
            <p:cNvSpPr>
              <a:spLocks noChangeShapeType="1"/>
            </p:cNvSpPr>
            <p:nvPr/>
          </p:nvSpPr>
          <p:spPr bwMode="auto">
            <a:xfrm flipH="1">
              <a:off x="432" y="2016"/>
              <a:ext cx="43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0" name="Line 29"/>
            <p:cNvSpPr>
              <a:spLocks noChangeShapeType="1"/>
            </p:cNvSpPr>
            <p:nvPr/>
          </p:nvSpPr>
          <p:spPr bwMode="auto">
            <a:xfrm>
              <a:off x="864" y="2016"/>
              <a:ext cx="2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1" name="Line 30"/>
            <p:cNvSpPr>
              <a:spLocks noChangeShapeType="1"/>
            </p:cNvSpPr>
            <p:nvPr/>
          </p:nvSpPr>
          <p:spPr bwMode="auto">
            <a:xfrm>
              <a:off x="864" y="2016"/>
              <a:ext cx="91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2" name="Line 31"/>
            <p:cNvSpPr>
              <a:spLocks noChangeShapeType="1"/>
            </p:cNvSpPr>
            <p:nvPr/>
          </p:nvSpPr>
          <p:spPr bwMode="auto">
            <a:xfrm flipH="1">
              <a:off x="432" y="2016"/>
              <a:ext cx="120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3" name="Line 32"/>
            <p:cNvSpPr>
              <a:spLocks noChangeShapeType="1"/>
            </p:cNvSpPr>
            <p:nvPr/>
          </p:nvSpPr>
          <p:spPr bwMode="auto">
            <a:xfrm>
              <a:off x="1632" y="2016"/>
              <a:ext cx="81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4" name="Line 33"/>
            <p:cNvSpPr>
              <a:spLocks noChangeShapeType="1"/>
            </p:cNvSpPr>
            <p:nvPr/>
          </p:nvSpPr>
          <p:spPr bwMode="auto">
            <a:xfrm>
              <a:off x="1632" y="2016"/>
              <a:ext cx="13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5" name="Line 34"/>
            <p:cNvSpPr>
              <a:spLocks noChangeShapeType="1"/>
            </p:cNvSpPr>
            <p:nvPr/>
          </p:nvSpPr>
          <p:spPr bwMode="auto">
            <a:xfrm>
              <a:off x="2304" y="2016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6" name="Line 35"/>
            <p:cNvSpPr>
              <a:spLocks noChangeShapeType="1"/>
            </p:cNvSpPr>
            <p:nvPr/>
          </p:nvSpPr>
          <p:spPr bwMode="auto">
            <a:xfrm>
              <a:off x="2304" y="2016"/>
              <a:ext cx="129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7" name="Line 36"/>
            <p:cNvSpPr>
              <a:spLocks noChangeShapeType="1"/>
            </p:cNvSpPr>
            <p:nvPr/>
          </p:nvSpPr>
          <p:spPr bwMode="auto">
            <a:xfrm flipH="1">
              <a:off x="1104" y="2016"/>
              <a:ext cx="120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8" name="Line 37"/>
            <p:cNvSpPr>
              <a:spLocks noChangeShapeType="1"/>
            </p:cNvSpPr>
            <p:nvPr/>
          </p:nvSpPr>
          <p:spPr bwMode="auto">
            <a:xfrm flipH="1">
              <a:off x="1776" y="2064"/>
              <a:ext cx="120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9" name="Line 38"/>
            <p:cNvSpPr>
              <a:spLocks noChangeShapeType="1"/>
            </p:cNvSpPr>
            <p:nvPr/>
          </p:nvSpPr>
          <p:spPr bwMode="auto">
            <a:xfrm>
              <a:off x="2976" y="2064"/>
              <a:ext cx="4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0" name="Line 39"/>
            <p:cNvSpPr>
              <a:spLocks noChangeShapeType="1"/>
            </p:cNvSpPr>
            <p:nvPr/>
          </p:nvSpPr>
          <p:spPr bwMode="auto">
            <a:xfrm>
              <a:off x="2976" y="2064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1" name="Line 40"/>
            <p:cNvSpPr>
              <a:spLocks noChangeShapeType="1"/>
            </p:cNvSpPr>
            <p:nvPr/>
          </p:nvSpPr>
          <p:spPr bwMode="auto">
            <a:xfrm>
              <a:off x="432" y="2640"/>
              <a:ext cx="43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2" name="Line 41"/>
            <p:cNvSpPr>
              <a:spLocks noChangeShapeType="1"/>
            </p:cNvSpPr>
            <p:nvPr/>
          </p:nvSpPr>
          <p:spPr bwMode="auto">
            <a:xfrm>
              <a:off x="432" y="2640"/>
              <a:ext cx="105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3" name="Line 42"/>
            <p:cNvSpPr>
              <a:spLocks noChangeShapeType="1"/>
            </p:cNvSpPr>
            <p:nvPr/>
          </p:nvSpPr>
          <p:spPr bwMode="auto">
            <a:xfrm flipH="1">
              <a:off x="864" y="2640"/>
              <a:ext cx="24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4" name="Line 43"/>
            <p:cNvSpPr>
              <a:spLocks noChangeShapeType="1"/>
            </p:cNvSpPr>
            <p:nvPr/>
          </p:nvSpPr>
          <p:spPr bwMode="auto">
            <a:xfrm>
              <a:off x="1104" y="2640"/>
              <a:ext cx="105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5" name="Line 44"/>
            <p:cNvSpPr>
              <a:spLocks noChangeShapeType="1"/>
            </p:cNvSpPr>
            <p:nvPr/>
          </p:nvSpPr>
          <p:spPr bwMode="auto">
            <a:xfrm flipH="1">
              <a:off x="1488" y="2640"/>
              <a:ext cx="28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6" name="Line 45"/>
            <p:cNvSpPr>
              <a:spLocks noChangeShapeType="1"/>
            </p:cNvSpPr>
            <p:nvPr/>
          </p:nvSpPr>
          <p:spPr bwMode="auto">
            <a:xfrm>
              <a:off x="1776" y="2640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7" name="Line 46"/>
            <p:cNvSpPr>
              <a:spLocks noChangeShapeType="1"/>
            </p:cNvSpPr>
            <p:nvPr/>
          </p:nvSpPr>
          <p:spPr bwMode="auto">
            <a:xfrm flipH="1">
              <a:off x="864" y="2640"/>
              <a:ext cx="158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8" name="Line 47"/>
            <p:cNvSpPr>
              <a:spLocks noChangeShapeType="1"/>
            </p:cNvSpPr>
            <p:nvPr/>
          </p:nvSpPr>
          <p:spPr bwMode="auto">
            <a:xfrm>
              <a:off x="2448" y="2640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9" name="Line 48"/>
            <p:cNvSpPr>
              <a:spLocks noChangeShapeType="1"/>
            </p:cNvSpPr>
            <p:nvPr/>
          </p:nvSpPr>
          <p:spPr bwMode="auto">
            <a:xfrm flipH="1">
              <a:off x="1488" y="2640"/>
              <a:ext cx="153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0" name="Line 49"/>
            <p:cNvSpPr>
              <a:spLocks noChangeShapeType="1"/>
            </p:cNvSpPr>
            <p:nvPr/>
          </p:nvSpPr>
          <p:spPr bwMode="auto">
            <a:xfrm flipH="1">
              <a:off x="2832" y="2640"/>
              <a:ext cx="19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Line 50"/>
            <p:cNvSpPr>
              <a:spLocks noChangeShapeType="1"/>
            </p:cNvSpPr>
            <p:nvPr/>
          </p:nvSpPr>
          <p:spPr bwMode="auto">
            <a:xfrm flipH="1">
              <a:off x="2832" y="2640"/>
              <a:ext cx="76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2" name="Line 51"/>
            <p:cNvSpPr>
              <a:spLocks noChangeShapeType="1"/>
            </p:cNvSpPr>
            <p:nvPr/>
          </p:nvSpPr>
          <p:spPr bwMode="auto">
            <a:xfrm flipH="1">
              <a:off x="2160" y="2640"/>
              <a:ext cx="144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3" name="Line 52"/>
            <p:cNvSpPr>
              <a:spLocks noChangeShapeType="1"/>
            </p:cNvSpPr>
            <p:nvPr/>
          </p:nvSpPr>
          <p:spPr bwMode="auto">
            <a:xfrm>
              <a:off x="864" y="3360"/>
              <a:ext cx="110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4" name="Line 53"/>
            <p:cNvSpPr>
              <a:spLocks noChangeShapeType="1"/>
            </p:cNvSpPr>
            <p:nvPr/>
          </p:nvSpPr>
          <p:spPr bwMode="auto">
            <a:xfrm>
              <a:off x="1488" y="3312"/>
              <a:ext cx="52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5" name="Line 54"/>
            <p:cNvSpPr>
              <a:spLocks noChangeShapeType="1"/>
            </p:cNvSpPr>
            <p:nvPr/>
          </p:nvSpPr>
          <p:spPr bwMode="auto">
            <a:xfrm flipH="1">
              <a:off x="2016" y="331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6" name="Line 55"/>
            <p:cNvSpPr>
              <a:spLocks noChangeShapeType="1"/>
            </p:cNvSpPr>
            <p:nvPr/>
          </p:nvSpPr>
          <p:spPr bwMode="auto">
            <a:xfrm flipH="1">
              <a:off x="1968" y="3360"/>
              <a:ext cx="86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7" name="Text Box 57"/>
            <p:cNvSpPr txBox="1">
              <a:spLocks noChangeArrowheads="1"/>
            </p:cNvSpPr>
            <p:nvPr/>
          </p:nvSpPr>
          <p:spPr bwMode="auto">
            <a:xfrm>
              <a:off x="806" y="2343"/>
              <a:ext cx="8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time,location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9518" name="Text Box 58"/>
            <p:cNvSpPr txBox="1">
              <a:spLocks noChangeArrowheads="1"/>
            </p:cNvSpPr>
            <p:nvPr/>
          </p:nvSpPr>
          <p:spPr bwMode="auto">
            <a:xfrm>
              <a:off x="1430" y="2679"/>
              <a:ext cx="8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time,supplier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9519" name="Text Box 59"/>
            <p:cNvSpPr txBox="1">
              <a:spLocks noChangeArrowheads="1"/>
            </p:cNvSpPr>
            <p:nvPr/>
          </p:nvSpPr>
          <p:spPr bwMode="auto">
            <a:xfrm>
              <a:off x="2102" y="2343"/>
              <a:ext cx="8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item,location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9520" name="Text Box 60"/>
            <p:cNvSpPr txBox="1">
              <a:spLocks noChangeArrowheads="1"/>
            </p:cNvSpPr>
            <p:nvPr/>
          </p:nvSpPr>
          <p:spPr bwMode="auto">
            <a:xfrm>
              <a:off x="2678" y="2727"/>
              <a:ext cx="8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item,supplier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9521" name="Text Box 61"/>
            <p:cNvSpPr txBox="1">
              <a:spLocks noChangeArrowheads="1"/>
            </p:cNvSpPr>
            <p:nvPr/>
          </p:nvSpPr>
          <p:spPr bwMode="auto">
            <a:xfrm>
              <a:off x="3398" y="2343"/>
              <a:ext cx="10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location,supplier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9522" name="Text Box 63"/>
            <p:cNvSpPr txBox="1">
              <a:spLocks noChangeArrowheads="1"/>
            </p:cNvSpPr>
            <p:nvPr/>
          </p:nvSpPr>
          <p:spPr bwMode="auto">
            <a:xfrm>
              <a:off x="1046" y="3463"/>
              <a:ext cx="9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1">
                  <a:latin typeface="Times New Roman" panose="02020603050405020304" pitchFamily="18" charset="0"/>
                  <a:ea typeface="SimSun" panose="02010600030101010101" pitchFamily="2" charset="-122"/>
                </a:rPr>
                <a:t>time,item,supplier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9523" name="Text Box 64"/>
            <p:cNvSpPr txBox="1">
              <a:spLocks noChangeArrowheads="1"/>
            </p:cNvSpPr>
            <p:nvPr/>
          </p:nvSpPr>
          <p:spPr bwMode="auto">
            <a:xfrm>
              <a:off x="1728" y="3024"/>
              <a:ext cx="11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1">
                  <a:latin typeface="Times New Roman" panose="02020603050405020304" pitchFamily="18" charset="0"/>
                  <a:ea typeface="SimSun" panose="02010600030101010101" pitchFamily="2" charset="-122"/>
                </a:rPr>
                <a:t>time,location,supplier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9524" name="Text Box 66"/>
            <p:cNvSpPr txBox="1">
              <a:spLocks noChangeArrowheads="1"/>
            </p:cNvSpPr>
            <p:nvPr/>
          </p:nvSpPr>
          <p:spPr bwMode="auto">
            <a:xfrm>
              <a:off x="2486" y="3447"/>
              <a:ext cx="13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item,location,supplier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9525" name="Text Box 68"/>
            <p:cNvSpPr txBox="1">
              <a:spLocks noChangeArrowheads="1"/>
            </p:cNvSpPr>
            <p:nvPr/>
          </p:nvSpPr>
          <p:spPr bwMode="auto">
            <a:xfrm>
              <a:off x="4320" y="1296"/>
              <a:ext cx="1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SimSun" panose="02010600030101010101" pitchFamily="2" charset="-122"/>
                </a:rPr>
                <a:t>0-</a:t>
              </a:r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D (</a:t>
              </a:r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apex</a:t>
              </a:r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) cuboid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9526" name="Text Box 69"/>
            <p:cNvSpPr txBox="1">
              <a:spLocks noChangeArrowheads="1"/>
            </p:cNvSpPr>
            <p:nvPr/>
          </p:nvSpPr>
          <p:spPr bwMode="auto">
            <a:xfrm>
              <a:off x="4310" y="1881"/>
              <a:ext cx="9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SimSun" panose="02010600030101010101" pitchFamily="2" charset="-122"/>
                </a:rPr>
                <a:t>1-</a:t>
              </a:r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D cuboids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9527" name="Text Box 70"/>
            <p:cNvSpPr txBox="1">
              <a:spLocks noChangeArrowheads="1"/>
            </p:cNvSpPr>
            <p:nvPr/>
          </p:nvSpPr>
          <p:spPr bwMode="auto">
            <a:xfrm>
              <a:off x="4310" y="2553"/>
              <a:ext cx="9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SimSun" panose="02010600030101010101" pitchFamily="2" charset="-122"/>
                </a:rPr>
                <a:t>2-</a:t>
              </a:r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D cuboids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9528" name="Text Box 71"/>
            <p:cNvSpPr txBox="1">
              <a:spLocks noChangeArrowheads="1"/>
            </p:cNvSpPr>
            <p:nvPr/>
          </p:nvSpPr>
          <p:spPr bwMode="auto">
            <a:xfrm>
              <a:off x="4310" y="3129"/>
              <a:ext cx="9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SimSun" panose="02010600030101010101" pitchFamily="2" charset="-122"/>
                </a:rPr>
                <a:t>3-</a:t>
              </a:r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D cuboids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9529" name="Text Box 72"/>
            <p:cNvSpPr txBox="1">
              <a:spLocks noChangeArrowheads="1"/>
            </p:cNvSpPr>
            <p:nvPr/>
          </p:nvSpPr>
          <p:spPr bwMode="auto">
            <a:xfrm>
              <a:off x="4358" y="3705"/>
              <a:ext cx="12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SimSun" panose="02010600030101010101" pitchFamily="2" charset="-122"/>
                </a:rPr>
                <a:t>4-</a:t>
              </a:r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D (</a:t>
              </a:r>
              <a:r>
                <a:rPr lang="en-US" altLang="zh-CN" sz="2000" i="1">
                  <a:latin typeface="Times New Roman" panose="02020603050405020304" pitchFamily="18" charset="0"/>
                  <a:ea typeface="SimSun" panose="02010600030101010101" pitchFamily="2" charset="-122"/>
                </a:rPr>
                <a:t>base</a:t>
              </a:r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) cuboid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99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41300"/>
            <a:ext cx="11112500" cy="8382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US" dirty="0"/>
              <a:t>Conceptual Modeling of Data Warehouses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95400"/>
            <a:ext cx="10826750" cy="51054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400" dirty="0"/>
              <a:t>Modeling data warehouses: dimensions &amp; measures</a:t>
            </a:r>
          </a:p>
          <a:p>
            <a:pPr lvl="1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400" u="sng" dirty="0">
                <a:solidFill>
                  <a:srgbClr val="FF0000"/>
                </a:solidFill>
              </a:rPr>
              <a:t>Star schema</a:t>
            </a:r>
            <a:r>
              <a:rPr lang="en-US" altLang="en-US" sz="2400" dirty="0"/>
              <a:t>: </a:t>
            </a:r>
            <a:r>
              <a:rPr lang="en-US" altLang="en-US" sz="2400" dirty="0">
                <a:solidFill>
                  <a:srgbClr val="006666"/>
                </a:solidFill>
              </a:rPr>
              <a:t>A fact table in the middle connected to a set of dimension tables </a:t>
            </a:r>
          </a:p>
          <a:p>
            <a:pPr lvl="1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400" u="sng" dirty="0">
                <a:solidFill>
                  <a:srgbClr val="FF0000"/>
                </a:solidFill>
              </a:rPr>
              <a:t>Snowflake schema</a:t>
            </a:r>
            <a:r>
              <a:rPr lang="en-US" altLang="en-US" sz="2400" dirty="0"/>
              <a:t>:  </a:t>
            </a:r>
            <a:r>
              <a:rPr lang="en-US" altLang="en-US" sz="2400" dirty="0">
                <a:solidFill>
                  <a:srgbClr val="006666"/>
                </a:solidFill>
              </a:rPr>
              <a:t>A refinement of star schema where some dimensional hierarchy is </a:t>
            </a:r>
            <a:r>
              <a:rPr lang="en-US" altLang="en-US" sz="2400" dirty="0">
                <a:solidFill>
                  <a:schemeClr val="folHlink"/>
                </a:solidFill>
              </a:rPr>
              <a:t>normalized</a:t>
            </a:r>
            <a:r>
              <a:rPr lang="en-US" altLang="en-US" sz="2400" dirty="0">
                <a:solidFill>
                  <a:srgbClr val="006666"/>
                </a:solidFill>
              </a:rPr>
              <a:t> into a set of smaller dimension tables</a:t>
            </a:r>
            <a:r>
              <a:rPr lang="en-US" altLang="en-US" sz="2400" dirty="0"/>
              <a:t>, forming a shape similar to snowflake</a:t>
            </a:r>
          </a:p>
          <a:p>
            <a:pPr lvl="1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en-US" sz="2400" u="sng" dirty="0">
                <a:solidFill>
                  <a:srgbClr val="FF0000"/>
                </a:solidFill>
              </a:rPr>
              <a:t>Fact constellations</a:t>
            </a:r>
            <a:r>
              <a:rPr lang="en-US" altLang="en-US" sz="2400" dirty="0"/>
              <a:t>:  </a:t>
            </a:r>
            <a:r>
              <a:rPr lang="en-US" altLang="en-US" sz="2400" dirty="0">
                <a:solidFill>
                  <a:srgbClr val="006666"/>
                </a:solidFill>
              </a:rPr>
              <a:t>Multiple fact tables share dimension tables</a:t>
            </a:r>
            <a:r>
              <a:rPr lang="en-US" altLang="en-US" sz="2400" dirty="0"/>
              <a:t>, viewed as a collection of stars, therefore called </a:t>
            </a:r>
            <a:r>
              <a:rPr lang="en-US" altLang="en-US" sz="2400" dirty="0">
                <a:solidFill>
                  <a:srgbClr val="FF0000"/>
                </a:solidFill>
              </a:rPr>
              <a:t>galaxy schema </a:t>
            </a:r>
            <a:r>
              <a:rPr lang="en-US" altLang="en-US" sz="2400" dirty="0"/>
              <a:t>or fact constellation</a:t>
            </a:r>
            <a:r>
              <a:rPr lang="en-US" alt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16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763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1D8017F-513E-4745-87DE-14692A9A9251}" type="slidenum">
              <a:rPr lang="en-US" altLang="en-US" sz="12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019300" y="140651"/>
            <a:ext cx="7772400" cy="772164"/>
          </a:xfrm>
        </p:spPr>
        <p:txBody>
          <a:bodyPr>
            <a:noAutofit/>
          </a:bodyPr>
          <a:lstStyle/>
          <a:p>
            <a:r>
              <a:rPr lang="en-US" altLang="en-US" b="1" dirty="0" smtClean="0"/>
              <a:t>Star Schema: An </a:t>
            </a:r>
            <a:r>
              <a:rPr lang="en-US" altLang="en-US" dirty="0"/>
              <a:t>Example</a:t>
            </a:r>
            <a:endParaRPr lang="en-US" altLang="en-US" b="1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43850" y="1676400"/>
            <a:ext cx="2495550" cy="43053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   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072064" y="3162300"/>
            <a:ext cx="2065337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21510" name="Group 6"/>
          <p:cNvGrpSpPr>
            <a:grpSpLocks/>
          </p:cNvGrpSpPr>
          <p:nvPr/>
        </p:nvGrpSpPr>
        <p:grpSpPr bwMode="auto">
          <a:xfrm>
            <a:off x="1828801" y="1295401"/>
            <a:ext cx="1819275" cy="2163763"/>
            <a:chOff x="277" y="1164"/>
            <a:chExt cx="1133" cy="1341"/>
          </a:xfrm>
        </p:grpSpPr>
        <p:sp>
          <p:nvSpPr>
            <p:cNvPr id="21542" name="Rectangle 7"/>
            <p:cNvSpPr>
              <a:spLocks noChangeArrowheads="1"/>
            </p:cNvSpPr>
            <p:nvPr/>
          </p:nvSpPr>
          <p:spPr bwMode="auto">
            <a:xfrm>
              <a:off x="277" y="1421"/>
              <a:ext cx="1133" cy="1084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time_key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day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day_of_the_week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month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quarter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year</a:t>
              </a:r>
            </a:p>
          </p:txBody>
        </p:sp>
        <p:sp>
          <p:nvSpPr>
            <p:cNvPr id="21543" name="Rectangle 8"/>
            <p:cNvSpPr>
              <a:spLocks noChangeArrowheads="1"/>
            </p:cNvSpPr>
            <p:nvPr/>
          </p:nvSpPr>
          <p:spPr bwMode="auto">
            <a:xfrm>
              <a:off x="277" y="1164"/>
              <a:ext cx="401" cy="252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time</a:t>
              </a:r>
            </a:p>
          </p:txBody>
        </p:sp>
      </p:grpSp>
      <p:grpSp>
        <p:nvGrpSpPr>
          <p:cNvPr id="21511" name="Group 9"/>
          <p:cNvGrpSpPr>
            <a:grpSpLocks/>
          </p:cNvGrpSpPr>
          <p:nvPr/>
        </p:nvGrpSpPr>
        <p:grpSpPr bwMode="auto">
          <a:xfrm>
            <a:off x="8128001" y="3867151"/>
            <a:ext cx="1831975" cy="1884363"/>
            <a:chOff x="684" y="2196"/>
            <a:chExt cx="1140" cy="1168"/>
          </a:xfrm>
        </p:grpSpPr>
        <p:sp>
          <p:nvSpPr>
            <p:cNvPr id="21540" name="Rectangle 10"/>
            <p:cNvSpPr>
              <a:spLocks noChangeArrowheads="1"/>
            </p:cNvSpPr>
            <p:nvPr/>
          </p:nvSpPr>
          <p:spPr bwMode="auto">
            <a:xfrm>
              <a:off x="684" y="2450"/>
              <a:ext cx="1140" cy="91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location_key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street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city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state_or_province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country</a:t>
              </a:r>
            </a:p>
          </p:txBody>
        </p:sp>
        <p:sp>
          <p:nvSpPr>
            <p:cNvPr id="21541" name="Rectangle 11"/>
            <p:cNvSpPr>
              <a:spLocks noChangeArrowheads="1"/>
            </p:cNvSpPr>
            <p:nvPr/>
          </p:nvSpPr>
          <p:spPr bwMode="auto">
            <a:xfrm>
              <a:off x="684" y="2196"/>
              <a:ext cx="630" cy="2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location</a:t>
              </a:r>
            </a:p>
          </p:txBody>
        </p:sp>
      </p:grpSp>
      <p:sp>
        <p:nvSpPr>
          <p:cNvPr id="21512" name="Rectangle 12"/>
          <p:cNvSpPr>
            <a:spLocks noChangeArrowheads="1"/>
          </p:cNvSpPr>
          <p:nvPr/>
        </p:nvSpPr>
        <p:spPr bwMode="auto">
          <a:xfrm>
            <a:off x="4975225" y="2279650"/>
            <a:ext cx="185621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Sales Fact Table</a:t>
            </a:r>
          </a:p>
        </p:txBody>
      </p:sp>
      <p:sp>
        <p:nvSpPr>
          <p:cNvPr id="21513" name="Rectangle 13"/>
          <p:cNvSpPr>
            <a:spLocks noChangeArrowheads="1"/>
          </p:cNvSpPr>
          <p:nvPr/>
        </p:nvSpPr>
        <p:spPr bwMode="auto">
          <a:xfrm>
            <a:off x="5072064" y="2697164"/>
            <a:ext cx="2065337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4" name="Rectangle 14"/>
          <p:cNvSpPr>
            <a:spLocks noChangeArrowheads="1"/>
          </p:cNvSpPr>
          <p:nvPr/>
        </p:nvSpPr>
        <p:spPr bwMode="auto">
          <a:xfrm>
            <a:off x="5105400" y="2743200"/>
            <a:ext cx="2057400" cy="400752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 time_key</a:t>
            </a:r>
          </a:p>
        </p:txBody>
      </p:sp>
      <p:sp>
        <p:nvSpPr>
          <p:cNvPr id="21515" name="Rectangle 15"/>
          <p:cNvSpPr>
            <a:spLocks noChangeArrowheads="1"/>
          </p:cNvSpPr>
          <p:nvPr/>
        </p:nvSpPr>
        <p:spPr bwMode="auto">
          <a:xfrm>
            <a:off x="5106988" y="3192463"/>
            <a:ext cx="2035814" cy="40075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          </a:t>
            </a:r>
            <a:r>
              <a:rPr lang="en-US" altLang="en-US" sz="2000" dirty="0" err="1">
                <a:latin typeface="Times New Roman" panose="02020603050405020304" pitchFamily="18" charset="0"/>
              </a:rPr>
              <a:t>item_key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1516" name="Rectangle 16"/>
          <p:cNvSpPr>
            <a:spLocks noChangeArrowheads="1"/>
          </p:cNvSpPr>
          <p:nvPr/>
        </p:nvSpPr>
        <p:spPr bwMode="auto">
          <a:xfrm>
            <a:off x="5072064" y="3627438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7" name="Rectangle 17"/>
          <p:cNvSpPr>
            <a:spLocks noChangeArrowheads="1"/>
          </p:cNvSpPr>
          <p:nvPr/>
        </p:nvSpPr>
        <p:spPr bwMode="auto">
          <a:xfrm>
            <a:off x="5106988" y="3638550"/>
            <a:ext cx="2087110" cy="400752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 branch_key</a:t>
            </a:r>
          </a:p>
        </p:txBody>
      </p:sp>
      <p:sp>
        <p:nvSpPr>
          <p:cNvPr id="21518" name="Rectangle 18"/>
          <p:cNvSpPr>
            <a:spLocks noChangeArrowheads="1"/>
          </p:cNvSpPr>
          <p:nvPr/>
        </p:nvSpPr>
        <p:spPr bwMode="auto">
          <a:xfrm>
            <a:off x="5072064" y="4090989"/>
            <a:ext cx="2065337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9" name="Rectangle 19"/>
          <p:cNvSpPr>
            <a:spLocks noChangeArrowheads="1"/>
          </p:cNvSpPr>
          <p:nvPr/>
        </p:nvSpPr>
        <p:spPr bwMode="auto">
          <a:xfrm>
            <a:off x="5105401" y="4114800"/>
            <a:ext cx="2085507" cy="40075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location_key</a:t>
            </a:r>
          </a:p>
        </p:txBody>
      </p:sp>
      <p:sp>
        <p:nvSpPr>
          <p:cNvPr id="21520" name="Rectangle 20"/>
          <p:cNvSpPr>
            <a:spLocks noChangeArrowheads="1"/>
          </p:cNvSpPr>
          <p:nvPr/>
        </p:nvSpPr>
        <p:spPr bwMode="auto">
          <a:xfrm>
            <a:off x="5072064" y="4556125"/>
            <a:ext cx="2065337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21" name="Rectangle 21"/>
          <p:cNvSpPr>
            <a:spLocks noChangeArrowheads="1"/>
          </p:cNvSpPr>
          <p:nvPr/>
        </p:nvSpPr>
        <p:spPr bwMode="auto">
          <a:xfrm>
            <a:off x="5106988" y="4606925"/>
            <a:ext cx="2006960" cy="40075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  units_sold</a:t>
            </a:r>
          </a:p>
        </p:txBody>
      </p:sp>
      <p:sp>
        <p:nvSpPr>
          <p:cNvPr id="21522" name="Rectangle 22"/>
          <p:cNvSpPr>
            <a:spLocks noChangeArrowheads="1"/>
          </p:cNvSpPr>
          <p:nvPr/>
        </p:nvSpPr>
        <p:spPr bwMode="auto">
          <a:xfrm>
            <a:off x="5072064" y="5021263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23" name="Rectangle 23"/>
          <p:cNvSpPr>
            <a:spLocks noChangeArrowheads="1"/>
          </p:cNvSpPr>
          <p:nvPr/>
        </p:nvSpPr>
        <p:spPr bwMode="auto">
          <a:xfrm>
            <a:off x="5106988" y="5051425"/>
            <a:ext cx="2013372" cy="40075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dollars_sold</a:t>
            </a:r>
          </a:p>
        </p:txBody>
      </p:sp>
      <p:sp>
        <p:nvSpPr>
          <p:cNvPr id="21524" name="Rectangle 24"/>
          <p:cNvSpPr>
            <a:spLocks noChangeArrowheads="1"/>
          </p:cNvSpPr>
          <p:nvPr/>
        </p:nvSpPr>
        <p:spPr bwMode="auto">
          <a:xfrm>
            <a:off x="5072064" y="5486400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25" name="Rectangle 25"/>
          <p:cNvSpPr>
            <a:spLocks noChangeArrowheads="1"/>
          </p:cNvSpPr>
          <p:nvPr/>
        </p:nvSpPr>
        <p:spPr bwMode="auto">
          <a:xfrm>
            <a:off x="5087939" y="5497513"/>
            <a:ext cx="2014975" cy="40075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   avg_sales</a:t>
            </a:r>
          </a:p>
        </p:txBody>
      </p:sp>
      <p:sp>
        <p:nvSpPr>
          <p:cNvPr id="21526" name="Rectangle 26"/>
          <p:cNvSpPr>
            <a:spLocks noChangeArrowheads="1"/>
          </p:cNvSpPr>
          <p:nvPr/>
        </p:nvSpPr>
        <p:spPr bwMode="auto">
          <a:xfrm>
            <a:off x="3581400" y="5905500"/>
            <a:ext cx="1219200" cy="406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Measures</a:t>
            </a:r>
          </a:p>
        </p:txBody>
      </p:sp>
      <p:sp>
        <p:nvSpPr>
          <p:cNvPr id="21527" name="Line 27"/>
          <p:cNvSpPr>
            <a:spLocks noChangeShapeType="1"/>
          </p:cNvSpPr>
          <p:nvPr/>
        </p:nvSpPr>
        <p:spPr bwMode="auto">
          <a:xfrm flipV="1">
            <a:off x="4295775" y="4781550"/>
            <a:ext cx="769938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Line 28"/>
          <p:cNvSpPr>
            <a:spLocks noChangeShapeType="1"/>
          </p:cNvSpPr>
          <p:nvPr/>
        </p:nvSpPr>
        <p:spPr bwMode="auto">
          <a:xfrm flipV="1">
            <a:off x="4276725" y="5324476"/>
            <a:ext cx="788988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Line 29"/>
          <p:cNvSpPr>
            <a:spLocks noChangeShapeType="1"/>
          </p:cNvSpPr>
          <p:nvPr/>
        </p:nvSpPr>
        <p:spPr bwMode="auto">
          <a:xfrm flipV="1">
            <a:off x="4276726" y="5692776"/>
            <a:ext cx="90487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Line 30"/>
          <p:cNvSpPr>
            <a:spLocks noChangeShapeType="1"/>
          </p:cNvSpPr>
          <p:nvPr/>
        </p:nvSpPr>
        <p:spPr bwMode="auto">
          <a:xfrm flipH="1">
            <a:off x="3852863" y="3949701"/>
            <a:ext cx="1193800" cy="73501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Line 31"/>
          <p:cNvSpPr>
            <a:spLocks noChangeShapeType="1"/>
          </p:cNvSpPr>
          <p:nvPr/>
        </p:nvSpPr>
        <p:spPr bwMode="auto">
          <a:xfrm flipH="1" flipV="1">
            <a:off x="3657601" y="2514601"/>
            <a:ext cx="1446213" cy="485775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2" name="Line 32"/>
          <p:cNvSpPr>
            <a:spLocks noChangeShapeType="1"/>
          </p:cNvSpPr>
          <p:nvPr/>
        </p:nvSpPr>
        <p:spPr bwMode="auto">
          <a:xfrm>
            <a:off x="7104063" y="4356100"/>
            <a:ext cx="1039812" cy="38735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3" name="Line 33"/>
          <p:cNvSpPr>
            <a:spLocks noChangeShapeType="1"/>
          </p:cNvSpPr>
          <p:nvPr/>
        </p:nvSpPr>
        <p:spPr bwMode="auto">
          <a:xfrm flipV="1">
            <a:off x="7104063" y="2709863"/>
            <a:ext cx="1077912" cy="677862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34" name="Group 34"/>
          <p:cNvGrpSpPr>
            <a:grpSpLocks/>
          </p:cNvGrpSpPr>
          <p:nvPr/>
        </p:nvGrpSpPr>
        <p:grpSpPr bwMode="auto">
          <a:xfrm>
            <a:off x="8134351" y="1600200"/>
            <a:ext cx="1438275" cy="1925638"/>
            <a:chOff x="3796" y="983"/>
            <a:chExt cx="896" cy="1194"/>
          </a:xfrm>
        </p:grpSpPr>
        <p:sp>
          <p:nvSpPr>
            <p:cNvPr id="21538" name="Rectangle 35"/>
            <p:cNvSpPr>
              <a:spLocks noChangeArrowheads="1"/>
            </p:cNvSpPr>
            <p:nvPr/>
          </p:nvSpPr>
          <p:spPr bwMode="auto">
            <a:xfrm>
              <a:off x="3796" y="1262"/>
              <a:ext cx="896" cy="915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item_key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item_name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brand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type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supplier_type</a:t>
              </a:r>
            </a:p>
          </p:txBody>
        </p:sp>
        <p:sp>
          <p:nvSpPr>
            <p:cNvPr id="21539" name="Text Box 36"/>
            <p:cNvSpPr txBox="1">
              <a:spLocks noChangeArrowheads="1"/>
            </p:cNvSpPr>
            <p:nvPr/>
          </p:nvSpPr>
          <p:spPr bwMode="auto">
            <a:xfrm>
              <a:off x="3926" y="983"/>
              <a:ext cx="457" cy="28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item</a:t>
              </a:r>
            </a:p>
          </p:txBody>
        </p:sp>
      </p:grpSp>
      <p:grpSp>
        <p:nvGrpSpPr>
          <p:cNvPr id="21535" name="Group 37"/>
          <p:cNvGrpSpPr>
            <a:grpSpLocks/>
          </p:cNvGrpSpPr>
          <p:nvPr/>
        </p:nvGrpSpPr>
        <p:grpSpPr bwMode="auto">
          <a:xfrm>
            <a:off x="2362201" y="3886201"/>
            <a:ext cx="1509713" cy="1393825"/>
            <a:chOff x="3844" y="2426"/>
            <a:chExt cx="939" cy="864"/>
          </a:xfrm>
        </p:grpSpPr>
        <p:sp>
          <p:nvSpPr>
            <p:cNvPr id="21536" name="Rectangle 38"/>
            <p:cNvSpPr>
              <a:spLocks noChangeArrowheads="1"/>
            </p:cNvSpPr>
            <p:nvPr/>
          </p:nvSpPr>
          <p:spPr bwMode="auto">
            <a:xfrm>
              <a:off x="3896" y="2716"/>
              <a:ext cx="887" cy="57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branch_key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branch_name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branch_type</a:t>
              </a:r>
            </a:p>
          </p:txBody>
        </p:sp>
        <p:sp>
          <p:nvSpPr>
            <p:cNvPr id="21537" name="Text Box 39"/>
            <p:cNvSpPr txBox="1">
              <a:spLocks noChangeArrowheads="1"/>
            </p:cNvSpPr>
            <p:nvPr/>
          </p:nvSpPr>
          <p:spPr bwMode="auto">
            <a:xfrm>
              <a:off x="3844" y="2426"/>
              <a:ext cx="637" cy="28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branch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622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an\Pictures\2011\2011_09_Athens\2011_09_05\IMG_255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700"/>
            <a:ext cx="12192000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616474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4137"/>
            <a:ext cx="11239500" cy="934152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Snowflake Schema: An </a:t>
            </a:r>
            <a:r>
              <a:rPr lang="en-US" altLang="en-US" dirty="0" smtClean="0"/>
              <a:t>Example</a:t>
            </a:r>
            <a:endParaRPr lang="en-US" altLang="en-US" b="1" dirty="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841875" y="3105150"/>
            <a:ext cx="206533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22533" name="Group 5"/>
          <p:cNvGrpSpPr>
            <a:grpSpLocks/>
          </p:cNvGrpSpPr>
          <p:nvPr/>
        </p:nvGrpSpPr>
        <p:grpSpPr bwMode="auto">
          <a:xfrm>
            <a:off x="1828801" y="1295401"/>
            <a:ext cx="1819275" cy="2163763"/>
            <a:chOff x="277" y="1164"/>
            <a:chExt cx="1133" cy="1341"/>
          </a:xfrm>
        </p:grpSpPr>
        <p:sp>
          <p:nvSpPr>
            <p:cNvPr id="22573" name="Rectangle 6"/>
            <p:cNvSpPr>
              <a:spLocks noChangeArrowheads="1"/>
            </p:cNvSpPr>
            <p:nvPr/>
          </p:nvSpPr>
          <p:spPr bwMode="auto">
            <a:xfrm>
              <a:off x="277" y="1421"/>
              <a:ext cx="1133" cy="1084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time_key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day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day_of_the_week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month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quarter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year</a:t>
              </a:r>
            </a:p>
          </p:txBody>
        </p:sp>
        <p:sp>
          <p:nvSpPr>
            <p:cNvPr id="22574" name="Rectangle 7"/>
            <p:cNvSpPr>
              <a:spLocks noChangeArrowheads="1"/>
            </p:cNvSpPr>
            <p:nvPr/>
          </p:nvSpPr>
          <p:spPr bwMode="auto">
            <a:xfrm>
              <a:off x="277" y="1164"/>
              <a:ext cx="401" cy="252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time</a:t>
              </a:r>
            </a:p>
          </p:txBody>
        </p:sp>
      </p:grpSp>
      <p:grpSp>
        <p:nvGrpSpPr>
          <p:cNvPr id="22534" name="Group 8"/>
          <p:cNvGrpSpPr>
            <a:grpSpLocks/>
          </p:cNvGrpSpPr>
          <p:nvPr/>
        </p:nvGrpSpPr>
        <p:grpSpPr bwMode="auto">
          <a:xfrm>
            <a:off x="7467601" y="3810001"/>
            <a:ext cx="1374775" cy="1331913"/>
            <a:chOff x="684" y="2196"/>
            <a:chExt cx="1298" cy="834"/>
          </a:xfrm>
        </p:grpSpPr>
        <p:sp>
          <p:nvSpPr>
            <p:cNvPr id="22571" name="Rectangle 9"/>
            <p:cNvSpPr>
              <a:spLocks noChangeArrowheads="1"/>
            </p:cNvSpPr>
            <p:nvPr/>
          </p:nvSpPr>
          <p:spPr bwMode="auto">
            <a:xfrm>
              <a:off x="684" y="2450"/>
              <a:ext cx="1298" cy="58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location_key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street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city_key</a:t>
              </a:r>
            </a:p>
          </p:txBody>
        </p:sp>
        <p:sp>
          <p:nvSpPr>
            <p:cNvPr id="22572" name="Rectangle 10"/>
            <p:cNvSpPr>
              <a:spLocks noChangeArrowheads="1"/>
            </p:cNvSpPr>
            <p:nvPr/>
          </p:nvSpPr>
          <p:spPr bwMode="auto">
            <a:xfrm>
              <a:off x="684" y="2196"/>
              <a:ext cx="953" cy="25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location</a:t>
              </a:r>
            </a:p>
          </p:txBody>
        </p:sp>
      </p:grpSp>
      <p:sp>
        <p:nvSpPr>
          <p:cNvPr id="22535" name="Rectangle 11"/>
          <p:cNvSpPr>
            <a:spLocks noChangeArrowheads="1"/>
          </p:cNvSpPr>
          <p:nvPr/>
        </p:nvSpPr>
        <p:spPr bwMode="auto">
          <a:xfrm>
            <a:off x="4799013" y="2152650"/>
            <a:ext cx="185621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Sales Fact Table</a:t>
            </a:r>
          </a:p>
        </p:txBody>
      </p:sp>
      <p:sp>
        <p:nvSpPr>
          <p:cNvPr id="22536" name="Rectangle 12"/>
          <p:cNvSpPr>
            <a:spLocks noChangeArrowheads="1"/>
          </p:cNvSpPr>
          <p:nvPr/>
        </p:nvSpPr>
        <p:spPr bwMode="auto">
          <a:xfrm>
            <a:off x="4841875" y="2640014"/>
            <a:ext cx="2065338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7" name="Rectangle 13"/>
          <p:cNvSpPr>
            <a:spLocks noChangeArrowheads="1"/>
          </p:cNvSpPr>
          <p:nvPr/>
        </p:nvSpPr>
        <p:spPr bwMode="auto">
          <a:xfrm>
            <a:off x="4875213" y="2686050"/>
            <a:ext cx="2057400" cy="400752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 time_key</a:t>
            </a:r>
          </a:p>
        </p:txBody>
      </p:sp>
      <p:sp>
        <p:nvSpPr>
          <p:cNvPr id="22538" name="Rectangle 14"/>
          <p:cNvSpPr>
            <a:spLocks noChangeArrowheads="1"/>
          </p:cNvSpPr>
          <p:nvPr/>
        </p:nvSpPr>
        <p:spPr bwMode="auto">
          <a:xfrm>
            <a:off x="4876800" y="3135313"/>
            <a:ext cx="2035814" cy="40075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    item_key</a:t>
            </a:r>
          </a:p>
        </p:txBody>
      </p:sp>
      <p:sp>
        <p:nvSpPr>
          <p:cNvPr id="22539" name="Rectangle 15"/>
          <p:cNvSpPr>
            <a:spLocks noChangeArrowheads="1"/>
          </p:cNvSpPr>
          <p:nvPr/>
        </p:nvSpPr>
        <p:spPr bwMode="auto">
          <a:xfrm>
            <a:off x="4841875" y="3570288"/>
            <a:ext cx="2065338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40" name="Rectangle 16"/>
          <p:cNvSpPr>
            <a:spLocks noChangeArrowheads="1"/>
          </p:cNvSpPr>
          <p:nvPr/>
        </p:nvSpPr>
        <p:spPr bwMode="auto">
          <a:xfrm>
            <a:off x="4876800" y="3581400"/>
            <a:ext cx="2087110" cy="400752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 branch_key</a:t>
            </a:r>
          </a:p>
        </p:txBody>
      </p:sp>
      <p:sp>
        <p:nvSpPr>
          <p:cNvPr id="22541" name="Rectangle 17"/>
          <p:cNvSpPr>
            <a:spLocks noChangeArrowheads="1"/>
          </p:cNvSpPr>
          <p:nvPr/>
        </p:nvSpPr>
        <p:spPr bwMode="auto">
          <a:xfrm>
            <a:off x="4841875" y="4033839"/>
            <a:ext cx="2065338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42" name="Rectangle 18"/>
          <p:cNvSpPr>
            <a:spLocks noChangeArrowheads="1"/>
          </p:cNvSpPr>
          <p:nvPr/>
        </p:nvSpPr>
        <p:spPr bwMode="auto">
          <a:xfrm>
            <a:off x="4875214" y="4057650"/>
            <a:ext cx="2085507" cy="40075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location_key</a:t>
            </a:r>
          </a:p>
        </p:txBody>
      </p:sp>
      <p:sp>
        <p:nvSpPr>
          <p:cNvPr id="22543" name="Rectangle 19"/>
          <p:cNvSpPr>
            <a:spLocks noChangeArrowheads="1"/>
          </p:cNvSpPr>
          <p:nvPr/>
        </p:nvSpPr>
        <p:spPr bwMode="auto">
          <a:xfrm>
            <a:off x="4841875" y="4498975"/>
            <a:ext cx="206533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44" name="Rectangle 20"/>
          <p:cNvSpPr>
            <a:spLocks noChangeArrowheads="1"/>
          </p:cNvSpPr>
          <p:nvPr/>
        </p:nvSpPr>
        <p:spPr bwMode="auto">
          <a:xfrm>
            <a:off x="4876800" y="4549775"/>
            <a:ext cx="2006960" cy="40075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  units_sold</a:t>
            </a:r>
          </a:p>
        </p:txBody>
      </p:sp>
      <p:sp>
        <p:nvSpPr>
          <p:cNvPr id="22545" name="Rectangle 21"/>
          <p:cNvSpPr>
            <a:spLocks noChangeArrowheads="1"/>
          </p:cNvSpPr>
          <p:nvPr/>
        </p:nvSpPr>
        <p:spPr bwMode="auto">
          <a:xfrm>
            <a:off x="4841875" y="4964113"/>
            <a:ext cx="2065338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46" name="Rectangle 22"/>
          <p:cNvSpPr>
            <a:spLocks noChangeArrowheads="1"/>
          </p:cNvSpPr>
          <p:nvPr/>
        </p:nvSpPr>
        <p:spPr bwMode="auto">
          <a:xfrm>
            <a:off x="4876800" y="4994275"/>
            <a:ext cx="2013372" cy="40075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dollars_sold</a:t>
            </a:r>
          </a:p>
        </p:txBody>
      </p:sp>
      <p:sp>
        <p:nvSpPr>
          <p:cNvPr id="22547" name="Rectangle 23"/>
          <p:cNvSpPr>
            <a:spLocks noChangeArrowheads="1"/>
          </p:cNvSpPr>
          <p:nvPr/>
        </p:nvSpPr>
        <p:spPr bwMode="auto">
          <a:xfrm>
            <a:off x="4841875" y="5429250"/>
            <a:ext cx="2065338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48" name="Rectangle 24"/>
          <p:cNvSpPr>
            <a:spLocks noChangeArrowheads="1"/>
          </p:cNvSpPr>
          <p:nvPr/>
        </p:nvSpPr>
        <p:spPr bwMode="auto">
          <a:xfrm>
            <a:off x="4857751" y="5440363"/>
            <a:ext cx="2014975" cy="40075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   avg_sales</a:t>
            </a:r>
          </a:p>
        </p:txBody>
      </p:sp>
      <p:sp>
        <p:nvSpPr>
          <p:cNvPr id="22549" name="Rectangle 25"/>
          <p:cNvSpPr>
            <a:spLocks noChangeArrowheads="1"/>
          </p:cNvSpPr>
          <p:nvPr/>
        </p:nvSpPr>
        <p:spPr bwMode="auto">
          <a:xfrm>
            <a:off x="3200400" y="5867400"/>
            <a:ext cx="1219200" cy="406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Measures</a:t>
            </a:r>
          </a:p>
        </p:txBody>
      </p:sp>
      <p:sp>
        <p:nvSpPr>
          <p:cNvPr id="22550" name="Line 26"/>
          <p:cNvSpPr>
            <a:spLocks noChangeShapeType="1"/>
          </p:cNvSpPr>
          <p:nvPr/>
        </p:nvSpPr>
        <p:spPr bwMode="auto">
          <a:xfrm flipV="1">
            <a:off x="4114800" y="4724400"/>
            <a:ext cx="769938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Line 27"/>
          <p:cNvSpPr>
            <a:spLocks noChangeShapeType="1"/>
          </p:cNvSpPr>
          <p:nvPr/>
        </p:nvSpPr>
        <p:spPr bwMode="auto">
          <a:xfrm flipV="1">
            <a:off x="4095750" y="5267326"/>
            <a:ext cx="788988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2" name="Line 28"/>
          <p:cNvSpPr>
            <a:spLocks noChangeShapeType="1"/>
          </p:cNvSpPr>
          <p:nvPr/>
        </p:nvSpPr>
        <p:spPr bwMode="auto">
          <a:xfrm flipV="1">
            <a:off x="4095751" y="5635626"/>
            <a:ext cx="90487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29"/>
          <p:cNvSpPr>
            <a:spLocks noChangeShapeType="1"/>
          </p:cNvSpPr>
          <p:nvPr/>
        </p:nvSpPr>
        <p:spPr bwMode="auto">
          <a:xfrm flipH="1">
            <a:off x="3505200" y="3886200"/>
            <a:ext cx="1346200" cy="6858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Line 30"/>
          <p:cNvSpPr>
            <a:spLocks noChangeShapeType="1"/>
          </p:cNvSpPr>
          <p:nvPr/>
        </p:nvSpPr>
        <p:spPr bwMode="auto">
          <a:xfrm flipH="1" flipV="1">
            <a:off x="3505201" y="1981201"/>
            <a:ext cx="1522413" cy="866775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Line 31"/>
          <p:cNvSpPr>
            <a:spLocks noChangeShapeType="1"/>
          </p:cNvSpPr>
          <p:nvPr/>
        </p:nvSpPr>
        <p:spPr bwMode="auto">
          <a:xfrm>
            <a:off x="6858000" y="4267200"/>
            <a:ext cx="609600" cy="1524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Line 32"/>
          <p:cNvSpPr>
            <a:spLocks noChangeShapeType="1"/>
          </p:cNvSpPr>
          <p:nvPr/>
        </p:nvSpPr>
        <p:spPr bwMode="auto">
          <a:xfrm flipV="1">
            <a:off x="6858000" y="2286000"/>
            <a:ext cx="609600" cy="8382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57" name="Group 33"/>
          <p:cNvGrpSpPr>
            <a:grpSpLocks/>
          </p:cNvGrpSpPr>
          <p:nvPr/>
        </p:nvGrpSpPr>
        <p:grpSpPr bwMode="auto">
          <a:xfrm>
            <a:off x="7467601" y="1524000"/>
            <a:ext cx="1374775" cy="1924050"/>
            <a:chOff x="3796" y="983"/>
            <a:chExt cx="857" cy="1193"/>
          </a:xfrm>
        </p:grpSpPr>
        <p:sp>
          <p:nvSpPr>
            <p:cNvPr id="22569" name="Rectangle 34"/>
            <p:cNvSpPr>
              <a:spLocks noChangeArrowheads="1"/>
            </p:cNvSpPr>
            <p:nvPr/>
          </p:nvSpPr>
          <p:spPr bwMode="auto">
            <a:xfrm>
              <a:off x="3796" y="1262"/>
              <a:ext cx="857" cy="91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item_key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item_name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brand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type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supplier_key</a:t>
              </a:r>
            </a:p>
          </p:txBody>
        </p:sp>
        <p:sp>
          <p:nvSpPr>
            <p:cNvPr id="22570" name="Text Box 35"/>
            <p:cNvSpPr txBox="1">
              <a:spLocks noChangeArrowheads="1"/>
            </p:cNvSpPr>
            <p:nvPr/>
          </p:nvSpPr>
          <p:spPr bwMode="auto">
            <a:xfrm>
              <a:off x="3926" y="983"/>
              <a:ext cx="457" cy="28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item</a:t>
              </a:r>
            </a:p>
          </p:txBody>
        </p:sp>
      </p:grpSp>
      <p:grpSp>
        <p:nvGrpSpPr>
          <p:cNvPr id="22558" name="Group 36"/>
          <p:cNvGrpSpPr>
            <a:grpSpLocks/>
          </p:cNvGrpSpPr>
          <p:nvPr/>
        </p:nvGrpSpPr>
        <p:grpSpPr bwMode="auto">
          <a:xfrm>
            <a:off x="2133601" y="3886201"/>
            <a:ext cx="1509713" cy="1393825"/>
            <a:chOff x="3844" y="2426"/>
            <a:chExt cx="939" cy="864"/>
          </a:xfrm>
        </p:grpSpPr>
        <p:sp>
          <p:nvSpPr>
            <p:cNvPr id="22567" name="Rectangle 37"/>
            <p:cNvSpPr>
              <a:spLocks noChangeArrowheads="1"/>
            </p:cNvSpPr>
            <p:nvPr/>
          </p:nvSpPr>
          <p:spPr bwMode="auto">
            <a:xfrm>
              <a:off x="3896" y="2716"/>
              <a:ext cx="887" cy="57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branch_key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branch_name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branch_type</a:t>
              </a:r>
            </a:p>
          </p:txBody>
        </p:sp>
        <p:sp>
          <p:nvSpPr>
            <p:cNvPr id="22568" name="Text Box 38"/>
            <p:cNvSpPr txBox="1">
              <a:spLocks noChangeArrowheads="1"/>
            </p:cNvSpPr>
            <p:nvPr/>
          </p:nvSpPr>
          <p:spPr bwMode="auto">
            <a:xfrm>
              <a:off x="3844" y="2426"/>
              <a:ext cx="637" cy="28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branch</a:t>
              </a:r>
            </a:p>
          </p:txBody>
        </p:sp>
      </p:grpSp>
      <p:grpSp>
        <p:nvGrpSpPr>
          <p:cNvPr id="22559" name="Group 40"/>
          <p:cNvGrpSpPr>
            <a:grpSpLocks/>
          </p:cNvGrpSpPr>
          <p:nvPr/>
        </p:nvGrpSpPr>
        <p:grpSpPr bwMode="auto">
          <a:xfrm>
            <a:off x="9218614" y="1981200"/>
            <a:ext cx="1449387" cy="998538"/>
            <a:chOff x="3789" y="855"/>
            <a:chExt cx="903" cy="1172"/>
          </a:xfrm>
        </p:grpSpPr>
        <p:sp>
          <p:nvSpPr>
            <p:cNvPr id="22565" name="Rectangle 41"/>
            <p:cNvSpPr>
              <a:spLocks noChangeArrowheads="1"/>
            </p:cNvSpPr>
            <p:nvPr/>
          </p:nvSpPr>
          <p:spPr bwMode="auto">
            <a:xfrm>
              <a:off x="3796" y="1263"/>
              <a:ext cx="896" cy="76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supplier_key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supplier_type</a:t>
              </a:r>
            </a:p>
          </p:txBody>
        </p:sp>
        <p:sp>
          <p:nvSpPr>
            <p:cNvPr id="22566" name="Text Box 42"/>
            <p:cNvSpPr txBox="1">
              <a:spLocks noChangeArrowheads="1"/>
            </p:cNvSpPr>
            <p:nvPr/>
          </p:nvSpPr>
          <p:spPr bwMode="auto">
            <a:xfrm>
              <a:off x="3789" y="855"/>
              <a:ext cx="732" cy="54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supplier</a:t>
              </a:r>
            </a:p>
          </p:txBody>
        </p:sp>
      </p:grpSp>
      <p:sp>
        <p:nvSpPr>
          <p:cNvPr id="22560" name="Line 43"/>
          <p:cNvSpPr>
            <a:spLocks noChangeShapeType="1"/>
          </p:cNvSpPr>
          <p:nvPr/>
        </p:nvSpPr>
        <p:spPr bwMode="auto">
          <a:xfrm flipV="1">
            <a:off x="8686800" y="2667000"/>
            <a:ext cx="533400" cy="5334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61" name="Group 45"/>
          <p:cNvGrpSpPr>
            <a:grpSpLocks/>
          </p:cNvGrpSpPr>
          <p:nvPr/>
        </p:nvGrpSpPr>
        <p:grpSpPr bwMode="auto">
          <a:xfrm>
            <a:off x="9013826" y="4876801"/>
            <a:ext cx="1654175" cy="1495425"/>
            <a:chOff x="684" y="2196"/>
            <a:chExt cx="1565" cy="913"/>
          </a:xfrm>
        </p:grpSpPr>
        <p:sp>
          <p:nvSpPr>
            <p:cNvPr id="22563" name="Rectangle 46"/>
            <p:cNvSpPr>
              <a:spLocks noChangeArrowheads="1"/>
            </p:cNvSpPr>
            <p:nvPr/>
          </p:nvSpPr>
          <p:spPr bwMode="auto">
            <a:xfrm>
              <a:off x="684" y="2450"/>
              <a:ext cx="1565" cy="65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city_key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city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state_or_province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country</a:t>
              </a:r>
            </a:p>
          </p:txBody>
        </p:sp>
        <p:sp>
          <p:nvSpPr>
            <p:cNvPr id="22564" name="Rectangle 47"/>
            <p:cNvSpPr>
              <a:spLocks noChangeArrowheads="1"/>
            </p:cNvSpPr>
            <p:nvPr/>
          </p:nvSpPr>
          <p:spPr bwMode="auto">
            <a:xfrm>
              <a:off x="684" y="2196"/>
              <a:ext cx="542" cy="24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city</a:t>
              </a:r>
            </a:p>
          </p:txBody>
        </p:sp>
      </p:grpSp>
      <p:sp>
        <p:nvSpPr>
          <p:cNvPr id="22562" name="Line 48"/>
          <p:cNvSpPr>
            <a:spLocks noChangeShapeType="1"/>
          </p:cNvSpPr>
          <p:nvPr/>
        </p:nvSpPr>
        <p:spPr bwMode="auto">
          <a:xfrm>
            <a:off x="8382000" y="5029200"/>
            <a:ext cx="685800" cy="4572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0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52676"/>
            <a:ext cx="9080500" cy="1029440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Fact Constellation: An </a:t>
            </a:r>
            <a:r>
              <a:rPr lang="en-US" altLang="en-US" dirty="0" smtClean="0"/>
              <a:t>Example</a:t>
            </a:r>
            <a:endParaRPr lang="en-US" altLang="en-US" b="1" dirty="0" smtClean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4419600" y="3048000"/>
            <a:ext cx="1608138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23557" name="Group 5"/>
          <p:cNvGrpSpPr>
            <a:grpSpLocks/>
          </p:cNvGrpSpPr>
          <p:nvPr/>
        </p:nvGrpSpPr>
        <p:grpSpPr bwMode="auto">
          <a:xfrm>
            <a:off x="1752600" y="1219200"/>
            <a:ext cx="1639888" cy="1982788"/>
            <a:chOff x="277" y="1164"/>
            <a:chExt cx="1021" cy="1229"/>
          </a:xfrm>
        </p:grpSpPr>
        <p:sp>
          <p:nvSpPr>
            <p:cNvPr id="23617" name="Rectangle 6"/>
            <p:cNvSpPr>
              <a:spLocks noChangeArrowheads="1"/>
            </p:cNvSpPr>
            <p:nvPr/>
          </p:nvSpPr>
          <p:spPr bwMode="auto">
            <a:xfrm>
              <a:off x="277" y="1421"/>
              <a:ext cx="1021" cy="972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time_key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day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day_of_the_week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month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quarter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year</a:t>
              </a:r>
            </a:p>
          </p:txBody>
        </p:sp>
        <p:sp>
          <p:nvSpPr>
            <p:cNvPr id="23618" name="Rectangle 7"/>
            <p:cNvSpPr>
              <a:spLocks noChangeArrowheads="1"/>
            </p:cNvSpPr>
            <p:nvPr/>
          </p:nvSpPr>
          <p:spPr bwMode="auto">
            <a:xfrm>
              <a:off x="277" y="1164"/>
              <a:ext cx="374" cy="233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time</a:t>
              </a:r>
            </a:p>
          </p:txBody>
        </p:sp>
      </p:grpSp>
      <p:grpSp>
        <p:nvGrpSpPr>
          <p:cNvPr id="23558" name="Group 8"/>
          <p:cNvGrpSpPr>
            <a:grpSpLocks/>
          </p:cNvGrpSpPr>
          <p:nvPr/>
        </p:nvGrpSpPr>
        <p:grpSpPr bwMode="auto">
          <a:xfrm>
            <a:off x="6629401" y="4038600"/>
            <a:ext cx="1654175" cy="1733550"/>
            <a:chOff x="684" y="2196"/>
            <a:chExt cx="1030" cy="1075"/>
          </a:xfrm>
        </p:grpSpPr>
        <p:sp>
          <p:nvSpPr>
            <p:cNvPr id="23615" name="Rectangle 9"/>
            <p:cNvSpPr>
              <a:spLocks noChangeArrowheads="1"/>
            </p:cNvSpPr>
            <p:nvPr/>
          </p:nvSpPr>
          <p:spPr bwMode="auto">
            <a:xfrm>
              <a:off x="684" y="2450"/>
              <a:ext cx="1030" cy="82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location_key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street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city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province_or_state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country</a:t>
              </a:r>
            </a:p>
          </p:txBody>
        </p:sp>
        <p:sp>
          <p:nvSpPr>
            <p:cNvPr id="23616" name="Rectangle 10"/>
            <p:cNvSpPr>
              <a:spLocks noChangeArrowheads="1"/>
            </p:cNvSpPr>
            <p:nvPr/>
          </p:nvSpPr>
          <p:spPr bwMode="auto">
            <a:xfrm>
              <a:off x="684" y="2196"/>
              <a:ext cx="580" cy="23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location</a:t>
              </a:r>
            </a:p>
          </p:txBody>
        </p:sp>
      </p:grpSp>
      <p:sp>
        <p:nvSpPr>
          <p:cNvPr id="23559" name="Rectangle 11"/>
          <p:cNvSpPr>
            <a:spLocks noChangeArrowheads="1"/>
          </p:cNvSpPr>
          <p:nvPr/>
        </p:nvSpPr>
        <p:spPr bwMode="auto">
          <a:xfrm>
            <a:off x="4267200" y="2133601"/>
            <a:ext cx="169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Sales Fact Table</a:t>
            </a:r>
          </a:p>
        </p:txBody>
      </p:sp>
      <p:sp>
        <p:nvSpPr>
          <p:cNvPr id="23560" name="Rectangle 12"/>
          <p:cNvSpPr>
            <a:spLocks noChangeArrowheads="1"/>
          </p:cNvSpPr>
          <p:nvPr/>
        </p:nvSpPr>
        <p:spPr bwMode="auto">
          <a:xfrm>
            <a:off x="4419600" y="2590800"/>
            <a:ext cx="1600200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61" name="Rectangle 13"/>
          <p:cNvSpPr>
            <a:spLocks noChangeArrowheads="1"/>
          </p:cNvSpPr>
          <p:nvPr/>
        </p:nvSpPr>
        <p:spPr bwMode="auto">
          <a:xfrm>
            <a:off x="4419600" y="2667001"/>
            <a:ext cx="1601788" cy="366713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time_key</a:t>
            </a:r>
          </a:p>
        </p:txBody>
      </p:sp>
      <p:sp>
        <p:nvSpPr>
          <p:cNvPr id="23562" name="Rectangle 14"/>
          <p:cNvSpPr>
            <a:spLocks noChangeArrowheads="1"/>
          </p:cNvSpPr>
          <p:nvPr/>
        </p:nvSpPr>
        <p:spPr bwMode="auto">
          <a:xfrm>
            <a:off x="4419600" y="3124201"/>
            <a:ext cx="1600200" cy="366713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item_key</a:t>
            </a:r>
          </a:p>
        </p:txBody>
      </p:sp>
      <p:sp>
        <p:nvSpPr>
          <p:cNvPr id="23563" name="Rectangle 15"/>
          <p:cNvSpPr>
            <a:spLocks noChangeArrowheads="1"/>
          </p:cNvSpPr>
          <p:nvPr/>
        </p:nvSpPr>
        <p:spPr bwMode="auto">
          <a:xfrm>
            <a:off x="4419600" y="3505200"/>
            <a:ext cx="1600200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64" name="Rectangle 16"/>
          <p:cNvSpPr>
            <a:spLocks noChangeArrowheads="1"/>
          </p:cNvSpPr>
          <p:nvPr/>
        </p:nvSpPr>
        <p:spPr bwMode="auto">
          <a:xfrm>
            <a:off x="4419600" y="3505201"/>
            <a:ext cx="1600200" cy="3667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branch_key</a:t>
            </a:r>
          </a:p>
        </p:txBody>
      </p:sp>
      <p:sp>
        <p:nvSpPr>
          <p:cNvPr id="23565" name="Rectangle 17"/>
          <p:cNvSpPr>
            <a:spLocks noChangeArrowheads="1"/>
          </p:cNvSpPr>
          <p:nvPr/>
        </p:nvSpPr>
        <p:spPr bwMode="auto">
          <a:xfrm>
            <a:off x="4419600" y="3962400"/>
            <a:ext cx="1600200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66" name="Rectangle 18"/>
          <p:cNvSpPr>
            <a:spLocks noChangeArrowheads="1"/>
          </p:cNvSpPr>
          <p:nvPr/>
        </p:nvSpPr>
        <p:spPr bwMode="auto">
          <a:xfrm>
            <a:off x="4418013" y="3981451"/>
            <a:ext cx="15938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location_key</a:t>
            </a:r>
          </a:p>
        </p:txBody>
      </p:sp>
      <p:sp>
        <p:nvSpPr>
          <p:cNvPr id="23567" name="Rectangle 19"/>
          <p:cNvSpPr>
            <a:spLocks noChangeArrowheads="1"/>
          </p:cNvSpPr>
          <p:nvPr/>
        </p:nvSpPr>
        <p:spPr bwMode="auto">
          <a:xfrm>
            <a:off x="4384676" y="4419601"/>
            <a:ext cx="1635125" cy="455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68" name="Rectangle 20"/>
          <p:cNvSpPr>
            <a:spLocks noChangeArrowheads="1"/>
          </p:cNvSpPr>
          <p:nvPr/>
        </p:nvSpPr>
        <p:spPr bwMode="auto">
          <a:xfrm>
            <a:off x="4419600" y="4473576"/>
            <a:ext cx="1581150" cy="366713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units_sold</a:t>
            </a:r>
          </a:p>
        </p:txBody>
      </p:sp>
      <p:sp>
        <p:nvSpPr>
          <p:cNvPr id="23569" name="Rectangle 21"/>
          <p:cNvSpPr>
            <a:spLocks noChangeArrowheads="1"/>
          </p:cNvSpPr>
          <p:nvPr/>
        </p:nvSpPr>
        <p:spPr bwMode="auto">
          <a:xfrm>
            <a:off x="4384676" y="4876801"/>
            <a:ext cx="1635125" cy="461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70" name="Rectangle 22"/>
          <p:cNvSpPr>
            <a:spLocks noChangeArrowheads="1"/>
          </p:cNvSpPr>
          <p:nvPr/>
        </p:nvSpPr>
        <p:spPr bwMode="auto">
          <a:xfrm>
            <a:off x="4419600" y="4918076"/>
            <a:ext cx="1587500" cy="366713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dollars_sold</a:t>
            </a:r>
          </a:p>
        </p:txBody>
      </p:sp>
      <p:sp>
        <p:nvSpPr>
          <p:cNvPr id="23571" name="Rectangle 23"/>
          <p:cNvSpPr>
            <a:spLocks noChangeArrowheads="1"/>
          </p:cNvSpPr>
          <p:nvPr/>
        </p:nvSpPr>
        <p:spPr bwMode="auto">
          <a:xfrm>
            <a:off x="4384676" y="5334000"/>
            <a:ext cx="16351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72" name="Rectangle 24"/>
          <p:cNvSpPr>
            <a:spLocks noChangeArrowheads="1"/>
          </p:cNvSpPr>
          <p:nvPr/>
        </p:nvSpPr>
        <p:spPr bwMode="auto">
          <a:xfrm>
            <a:off x="4400550" y="5364163"/>
            <a:ext cx="1587500" cy="36671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avg_sales</a:t>
            </a:r>
          </a:p>
        </p:txBody>
      </p:sp>
      <p:sp>
        <p:nvSpPr>
          <p:cNvPr id="23573" name="Rectangle 25"/>
          <p:cNvSpPr>
            <a:spLocks noChangeArrowheads="1"/>
          </p:cNvSpPr>
          <p:nvPr/>
        </p:nvSpPr>
        <p:spPr bwMode="auto">
          <a:xfrm>
            <a:off x="2819400" y="5715000"/>
            <a:ext cx="1219200" cy="3762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Measures</a:t>
            </a:r>
          </a:p>
        </p:txBody>
      </p:sp>
      <p:sp>
        <p:nvSpPr>
          <p:cNvPr id="23574" name="Line 26"/>
          <p:cNvSpPr>
            <a:spLocks noChangeShapeType="1"/>
          </p:cNvSpPr>
          <p:nvPr/>
        </p:nvSpPr>
        <p:spPr bwMode="auto">
          <a:xfrm flipV="1">
            <a:off x="3608389" y="4648200"/>
            <a:ext cx="769937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5" name="Line 27"/>
          <p:cNvSpPr>
            <a:spLocks noChangeShapeType="1"/>
          </p:cNvSpPr>
          <p:nvPr/>
        </p:nvSpPr>
        <p:spPr bwMode="auto">
          <a:xfrm flipV="1">
            <a:off x="3589339" y="5191126"/>
            <a:ext cx="788987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Line 28"/>
          <p:cNvSpPr>
            <a:spLocks noChangeShapeType="1"/>
          </p:cNvSpPr>
          <p:nvPr/>
        </p:nvSpPr>
        <p:spPr bwMode="auto">
          <a:xfrm flipV="1">
            <a:off x="3589339" y="5559426"/>
            <a:ext cx="90487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Line 29"/>
          <p:cNvSpPr>
            <a:spLocks noChangeShapeType="1"/>
          </p:cNvSpPr>
          <p:nvPr/>
        </p:nvSpPr>
        <p:spPr bwMode="auto">
          <a:xfrm flipH="1">
            <a:off x="3165475" y="3816351"/>
            <a:ext cx="1193800" cy="73501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Line 30"/>
          <p:cNvSpPr>
            <a:spLocks noChangeShapeType="1"/>
          </p:cNvSpPr>
          <p:nvPr/>
        </p:nvSpPr>
        <p:spPr bwMode="auto">
          <a:xfrm flipH="1" flipV="1">
            <a:off x="3429000" y="2362200"/>
            <a:ext cx="914400" cy="3810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Line 31"/>
          <p:cNvSpPr>
            <a:spLocks noChangeShapeType="1"/>
          </p:cNvSpPr>
          <p:nvPr/>
        </p:nvSpPr>
        <p:spPr bwMode="auto">
          <a:xfrm>
            <a:off x="6096000" y="4267200"/>
            <a:ext cx="533400" cy="3810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Line 32"/>
          <p:cNvSpPr>
            <a:spLocks noChangeShapeType="1"/>
          </p:cNvSpPr>
          <p:nvPr/>
        </p:nvSpPr>
        <p:spPr bwMode="auto">
          <a:xfrm flipV="1">
            <a:off x="6019800" y="2743201"/>
            <a:ext cx="762000" cy="52546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81" name="Group 33"/>
          <p:cNvGrpSpPr>
            <a:grpSpLocks/>
          </p:cNvGrpSpPr>
          <p:nvPr/>
        </p:nvGrpSpPr>
        <p:grpSpPr bwMode="auto">
          <a:xfrm>
            <a:off x="6705600" y="1524001"/>
            <a:ext cx="1303338" cy="1744663"/>
            <a:chOff x="3796" y="1002"/>
            <a:chExt cx="812" cy="1081"/>
          </a:xfrm>
        </p:grpSpPr>
        <p:sp>
          <p:nvSpPr>
            <p:cNvPr id="23613" name="Rectangle 34"/>
            <p:cNvSpPr>
              <a:spLocks noChangeArrowheads="1"/>
            </p:cNvSpPr>
            <p:nvPr/>
          </p:nvSpPr>
          <p:spPr bwMode="auto">
            <a:xfrm>
              <a:off x="3796" y="1262"/>
              <a:ext cx="812" cy="82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item_key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item_name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brand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type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supplier_type</a:t>
              </a:r>
            </a:p>
          </p:txBody>
        </p:sp>
        <p:sp>
          <p:nvSpPr>
            <p:cNvPr id="23614" name="Text Box 35"/>
            <p:cNvSpPr txBox="1">
              <a:spLocks noChangeArrowheads="1"/>
            </p:cNvSpPr>
            <p:nvPr/>
          </p:nvSpPr>
          <p:spPr bwMode="auto">
            <a:xfrm>
              <a:off x="3953" y="1002"/>
              <a:ext cx="401" cy="25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item</a:t>
              </a:r>
            </a:p>
          </p:txBody>
        </p:sp>
      </p:grpSp>
      <p:grpSp>
        <p:nvGrpSpPr>
          <p:cNvPr id="23582" name="Group 36"/>
          <p:cNvGrpSpPr>
            <a:grpSpLocks/>
          </p:cNvGrpSpPr>
          <p:nvPr/>
        </p:nvGrpSpPr>
        <p:grpSpPr bwMode="auto">
          <a:xfrm>
            <a:off x="1828800" y="3962401"/>
            <a:ext cx="1290638" cy="1230313"/>
            <a:chOff x="3896" y="2472"/>
            <a:chExt cx="803" cy="762"/>
          </a:xfrm>
        </p:grpSpPr>
        <p:sp>
          <p:nvSpPr>
            <p:cNvPr id="23611" name="Rectangle 37"/>
            <p:cNvSpPr>
              <a:spLocks noChangeArrowheads="1"/>
            </p:cNvSpPr>
            <p:nvPr/>
          </p:nvSpPr>
          <p:spPr bwMode="auto">
            <a:xfrm>
              <a:off x="3896" y="2716"/>
              <a:ext cx="803" cy="51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branch_key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branch_name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branch_type</a:t>
              </a:r>
            </a:p>
          </p:txBody>
        </p:sp>
        <p:sp>
          <p:nvSpPr>
            <p:cNvPr id="23612" name="Text Box 38"/>
            <p:cNvSpPr txBox="1">
              <a:spLocks noChangeArrowheads="1"/>
            </p:cNvSpPr>
            <p:nvPr/>
          </p:nvSpPr>
          <p:spPr bwMode="auto">
            <a:xfrm>
              <a:off x="3907" y="2472"/>
              <a:ext cx="507" cy="23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branch</a:t>
              </a:r>
            </a:p>
          </p:txBody>
        </p:sp>
      </p:grpSp>
      <p:sp>
        <p:nvSpPr>
          <p:cNvPr id="23583" name="Rectangle 39"/>
          <p:cNvSpPr>
            <a:spLocks noChangeArrowheads="1"/>
          </p:cNvSpPr>
          <p:nvPr/>
        </p:nvSpPr>
        <p:spPr bwMode="auto">
          <a:xfrm>
            <a:off x="8535989" y="2495550"/>
            <a:ext cx="16081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84" name="Rectangle 40"/>
          <p:cNvSpPr>
            <a:spLocks noChangeArrowheads="1"/>
          </p:cNvSpPr>
          <p:nvPr/>
        </p:nvSpPr>
        <p:spPr bwMode="auto">
          <a:xfrm>
            <a:off x="8383588" y="1581151"/>
            <a:ext cx="203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Shipping Fact Table</a:t>
            </a:r>
          </a:p>
        </p:txBody>
      </p:sp>
      <p:sp>
        <p:nvSpPr>
          <p:cNvPr id="23585" name="Rectangle 41"/>
          <p:cNvSpPr>
            <a:spLocks noChangeArrowheads="1"/>
          </p:cNvSpPr>
          <p:nvPr/>
        </p:nvSpPr>
        <p:spPr bwMode="auto">
          <a:xfrm>
            <a:off x="8535988" y="2038350"/>
            <a:ext cx="1600200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86" name="Rectangle 42"/>
          <p:cNvSpPr>
            <a:spLocks noChangeArrowheads="1"/>
          </p:cNvSpPr>
          <p:nvPr/>
        </p:nvSpPr>
        <p:spPr bwMode="auto">
          <a:xfrm>
            <a:off x="8535989" y="2114551"/>
            <a:ext cx="1601787" cy="366713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time_key</a:t>
            </a:r>
          </a:p>
        </p:txBody>
      </p:sp>
      <p:sp>
        <p:nvSpPr>
          <p:cNvPr id="23587" name="Rectangle 43"/>
          <p:cNvSpPr>
            <a:spLocks noChangeArrowheads="1"/>
          </p:cNvSpPr>
          <p:nvPr/>
        </p:nvSpPr>
        <p:spPr bwMode="auto">
          <a:xfrm>
            <a:off x="8535988" y="2571751"/>
            <a:ext cx="1600200" cy="366713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item_key</a:t>
            </a:r>
          </a:p>
        </p:txBody>
      </p:sp>
      <p:sp>
        <p:nvSpPr>
          <p:cNvPr id="23588" name="Rectangle 44"/>
          <p:cNvSpPr>
            <a:spLocks noChangeArrowheads="1"/>
          </p:cNvSpPr>
          <p:nvPr/>
        </p:nvSpPr>
        <p:spPr bwMode="auto">
          <a:xfrm>
            <a:off x="8535988" y="2952750"/>
            <a:ext cx="1600200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89" name="Rectangle 45"/>
          <p:cNvSpPr>
            <a:spLocks noChangeArrowheads="1"/>
          </p:cNvSpPr>
          <p:nvPr/>
        </p:nvSpPr>
        <p:spPr bwMode="auto">
          <a:xfrm>
            <a:off x="8535988" y="2952751"/>
            <a:ext cx="1600200" cy="3667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shipper_key</a:t>
            </a:r>
          </a:p>
        </p:txBody>
      </p:sp>
      <p:sp>
        <p:nvSpPr>
          <p:cNvPr id="23590" name="Rectangle 46"/>
          <p:cNvSpPr>
            <a:spLocks noChangeArrowheads="1"/>
          </p:cNvSpPr>
          <p:nvPr/>
        </p:nvSpPr>
        <p:spPr bwMode="auto">
          <a:xfrm>
            <a:off x="8535988" y="3409950"/>
            <a:ext cx="1600200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91" name="Rectangle 47"/>
          <p:cNvSpPr>
            <a:spLocks noChangeArrowheads="1"/>
          </p:cNvSpPr>
          <p:nvPr/>
        </p:nvSpPr>
        <p:spPr bwMode="auto">
          <a:xfrm>
            <a:off x="8534400" y="3429001"/>
            <a:ext cx="15938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from_location</a:t>
            </a:r>
          </a:p>
        </p:txBody>
      </p:sp>
      <p:sp>
        <p:nvSpPr>
          <p:cNvPr id="23592" name="Rectangle 48"/>
          <p:cNvSpPr>
            <a:spLocks noChangeArrowheads="1"/>
          </p:cNvSpPr>
          <p:nvPr/>
        </p:nvSpPr>
        <p:spPr bwMode="auto">
          <a:xfrm>
            <a:off x="8501064" y="3867151"/>
            <a:ext cx="1635125" cy="455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93" name="Rectangle 49"/>
          <p:cNvSpPr>
            <a:spLocks noChangeArrowheads="1"/>
          </p:cNvSpPr>
          <p:nvPr/>
        </p:nvSpPr>
        <p:spPr bwMode="auto">
          <a:xfrm>
            <a:off x="8535988" y="3943351"/>
            <a:ext cx="15557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to_location</a:t>
            </a:r>
          </a:p>
        </p:txBody>
      </p:sp>
      <p:sp>
        <p:nvSpPr>
          <p:cNvPr id="23594" name="Rectangle 50"/>
          <p:cNvSpPr>
            <a:spLocks noChangeArrowheads="1"/>
          </p:cNvSpPr>
          <p:nvPr/>
        </p:nvSpPr>
        <p:spPr bwMode="auto">
          <a:xfrm>
            <a:off x="8501064" y="4324351"/>
            <a:ext cx="1635125" cy="461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95" name="Rectangle 51"/>
          <p:cNvSpPr>
            <a:spLocks noChangeArrowheads="1"/>
          </p:cNvSpPr>
          <p:nvPr/>
        </p:nvSpPr>
        <p:spPr bwMode="auto">
          <a:xfrm>
            <a:off x="8535988" y="4365626"/>
            <a:ext cx="1574800" cy="366713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dollars_cost</a:t>
            </a:r>
          </a:p>
        </p:txBody>
      </p:sp>
      <p:sp>
        <p:nvSpPr>
          <p:cNvPr id="23596" name="Rectangle 52"/>
          <p:cNvSpPr>
            <a:spLocks noChangeArrowheads="1"/>
          </p:cNvSpPr>
          <p:nvPr/>
        </p:nvSpPr>
        <p:spPr bwMode="auto">
          <a:xfrm>
            <a:off x="8501064" y="4781550"/>
            <a:ext cx="16351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97" name="Rectangle 53"/>
          <p:cNvSpPr>
            <a:spLocks noChangeArrowheads="1"/>
          </p:cNvSpPr>
          <p:nvPr/>
        </p:nvSpPr>
        <p:spPr bwMode="auto">
          <a:xfrm>
            <a:off x="8516938" y="4811713"/>
            <a:ext cx="1625600" cy="36671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units_shipped</a:t>
            </a:r>
          </a:p>
        </p:txBody>
      </p:sp>
      <p:sp>
        <p:nvSpPr>
          <p:cNvPr id="23598" name="Line 55"/>
          <p:cNvSpPr>
            <a:spLocks noChangeShapeType="1"/>
          </p:cNvSpPr>
          <p:nvPr/>
        </p:nvSpPr>
        <p:spPr bwMode="auto">
          <a:xfrm flipH="1" flipV="1">
            <a:off x="8153400" y="1524000"/>
            <a:ext cx="381000" cy="685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99" name="Line 56"/>
          <p:cNvSpPr>
            <a:spLocks noChangeShapeType="1"/>
          </p:cNvSpPr>
          <p:nvPr/>
        </p:nvSpPr>
        <p:spPr bwMode="auto">
          <a:xfrm flipH="1">
            <a:off x="4267200" y="1524000"/>
            <a:ext cx="3886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600" name="Line 57"/>
          <p:cNvSpPr>
            <a:spLocks noChangeShapeType="1"/>
          </p:cNvSpPr>
          <p:nvPr/>
        </p:nvSpPr>
        <p:spPr bwMode="auto">
          <a:xfrm flipH="1">
            <a:off x="3429000" y="1524000"/>
            <a:ext cx="91440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601" name="Line 58"/>
          <p:cNvSpPr>
            <a:spLocks noChangeShapeType="1"/>
          </p:cNvSpPr>
          <p:nvPr/>
        </p:nvSpPr>
        <p:spPr bwMode="auto">
          <a:xfrm flipH="1" flipV="1">
            <a:off x="8001000" y="2286000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602" name="Line 59"/>
          <p:cNvSpPr>
            <a:spLocks noChangeShapeType="1"/>
          </p:cNvSpPr>
          <p:nvPr/>
        </p:nvSpPr>
        <p:spPr bwMode="auto">
          <a:xfrm flipH="1">
            <a:off x="7772400" y="3657600"/>
            <a:ext cx="685800" cy="762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603" name="Line 60"/>
          <p:cNvSpPr>
            <a:spLocks noChangeShapeType="1"/>
          </p:cNvSpPr>
          <p:nvPr/>
        </p:nvSpPr>
        <p:spPr bwMode="auto">
          <a:xfrm flipH="1">
            <a:off x="8001000" y="4191000"/>
            <a:ext cx="457200" cy="228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604" name="Line 61"/>
          <p:cNvSpPr>
            <a:spLocks noChangeShapeType="1"/>
          </p:cNvSpPr>
          <p:nvPr/>
        </p:nvSpPr>
        <p:spPr bwMode="auto">
          <a:xfrm>
            <a:off x="10515600" y="320040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3605" name="Group 63"/>
          <p:cNvGrpSpPr>
            <a:grpSpLocks/>
          </p:cNvGrpSpPr>
          <p:nvPr/>
        </p:nvGrpSpPr>
        <p:grpSpPr bwMode="auto">
          <a:xfrm>
            <a:off x="9136063" y="5410200"/>
            <a:ext cx="1344612" cy="1473200"/>
            <a:chOff x="3891" y="2472"/>
            <a:chExt cx="836" cy="911"/>
          </a:xfrm>
        </p:grpSpPr>
        <p:sp>
          <p:nvSpPr>
            <p:cNvPr id="23609" name="Rectangle 64"/>
            <p:cNvSpPr>
              <a:spLocks noChangeArrowheads="1"/>
            </p:cNvSpPr>
            <p:nvPr/>
          </p:nvSpPr>
          <p:spPr bwMode="auto">
            <a:xfrm>
              <a:off x="3896" y="2715"/>
              <a:ext cx="831" cy="66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shipper_key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shipper_name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location_key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shipper_type</a:t>
              </a:r>
            </a:p>
          </p:txBody>
        </p:sp>
        <p:sp>
          <p:nvSpPr>
            <p:cNvPr id="23610" name="Text Box 65"/>
            <p:cNvSpPr txBox="1">
              <a:spLocks noChangeArrowheads="1"/>
            </p:cNvSpPr>
            <p:nvPr/>
          </p:nvSpPr>
          <p:spPr bwMode="auto">
            <a:xfrm>
              <a:off x="3891" y="2472"/>
              <a:ext cx="539" cy="23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shipper</a:t>
              </a:r>
            </a:p>
          </p:txBody>
        </p:sp>
      </p:grpSp>
      <p:sp>
        <p:nvSpPr>
          <p:cNvPr id="23606" name="Line 66"/>
          <p:cNvSpPr>
            <a:spLocks noChangeShapeType="1"/>
          </p:cNvSpPr>
          <p:nvPr/>
        </p:nvSpPr>
        <p:spPr bwMode="auto">
          <a:xfrm flipH="1">
            <a:off x="10134600" y="4800600"/>
            <a:ext cx="381000" cy="106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607" name="Line 67"/>
          <p:cNvSpPr>
            <a:spLocks noChangeShapeType="1"/>
          </p:cNvSpPr>
          <p:nvPr/>
        </p:nvSpPr>
        <p:spPr bwMode="auto">
          <a:xfrm>
            <a:off x="10134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608" name="Line 68"/>
          <p:cNvSpPr>
            <a:spLocks noChangeShapeType="1"/>
          </p:cNvSpPr>
          <p:nvPr/>
        </p:nvSpPr>
        <p:spPr bwMode="auto">
          <a:xfrm flipH="1" flipV="1">
            <a:off x="7391400" y="5791200"/>
            <a:ext cx="1752600" cy="685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3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12192000" cy="11811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A Concept </a:t>
            </a:r>
            <a:r>
              <a:rPr lang="en-US" altLang="en-US" dirty="0" smtClean="0"/>
              <a:t>Hierarchy for a </a:t>
            </a:r>
            <a:r>
              <a:rPr lang="en-US" altLang="en-US" b="1" dirty="0" smtClean="0"/>
              <a:t>Dimension</a:t>
            </a:r>
            <a:r>
              <a:rPr lang="en-US" altLang="en-US" dirty="0" smtClean="0"/>
              <a:t> </a:t>
            </a:r>
            <a:r>
              <a:rPr lang="en-US" altLang="en-US" dirty="0"/>
              <a:t>(location)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6400801" y="1447800"/>
            <a:ext cx="487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all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4876801" y="2438400"/>
            <a:ext cx="106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Europe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7924800" y="2438400"/>
            <a:ext cx="209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North_America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9553576" y="3505200"/>
            <a:ext cx="1114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Mexico</a:t>
            </a:r>
          </a:p>
        </p:txBody>
      </p:sp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7467601" y="3505200"/>
            <a:ext cx="1096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Canada</a:t>
            </a:r>
          </a:p>
        </p:txBody>
      </p:sp>
      <p:sp>
        <p:nvSpPr>
          <p:cNvPr id="24585" name="Text Box 8"/>
          <p:cNvSpPr txBox="1">
            <a:spLocks noChangeArrowheads="1"/>
          </p:cNvSpPr>
          <p:nvPr/>
        </p:nvSpPr>
        <p:spPr bwMode="auto">
          <a:xfrm>
            <a:off x="5751514" y="3505200"/>
            <a:ext cx="877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Spain</a:t>
            </a:r>
          </a:p>
        </p:txBody>
      </p:sp>
      <p:sp>
        <p:nvSpPr>
          <p:cNvPr id="24586" name="Text Box 9"/>
          <p:cNvSpPr txBox="1">
            <a:spLocks noChangeArrowheads="1"/>
          </p:cNvSpPr>
          <p:nvPr/>
        </p:nvSpPr>
        <p:spPr bwMode="auto">
          <a:xfrm>
            <a:off x="3733801" y="3505200"/>
            <a:ext cx="1317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Germany</a:t>
            </a:r>
          </a:p>
        </p:txBody>
      </p:sp>
      <p:sp>
        <p:nvSpPr>
          <p:cNvPr id="24587" name="Text Box 10"/>
          <p:cNvSpPr txBox="1">
            <a:spLocks noChangeArrowheads="1"/>
          </p:cNvSpPr>
          <p:nvPr/>
        </p:nvSpPr>
        <p:spPr bwMode="auto">
          <a:xfrm>
            <a:off x="6400801" y="4572000"/>
            <a:ext cx="152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Vancouver</a:t>
            </a:r>
          </a:p>
        </p:txBody>
      </p:sp>
      <p:sp>
        <p:nvSpPr>
          <p:cNvPr id="24588" name="Text Box 11"/>
          <p:cNvSpPr txBox="1">
            <a:spLocks noChangeArrowheads="1"/>
          </p:cNvSpPr>
          <p:nvPr/>
        </p:nvSpPr>
        <p:spPr bwMode="auto">
          <a:xfrm>
            <a:off x="7543800" y="5562600"/>
            <a:ext cx="1284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M. Wind</a:t>
            </a:r>
          </a:p>
        </p:txBody>
      </p:sp>
      <p:sp>
        <p:nvSpPr>
          <p:cNvPr id="24589" name="Text Box 12"/>
          <p:cNvSpPr txBox="1">
            <a:spLocks noChangeArrowheads="1"/>
          </p:cNvSpPr>
          <p:nvPr/>
        </p:nvSpPr>
        <p:spPr bwMode="auto">
          <a:xfrm>
            <a:off x="5715001" y="5562600"/>
            <a:ext cx="1165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L. Chan</a:t>
            </a:r>
          </a:p>
        </p:txBody>
      </p:sp>
      <p:sp>
        <p:nvSpPr>
          <p:cNvPr id="24590" name="Text Box 13"/>
          <p:cNvSpPr txBox="1">
            <a:spLocks noChangeArrowheads="1"/>
          </p:cNvSpPr>
          <p:nvPr/>
        </p:nvSpPr>
        <p:spPr bwMode="auto">
          <a:xfrm>
            <a:off x="6858000" y="243840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24591" name="Text Box 14"/>
          <p:cNvSpPr txBox="1">
            <a:spLocks noChangeArrowheads="1"/>
          </p:cNvSpPr>
          <p:nvPr/>
        </p:nvSpPr>
        <p:spPr bwMode="auto">
          <a:xfrm>
            <a:off x="8915400" y="350520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24592" name="Text Box 15"/>
          <p:cNvSpPr txBox="1">
            <a:spLocks noChangeArrowheads="1"/>
          </p:cNvSpPr>
          <p:nvPr/>
        </p:nvSpPr>
        <p:spPr bwMode="auto">
          <a:xfrm>
            <a:off x="5181600" y="350520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24593" name="Text Box 16"/>
          <p:cNvSpPr txBox="1">
            <a:spLocks noChangeArrowheads="1"/>
          </p:cNvSpPr>
          <p:nvPr/>
        </p:nvSpPr>
        <p:spPr bwMode="auto">
          <a:xfrm>
            <a:off x="4953000" y="464820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24594" name="Text Box 17"/>
          <p:cNvSpPr txBox="1">
            <a:spLocks noChangeArrowheads="1"/>
          </p:cNvSpPr>
          <p:nvPr/>
        </p:nvSpPr>
        <p:spPr bwMode="auto">
          <a:xfrm>
            <a:off x="8001000" y="457200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24595" name="Text Box 18"/>
          <p:cNvSpPr txBox="1">
            <a:spLocks noChangeArrowheads="1"/>
          </p:cNvSpPr>
          <p:nvPr/>
        </p:nvSpPr>
        <p:spPr bwMode="auto">
          <a:xfrm>
            <a:off x="7010400" y="556260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24596" name="Line 19"/>
          <p:cNvSpPr>
            <a:spLocks noChangeShapeType="1"/>
          </p:cNvSpPr>
          <p:nvPr/>
        </p:nvSpPr>
        <p:spPr bwMode="auto">
          <a:xfrm flipH="1">
            <a:off x="5410200" y="18288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Line 20"/>
          <p:cNvSpPr>
            <a:spLocks noChangeShapeType="1"/>
          </p:cNvSpPr>
          <p:nvPr/>
        </p:nvSpPr>
        <p:spPr bwMode="auto">
          <a:xfrm>
            <a:off x="6629400" y="1828800"/>
            <a:ext cx="2209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Line 21"/>
          <p:cNvSpPr>
            <a:spLocks noChangeShapeType="1"/>
          </p:cNvSpPr>
          <p:nvPr/>
        </p:nvSpPr>
        <p:spPr bwMode="auto">
          <a:xfrm flipH="1">
            <a:off x="4343400" y="28194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Line 22"/>
          <p:cNvSpPr>
            <a:spLocks noChangeShapeType="1"/>
          </p:cNvSpPr>
          <p:nvPr/>
        </p:nvSpPr>
        <p:spPr bwMode="auto">
          <a:xfrm>
            <a:off x="5334000" y="2819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Line 23"/>
          <p:cNvSpPr>
            <a:spLocks noChangeShapeType="1"/>
          </p:cNvSpPr>
          <p:nvPr/>
        </p:nvSpPr>
        <p:spPr bwMode="auto">
          <a:xfrm flipH="1">
            <a:off x="8001000" y="28194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Line 24"/>
          <p:cNvSpPr>
            <a:spLocks noChangeShapeType="1"/>
          </p:cNvSpPr>
          <p:nvPr/>
        </p:nvSpPr>
        <p:spPr bwMode="auto">
          <a:xfrm>
            <a:off x="8991600" y="28194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Line 25"/>
          <p:cNvSpPr>
            <a:spLocks noChangeShapeType="1"/>
          </p:cNvSpPr>
          <p:nvPr/>
        </p:nvSpPr>
        <p:spPr bwMode="auto">
          <a:xfrm flipH="1">
            <a:off x="3886200" y="38862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Line 26"/>
          <p:cNvSpPr>
            <a:spLocks noChangeShapeType="1"/>
          </p:cNvSpPr>
          <p:nvPr/>
        </p:nvSpPr>
        <p:spPr bwMode="auto">
          <a:xfrm>
            <a:off x="4419600" y="38862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Line 27"/>
          <p:cNvSpPr>
            <a:spLocks noChangeShapeType="1"/>
          </p:cNvSpPr>
          <p:nvPr/>
        </p:nvSpPr>
        <p:spPr bwMode="auto">
          <a:xfrm flipH="1">
            <a:off x="5715000" y="3886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Line 28"/>
          <p:cNvSpPr>
            <a:spLocks noChangeShapeType="1"/>
          </p:cNvSpPr>
          <p:nvPr/>
        </p:nvSpPr>
        <p:spPr bwMode="auto">
          <a:xfrm>
            <a:off x="6096000" y="3886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Line 29"/>
          <p:cNvSpPr>
            <a:spLocks noChangeShapeType="1"/>
          </p:cNvSpPr>
          <p:nvPr/>
        </p:nvSpPr>
        <p:spPr bwMode="auto">
          <a:xfrm flipH="1">
            <a:off x="9753600" y="3886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Line 30"/>
          <p:cNvSpPr>
            <a:spLocks noChangeShapeType="1"/>
          </p:cNvSpPr>
          <p:nvPr/>
        </p:nvSpPr>
        <p:spPr bwMode="auto">
          <a:xfrm>
            <a:off x="10134600" y="3886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Line 31"/>
          <p:cNvSpPr>
            <a:spLocks noChangeShapeType="1"/>
          </p:cNvSpPr>
          <p:nvPr/>
        </p:nvSpPr>
        <p:spPr bwMode="auto">
          <a:xfrm flipH="1">
            <a:off x="3581400" y="5105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Line 32"/>
          <p:cNvSpPr>
            <a:spLocks noChangeShapeType="1"/>
          </p:cNvSpPr>
          <p:nvPr/>
        </p:nvSpPr>
        <p:spPr bwMode="auto">
          <a:xfrm>
            <a:off x="3962400" y="5105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Line 33"/>
          <p:cNvSpPr>
            <a:spLocks noChangeShapeType="1"/>
          </p:cNvSpPr>
          <p:nvPr/>
        </p:nvSpPr>
        <p:spPr bwMode="auto">
          <a:xfrm flipH="1">
            <a:off x="6400800" y="49530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1" name="Line 34"/>
          <p:cNvSpPr>
            <a:spLocks noChangeShapeType="1"/>
          </p:cNvSpPr>
          <p:nvPr/>
        </p:nvSpPr>
        <p:spPr bwMode="auto">
          <a:xfrm>
            <a:off x="7086600" y="49530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2" name="Text Box 35"/>
          <p:cNvSpPr txBox="1">
            <a:spLocks noChangeArrowheads="1"/>
          </p:cNvSpPr>
          <p:nvPr/>
        </p:nvSpPr>
        <p:spPr bwMode="auto">
          <a:xfrm>
            <a:off x="1828801" y="1524000"/>
            <a:ext cx="487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all</a:t>
            </a:r>
          </a:p>
        </p:txBody>
      </p:sp>
      <p:sp>
        <p:nvSpPr>
          <p:cNvPr id="24613" name="Text Box 36"/>
          <p:cNvSpPr txBox="1">
            <a:spLocks noChangeArrowheads="1"/>
          </p:cNvSpPr>
          <p:nvPr/>
        </p:nvSpPr>
        <p:spPr bwMode="auto">
          <a:xfrm>
            <a:off x="1752601" y="2514600"/>
            <a:ext cx="96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region</a:t>
            </a:r>
          </a:p>
        </p:txBody>
      </p:sp>
      <p:sp>
        <p:nvSpPr>
          <p:cNvPr id="24614" name="Text Box 37"/>
          <p:cNvSpPr txBox="1">
            <a:spLocks noChangeArrowheads="1"/>
          </p:cNvSpPr>
          <p:nvPr/>
        </p:nvSpPr>
        <p:spPr bwMode="auto">
          <a:xfrm>
            <a:off x="1828801" y="5638800"/>
            <a:ext cx="893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office</a:t>
            </a:r>
          </a:p>
        </p:txBody>
      </p:sp>
      <p:sp>
        <p:nvSpPr>
          <p:cNvPr id="24615" name="Line 38"/>
          <p:cNvSpPr>
            <a:spLocks noChangeShapeType="1"/>
          </p:cNvSpPr>
          <p:nvPr/>
        </p:nvSpPr>
        <p:spPr bwMode="auto">
          <a:xfrm flipH="1">
            <a:off x="8839200" y="5029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6" name="Line 39"/>
          <p:cNvSpPr>
            <a:spLocks noChangeShapeType="1"/>
          </p:cNvSpPr>
          <p:nvPr/>
        </p:nvSpPr>
        <p:spPr bwMode="auto">
          <a:xfrm>
            <a:off x="9220200" y="5029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7" name="Line 40"/>
          <p:cNvSpPr>
            <a:spLocks noChangeShapeType="1"/>
          </p:cNvSpPr>
          <p:nvPr/>
        </p:nvSpPr>
        <p:spPr bwMode="auto">
          <a:xfrm flipH="1">
            <a:off x="7162800" y="38862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8" name="Line 41"/>
          <p:cNvSpPr>
            <a:spLocks noChangeShapeType="1"/>
          </p:cNvSpPr>
          <p:nvPr/>
        </p:nvSpPr>
        <p:spPr bwMode="auto">
          <a:xfrm>
            <a:off x="7924800" y="38862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9" name="Text Box 42"/>
          <p:cNvSpPr txBox="1">
            <a:spLocks noChangeArrowheads="1"/>
          </p:cNvSpPr>
          <p:nvPr/>
        </p:nvSpPr>
        <p:spPr bwMode="auto">
          <a:xfrm>
            <a:off x="1752601" y="3581400"/>
            <a:ext cx="1114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country</a:t>
            </a:r>
          </a:p>
        </p:txBody>
      </p:sp>
      <p:sp>
        <p:nvSpPr>
          <p:cNvPr id="24620" name="Line 43"/>
          <p:cNvSpPr>
            <a:spLocks noChangeShapeType="1"/>
          </p:cNvSpPr>
          <p:nvPr/>
        </p:nvSpPr>
        <p:spPr bwMode="auto">
          <a:xfrm>
            <a:off x="2133600" y="1905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1" name="Line 44"/>
          <p:cNvSpPr>
            <a:spLocks noChangeShapeType="1"/>
          </p:cNvSpPr>
          <p:nvPr/>
        </p:nvSpPr>
        <p:spPr bwMode="auto">
          <a:xfrm>
            <a:off x="213360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2" name="Line 45"/>
          <p:cNvSpPr>
            <a:spLocks noChangeShapeType="1"/>
          </p:cNvSpPr>
          <p:nvPr/>
        </p:nvSpPr>
        <p:spPr bwMode="auto">
          <a:xfrm>
            <a:off x="2133600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Line 46"/>
          <p:cNvSpPr>
            <a:spLocks noChangeShapeType="1"/>
          </p:cNvSpPr>
          <p:nvPr/>
        </p:nvSpPr>
        <p:spPr bwMode="auto">
          <a:xfrm>
            <a:off x="21336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4" name="Text Box 47"/>
          <p:cNvSpPr txBox="1">
            <a:spLocks noChangeArrowheads="1"/>
          </p:cNvSpPr>
          <p:nvPr/>
        </p:nvSpPr>
        <p:spPr bwMode="auto">
          <a:xfrm>
            <a:off x="8610601" y="4648200"/>
            <a:ext cx="1165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Toronto</a:t>
            </a:r>
          </a:p>
        </p:txBody>
      </p:sp>
      <p:sp>
        <p:nvSpPr>
          <p:cNvPr id="24625" name="Text Box 48"/>
          <p:cNvSpPr txBox="1">
            <a:spLocks noChangeArrowheads="1"/>
          </p:cNvSpPr>
          <p:nvPr/>
        </p:nvSpPr>
        <p:spPr bwMode="auto">
          <a:xfrm>
            <a:off x="3352800" y="4648200"/>
            <a:ext cx="133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Frankfurt</a:t>
            </a:r>
          </a:p>
        </p:txBody>
      </p:sp>
      <p:sp>
        <p:nvSpPr>
          <p:cNvPr id="24626" name="Text Box 49"/>
          <p:cNvSpPr txBox="1">
            <a:spLocks noChangeArrowheads="1"/>
          </p:cNvSpPr>
          <p:nvPr/>
        </p:nvSpPr>
        <p:spPr bwMode="auto">
          <a:xfrm>
            <a:off x="1828801" y="4648200"/>
            <a:ext cx="63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307983732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0"/>
            <a:ext cx="11061700" cy="1041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/>
              <a:t>Data Cube Measures</a:t>
            </a:r>
            <a:r>
              <a:rPr lang="en-US" altLang="en-US" dirty="0"/>
              <a:t>: Three Categories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950" y="1184275"/>
            <a:ext cx="10871200" cy="53213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en-US" sz="2400" u="sng" dirty="0">
                <a:solidFill>
                  <a:srgbClr val="FF0000"/>
                </a:solidFill>
              </a:rPr>
              <a:t>Distributive</a:t>
            </a:r>
            <a:r>
              <a:rPr lang="en-US" altLang="en-US" sz="2400" dirty="0"/>
              <a:t>: if the result derived by applying the function to </a:t>
            </a:r>
            <a:r>
              <a:rPr lang="en-US" altLang="en-US" sz="2400" i="1" dirty="0"/>
              <a:t>n </a:t>
            </a:r>
            <a:r>
              <a:rPr lang="en-US" altLang="en-US" sz="2400" dirty="0"/>
              <a:t>aggregate values is the same as that derived by applying the function on all the data without partitioning</a:t>
            </a:r>
          </a:p>
          <a:p>
            <a:pPr lvl="2" eaLnBrk="1" hangingPunct="1">
              <a:spcAft>
                <a:spcPts val="600"/>
              </a:spcAft>
            </a:pPr>
            <a:r>
              <a:rPr lang="en-US" altLang="en-US" sz="2400" dirty="0"/>
              <a:t>E.g., count(), sum(), min(), max()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u="sng" dirty="0">
                <a:solidFill>
                  <a:srgbClr val="FF0000"/>
                </a:solidFill>
              </a:rPr>
              <a:t>Algebraic</a:t>
            </a:r>
            <a:r>
              <a:rPr lang="en-US" altLang="en-US" sz="2400" dirty="0">
                <a:solidFill>
                  <a:srgbClr val="121328"/>
                </a:solidFill>
              </a:rPr>
              <a:t>: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/>
              <a:t>if it can be computed by an algebraic function with </a:t>
            </a:r>
            <a:r>
              <a:rPr lang="en-US" altLang="en-US" sz="2400" i="1" dirty="0"/>
              <a:t>M</a:t>
            </a:r>
            <a:r>
              <a:rPr lang="en-US" altLang="en-US" sz="2400" dirty="0"/>
              <a:t> arguments (where</a:t>
            </a:r>
            <a:r>
              <a:rPr lang="en-US" altLang="en-US" sz="2400" i="1" dirty="0"/>
              <a:t> M</a:t>
            </a:r>
            <a:r>
              <a:rPr lang="en-US" altLang="en-US" sz="2400" dirty="0"/>
              <a:t> is a bounded integer), each of which is obtained by applying a distributive aggregate function</a:t>
            </a:r>
            <a:endParaRPr lang="en-US" altLang="en-US" sz="2400" dirty="0">
              <a:solidFill>
                <a:srgbClr val="121328"/>
              </a:solidFill>
            </a:endParaRPr>
          </a:p>
          <a:p>
            <a:pPr lvl="2" eaLnBrk="1" hangingPunct="1">
              <a:spcAft>
                <a:spcPts val="600"/>
              </a:spcAft>
            </a:pPr>
            <a:r>
              <a:rPr lang="en-US" altLang="en-US" sz="2400" dirty="0" err="1" smtClean="0">
                <a:solidFill>
                  <a:srgbClr val="121328"/>
                </a:solidFill>
              </a:rPr>
              <a:t>avg</a:t>
            </a:r>
            <a:r>
              <a:rPr lang="en-US" altLang="en-US" sz="2400" dirty="0" smtClean="0">
                <a:solidFill>
                  <a:srgbClr val="121328"/>
                </a:solidFill>
              </a:rPr>
              <a:t>(x) = sum(x) / count(x)</a:t>
            </a:r>
          </a:p>
          <a:p>
            <a:pPr lvl="2">
              <a:spcAft>
                <a:spcPts val="600"/>
              </a:spcAft>
            </a:pPr>
            <a:r>
              <a:rPr lang="en-US" altLang="en-US" sz="2400" dirty="0" smtClean="0">
                <a:solidFill>
                  <a:srgbClr val="121328"/>
                </a:solidFill>
              </a:rPr>
              <a:t>Is </a:t>
            </a:r>
            <a:r>
              <a:rPr lang="en-US" altLang="en-US" sz="2400" dirty="0" err="1" smtClean="0">
                <a:solidFill>
                  <a:srgbClr val="121328"/>
                </a:solidFill>
              </a:rPr>
              <a:t>min_N</a:t>
            </a:r>
            <a:r>
              <a:rPr lang="en-US" altLang="en-US" sz="2400" dirty="0" smtClean="0">
                <a:solidFill>
                  <a:srgbClr val="121328"/>
                </a:solidFill>
              </a:rPr>
              <a:t>() an algebraic measure?   How about </a:t>
            </a:r>
            <a:r>
              <a:rPr lang="en-US" altLang="en-US" sz="2400" dirty="0" err="1">
                <a:solidFill>
                  <a:srgbClr val="121328"/>
                </a:solidFill>
              </a:rPr>
              <a:t>standard_deviation</a:t>
            </a:r>
            <a:r>
              <a:rPr lang="en-US" altLang="en-US" sz="2400" dirty="0" smtClean="0">
                <a:solidFill>
                  <a:srgbClr val="121328"/>
                </a:solidFill>
              </a:rPr>
              <a:t>()?</a:t>
            </a:r>
            <a:endParaRPr lang="en-US" altLang="en-US" sz="2400" dirty="0">
              <a:solidFill>
                <a:srgbClr val="121328"/>
              </a:solidFill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en-US" sz="2400" u="sng" dirty="0">
                <a:solidFill>
                  <a:srgbClr val="FF0000"/>
                </a:solidFill>
              </a:rPr>
              <a:t>Holistic</a:t>
            </a:r>
            <a:r>
              <a:rPr lang="en-US" altLang="en-US" sz="2400" dirty="0">
                <a:solidFill>
                  <a:srgbClr val="FF0000"/>
                </a:solidFill>
              </a:rPr>
              <a:t>: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/>
              <a:t>if there is no constant bound on the storage size needed to describe a </a:t>
            </a:r>
            <a:r>
              <a:rPr lang="en-US" altLang="en-US" sz="2400" dirty="0" err="1"/>
              <a:t>subaggregate</a:t>
            </a:r>
            <a:r>
              <a:rPr lang="en-US" altLang="en-US" sz="2400" dirty="0"/>
              <a:t>.</a:t>
            </a:r>
            <a:r>
              <a:rPr lang="en-US" altLang="en-US" sz="2400" dirty="0">
                <a:solidFill>
                  <a:schemeClr val="hlink"/>
                </a:solidFill>
              </a:rPr>
              <a:t>  </a:t>
            </a:r>
          </a:p>
          <a:p>
            <a:pPr lvl="2" eaLnBrk="1" hangingPunct="1">
              <a:spcAft>
                <a:spcPts val="600"/>
              </a:spcAft>
            </a:pPr>
            <a:r>
              <a:rPr lang="en-US" altLang="en-US" sz="2400" dirty="0"/>
              <a:t>E.g., median(), mode(), rank()</a:t>
            </a:r>
          </a:p>
        </p:txBody>
      </p:sp>
    </p:spTree>
    <p:extLst>
      <p:ext uri="{BB962C8B-B14F-4D97-AF65-F5344CB8AC3E}">
        <p14:creationId xmlns:p14="http://schemas.microsoft.com/office/powerpoint/2010/main" val="384402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800" y="0"/>
            <a:ext cx="93345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View of Warehouses and Hierarchies</a:t>
            </a:r>
            <a:endParaRPr lang="en-US" altLang="en-US" sz="6000" dirty="0" smtClean="0"/>
          </a:p>
        </p:txBody>
      </p:sp>
      <p:pic>
        <p:nvPicPr>
          <p:cNvPr id="26628" name="Picture 3" descr="worksp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73176"/>
            <a:ext cx="6858000" cy="52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4" descr="reghi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133601"/>
            <a:ext cx="217170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7480300" y="2616200"/>
            <a:ext cx="4038600" cy="3276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 u="sng" dirty="0">
                <a:solidFill>
                  <a:srgbClr val="006666"/>
                </a:solidFill>
              </a:rPr>
              <a:t>Specification of hierarchies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Schema hierarchy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day &lt; {month &lt; quarter; week} &lt; year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err="1"/>
              <a:t>Set_grouping</a:t>
            </a:r>
            <a:r>
              <a:rPr lang="en-US" altLang="en-US" sz="2400" dirty="0"/>
              <a:t> hierarchy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{1..10} &lt; inexpensive</a:t>
            </a:r>
          </a:p>
        </p:txBody>
      </p:sp>
    </p:spTree>
    <p:extLst>
      <p:ext uri="{BB962C8B-B14F-4D97-AF65-F5344CB8AC3E}">
        <p14:creationId xmlns:p14="http://schemas.microsoft.com/office/powerpoint/2010/main" val="294702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 dirty="0" smtClean="0"/>
              <a:t>Multidimensional Data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386128"/>
            <a:ext cx="10540999" cy="647701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/>
            <a:r>
              <a:rPr lang="en-US" altLang="en-US" dirty="0" smtClean="0"/>
              <a:t>Sales volume as a function of product, month, and region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30946" y="2519984"/>
            <a:ext cx="3964954" cy="3799231"/>
            <a:chOff x="2207246" y="2667002"/>
            <a:chExt cx="3964954" cy="3799231"/>
          </a:xfrm>
        </p:grpSpPr>
        <p:sp>
          <p:nvSpPr>
            <p:cNvPr id="27653" name="AutoShape 4"/>
            <p:cNvSpPr>
              <a:spLocks noChangeArrowheads="1"/>
            </p:cNvSpPr>
            <p:nvPr/>
          </p:nvSpPr>
          <p:spPr bwMode="auto">
            <a:xfrm>
              <a:off x="2901950" y="3130550"/>
              <a:ext cx="3263900" cy="2882900"/>
            </a:xfrm>
            <a:prstGeom prst="cube">
              <a:avLst>
                <a:gd name="adj" fmla="val 2499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7654" name="Line 5"/>
            <p:cNvSpPr>
              <a:spLocks noChangeShapeType="1"/>
            </p:cNvSpPr>
            <p:nvPr/>
          </p:nvSpPr>
          <p:spPr bwMode="auto">
            <a:xfrm>
              <a:off x="2895600" y="4191000"/>
              <a:ext cx="2590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5" name="Line 6"/>
            <p:cNvSpPr>
              <a:spLocks noChangeShapeType="1"/>
            </p:cNvSpPr>
            <p:nvPr/>
          </p:nvSpPr>
          <p:spPr bwMode="auto">
            <a:xfrm>
              <a:off x="2886075" y="4495800"/>
              <a:ext cx="2590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6" name="Line 7"/>
            <p:cNvSpPr>
              <a:spLocks noChangeShapeType="1"/>
            </p:cNvSpPr>
            <p:nvPr/>
          </p:nvSpPr>
          <p:spPr bwMode="auto">
            <a:xfrm>
              <a:off x="2895600" y="4876800"/>
              <a:ext cx="2590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7" name="Line 8"/>
            <p:cNvSpPr>
              <a:spLocks noChangeShapeType="1"/>
            </p:cNvSpPr>
            <p:nvPr/>
          </p:nvSpPr>
          <p:spPr bwMode="auto">
            <a:xfrm>
              <a:off x="2895600" y="5181600"/>
              <a:ext cx="2590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Line 9"/>
            <p:cNvSpPr>
              <a:spLocks noChangeShapeType="1"/>
            </p:cNvSpPr>
            <p:nvPr/>
          </p:nvSpPr>
          <p:spPr bwMode="auto">
            <a:xfrm>
              <a:off x="2895600" y="5486400"/>
              <a:ext cx="2590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9" name="Line 10"/>
            <p:cNvSpPr>
              <a:spLocks noChangeShapeType="1"/>
            </p:cNvSpPr>
            <p:nvPr/>
          </p:nvSpPr>
          <p:spPr bwMode="auto">
            <a:xfrm>
              <a:off x="2895600" y="5791200"/>
              <a:ext cx="2590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Line 11"/>
            <p:cNvSpPr>
              <a:spLocks noChangeShapeType="1"/>
            </p:cNvSpPr>
            <p:nvPr/>
          </p:nvSpPr>
          <p:spPr bwMode="auto">
            <a:xfrm>
              <a:off x="3200400" y="3886200"/>
              <a:ext cx="0" cy="213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Line 12"/>
            <p:cNvSpPr>
              <a:spLocks noChangeShapeType="1"/>
            </p:cNvSpPr>
            <p:nvPr/>
          </p:nvSpPr>
          <p:spPr bwMode="auto">
            <a:xfrm>
              <a:off x="3886200" y="3886200"/>
              <a:ext cx="0" cy="213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Line 13"/>
            <p:cNvSpPr>
              <a:spLocks noChangeShapeType="1"/>
            </p:cNvSpPr>
            <p:nvPr/>
          </p:nvSpPr>
          <p:spPr bwMode="auto">
            <a:xfrm>
              <a:off x="4267200" y="3886200"/>
              <a:ext cx="0" cy="213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Line 14"/>
            <p:cNvSpPr>
              <a:spLocks noChangeShapeType="1"/>
            </p:cNvSpPr>
            <p:nvPr/>
          </p:nvSpPr>
          <p:spPr bwMode="auto">
            <a:xfrm>
              <a:off x="4572000" y="3886200"/>
              <a:ext cx="0" cy="213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Line 15"/>
            <p:cNvSpPr>
              <a:spLocks noChangeShapeType="1"/>
            </p:cNvSpPr>
            <p:nvPr/>
          </p:nvSpPr>
          <p:spPr bwMode="auto">
            <a:xfrm>
              <a:off x="4876800" y="3886200"/>
              <a:ext cx="0" cy="213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Line 16"/>
            <p:cNvSpPr>
              <a:spLocks noChangeShapeType="1"/>
            </p:cNvSpPr>
            <p:nvPr/>
          </p:nvSpPr>
          <p:spPr bwMode="auto">
            <a:xfrm>
              <a:off x="3505200" y="3886200"/>
              <a:ext cx="0" cy="213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6" name="Line 17"/>
            <p:cNvSpPr>
              <a:spLocks noChangeShapeType="1"/>
            </p:cNvSpPr>
            <p:nvPr/>
          </p:nvSpPr>
          <p:spPr bwMode="auto">
            <a:xfrm flipV="1">
              <a:off x="3200400" y="3124200"/>
              <a:ext cx="7620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7" name="Line 18"/>
            <p:cNvSpPr>
              <a:spLocks noChangeShapeType="1"/>
            </p:cNvSpPr>
            <p:nvPr/>
          </p:nvSpPr>
          <p:spPr bwMode="auto">
            <a:xfrm flipV="1">
              <a:off x="3505200" y="3124200"/>
              <a:ext cx="6858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8" name="Line 19"/>
            <p:cNvSpPr>
              <a:spLocks noChangeShapeType="1"/>
            </p:cNvSpPr>
            <p:nvPr/>
          </p:nvSpPr>
          <p:spPr bwMode="auto">
            <a:xfrm flipV="1">
              <a:off x="3886200" y="3124200"/>
              <a:ext cx="6858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9" name="Line 20"/>
            <p:cNvSpPr>
              <a:spLocks noChangeShapeType="1"/>
            </p:cNvSpPr>
            <p:nvPr/>
          </p:nvSpPr>
          <p:spPr bwMode="auto">
            <a:xfrm flipV="1">
              <a:off x="4572000" y="3124200"/>
              <a:ext cx="6858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0" name="Line 21"/>
            <p:cNvSpPr>
              <a:spLocks noChangeShapeType="1"/>
            </p:cNvSpPr>
            <p:nvPr/>
          </p:nvSpPr>
          <p:spPr bwMode="auto">
            <a:xfrm flipV="1">
              <a:off x="4876800" y="3124200"/>
              <a:ext cx="6858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1" name="Line 22"/>
            <p:cNvSpPr>
              <a:spLocks noChangeShapeType="1"/>
            </p:cNvSpPr>
            <p:nvPr/>
          </p:nvSpPr>
          <p:spPr bwMode="auto">
            <a:xfrm flipV="1">
              <a:off x="5181600" y="3124200"/>
              <a:ext cx="6858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2" name="Line 23"/>
            <p:cNvSpPr>
              <a:spLocks noChangeShapeType="1"/>
            </p:cNvSpPr>
            <p:nvPr/>
          </p:nvSpPr>
          <p:spPr bwMode="auto">
            <a:xfrm>
              <a:off x="3429000" y="3352800"/>
              <a:ext cx="2514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3" name="Line 24"/>
            <p:cNvSpPr>
              <a:spLocks noChangeShapeType="1"/>
            </p:cNvSpPr>
            <p:nvPr/>
          </p:nvSpPr>
          <p:spPr bwMode="auto">
            <a:xfrm>
              <a:off x="3200400" y="3581400"/>
              <a:ext cx="2590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4" name="Line 25"/>
            <p:cNvSpPr>
              <a:spLocks noChangeShapeType="1"/>
            </p:cNvSpPr>
            <p:nvPr/>
          </p:nvSpPr>
          <p:spPr bwMode="auto">
            <a:xfrm>
              <a:off x="5181600" y="3886200"/>
              <a:ext cx="0" cy="213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5" name="Line 26"/>
            <p:cNvSpPr>
              <a:spLocks noChangeShapeType="1"/>
            </p:cNvSpPr>
            <p:nvPr/>
          </p:nvSpPr>
          <p:spPr bwMode="auto">
            <a:xfrm>
              <a:off x="5943600" y="3352800"/>
              <a:ext cx="0" cy="2209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6" name="Line 27"/>
            <p:cNvSpPr>
              <a:spLocks noChangeShapeType="1"/>
            </p:cNvSpPr>
            <p:nvPr/>
          </p:nvSpPr>
          <p:spPr bwMode="auto">
            <a:xfrm flipV="1">
              <a:off x="5486400" y="3505200"/>
              <a:ext cx="68580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7" name="Line 28"/>
            <p:cNvSpPr>
              <a:spLocks noChangeShapeType="1"/>
            </p:cNvSpPr>
            <p:nvPr/>
          </p:nvSpPr>
          <p:spPr bwMode="auto">
            <a:xfrm flipV="1">
              <a:off x="5486400" y="3886200"/>
              <a:ext cx="68580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8" name="Line 29"/>
            <p:cNvSpPr>
              <a:spLocks noChangeShapeType="1"/>
            </p:cNvSpPr>
            <p:nvPr/>
          </p:nvSpPr>
          <p:spPr bwMode="auto">
            <a:xfrm flipV="1">
              <a:off x="5486400" y="4267200"/>
              <a:ext cx="68580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9" name="Line 30"/>
            <p:cNvSpPr>
              <a:spLocks noChangeShapeType="1"/>
            </p:cNvSpPr>
            <p:nvPr/>
          </p:nvSpPr>
          <p:spPr bwMode="auto">
            <a:xfrm flipV="1">
              <a:off x="5486400" y="4572000"/>
              <a:ext cx="68580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0" name="Line 31"/>
            <p:cNvSpPr>
              <a:spLocks noChangeShapeType="1"/>
            </p:cNvSpPr>
            <p:nvPr/>
          </p:nvSpPr>
          <p:spPr bwMode="auto">
            <a:xfrm flipV="1">
              <a:off x="5486400" y="4876800"/>
              <a:ext cx="68580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1" name="Line 32"/>
            <p:cNvSpPr>
              <a:spLocks noChangeShapeType="1"/>
            </p:cNvSpPr>
            <p:nvPr/>
          </p:nvSpPr>
          <p:spPr bwMode="auto">
            <a:xfrm flipV="1">
              <a:off x="5486400" y="5105400"/>
              <a:ext cx="68580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2" name="Rectangle 33"/>
            <p:cNvSpPr>
              <a:spLocks noChangeArrowheads="1"/>
            </p:cNvSpPr>
            <p:nvPr/>
          </p:nvSpPr>
          <p:spPr bwMode="auto">
            <a:xfrm rot="16200000" flipH="1">
              <a:off x="1866929" y="4525792"/>
              <a:ext cx="1142942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Product</a:t>
              </a:r>
            </a:p>
          </p:txBody>
        </p:sp>
        <p:sp>
          <p:nvSpPr>
            <p:cNvPr id="27683" name="Rectangle 34"/>
            <p:cNvSpPr>
              <a:spLocks noChangeArrowheads="1"/>
            </p:cNvSpPr>
            <p:nvPr/>
          </p:nvSpPr>
          <p:spPr bwMode="auto">
            <a:xfrm rot="-2880000">
              <a:off x="2210594" y="2968455"/>
              <a:ext cx="1065213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Region</a:t>
              </a:r>
            </a:p>
          </p:txBody>
        </p:sp>
        <p:sp>
          <p:nvSpPr>
            <p:cNvPr id="27684" name="Rectangle 35"/>
            <p:cNvSpPr>
              <a:spLocks noChangeArrowheads="1"/>
            </p:cNvSpPr>
            <p:nvPr/>
          </p:nvSpPr>
          <p:spPr bwMode="auto">
            <a:xfrm>
              <a:off x="3641725" y="6003926"/>
              <a:ext cx="1006686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Month</a:t>
              </a:r>
            </a:p>
          </p:txBody>
        </p:sp>
        <p:sp>
          <p:nvSpPr>
            <p:cNvPr id="27685" name="Line 36"/>
            <p:cNvSpPr>
              <a:spLocks noChangeShapeType="1"/>
            </p:cNvSpPr>
            <p:nvPr/>
          </p:nvSpPr>
          <p:spPr bwMode="auto">
            <a:xfrm>
              <a:off x="5791200" y="3581400"/>
              <a:ext cx="0" cy="213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6" name="Line 37"/>
            <p:cNvSpPr>
              <a:spLocks noChangeShapeType="1"/>
            </p:cNvSpPr>
            <p:nvPr/>
          </p:nvSpPr>
          <p:spPr bwMode="auto">
            <a:xfrm flipV="1">
              <a:off x="4267200" y="3124200"/>
              <a:ext cx="6858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87" name="Rectangle 38"/>
          <p:cNvSpPr>
            <a:spLocks noChangeArrowheads="1"/>
          </p:cNvSpPr>
          <p:nvPr/>
        </p:nvSpPr>
        <p:spPr bwMode="auto">
          <a:xfrm>
            <a:off x="6145632" y="1946687"/>
            <a:ext cx="4167936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Dimensions: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Product, Location, Time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Hierarchical summarization paths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629400" y="3276601"/>
            <a:ext cx="3844642" cy="2247411"/>
            <a:chOff x="6629400" y="3276601"/>
            <a:chExt cx="3844642" cy="2247411"/>
          </a:xfrm>
        </p:grpSpPr>
        <p:sp>
          <p:nvSpPr>
            <p:cNvPr id="27688" name="Rectangle 39"/>
            <p:cNvSpPr>
              <a:spLocks noChangeArrowheads="1"/>
            </p:cNvSpPr>
            <p:nvPr/>
          </p:nvSpPr>
          <p:spPr bwMode="auto">
            <a:xfrm>
              <a:off x="6629400" y="3276601"/>
              <a:ext cx="3844642" cy="2247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latin typeface="Times New Roman" panose="02020603050405020304" pitchFamily="18" charset="0"/>
                </a:rPr>
                <a:t>Industry   Region         Year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 dirty="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latin typeface="Times New Roman" panose="02020603050405020304" pitchFamily="18" charset="0"/>
                </a:rPr>
                <a:t>Category   Country  Quarter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 dirty="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latin typeface="Times New Roman" panose="02020603050405020304" pitchFamily="18" charset="0"/>
                </a:rPr>
                <a:t>Product      City     Month    Week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 dirty="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latin typeface="Times New Roman" panose="02020603050405020304" pitchFamily="18" charset="0"/>
                </a:rPr>
                <a:t>                   Office         Day</a:t>
              </a:r>
            </a:p>
          </p:txBody>
        </p:sp>
        <p:sp>
          <p:nvSpPr>
            <p:cNvPr id="27689" name="Line 40"/>
            <p:cNvSpPr>
              <a:spLocks noChangeShapeType="1"/>
            </p:cNvSpPr>
            <p:nvPr/>
          </p:nvSpPr>
          <p:spPr bwMode="auto">
            <a:xfrm>
              <a:off x="7162800" y="36576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0" name="Line 41"/>
            <p:cNvSpPr>
              <a:spLocks noChangeShapeType="1"/>
            </p:cNvSpPr>
            <p:nvPr/>
          </p:nvSpPr>
          <p:spPr bwMode="auto">
            <a:xfrm>
              <a:off x="8229600" y="36576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1" name="Line 42"/>
            <p:cNvSpPr>
              <a:spLocks noChangeShapeType="1"/>
            </p:cNvSpPr>
            <p:nvPr/>
          </p:nvSpPr>
          <p:spPr bwMode="auto">
            <a:xfrm>
              <a:off x="9448800" y="36576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2" name="Line 43"/>
            <p:cNvSpPr>
              <a:spLocks noChangeShapeType="1"/>
            </p:cNvSpPr>
            <p:nvPr/>
          </p:nvSpPr>
          <p:spPr bwMode="auto">
            <a:xfrm>
              <a:off x="7162800" y="42672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3" name="Line 44"/>
            <p:cNvSpPr>
              <a:spLocks noChangeShapeType="1"/>
            </p:cNvSpPr>
            <p:nvPr/>
          </p:nvSpPr>
          <p:spPr bwMode="auto">
            <a:xfrm>
              <a:off x="8229600" y="42672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4" name="Line 45"/>
            <p:cNvSpPr>
              <a:spLocks noChangeShapeType="1"/>
            </p:cNvSpPr>
            <p:nvPr/>
          </p:nvSpPr>
          <p:spPr bwMode="auto">
            <a:xfrm>
              <a:off x="8229600" y="48768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5" name="Line 46"/>
            <p:cNvSpPr>
              <a:spLocks noChangeShapeType="1"/>
            </p:cNvSpPr>
            <p:nvPr/>
          </p:nvSpPr>
          <p:spPr bwMode="auto">
            <a:xfrm flipH="1">
              <a:off x="9144000" y="4267200"/>
              <a:ext cx="3048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6" name="Line 47"/>
            <p:cNvSpPr>
              <a:spLocks noChangeShapeType="1"/>
            </p:cNvSpPr>
            <p:nvPr/>
          </p:nvSpPr>
          <p:spPr bwMode="auto">
            <a:xfrm>
              <a:off x="9601200" y="3657600"/>
              <a:ext cx="53340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7" name="Line 48"/>
            <p:cNvSpPr>
              <a:spLocks noChangeShapeType="1"/>
            </p:cNvSpPr>
            <p:nvPr/>
          </p:nvSpPr>
          <p:spPr bwMode="auto">
            <a:xfrm>
              <a:off x="9144000" y="4800600"/>
              <a:ext cx="3048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8" name="Line 49"/>
            <p:cNvSpPr>
              <a:spLocks noChangeShapeType="1"/>
            </p:cNvSpPr>
            <p:nvPr/>
          </p:nvSpPr>
          <p:spPr bwMode="auto">
            <a:xfrm flipH="1">
              <a:off x="9525000" y="4800600"/>
              <a:ext cx="3048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511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1" y="350838"/>
            <a:ext cx="7847013" cy="577850"/>
          </a:xfrm>
          <a:noFill/>
        </p:spPr>
        <p:txBody>
          <a:bodyPr vert="horz" lIns="90488" tIns="44450" rIns="90488" bIns="44450" rtlCol="0" anchor="ctr">
            <a:noAutofit/>
          </a:bodyPr>
          <a:lstStyle/>
          <a:p>
            <a:pPr eaLnBrk="1" hangingPunct="1"/>
            <a:r>
              <a:rPr lang="en-US" altLang="en-US" dirty="0" smtClean="0"/>
              <a:t>A Sample Data Cube</a:t>
            </a:r>
            <a:endParaRPr lang="en-US" altLang="en-US" sz="2800" dirty="0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2228850" y="6191250"/>
            <a:ext cx="8001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28677" name="AutoShape 4"/>
          <p:cNvSpPr>
            <a:spLocks noChangeArrowheads="1"/>
          </p:cNvSpPr>
          <p:nvPr/>
        </p:nvSpPr>
        <p:spPr bwMode="auto">
          <a:xfrm>
            <a:off x="7902576" y="1485901"/>
            <a:ext cx="2403475" cy="657225"/>
          </a:xfrm>
          <a:prstGeom prst="wedgeRoundRectCallout">
            <a:avLst>
              <a:gd name="adj1" fmla="val -41671"/>
              <a:gd name="adj2" fmla="val 66667"/>
              <a:gd name="adj3" fmla="val 16667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Total annual sales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of  TVs in U.S.A.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28678" name="Group 5"/>
          <p:cNvGrpSpPr>
            <a:grpSpLocks/>
          </p:cNvGrpSpPr>
          <p:nvPr/>
        </p:nvGrpSpPr>
        <p:grpSpPr bwMode="auto">
          <a:xfrm>
            <a:off x="2286001" y="1600201"/>
            <a:ext cx="7127875" cy="4760913"/>
            <a:chOff x="444" y="1008"/>
            <a:chExt cx="4490" cy="2999"/>
          </a:xfrm>
        </p:grpSpPr>
        <p:sp>
          <p:nvSpPr>
            <p:cNvPr id="28679" name="Rectangle 6"/>
            <p:cNvSpPr>
              <a:spLocks noChangeArrowheads="1"/>
            </p:cNvSpPr>
            <p:nvPr/>
          </p:nvSpPr>
          <p:spPr bwMode="auto">
            <a:xfrm>
              <a:off x="2412" y="1008"/>
              <a:ext cx="503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603050405020304" pitchFamily="18" charset="0"/>
                </a:rPr>
                <a:t>Date</a:t>
              </a:r>
            </a:p>
          </p:txBody>
        </p:sp>
        <p:sp>
          <p:nvSpPr>
            <p:cNvPr id="28680" name="Rectangle 7"/>
            <p:cNvSpPr>
              <a:spLocks noChangeArrowheads="1"/>
            </p:cNvSpPr>
            <p:nvPr/>
          </p:nvSpPr>
          <p:spPr bwMode="auto">
            <a:xfrm rot="18615059">
              <a:off x="274" y="1340"/>
              <a:ext cx="77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603050405020304" pitchFamily="18" charset="0"/>
                </a:rPr>
                <a:t>Product</a:t>
              </a:r>
            </a:p>
          </p:txBody>
        </p:sp>
        <p:sp>
          <p:nvSpPr>
            <p:cNvPr id="28681" name="Rectangle 8"/>
            <p:cNvSpPr>
              <a:spLocks noChangeArrowheads="1"/>
            </p:cNvSpPr>
            <p:nvPr/>
          </p:nvSpPr>
          <p:spPr bwMode="auto">
            <a:xfrm rot="16200000">
              <a:off x="4374" y="2086"/>
              <a:ext cx="81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603050405020304" pitchFamily="18" charset="0"/>
                </a:rPr>
                <a:t>Country</a:t>
              </a:r>
            </a:p>
          </p:txBody>
        </p:sp>
        <p:grpSp>
          <p:nvGrpSpPr>
            <p:cNvPr id="28682" name="Group 9"/>
            <p:cNvGrpSpPr>
              <a:grpSpLocks/>
            </p:cNvGrpSpPr>
            <p:nvPr/>
          </p:nvGrpSpPr>
          <p:grpSpPr bwMode="auto">
            <a:xfrm>
              <a:off x="3604" y="3717"/>
              <a:ext cx="1330" cy="290"/>
              <a:chOff x="3508" y="3022"/>
              <a:chExt cx="1330" cy="290"/>
            </a:xfrm>
          </p:grpSpPr>
          <p:sp>
            <p:nvSpPr>
              <p:cNvPr id="28742" name="WordArt 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54" y="3022"/>
                <a:ext cx="984" cy="290"/>
              </a:xfrm>
              <a:prstGeom prst="rect">
                <a:avLst/>
              </a:prstGeom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>
                    <a:gradFill rotWithShape="1">
                      <a:gsLst>
                        <a:gs pos="0">
                          <a:srgbClr val="FFFF00"/>
                        </a:gs>
                        <a:gs pos="100000">
                          <a:srgbClr val="FF9933"/>
                        </a:gs>
                      </a:gsLst>
                      <a:path path="rect">
                        <a:fillToRect l="50000" t="50000" r="50000" b="50000"/>
                      </a:path>
                    </a:gradFill>
                    <a:effectLst>
                      <a:outerShdw dist="35921" dir="2700000" algn="ctr" rotWithShape="0">
                        <a:srgbClr val="C0C0C0"/>
                      </a:outerShdw>
                    </a:effectLst>
                    <a:latin typeface="Impact" panose="020B0806030902050204" pitchFamily="34" charset="0"/>
                  </a:rPr>
                  <a:t>All, All, All</a:t>
                </a:r>
              </a:p>
            </p:txBody>
          </p:sp>
          <p:sp>
            <p:nvSpPr>
              <p:cNvPr id="28743" name="AutoShape 11"/>
              <p:cNvSpPr>
                <a:spLocks noChangeArrowheads="1"/>
              </p:cNvSpPr>
              <p:nvPr/>
            </p:nvSpPr>
            <p:spPr bwMode="auto">
              <a:xfrm flipH="1">
                <a:off x="3508" y="3060"/>
                <a:ext cx="209" cy="187"/>
              </a:xfrm>
              <a:prstGeom prst="rightArrow">
                <a:avLst>
                  <a:gd name="adj1" fmla="val 50000"/>
                  <a:gd name="adj2" fmla="val 55888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28683" name="AutoShape 12"/>
            <p:cNvSpPr>
              <a:spLocks noChangeArrowheads="1"/>
            </p:cNvSpPr>
            <p:nvPr/>
          </p:nvSpPr>
          <p:spPr bwMode="auto">
            <a:xfrm>
              <a:off x="3473" y="2787"/>
              <a:ext cx="640" cy="563"/>
            </a:xfrm>
            <a:prstGeom prst="cube">
              <a:avLst>
                <a:gd name="adj" fmla="val 24995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8684" name="AutoShape 13"/>
            <p:cNvSpPr>
              <a:spLocks noChangeArrowheads="1"/>
            </p:cNvSpPr>
            <p:nvPr/>
          </p:nvSpPr>
          <p:spPr bwMode="auto">
            <a:xfrm>
              <a:off x="3473" y="2328"/>
              <a:ext cx="640" cy="564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8685" name="AutoShape 14"/>
            <p:cNvSpPr>
              <a:spLocks noChangeArrowheads="1"/>
            </p:cNvSpPr>
            <p:nvPr/>
          </p:nvSpPr>
          <p:spPr bwMode="auto">
            <a:xfrm>
              <a:off x="3473" y="1870"/>
              <a:ext cx="640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8686" name="AutoShape 15"/>
            <p:cNvSpPr>
              <a:spLocks noChangeArrowheads="1"/>
            </p:cNvSpPr>
            <p:nvPr/>
          </p:nvSpPr>
          <p:spPr bwMode="auto">
            <a:xfrm>
              <a:off x="3296" y="2958"/>
              <a:ext cx="640" cy="564"/>
            </a:xfrm>
            <a:prstGeom prst="cube">
              <a:avLst>
                <a:gd name="adj" fmla="val 24995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8687" name="AutoShape 16"/>
            <p:cNvSpPr>
              <a:spLocks noChangeArrowheads="1"/>
            </p:cNvSpPr>
            <p:nvPr/>
          </p:nvSpPr>
          <p:spPr bwMode="auto">
            <a:xfrm>
              <a:off x="3296" y="2500"/>
              <a:ext cx="640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8688" name="AutoShape 17"/>
            <p:cNvSpPr>
              <a:spLocks noChangeArrowheads="1"/>
            </p:cNvSpPr>
            <p:nvPr/>
          </p:nvSpPr>
          <p:spPr bwMode="auto">
            <a:xfrm>
              <a:off x="3296" y="2043"/>
              <a:ext cx="640" cy="562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8689" name="AutoShape 18"/>
            <p:cNvSpPr>
              <a:spLocks noChangeArrowheads="1"/>
            </p:cNvSpPr>
            <p:nvPr/>
          </p:nvSpPr>
          <p:spPr bwMode="auto">
            <a:xfrm>
              <a:off x="3118" y="3130"/>
              <a:ext cx="641" cy="563"/>
            </a:xfrm>
            <a:prstGeom prst="cube">
              <a:avLst>
                <a:gd name="adj" fmla="val 24995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8690" name="AutoShape 19"/>
            <p:cNvSpPr>
              <a:spLocks noChangeArrowheads="1"/>
            </p:cNvSpPr>
            <p:nvPr/>
          </p:nvSpPr>
          <p:spPr bwMode="auto">
            <a:xfrm>
              <a:off x="3118" y="2673"/>
              <a:ext cx="641" cy="562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8691" name="AutoShape 20"/>
            <p:cNvSpPr>
              <a:spLocks noChangeArrowheads="1"/>
            </p:cNvSpPr>
            <p:nvPr/>
          </p:nvSpPr>
          <p:spPr bwMode="auto">
            <a:xfrm>
              <a:off x="3118" y="2214"/>
              <a:ext cx="641" cy="564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8692" name="Rectangle 21"/>
            <p:cNvSpPr>
              <a:spLocks noChangeArrowheads="1"/>
            </p:cNvSpPr>
            <p:nvPr/>
          </p:nvSpPr>
          <p:spPr bwMode="auto">
            <a:xfrm>
              <a:off x="444" y="1866"/>
              <a:ext cx="4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Arial" panose="020B0604020202020204" pitchFamily="34" charset="0"/>
                </a:rPr>
                <a:t>sum</a:t>
              </a:r>
              <a:endParaRPr lang="en-US" altLang="en-US" sz="1600" i="1">
                <a:latin typeface="Arial" panose="020B0604020202020204" pitchFamily="34" charset="0"/>
              </a:endParaRPr>
            </a:p>
          </p:txBody>
        </p:sp>
        <p:sp>
          <p:nvSpPr>
            <p:cNvPr id="28693" name="Rectangle 22"/>
            <p:cNvSpPr>
              <a:spLocks noChangeArrowheads="1"/>
            </p:cNvSpPr>
            <p:nvPr/>
          </p:nvSpPr>
          <p:spPr bwMode="auto">
            <a:xfrm>
              <a:off x="3616" y="1206"/>
              <a:ext cx="4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Arial" panose="020B0604020202020204" pitchFamily="34" charset="0"/>
                </a:rPr>
                <a:t>sum</a:t>
              </a:r>
              <a:endParaRPr lang="en-US" altLang="en-US" sz="1600" i="1">
                <a:latin typeface="Arial" panose="020B0604020202020204" pitchFamily="34" charset="0"/>
              </a:endParaRPr>
            </a:p>
          </p:txBody>
        </p:sp>
        <p:sp>
          <p:nvSpPr>
            <p:cNvPr id="28694" name="AutoShape 23"/>
            <p:cNvSpPr>
              <a:spLocks noChangeArrowheads="1"/>
            </p:cNvSpPr>
            <p:nvPr/>
          </p:nvSpPr>
          <p:spPr bwMode="auto">
            <a:xfrm>
              <a:off x="1346" y="1428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8695" name="AutoShape 24"/>
            <p:cNvSpPr>
              <a:spLocks noChangeArrowheads="1"/>
            </p:cNvSpPr>
            <p:nvPr/>
          </p:nvSpPr>
          <p:spPr bwMode="auto">
            <a:xfrm>
              <a:off x="1170" y="1599"/>
              <a:ext cx="639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8696" name="AutoShape 25"/>
            <p:cNvSpPr>
              <a:spLocks noChangeArrowheads="1"/>
            </p:cNvSpPr>
            <p:nvPr/>
          </p:nvSpPr>
          <p:spPr bwMode="auto">
            <a:xfrm>
              <a:off x="992" y="1771"/>
              <a:ext cx="640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8697" name="AutoShape 26"/>
            <p:cNvSpPr>
              <a:spLocks noChangeArrowheads="1"/>
            </p:cNvSpPr>
            <p:nvPr/>
          </p:nvSpPr>
          <p:spPr bwMode="auto">
            <a:xfrm>
              <a:off x="1879" y="1428"/>
              <a:ext cx="639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8698" name="AutoShape 27"/>
            <p:cNvSpPr>
              <a:spLocks noChangeArrowheads="1"/>
            </p:cNvSpPr>
            <p:nvPr/>
          </p:nvSpPr>
          <p:spPr bwMode="auto">
            <a:xfrm>
              <a:off x="1701" y="1599"/>
              <a:ext cx="641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8699" name="AutoShape 28"/>
            <p:cNvSpPr>
              <a:spLocks noChangeArrowheads="1"/>
            </p:cNvSpPr>
            <p:nvPr/>
          </p:nvSpPr>
          <p:spPr bwMode="auto">
            <a:xfrm>
              <a:off x="1524" y="1771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8700" name="AutoShape 29"/>
            <p:cNvSpPr>
              <a:spLocks noChangeArrowheads="1"/>
            </p:cNvSpPr>
            <p:nvPr/>
          </p:nvSpPr>
          <p:spPr bwMode="auto">
            <a:xfrm>
              <a:off x="2410" y="1428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8701" name="AutoShape 30"/>
            <p:cNvSpPr>
              <a:spLocks noChangeArrowheads="1"/>
            </p:cNvSpPr>
            <p:nvPr/>
          </p:nvSpPr>
          <p:spPr bwMode="auto">
            <a:xfrm>
              <a:off x="2233" y="1599"/>
              <a:ext cx="641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8702" name="AutoShape 31"/>
            <p:cNvSpPr>
              <a:spLocks noChangeArrowheads="1"/>
            </p:cNvSpPr>
            <p:nvPr/>
          </p:nvSpPr>
          <p:spPr bwMode="auto">
            <a:xfrm>
              <a:off x="2055" y="1771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8703" name="AutoShape 32"/>
            <p:cNvSpPr>
              <a:spLocks noChangeArrowheads="1"/>
            </p:cNvSpPr>
            <p:nvPr/>
          </p:nvSpPr>
          <p:spPr bwMode="auto">
            <a:xfrm>
              <a:off x="2942" y="1428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8704" name="AutoShape 33"/>
            <p:cNvSpPr>
              <a:spLocks noChangeArrowheads="1"/>
            </p:cNvSpPr>
            <p:nvPr/>
          </p:nvSpPr>
          <p:spPr bwMode="auto">
            <a:xfrm>
              <a:off x="2766" y="1599"/>
              <a:ext cx="639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8705" name="AutoShape 34"/>
            <p:cNvSpPr>
              <a:spLocks noChangeArrowheads="1"/>
            </p:cNvSpPr>
            <p:nvPr/>
          </p:nvSpPr>
          <p:spPr bwMode="auto">
            <a:xfrm>
              <a:off x="2588" y="1771"/>
              <a:ext cx="639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8706" name="AutoShape 35"/>
            <p:cNvSpPr>
              <a:spLocks noChangeArrowheads="1"/>
            </p:cNvSpPr>
            <p:nvPr/>
          </p:nvSpPr>
          <p:spPr bwMode="auto">
            <a:xfrm>
              <a:off x="3475" y="1428"/>
              <a:ext cx="639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8707" name="AutoShape 36"/>
            <p:cNvSpPr>
              <a:spLocks noChangeArrowheads="1"/>
            </p:cNvSpPr>
            <p:nvPr/>
          </p:nvSpPr>
          <p:spPr bwMode="auto">
            <a:xfrm>
              <a:off x="3297" y="1599"/>
              <a:ext cx="639" cy="564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8708" name="AutoShape 37"/>
            <p:cNvSpPr>
              <a:spLocks noChangeArrowheads="1"/>
            </p:cNvSpPr>
            <p:nvPr/>
          </p:nvSpPr>
          <p:spPr bwMode="auto">
            <a:xfrm>
              <a:off x="3119" y="1771"/>
              <a:ext cx="641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grpSp>
          <p:nvGrpSpPr>
            <p:cNvPr id="28709" name="Group 38"/>
            <p:cNvGrpSpPr>
              <a:grpSpLocks/>
            </p:cNvGrpSpPr>
            <p:nvPr/>
          </p:nvGrpSpPr>
          <p:grpSpPr bwMode="auto">
            <a:xfrm>
              <a:off x="823" y="1926"/>
              <a:ext cx="2768" cy="1937"/>
              <a:chOff x="1388" y="1937"/>
              <a:chExt cx="2026" cy="1310"/>
            </a:xfrm>
          </p:grpSpPr>
          <p:sp>
            <p:nvSpPr>
              <p:cNvPr id="28722" name="AutoShape 39"/>
              <p:cNvSpPr>
                <a:spLocks noChangeArrowheads="1"/>
              </p:cNvSpPr>
              <p:nvPr/>
            </p:nvSpPr>
            <p:spPr bwMode="auto">
              <a:xfrm>
                <a:off x="1388" y="2867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723" name="AutoShape 40"/>
              <p:cNvSpPr>
                <a:spLocks noChangeArrowheads="1"/>
              </p:cNvSpPr>
              <p:nvPr/>
            </p:nvSpPr>
            <p:spPr bwMode="auto">
              <a:xfrm>
                <a:off x="1778" y="2867"/>
                <a:ext cx="468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724" name="AutoShape 41"/>
              <p:cNvSpPr>
                <a:spLocks noChangeArrowheads="1"/>
              </p:cNvSpPr>
              <p:nvPr/>
            </p:nvSpPr>
            <p:spPr bwMode="auto">
              <a:xfrm>
                <a:off x="1388" y="255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725" name="AutoShape 42"/>
              <p:cNvSpPr>
                <a:spLocks noChangeArrowheads="1"/>
              </p:cNvSpPr>
              <p:nvPr/>
            </p:nvSpPr>
            <p:spPr bwMode="auto">
              <a:xfrm>
                <a:off x="1389" y="2258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726" name="AutoShape 43"/>
              <p:cNvSpPr>
                <a:spLocks noChangeArrowheads="1"/>
              </p:cNvSpPr>
              <p:nvPr/>
            </p:nvSpPr>
            <p:spPr bwMode="auto">
              <a:xfrm>
                <a:off x="1778" y="255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727" name="AutoShape 44"/>
              <p:cNvSpPr>
                <a:spLocks noChangeArrowheads="1"/>
              </p:cNvSpPr>
              <p:nvPr/>
            </p:nvSpPr>
            <p:spPr bwMode="auto">
              <a:xfrm>
                <a:off x="1778" y="224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728" name="AutoShape 45"/>
              <p:cNvSpPr>
                <a:spLocks noChangeArrowheads="1"/>
              </p:cNvSpPr>
              <p:nvPr/>
            </p:nvSpPr>
            <p:spPr bwMode="auto">
              <a:xfrm>
                <a:off x="2167" y="2867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729" name="AutoShape 46"/>
              <p:cNvSpPr>
                <a:spLocks noChangeArrowheads="1"/>
              </p:cNvSpPr>
              <p:nvPr/>
            </p:nvSpPr>
            <p:spPr bwMode="auto">
              <a:xfrm>
                <a:off x="2167" y="255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730" name="AutoShape 47"/>
              <p:cNvSpPr>
                <a:spLocks noChangeArrowheads="1"/>
              </p:cNvSpPr>
              <p:nvPr/>
            </p:nvSpPr>
            <p:spPr bwMode="auto">
              <a:xfrm>
                <a:off x="2167" y="224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731" name="AutoShape 48"/>
              <p:cNvSpPr>
                <a:spLocks noChangeArrowheads="1"/>
              </p:cNvSpPr>
              <p:nvPr/>
            </p:nvSpPr>
            <p:spPr bwMode="auto">
              <a:xfrm>
                <a:off x="2556" y="2867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732" name="AutoShape 49"/>
              <p:cNvSpPr>
                <a:spLocks noChangeArrowheads="1"/>
              </p:cNvSpPr>
              <p:nvPr/>
            </p:nvSpPr>
            <p:spPr bwMode="auto">
              <a:xfrm>
                <a:off x="2556" y="255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733" name="AutoShape 50"/>
              <p:cNvSpPr>
                <a:spLocks noChangeArrowheads="1"/>
              </p:cNvSpPr>
              <p:nvPr/>
            </p:nvSpPr>
            <p:spPr bwMode="auto">
              <a:xfrm>
                <a:off x="2556" y="224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734" name="AutoShape 51"/>
              <p:cNvSpPr>
                <a:spLocks noChangeArrowheads="1"/>
              </p:cNvSpPr>
              <p:nvPr/>
            </p:nvSpPr>
            <p:spPr bwMode="auto">
              <a:xfrm>
                <a:off x="2946" y="2867"/>
                <a:ext cx="468" cy="380"/>
              </a:xfrm>
              <a:prstGeom prst="cube">
                <a:avLst>
                  <a:gd name="adj" fmla="val 24995"/>
                </a:avLst>
              </a:prstGeom>
              <a:solidFill>
                <a:srgbClr val="0033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735" name="AutoShape 52"/>
              <p:cNvSpPr>
                <a:spLocks noChangeArrowheads="1"/>
              </p:cNvSpPr>
              <p:nvPr/>
            </p:nvSpPr>
            <p:spPr bwMode="auto">
              <a:xfrm>
                <a:off x="2946" y="255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736" name="AutoShape 53"/>
              <p:cNvSpPr>
                <a:spLocks noChangeArrowheads="1"/>
              </p:cNvSpPr>
              <p:nvPr/>
            </p:nvSpPr>
            <p:spPr bwMode="auto">
              <a:xfrm>
                <a:off x="2946" y="224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737" name="AutoShape 54"/>
              <p:cNvSpPr>
                <a:spLocks noChangeArrowheads="1"/>
              </p:cNvSpPr>
              <p:nvPr/>
            </p:nvSpPr>
            <p:spPr bwMode="auto">
              <a:xfrm>
                <a:off x="1389" y="1948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738" name="AutoShape 55"/>
              <p:cNvSpPr>
                <a:spLocks noChangeArrowheads="1"/>
              </p:cNvSpPr>
              <p:nvPr/>
            </p:nvSpPr>
            <p:spPr bwMode="auto">
              <a:xfrm>
                <a:off x="1779" y="1948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739" name="AutoShape 56"/>
              <p:cNvSpPr>
                <a:spLocks noChangeArrowheads="1"/>
              </p:cNvSpPr>
              <p:nvPr/>
            </p:nvSpPr>
            <p:spPr bwMode="auto">
              <a:xfrm>
                <a:off x="2168" y="1948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740" name="AutoShape 57"/>
              <p:cNvSpPr>
                <a:spLocks noChangeArrowheads="1"/>
              </p:cNvSpPr>
              <p:nvPr/>
            </p:nvSpPr>
            <p:spPr bwMode="auto">
              <a:xfrm>
                <a:off x="2557" y="1948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741" name="AutoShape 58"/>
              <p:cNvSpPr>
                <a:spLocks noChangeArrowheads="1"/>
              </p:cNvSpPr>
              <p:nvPr/>
            </p:nvSpPr>
            <p:spPr bwMode="auto">
              <a:xfrm>
                <a:off x="2946" y="193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8710" name="Rectangle 59"/>
            <p:cNvSpPr>
              <a:spLocks noChangeArrowheads="1"/>
            </p:cNvSpPr>
            <p:nvPr/>
          </p:nvSpPr>
          <p:spPr bwMode="auto">
            <a:xfrm>
              <a:off x="2468" y="1182"/>
              <a:ext cx="7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28711" name="Text Box 60"/>
            <p:cNvSpPr txBox="1">
              <a:spLocks noChangeArrowheads="1"/>
            </p:cNvSpPr>
            <p:nvPr/>
          </p:nvSpPr>
          <p:spPr bwMode="auto">
            <a:xfrm>
              <a:off x="1103" y="1300"/>
              <a:ext cx="3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TV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8712" name="Text Box 61"/>
            <p:cNvSpPr txBox="1">
              <a:spLocks noChangeArrowheads="1"/>
            </p:cNvSpPr>
            <p:nvPr/>
          </p:nvSpPr>
          <p:spPr bwMode="auto">
            <a:xfrm>
              <a:off x="679" y="1669"/>
              <a:ext cx="4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VCR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8713" name="Text Box 62"/>
            <p:cNvSpPr txBox="1">
              <a:spLocks noChangeArrowheads="1"/>
            </p:cNvSpPr>
            <p:nvPr/>
          </p:nvSpPr>
          <p:spPr bwMode="auto">
            <a:xfrm>
              <a:off x="941" y="1492"/>
              <a:ext cx="3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PC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8714" name="Text Box 63"/>
            <p:cNvSpPr txBox="1">
              <a:spLocks noChangeArrowheads="1"/>
            </p:cNvSpPr>
            <p:nvPr/>
          </p:nvSpPr>
          <p:spPr bwMode="auto">
            <a:xfrm>
              <a:off x="1472" y="1197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1Qtr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8715" name="Text Box 64"/>
            <p:cNvSpPr txBox="1">
              <a:spLocks noChangeArrowheads="1"/>
            </p:cNvSpPr>
            <p:nvPr/>
          </p:nvSpPr>
          <p:spPr bwMode="auto">
            <a:xfrm>
              <a:off x="2036" y="1185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2Qtr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8716" name="Text Box 65"/>
            <p:cNvSpPr txBox="1">
              <a:spLocks noChangeArrowheads="1"/>
            </p:cNvSpPr>
            <p:nvPr/>
          </p:nvSpPr>
          <p:spPr bwMode="auto">
            <a:xfrm>
              <a:off x="2528" y="1209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3Qtr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8717" name="Text Box 66"/>
            <p:cNvSpPr txBox="1">
              <a:spLocks noChangeArrowheads="1"/>
            </p:cNvSpPr>
            <p:nvPr/>
          </p:nvSpPr>
          <p:spPr bwMode="auto">
            <a:xfrm>
              <a:off x="3104" y="1221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4Qtr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8718" name="Text Box 67"/>
            <p:cNvSpPr txBox="1">
              <a:spLocks noChangeArrowheads="1"/>
            </p:cNvSpPr>
            <p:nvPr/>
          </p:nvSpPr>
          <p:spPr bwMode="auto">
            <a:xfrm>
              <a:off x="4085" y="1482"/>
              <a:ext cx="5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U.S.A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8719" name="Text Box 68"/>
            <p:cNvSpPr txBox="1">
              <a:spLocks noChangeArrowheads="1"/>
            </p:cNvSpPr>
            <p:nvPr/>
          </p:nvSpPr>
          <p:spPr bwMode="auto">
            <a:xfrm>
              <a:off x="4034" y="1974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Canada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8720" name="Text Box 69"/>
            <p:cNvSpPr txBox="1">
              <a:spLocks noChangeArrowheads="1"/>
            </p:cNvSpPr>
            <p:nvPr/>
          </p:nvSpPr>
          <p:spPr bwMode="auto">
            <a:xfrm>
              <a:off x="4054" y="2394"/>
              <a:ext cx="6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Mexico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8721" name="Text Box 70"/>
            <p:cNvSpPr txBox="1">
              <a:spLocks noChangeArrowheads="1"/>
            </p:cNvSpPr>
            <p:nvPr/>
          </p:nvSpPr>
          <p:spPr bwMode="auto">
            <a:xfrm>
              <a:off x="4180" y="287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Times New Roman" panose="02020603050405020304" pitchFamily="18" charset="0"/>
                </a:rPr>
                <a:t>sum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995639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SimSun" panose="02010600030101010101" pitchFamily="2" charset="-122"/>
              </a:rPr>
              <a:t>Cuboids Corresponding to the Cube</a:t>
            </a:r>
          </a:p>
        </p:txBody>
      </p:sp>
      <p:sp>
        <p:nvSpPr>
          <p:cNvPr id="29700" name="AutoShape 3"/>
          <p:cNvSpPr>
            <a:spLocks noChangeArrowheads="1"/>
          </p:cNvSpPr>
          <p:nvPr/>
        </p:nvSpPr>
        <p:spPr bwMode="auto">
          <a:xfrm>
            <a:off x="4876800" y="2362200"/>
            <a:ext cx="152400" cy="2286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1" name="AutoShape 4"/>
          <p:cNvSpPr>
            <a:spLocks noChangeArrowheads="1"/>
          </p:cNvSpPr>
          <p:nvPr/>
        </p:nvSpPr>
        <p:spPr bwMode="auto">
          <a:xfrm>
            <a:off x="3733800" y="3124200"/>
            <a:ext cx="152400" cy="2286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2" name="AutoShape 5"/>
          <p:cNvSpPr>
            <a:spLocks noChangeArrowheads="1"/>
          </p:cNvSpPr>
          <p:nvPr/>
        </p:nvSpPr>
        <p:spPr bwMode="auto">
          <a:xfrm>
            <a:off x="5029200" y="3124200"/>
            <a:ext cx="152400" cy="2286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3" name="AutoShape 6"/>
          <p:cNvSpPr>
            <a:spLocks noChangeArrowheads="1"/>
          </p:cNvSpPr>
          <p:nvPr/>
        </p:nvSpPr>
        <p:spPr bwMode="auto">
          <a:xfrm>
            <a:off x="6019800" y="3124200"/>
            <a:ext cx="152400" cy="2286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4" name="AutoShape 7"/>
          <p:cNvSpPr>
            <a:spLocks noChangeArrowheads="1"/>
          </p:cNvSpPr>
          <p:nvPr/>
        </p:nvSpPr>
        <p:spPr bwMode="auto">
          <a:xfrm>
            <a:off x="3429000" y="3886200"/>
            <a:ext cx="152400" cy="2286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5" name="AutoShape 8"/>
          <p:cNvSpPr>
            <a:spLocks noChangeArrowheads="1"/>
          </p:cNvSpPr>
          <p:nvPr/>
        </p:nvSpPr>
        <p:spPr bwMode="auto">
          <a:xfrm>
            <a:off x="6934200" y="3962400"/>
            <a:ext cx="152400" cy="2286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6" name="AutoShape 9"/>
          <p:cNvSpPr>
            <a:spLocks noChangeArrowheads="1"/>
          </p:cNvSpPr>
          <p:nvPr/>
        </p:nvSpPr>
        <p:spPr bwMode="auto">
          <a:xfrm>
            <a:off x="4572000" y="3962400"/>
            <a:ext cx="152400" cy="2286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7" name="AutoShape 10"/>
          <p:cNvSpPr>
            <a:spLocks noChangeArrowheads="1"/>
          </p:cNvSpPr>
          <p:nvPr/>
        </p:nvSpPr>
        <p:spPr bwMode="auto">
          <a:xfrm>
            <a:off x="4876800" y="4876800"/>
            <a:ext cx="152400" cy="2286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8" name="Text Box 11"/>
          <p:cNvSpPr txBox="1">
            <a:spLocks noChangeArrowheads="1"/>
          </p:cNvSpPr>
          <p:nvPr/>
        </p:nvSpPr>
        <p:spPr bwMode="auto">
          <a:xfrm>
            <a:off x="4708525" y="1995489"/>
            <a:ext cx="45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SimSun" panose="02010600030101010101" pitchFamily="2" charset="-122"/>
              </a:rPr>
              <a:t>all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 flipH="1">
            <a:off x="3810000" y="24384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Line 13"/>
          <p:cNvSpPr>
            <a:spLocks noChangeShapeType="1"/>
          </p:cNvSpPr>
          <p:nvPr/>
        </p:nvSpPr>
        <p:spPr bwMode="auto">
          <a:xfrm>
            <a:off x="4953000" y="24384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Line 14"/>
          <p:cNvSpPr>
            <a:spLocks noChangeShapeType="1"/>
          </p:cNvSpPr>
          <p:nvPr/>
        </p:nvSpPr>
        <p:spPr bwMode="auto">
          <a:xfrm>
            <a:off x="4953000" y="24384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Line 15"/>
          <p:cNvSpPr>
            <a:spLocks noChangeShapeType="1"/>
          </p:cNvSpPr>
          <p:nvPr/>
        </p:nvSpPr>
        <p:spPr bwMode="auto">
          <a:xfrm flipH="1">
            <a:off x="3505200" y="32004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Line 16"/>
          <p:cNvSpPr>
            <a:spLocks noChangeShapeType="1"/>
          </p:cNvSpPr>
          <p:nvPr/>
        </p:nvSpPr>
        <p:spPr bwMode="auto">
          <a:xfrm flipH="1">
            <a:off x="3505200" y="32004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17"/>
          <p:cNvSpPr>
            <a:spLocks noChangeShapeType="1"/>
          </p:cNvSpPr>
          <p:nvPr/>
        </p:nvSpPr>
        <p:spPr bwMode="auto">
          <a:xfrm>
            <a:off x="3810000" y="3200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Line 18"/>
          <p:cNvSpPr>
            <a:spLocks noChangeShapeType="1"/>
          </p:cNvSpPr>
          <p:nvPr/>
        </p:nvSpPr>
        <p:spPr bwMode="auto">
          <a:xfrm flipH="1">
            <a:off x="4648200" y="32004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Line 19"/>
          <p:cNvSpPr>
            <a:spLocks noChangeShapeType="1"/>
          </p:cNvSpPr>
          <p:nvPr/>
        </p:nvSpPr>
        <p:spPr bwMode="auto">
          <a:xfrm>
            <a:off x="5105400" y="3200400"/>
            <a:ext cx="1905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0"/>
          <p:cNvSpPr>
            <a:spLocks noChangeShapeType="1"/>
          </p:cNvSpPr>
          <p:nvPr/>
        </p:nvSpPr>
        <p:spPr bwMode="auto">
          <a:xfrm>
            <a:off x="6096000" y="32004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Line 21"/>
          <p:cNvSpPr>
            <a:spLocks noChangeShapeType="1"/>
          </p:cNvSpPr>
          <p:nvPr/>
        </p:nvSpPr>
        <p:spPr bwMode="auto">
          <a:xfrm>
            <a:off x="3505200" y="3962400"/>
            <a:ext cx="1447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9" name="Line 22"/>
          <p:cNvSpPr>
            <a:spLocks noChangeShapeType="1"/>
          </p:cNvSpPr>
          <p:nvPr/>
        </p:nvSpPr>
        <p:spPr bwMode="auto">
          <a:xfrm>
            <a:off x="4648200" y="40386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0" name="Line 23"/>
          <p:cNvSpPr>
            <a:spLocks noChangeShapeType="1"/>
          </p:cNvSpPr>
          <p:nvPr/>
        </p:nvSpPr>
        <p:spPr bwMode="auto">
          <a:xfrm flipH="1">
            <a:off x="4953000" y="4038600"/>
            <a:ext cx="2057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Text Box 24"/>
          <p:cNvSpPr txBox="1">
            <a:spLocks noChangeArrowheads="1"/>
          </p:cNvSpPr>
          <p:nvPr/>
        </p:nvSpPr>
        <p:spPr bwMode="auto">
          <a:xfrm>
            <a:off x="3048000" y="2740026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product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9722" name="Text Box 25"/>
          <p:cNvSpPr txBox="1">
            <a:spLocks noChangeArrowheads="1"/>
          </p:cNvSpPr>
          <p:nvPr/>
        </p:nvSpPr>
        <p:spPr bwMode="auto">
          <a:xfrm>
            <a:off x="4556126" y="2757489"/>
            <a:ext cx="606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date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9723" name="Text Box 26"/>
          <p:cNvSpPr txBox="1">
            <a:spLocks noChangeArrowheads="1"/>
          </p:cNvSpPr>
          <p:nvPr/>
        </p:nvSpPr>
        <p:spPr bwMode="auto">
          <a:xfrm>
            <a:off x="5927725" y="2681289"/>
            <a:ext cx="958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country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9724" name="Text Box 27"/>
          <p:cNvSpPr txBox="1">
            <a:spLocks noChangeArrowheads="1"/>
          </p:cNvSpPr>
          <p:nvPr/>
        </p:nvSpPr>
        <p:spPr bwMode="auto">
          <a:xfrm>
            <a:off x="2270125" y="3543301"/>
            <a:ext cx="132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product,date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9725" name="Text Box 28"/>
          <p:cNvSpPr txBox="1">
            <a:spLocks noChangeArrowheads="1"/>
          </p:cNvSpPr>
          <p:nvPr/>
        </p:nvSpPr>
        <p:spPr bwMode="auto">
          <a:xfrm>
            <a:off x="4251325" y="3543301"/>
            <a:ext cx="1638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product,country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9726" name="Text Box 29"/>
          <p:cNvSpPr txBox="1">
            <a:spLocks noChangeArrowheads="1"/>
          </p:cNvSpPr>
          <p:nvPr/>
        </p:nvSpPr>
        <p:spPr bwMode="auto">
          <a:xfrm>
            <a:off x="6765925" y="3543301"/>
            <a:ext cx="1377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date, country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9727" name="Text Box 30"/>
          <p:cNvSpPr txBox="1">
            <a:spLocks noChangeArrowheads="1"/>
          </p:cNvSpPr>
          <p:nvPr/>
        </p:nvSpPr>
        <p:spPr bwMode="auto">
          <a:xfrm>
            <a:off x="4022725" y="4991101"/>
            <a:ext cx="219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product, date, country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9728" name="Text Box 31"/>
          <p:cNvSpPr txBox="1">
            <a:spLocks noChangeArrowheads="1"/>
          </p:cNvSpPr>
          <p:nvPr/>
        </p:nvSpPr>
        <p:spPr bwMode="auto">
          <a:xfrm>
            <a:off x="8077200" y="2286001"/>
            <a:ext cx="2044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SimSun" panose="02010600030101010101" pitchFamily="2" charset="-122"/>
              </a:rPr>
              <a:t>0-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D (</a:t>
            </a:r>
            <a:r>
              <a:rPr lang="en-US" altLang="zh-CN" sz="2000" i="1">
                <a:latin typeface="Times New Roman" panose="02020603050405020304" pitchFamily="18" charset="0"/>
                <a:ea typeface="SimSun" panose="02010600030101010101" pitchFamily="2" charset="-122"/>
              </a:rPr>
              <a:t>apex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) cuboid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9729" name="Text Box 32"/>
          <p:cNvSpPr txBox="1">
            <a:spLocks noChangeArrowheads="1"/>
          </p:cNvSpPr>
          <p:nvPr/>
        </p:nvSpPr>
        <p:spPr bwMode="auto">
          <a:xfrm>
            <a:off x="8061326" y="2909889"/>
            <a:ext cx="1431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SimSun" panose="02010600030101010101" pitchFamily="2" charset="-122"/>
              </a:rPr>
              <a:t>1-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D cuboids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9730" name="Text Box 33"/>
          <p:cNvSpPr txBox="1">
            <a:spLocks noChangeArrowheads="1"/>
          </p:cNvSpPr>
          <p:nvPr/>
        </p:nvSpPr>
        <p:spPr bwMode="auto">
          <a:xfrm>
            <a:off x="8061326" y="3900489"/>
            <a:ext cx="1431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SimSun" panose="02010600030101010101" pitchFamily="2" charset="-122"/>
              </a:rPr>
              <a:t>2-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D cuboids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9731" name="Text Box 34"/>
          <p:cNvSpPr txBox="1">
            <a:spLocks noChangeArrowheads="1"/>
          </p:cNvSpPr>
          <p:nvPr/>
        </p:nvSpPr>
        <p:spPr bwMode="auto">
          <a:xfrm>
            <a:off x="8061326" y="4738689"/>
            <a:ext cx="2030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SimSun" panose="02010600030101010101" pitchFamily="2" charset="-122"/>
              </a:rPr>
              <a:t>3-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D (</a:t>
            </a:r>
            <a:r>
              <a:rPr lang="en-US" altLang="zh-CN" sz="2000" i="1">
                <a:latin typeface="Times New Roman" panose="02020603050405020304" pitchFamily="18" charset="0"/>
                <a:ea typeface="SimSun" panose="02010600030101010101" pitchFamily="2" charset="-122"/>
              </a:rPr>
              <a:t>base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) cuboid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701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514600" y="152400"/>
            <a:ext cx="7239000" cy="838200"/>
          </a:xfrm>
          <a:noFill/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 smtClean="0"/>
              <a:t>Typical OLAP Operations</a:t>
            </a:r>
          </a:p>
        </p:txBody>
      </p:sp>
      <p:sp>
        <p:nvSpPr>
          <p:cNvPr id="307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66750" y="1206500"/>
            <a:ext cx="10934700" cy="53975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Roll up (drill-up): </a:t>
            </a:r>
            <a:r>
              <a:rPr lang="en-US" altLang="en-US" sz="2400" dirty="0"/>
              <a:t>summarize data</a:t>
            </a:r>
          </a:p>
          <a:p>
            <a:pPr lvl="1" eaLnBrk="1" hangingPunct="1"/>
            <a:r>
              <a:rPr lang="en-US" altLang="en-US" sz="2400" i="1" dirty="0"/>
              <a:t>by climbing up hierarchy or by dimension reduction</a:t>
            </a:r>
            <a:endParaRPr lang="en-US" altLang="en-US" sz="2400" dirty="0"/>
          </a:p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Drill down (roll down): </a:t>
            </a:r>
            <a:r>
              <a:rPr lang="en-US" altLang="en-US" sz="2400" dirty="0"/>
              <a:t>reverse of roll-up</a:t>
            </a:r>
          </a:p>
          <a:p>
            <a:pPr lvl="1" eaLnBrk="1" hangingPunct="1"/>
            <a:r>
              <a:rPr lang="en-US" altLang="en-US" sz="2400" i="1" dirty="0"/>
              <a:t>from higher level summary to lower level summary or detailed data, or introducing new dimensions</a:t>
            </a:r>
          </a:p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Slice and dice: </a:t>
            </a:r>
            <a:r>
              <a:rPr lang="en-US" altLang="en-US" sz="2400" i="1" dirty="0"/>
              <a:t>project and select</a:t>
            </a:r>
            <a:r>
              <a:rPr lang="en-US" altLang="en-US" sz="2400" dirty="0"/>
              <a:t> </a:t>
            </a:r>
          </a:p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Pivot (rotate): </a:t>
            </a:r>
          </a:p>
          <a:p>
            <a:pPr lvl="1" eaLnBrk="1" hangingPunct="1"/>
            <a:r>
              <a:rPr lang="en-US" altLang="en-US" sz="2400" i="1" dirty="0"/>
              <a:t>reorient the cube, visualization, 3D to series of 2D planes</a:t>
            </a:r>
          </a:p>
          <a:p>
            <a:pPr eaLnBrk="1" hangingPunct="1"/>
            <a:r>
              <a:rPr lang="en-US" altLang="en-US" sz="2400" dirty="0"/>
              <a:t>Other operations</a:t>
            </a:r>
          </a:p>
          <a:p>
            <a:pPr lvl="1" eaLnBrk="1" hangingPunct="1"/>
            <a:r>
              <a:rPr lang="en-US" altLang="en-US" sz="2400" i="1" dirty="0" smtClean="0">
                <a:solidFill>
                  <a:srgbClr val="FF0000"/>
                </a:solidFill>
              </a:rPr>
              <a:t>Drill </a:t>
            </a:r>
            <a:r>
              <a:rPr lang="en-US" altLang="en-US" sz="2400" i="1" dirty="0">
                <a:solidFill>
                  <a:srgbClr val="FF0000"/>
                </a:solidFill>
              </a:rPr>
              <a:t>across: </a:t>
            </a:r>
            <a:r>
              <a:rPr lang="en-US" altLang="en-US" sz="2400" i="1" dirty="0"/>
              <a:t>involving (across) more than one fact table</a:t>
            </a:r>
            <a:endParaRPr lang="en-US" altLang="en-US" sz="2400" dirty="0"/>
          </a:p>
          <a:p>
            <a:pPr lvl="1" eaLnBrk="1" hangingPunct="1"/>
            <a:r>
              <a:rPr lang="en-US" altLang="en-US" sz="2400" i="1" dirty="0" smtClean="0">
                <a:solidFill>
                  <a:srgbClr val="FF0000"/>
                </a:solidFill>
              </a:rPr>
              <a:t>Drill </a:t>
            </a:r>
            <a:r>
              <a:rPr lang="en-US" altLang="en-US" sz="2400" i="1" dirty="0">
                <a:solidFill>
                  <a:srgbClr val="FF0000"/>
                </a:solidFill>
              </a:rPr>
              <a:t>through: </a:t>
            </a:r>
            <a:r>
              <a:rPr lang="en-US" altLang="en-US" sz="2400" i="1" dirty="0"/>
              <a:t>through the bottom level of the cube to its back-end relational tables (using SQL)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836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763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564CB6B-DC0E-4292-B839-0A52B8E07899}" type="slidenum">
              <a:rPr lang="en-US" altLang="en-US" sz="12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/>
          </a:p>
        </p:txBody>
      </p:sp>
      <p:pic>
        <p:nvPicPr>
          <p:cNvPr id="31747" name="Picture 1059" descr="ha02f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"/>
            <a:ext cx="76200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Text Box 1061"/>
          <p:cNvSpPr txBox="1">
            <a:spLocks noChangeArrowheads="1"/>
          </p:cNvSpPr>
          <p:nvPr/>
        </p:nvSpPr>
        <p:spPr bwMode="auto">
          <a:xfrm>
            <a:off x="76200" y="2020550"/>
            <a:ext cx="4190999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4400" dirty="0" smtClean="0">
                <a:latin typeface="Berlin Sans FB Demi" panose="020E0802020502020306" pitchFamily="34" charset="0"/>
              </a:rPr>
              <a:t>Typical </a:t>
            </a:r>
            <a:r>
              <a:rPr lang="en-US" altLang="en-US" sz="4400" dirty="0">
                <a:latin typeface="Berlin Sans FB Demi" panose="020E0802020502020306" pitchFamily="34" charset="0"/>
              </a:rPr>
              <a:t>OLAP Operations</a:t>
            </a:r>
          </a:p>
        </p:txBody>
      </p:sp>
    </p:spTree>
    <p:extLst>
      <p:ext uri="{BB962C8B-B14F-4D97-AF65-F5344CB8AC3E}">
        <p14:creationId xmlns:p14="http://schemas.microsoft.com/office/powerpoint/2010/main" val="42615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286607"/>
            <a:ext cx="12192000" cy="673979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dirty="0"/>
              <a:t>Chapter 4: Data Warehousing and On-line Analytical Processing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1671" y="1371600"/>
            <a:ext cx="10963835" cy="51054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en-US" dirty="0"/>
              <a:t>Data Warehouse: Basic Concepts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Data Warehouse Modeling: Data Cube and OLAP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Data Warehouse Design and Usage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Data Warehouse Implementation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Summary</a:t>
            </a:r>
          </a:p>
        </p:txBody>
      </p:sp>
      <p:sp>
        <p:nvSpPr>
          <p:cNvPr id="7174" name="AutoShape 4"/>
          <p:cNvSpPr>
            <a:spLocks noChangeArrowheads="1"/>
          </p:cNvSpPr>
          <p:nvPr/>
        </p:nvSpPr>
        <p:spPr bwMode="auto">
          <a:xfrm rot="9430553">
            <a:off x="6096559" y="1555482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659206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304800"/>
            <a:ext cx="6858000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Star-Net Query Model</a:t>
            </a:r>
            <a:endParaRPr lang="en-US" altLang="en-US" sz="2400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946" y="751682"/>
            <a:ext cx="11406908" cy="538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 </a:t>
            </a:r>
          </a:p>
        </p:txBody>
      </p:sp>
      <p:sp>
        <p:nvSpPr>
          <p:cNvPr id="32773" name="Oval 4"/>
          <p:cNvSpPr>
            <a:spLocks noChangeArrowheads="1"/>
          </p:cNvSpPr>
          <p:nvPr/>
        </p:nvSpPr>
        <p:spPr bwMode="auto">
          <a:xfrm>
            <a:off x="5873750" y="3587750"/>
            <a:ext cx="2159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4" name="Oval 5"/>
          <p:cNvSpPr>
            <a:spLocks noChangeArrowheads="1"/>
          </p:cNvSpPr>
          <p:nvPr/>
        </p:nvSpPr>
        <p:spPr bwMode="auto">
          <a:xfrm>
            <a:off x="5264150" y="30543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5" name="Oval 6"/>
          <p:cNvSpPr>
            <a:spLocks noChangeArrowheads="1"/>
          </p:cNvSpPr>
          <p:nvPr/>
        </p:nvSpPr>
        <p:spPr bwMode="auto">
          <a:xfrm>
            <a:off x="4425950" y="23685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6" name="Oval 7"/>
          <p:cNvSpPr>
            <a:spLocks noChangeArrowheads="1"/>
          </p:cNvSpPr>
          <p:nvPr/>
        </p:nvSpPr>
        <p:spPr bwMode="auto">
          <a:xfrm>
            <a:off x="5340350" y="35877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7" name="Oval 8"/>
          <p:cNvSpPr>
            <a:spLocks noChangeArrowheads="1"/>
          </p:cNvSpPr>
          <p:nvPr/>
        </p:nvSpPr>
        <p:spPr bwMode="auto">
          <a:xfrm>
            <a:off x="4273550" y="35877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8" name="Oval 9"/>
          <p:cNvSpPr>
            <a:spLocks noChangeArrowheads="1"/>
          </p:cNvSpPr>
          <p:nvPr/>
        </p:nvSpPr>
        <p:spPr bwMode="auto">
          <a:xfrm>
            <a:off x="2978150" y="35877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9" name="Oval 10"/>
          <p:cNvSpPr>
            <a:spLocks noChangeArrowheads="1"/>
          </p:cNvSpPr>
          <p:nvPr/>
        </p:nvSpPr>
        <p:spPr bwMode="auto">
          <a:xfrm>
            <a:off x="5264150" y="41973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80" name="Oval 11"/>
          <p:cNvSpPr>
            <a:spLocks noChangeArrowheads="1"/>
          </p:cNvSpPr>
          <p:nvPr/>
        </p:nvSpPr>
        <p:spPr bwMode="auto">
          <a:xfrm>
            <a:off x="5873750" y="45783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81" name="Oval 12"/>
          <p:cNvSpPr>
            <a:spLocks noChangeArrowheads="1"/>
          </p:cNvSpPr>
          <p:nvPr/>
        </p:nvSpPr>
        <p:spPr bwMode="auto">
          <a:xfrm>
            <a:off x="5873750" y="21399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82" name="Oval 13"/>
          <p:cNvSpPr>
            <a:spLocks noChangeArrowheads="1"/>
          </p:cNvSpPr>
          <p:nvPr/>
        </p:nvSpPr>
        <p:spPr bwMode="auto">
          <a:xfrm>
            <a:off x="5873750" y="29019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83" name="Oval 14"/>
          <p:cNvSpPr>
            <a:spLocks noChangeArrowheads="1"/>
          </p:cNvSpPr>
          <p:nvPr/>
        </p:nvSpPr>
        <p:spPr bwMode="auto">
          <a:xfrm>
            <a:off x="8388350" y="57975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84" name="Oval 15"/>
          <p:cNvSpPr>
            <a:spLocks noChangeArrowheads="1"/>
          </p:cNvSpPr>
          <p:nvPr/>
        </p:nvSpPr>
        <p:spPr bwMode="auto">
          <a:xfrm>
            <a:off x="7473950" y="51117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85" name="Oval 16"/>
          <p:cNvSpPr>
            <a:spLocks noChangeArrowheads="1"/>
          </p:cNvSpPr>
          <p:nvPr/>
        </p:nvSpPr>
        <p:spPr bwMode="auto">
          <a:xfrm>
            <a:off x="6788150" y="45021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86" name="Oval 17"/>
          <p:cNvSpPr>
            <a:spLocks noChangeArrowheads="1"/>
          </p:cNvSpPr>
          <p:nvPr/>
        </p:nvSpPr>
        <p:spPr bwMode="auto">
          <a:xfrm>
            <a:off x="8921750" y="35877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87" name="Oval 18"/>
          <p:cNvSpPr>
            <a:spLocks noChangeArrowheads="1"/>
          </p:cNvSpPr>
          <p:nvPr/>
        </p:nvSpPr>
        <p:spPr bwMode="auto">
          <a:xfrm>
            <a:off x="7778750" y="35877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88" name="Oval 19"/>
          <p:cNvSpPr>
            <a:spLocks noChangeArrowheads="1"/>
          </p:cNvSpPr>
          <p:nvPr/>
        </p:nvSpPr>
        <p:spPr bwMode="auto">
          <a:xfrm>
            <a:off x="6788150" y="35877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89" name="Oval 20"/>
          <p:cNvSpPr>
            <a:spLocks noChangeArrowheads="1"/>
          </p:cNvSpPr>
          <p:nvPr/>
        </p:nvSpPr>
        <p:spPr bwMode="auto">
          <a:xfrm>
            <a:off x="8083550" y="21399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90" name="Oval 21"/>
          <p:cNvSpPr>
            <a:spLocks noChangeArrowheads="1"/>
          </p:cNvSpPr>
          <p:nvPr/>
        </p:nvSpPr>
        <p:spPr bwMode="auto">
          <a:xfrm>
            <a:off x="4349750" y="48831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91" name="Oval 22"/>
          <p:cNvSpPr>
            <a:spLocks noChangeArrowheads="1"/>
          </p:cNvSpPr>
          <p:nvPr/>
        </p:nvSpPr>
        <p:spPr bwMode="auto">
          <a:xfrm>
            <a:off x="3206750" y="56451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92" name="Oval 23"/>
          <p:cNvSpPr>
            <a:spLocks noChangeArrowheads="1"/>
          </p:cNvSpPr>
          <p:nvPr/>
        </p:nvSpPr>
        <p:spPr bwMode="auto">
          <a:xfrm>
            <a:off x="5873750" y="57213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93" name="Line 24"/>
          <p:cNvSpPr>
            <a:spLocks noChangeShapeType="1"/>
          </p:cNvSpPr>
          <p:nvPr/>
        </p:nvSpPr>
        <p:spPr bwMode="auto">
          <a:xfrm>
            <a:off x="5943600" y="3048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4" name="Line 25"/>
          <p:cNvSpPr>
            <a:spLocks noChangeShapeType="1"/>
          </p:cNvSpPr>
          <p:nvPr/>
        </p:nvSpPr>
        <p:spPr bwMode="auto">
          <a:xfrm>
            <a:off x="5943600" y="22860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5" name="Line 26"/>
          <p:cNvSpPr>
            <a:spLocks noChangeShapeType="1"/>
          </p:cNvSpPr>
          <p:nvPr/>
        </p:nvSpPr>
        <p:spPr bwMode="auto">
          <a:xfrm>
            <a:off x="5943600" y="38100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6" name="Line 27"/>
          <p:cNvSpPr>
            <a:spLocks noChangeShapeType="1"/>
          </p:cNvSpPr>
          <p:nvPr/>
        </p:nvSpPr>
        <p:spPr bwMode="auto">
          <a:xfrm>
            <a:off x="5943600" y="47244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7" name="Line 28"/>
          <p:cNvSpPr>
            <a:spLocks noChangeShapeType="1"/>
          </p:cNvSpPr>
          <p:nvPr/>
        </p:nvSpPr>
        <p:spPr bwMode="auto">
          <a:xfrm>
            <a:off x="6096000" y="36576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8" name="Line 29"/>
          <p:cNvSpPr>
            <a:spLocks noChangeShapeType="1"/>
          </p:cNvSpPr>
          <p:nvPr/>
        </p:nvSpPr>
        <p:spPr bwMode="auto">
          <a:xfrm>
            <a:off x="6934200" y="3657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9" name="Line 30"/>
          <p:cNvSpPr>
            <a:spLocks noChangeShapeType="1"/>
          </p:cNvSpPr>
          <p:nvPr/>
        </p:nvSpPr>
        <p:spPr bwMode="auto">
          <a:xfrm>
            <a:off x="7924800" y="36576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0" name="Line 31"/>
          <p:cNvSpPr>
            <a:spLocks noChangeShapeType="1"/>
          </p:cNvSpPr>
          <p:nvPr/>
        </p:nvSpPr>
        <p:spPr bwMode="auto">
          <a:xfrm>
            <a:off x="5486400" y="36576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1" name="Line 32"/>
          <p:cNvSpPr>
            <a:spLocks noChangeShapeType="1"/>
          </p:cNvSpPr>
          <p:nvPr/>
        </p:nvSpPr>
        <p:spPr bwMode="auto">
          <a:xfrm>
            <a:off x="4419600" y="3657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2" name="Line 33"/>
          <p:cNvSpPr>
            <a:spLocks noChangeShapeType="1"/>
          </p:cNvSpPr>
          <p:nvPr/>
        </p:nvSpPr>
        <p:spPr bwMode="auto">
          <a:xfrm>
            <a:off x="31242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3" name="Line 34"/>
          <p:cNvSpPr>
            <a:spLocks noChangeShapeType="1"/>
          </p:cNvSpPr>
          <p:nvPr/>
        </p:nvSpPr>
        <p:spPr bwMode="auto">
          <a:xfrm flipV="1">
            <a:off x="6096000" y="2286000"/>
            <a:ext cx="19812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4" name="Line 35"/>
          <p:cNvSpPr>
            <a:spLocks noChangeShapeType="1"/>
          </p:cNvSpPr>
          <p:nvPr/>
        </p:nvSpPr>
        <p:spPr bwMode="auto">
          <a:xfrm flipV="1">
            <a:off x="8229600" y="17526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5" name="Line 36"/>
          <p:cNvSpPr>
            <a:spLocks noChangeShapeType="1"/>
          </p:cNvSpPr>
          <p:nvPr/>
        </p:nvSpPr>
        <p:spPr bwMode="auto">
          <a:xfrm flipH="1">
            <a:off x="5410200" y="3810000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6" name="Line 37"/>
          <p:cNvSpPr>
            <a:spLocks noChangeShapeType="1"/>
          </p:cNvSpPr>
          <p:nvPr/>
        </p:nvSpPr>
        <p:spPr bwMode="auto">
          <a:xfrm flipH="1">
            <a:off x="4495800" y="4343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7" name="Line 38"/>
          <p:cNvSpPr>
            <a:spLocks noChangeShapeType="1"/>
          </p:cNvSpPr>
          <p:nvPr/>
        </p:nvSpPr>
        <p:spPr bwMode="auto">
          <a:xfrm flipV="1">
            <a:off x="3352800" y="4953000"/>
            <a:ext cx="990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8" name="Line 39"/>
          <p:cNvSpPr>
            <a:spLocks noChangeShapeType="1"/>
          </p:cNvSpPr>
          <p:nvPr/>
        </p:nvSpPr>
        <p:spPr bwMode="auto">
          <a:xfrm>
            <a:off x="5410200" y="3200400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9" name="Line 40"/>
          <p:cNvSpPr>
            <a:spLocks noChangeShapeType="1"/>
          </p:cNvSpPr>
          <p:nvPr/>
        </p:nvSpPr>
        <p:spPr bwMode="auto">
          <a:xfrm>
            <a:off x="4572000" y="2514600"/>
            <a:ext cx="685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0" name="Line 41"/>
          <p:cNvSpPr>
            <a:spLocks noChangeShapeType="1"/>
          </p:cNvSpPr>
          <p:nvPr/>
        </p:nvSpPr>
        <p:spPr bwMode="auto">
          <a:xfrm>
            <a:off x="3505200" y="1752600"/>
            <a:ext cx="914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1" name="Line 42"/>
          <p:cNvSpPr>
            <a:spLocks noChangeShapeType="1"/>
          </p:cNvSpPr>
          <p:nvPr/>
        </p:nvSpPr>
        <p:spPr bwMode="auto">
          <a:xfrm>
            <a:off x="6096000" y="3810000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2" name="Line 43"/>
          <p:cNvSpPr>
            <a:spLocks noChangeShapeType="1"/>
          </p:cNvSpPr>
          <p:nvPr/>
        </p:nvSpPr>
        <p:spPr bwMode="auto">
          <a:xfrm>
            <a:off x="6934200" y="4648200"/>
            <a:ext cx="533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3" name="Line 44"/>
          <p:cNvSpPr>
            <a:spLocks noChangeShapeType="1"/>
          </p:cNvSpPr>
          <p:nvPr/>
        </p:nvSpPr>
        <p:spPr bwMode="auto">
          <a:xfrm>
            <a:off x="7620000" y="5257800"/>
            <a:ext cx="762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4" name="Line 45"/>
          <p:cNvSpPr>
            <a:spLocks noChangeShapeType="1"/>
          </p:cNvSpPr>
          <p:nvPr/>
        </p:nvSpPr>
        <p:spPr bwMode="auto">
          <a:xfrm>
            <a:off x="8534400" y="59436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5" name="Line 46"/>
          <p:cNvSpPr>
            <a:spLocks noChangeShapeType="1"/>
          </p:cNvSpPr>
          <p:nvPr/>
        </p:nvSpPr>
        <p:spPr bwMode="auto">
          <a:xfrm>
            <a:off x="5943600" y="5867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6" name="Line 47"/>
          <p:cNvSpPr>
            <a:spLocks noChangeShapeType="1"/>
          </p:cNvSpPr>
          <p:nvPr/>
        </p:nvSpPr>
        <p:spPr bwMode="auto">
          <a:xfrm flipH="1">
            <a:off x="2743200" y="57912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7" name="Line 48"/>
          <p:cNvSpPr>
            <a:spLocks noChangeShapeType="1"/>
          </p:cNvSpPr>
          <p:nvPr/>
        </p:nvSpPr>
        <p:spPr bwMode="auto">
          <a:xfrm flipH="1">
            <a:off x="2438400" y="3657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8" name="Line 49"/>
          <p:cNvSpPr>
            <a:spLocks noChangeShapeType="1"/>
          </p:cNvSpPr>
          <p:nvPr/>
        </p:nvSpPr>
        <p:spPr bwMode="auto">
          <a:xfrm>
            <a:off x="9067800" y="3657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9" name="Rectangle 50"/>
          <p:cNvSpPr>
            <a:spLocks noChangeArrowheads="1"/>
          </p:cNvSpPr>
          <p:nvPr/>
        </p:nvSpPr>
        <p:spPr bwMode="auto">
          <a:xfrm>
            <a:off x="2498725" y="1423988"/>
            <a:ext cx="1778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Shipping Method</a:t>
            </a:r>
          </a:p>
        </p:txBody>
      </p:sp>
      <p:sp>
        <p:nvSpPr>
          <p:cNvPr id="32820" name="Rectangle 51"/>
          <p:cNvSpPr>
            <a:spLocks noChangeArrowheads="1"/>
          </p:cNvSpPr>
          <p:nvPr/>
        </p:nvSpPr>
        <p:spPr bwMode="auto">
          <a:xfrm>
            <a:off x="2727325" y="2262188"/>
            <a:ext cx="163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AIR-EXPRESS</a:t>
            </a:r>
          </a:p>
        </p:txBody>
      </p:sp>
      <p:sp>
        <p:nvSpPr>
          <p:cNvPr id="32821" name="Rectangle 52"/>
          <p:cNvSpPr>
            <a:spLocks noChangeArrowheads="1"/>
          </p:cNvSpPr>
          <p:nvPr/>
        </p:nvSpPr>
        <p:spPr bwMode="auto">
          <a:xfrm>
            <a:off x="4251325" y="2947988"/>
            <a:ext cx="958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TRUCK</a:t>
            </a:r>
          </a:p>
        </p:txBody>
      </p:sp>
      <p:sp>
        <p:nvSpPr>
          <p:cNvPr id="32822" name="Rectangle 53"/>
          <p:cNvSpPr>
            <a:spLocks noChangeArrowheads="1"/>
          </p:cNvSpPr>
          <p:nvPr/>
        </p:nvSpPr>
        <p:spPr bwMode="auto">
          <a:xfrm>
            <a:off x="6003925" y="2795588"/>
            <a:ext cx="958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ORDER</a:t>
            </a:r>
          </a:p>
        </p:txBody>
      </p:sp>
      <p:sp>
        <p:nvSpPr>
          <p:cNvPr id="32823" name="Line 54"/>
          <p:cNvSpPr>
            <a:spLocks noChangeShapeType="1"/>
          </p:cNvSpPr>
          <p:nvPr/>
        </p:nvSpPr>
        <p:spPr bwMode="auto">
          <a:xfrm>
            <a:off x="5943600" y="1600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4" name="Rectangle 55"/>
          <p:cNvSpPr>
            <a:spLocks noChangeArrowheads="1"/>
          </p:cNvSpPr>
          <p:nvPr/>
        </p:nvSpPr>
        <p:spPr bwMode="auto">
          <a:xfrm>
            <a:off x="4937125" y="127158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Customer Orders</a:t>
            </a:r>
          </a:p>
        </p:txBody>
      </p:sp>
      <p:sp>
        <p:nvSpPr>
          <p:cNvPr id="32825" name="Rectangle 56"/>
          <p:cNvSpPr>
            <a:spLocks noChangeArrowheads="1"/>
          </p:cNvSpPr>
          <p:nvPr/>
        </p:nvSpPr>
        <p:spPr bwMode="auto">
          <a:xfrm>
            <a:off x="6003925" y="2033588"/>
            <a:ext cx="1543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CONTRACTS</a:t>
            </a:r>
          </a:p>
        </p:txBody>
      </p:sp>
      <p:sp>
        <p:nvSpPr>
          <p:cNvPr id="32826" name="Rectangle 57"/>
          <p:cNvSpPr>
            <a:spLocks noChangeArrowheads="1"/>
          </p:cNvSpPr>
          <p:nvPr/>
        </p:nvSpPr>
        <p:spPr bwMode="auto">
          <a:xfrm>
            <a:off x="8899525" y="1652588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Customer</a:t>
            </a:r>
          </a:p>
        </p:txBody>
      </p:sp>
      <p:sp>
        <p:nvSpPr>
          <p:cNvPr id="32827" name="Rectangle 58"/>
          <p:cNvSpPr>
            <a:spLocks noChangeArrowheads="1"/>
          </p:cNvSpPr>
          <p:nvPr/>
        </p:nvSpPr>
        <p:spPr bwMode="auto">
          <a:xfrm>
            <a:off x="9585325" y="3481388"/>
            <a:ext cx="895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Product</a:t>
            </a:r>
          </a:p>
        </p:txBody>
      </p:sp>
      <p:sp>
        <p:nvSpPr>
          <p:cNvPr id="32828" name="Rectangle 59"/>
          <p:cNvSpPr>
            <a:spLocks noChangeArrowheads="1"/>
          </p:cNvSpPr>
          <p:nvPr/>
        </p:nvSpPr>
        <p:spPr bwMode="auto">
          <a:xfrm>
            <a:off x="8213725" y="3862388"/>
            <a:ext cx="2082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PRODUCT GROUP</a:t>
            </a:r>
          </a:p>
        </p:txBody>
      </p:sp>
      <p:sp>
        <p:nvSpPr>
          <p:cNvPr id="32829" name="Rectangle 60"/>
          <p:cNvSpPr>
            <a:spLocks noChangeArrowheads="1"/>
          </p:cNvSpPr>
          <p:nvPr/>
        </p:nvSpPr>
        <p:spPr bwMode="auto">
          <a:xfrm>
            <a:off x="7070725" y="3252788"/>
            <a:ext cx="1828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PRODUCT LINE</a:t>
            </a:r>
          </a:p>
        </p:txBody>
      </p:sp>
      <p:sp>
        <p:nvSpPr>
          <p:cNvPr id="32830" name="Rectangle 61"/>
          <p:cNvSpPr>
            <a:spLocks noChangeArrowheads="1"/>
          </p:cNvSpPr>
          <p:nvPr/>
        </p:nvSpPr>
        <p:spPr bwMode="auto">
          <a:xfrm>
            <a:off x="6308725" y="3786188"/>
            <a:ext cx="1866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PRODUCT ITEM</a:t>
            </a:r>
          </a:p>
        </p:txBody>
      </p:sp>
      <p:sp>
        <p:nvSpPr>
          <p:cNvPr id="32831" name="Rectangle 62"/>
          <p:cNvSpPr>
            <a:spLocks noChangeArrowheads="1"/>
          </p:cNvSpPr>
          <p:nvPr/>
        </p:nvSpPr>
        <p:spPr bwMode="auto">
          <a:xfrm>
            <a:off x="6918325" y="4395788"/>
            <a:ext cx="1816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SALES PERSON</a:t>
            </a:r>
          </a:p>
        </p:txBody>
      </p:sp>
      <p:sp>
        <p:nvSpPr>
          <p:cNvPr id="32832" name="Rectangle 63"/>
          <p:cNvSpPr>
            <a:spLocks noChangeArrowheads="1"/>
          </p:cNvSpPr>
          <p:nvPr/>
        </p:nvSpPr>
        <p:spPr bwMode="auto">
          <a:xfrm>
            <a:off x="7604125" y="5005388"/>
            <a:ext cx="1212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DISTRICT</a:t>
            </a:r>
          </a:p>
        </p:txBody>
      </p:sp>
      <p:sp>
        <p:nvSpPr>
          <p:cNvPr id="32833" name="Rectangle 64"/>
          <p:cNvSpPr>
            <a:spLocks noChangeArrowheads="1"/>
          </p:cNvSpPr>
          <p:nvPr/>
        </p:nvSpPr>
        <p:spPr bwMode="auto">
          <a:xfrm>
            <a:off x="8594725" y="5691188"/>
            <a:ext cx="1200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DIVISION</a:t>
            </a:r>
          </a:p>
        </p:txBody>
      </p:sp>
      <p:sp>
        <p:nvSpPr>
          <p:cNvPr id="32834" name="Rectangle 65"/>
          <p:cNvSpPr>
            <a:spLocks noChangeArrowheads="1"/>
          </p:cNvSpPr>
          <p:nvPr/>
        </p:nvSpPr>
        <p:spPr bwMode="auto">
          <a:xfrm>
            <a:off x="8823325" y="6224588"/>
            <a:ext cx="1377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Organization</a:t>
            </a:r>
          </a:p>
        </p:txBody>
      </p:sp>
      <p:sp>
        <p:nvSpPr>
          <p:cNvPr id="32835" name="Rectangle 66"/>
          <p:cNvSpPr>
            <a:spLocks noChangeArrowheads="1"/>
          </p:cNvSpPr>
          <p:nvPr/>
        </p:nvSpPr>
        <p:spPr bwMode="auto">
          <a:xfrm>
            <a:off x="5318125" y="6224588"/>
            <a:ext cx="1149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Promotion</a:t>
            </a:r>
          </a:p>
        </p:txBody>
      </p:sp>
      <p:sp>
        <p:nvSpPr>
          <p:cNvPr id="32836" name="Rectangle 67"/>
          <p:cNvSpPr>
            <a:spLocks noChangeArrowheads="1"/>
          </p:cNvSpPr>
          <p:nvPr/>
        </p:nvSpPr>
        <p:spPr bwMode="auto">
          <a:xfrm>
            <a:off x="4098925" y="4167188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CITY</a:t>
            </a:r>
          </a:p>
        </p:txBody>
      </p:sp>
      <p:sp>
        <p:nvSpPr>
          <p:cNvPr id="32837" name="Rectangle 68"/>
          <p:cNvSpPr>
            <a:spLocks noChangeArrowheads="1"/>
          </p:cNvSpPr>
          <p:nvPr/>
        </p:nvSpPr>
        <p:spPr bwMode="auto">
          <a:xfrm>
            <a:off x="3336925" y="4700588"/>
            <a:ext cx="1289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COUNTRY</a:t>
            </a:r>
          </a:p>
        </p:txBody>
      </p:sp>
      <p:sp>
        <p:nvSpPr>
          <p:cNvPr id="32838" name="Rectangle 69"/>
          <p:cNvSpPr>
            <a:spLocks noChangeArrowheads="1"/>
          </p:cNvSpPr>
          <p:nvPr/>
        </p:nvSpPr>
        <p:spPr bwMode="auto">
          <a:xfrm>
            <a:off x="2117725" y="5462588"/>
            <a:ext cx="1047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REGION</a:t>
            </a:r>
          </a:p>
        </p:txBody>
      </p:sp>
      <p:sp>
        <p:nvSpPr>
          <p:cNvPr id="32839" name="Rectangle 70"/>
          <p:cNvSpPr>
            <a:spLocks noChangeArrowheads="1"/>
          </p:cNvSpPr>
          <p:nvPr/>
        </p:nvSpPr>
        <p:spPr bwMode="auto">
          <a:xfrm>
            <a:off x="1812925" y="6072188"/>
            <a:ext cx="996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Location</a:t>
            </a:r>
          </a:p>
        </p:txBody>
      </p:sp>
      <p:sp>
        <p:nvSpPr>
          <p:cNvPr id="32840" name="Rectangle 71"/>
          <p:cNvSpPr>
            <a:spLocks noChangeArrowheads="1"/>
          </p:cNvSpPr>
          <p:nvPr/>
        </p:nvSpPr>
        <p:spPr bwMode="auto">
          <a:xfrm>
            <a:off x="4784725" y="3709988"/>
            <a:ext cx="895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DAILY</a:t>
            </a:r>
          </a:p>
        </p:txBody>
      </p:sp>
      <p:sp>
        <p:nvSpPr>
          <p:cNvPr id="32841" name="Rectangle 72"/>
          <p:cNvSpPr>
            <a:spLocks noChangeArrowheads="1"/>
          </p:cNvSpPr>
          <p:nvPr/>
        </p:nvSpPr>
        <p:spPr bwMode="auto">
          <a:xfrm>
            <a:off x="3717925" y="3709988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QTRLY</a:t>
            </a:r>
          </a:p>
        </p:txBody>
      </p:sp>
      <p:sp>
        <p:nvSpPr>
          <p:cNvPr id="32842" name="Rectangle 73"/>
          <p:cNvSpPr>
            <a:spLocks noChangeArrowheads="1"/>
          </p:cNvSpPr>
          <p:nvPr/>
        </p:nvSpPr>
        <p:spPr bwMode="auto">
          <a:xfrm>
            <a:off x="2422525" y="3709988"/>
            <a:ext cx="1314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ANNUALY</a:t>
            </a:r>
          </a:p>
        </p:txBody>
      </p:sp>
      <p:sp>
        <p:nvSpPr>
          <p:cNvPr id="32843" name="Rectangle 74"/>
          <p:cNvSpPr>
            <a:spLocks noChangeArrowheads="1"/>
          </p:cNvSpPr>
          <p:nvPr/>
        </p:nvSpPr>
        <p:spPr bwMode="auto">
          <a:xfrm>
            <a:off x="1812925" y="3481388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Time</a:t>
            </a:r>
          </a:p>
        </p:txBody>
      </p:sp>
      <p:sp>
        <p:nvSpPr>
          <p:cNvPr id="32844" name="Line 75"/>
          <p:cNvSpPr>
            <a:spLocks noChangeShapeType="1"/>
          </p:cNvSpPr>
          <p:nvPr/>
        </p:nvSpPr>
        <p:spPr bwMode="auto">
          <a:xfrm>
            <a:off x="4343400" y="3657600"/>
            <a:ext cx="76200" cy="1295400"/>
          </a:xfrm>
          <a:prstGeom prst="line">
            <a:avLst/>
          </a:prstGeom>
          <a:noFill/>
          <a:ln w="38100">
            <a:solidFill>
              <a:srgbClr val="00CC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45" name="Line 76"/>
          <p:cNvSpPr>
            <a:spLocks noChangeShapeType="1"/>
          </p:cNvSpPr>
          <p:nvPr/>
        </p:nvSpPr>
        <p:spPr bwMode="auto">
          <a:xfrm>
            <a:off x="4419600" y="4953000"/>
            <a:ext cx="3124200" cy="228600"/>
          </a:xfrm>
          <a:prstGeom prst="line">
            <a:avLst/>
          </a:prstGeom>
          <a:noFill/>
          <a:ln w="38100">
            <a:solidFill>
              <a:srgbClr val="00CC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46" name="Line 77"/>
          <p:cNvSpPr>
            <a:spLocks noChangeShapeType="1"/>
          </p:cNvSpPr>
          <p:nvPr/>
        </p:nvSpPr>
        <p:spPr bwMode="auto">
          <a:xfrm flipV="1">
            <a:off x="7543800" y="3657600"/>
            <a:ext cx="1447800" cy="1524000"/>
          </a:xfrm>
          <a:prstGeom prst="line">
            <a:avLst/>
          </a:prstGeom>
          <a:noFill/>
          <a:ln w="38100">
            <a:solidFill>
              <a:srgbClr val="00CC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47" name="Line 78"/>
          <p:cNvSpPr>
            <a:spLocks noChangeShapeType="1"/>
          </p:cNvSpPr>
          <p:nvPr/>
        </p:nvSpPr>
        <p:spPr bwMode="auto">
          <a:xfrm>
            <a:off x="5943600" y="2209800"/>
            <a:ext cx="3048000" cy="1447800"/>
          </a:xfrm>
          <a:prstGeom prst="line">
            <a:avLst/>
          </a:prstGeom>
          <a:noFill/>
          <a:ln w="38100">
            <a:solidFill>
              <a:srgbClr val="00CC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48" name="Line 79"/>
          <p:cNvSpPr>
            <a:spLocks noChangeShapeType="1"/>
          </p:cNvSpPr>
          <p:nvPr/>
        </p:nvSpPr>
        <p:spPr bwMode="auto">
          <a:xfrm flipV="1">
            <a:off x="4343400" y="2209800"/>
            <a:ext cx="1600200" cy="1447800"/>
          </a:xfrm>
          <a:prstGeom prst="line">
            <a:avLst/>
          </a:prstGeom>
          <a:noFill/>
          <a:ln w="38100">
            <a:solidFill>
              <a:srgbClr val="00CC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49" name="Text Box 80"/>
          <p:cNvSpPr txBox="1">
            <a:spLocks noChangeArrowheads="1"/>
          </p:cNvSpPr>
          <p:nvPr/>
        </p:nvSpPr>
        <p:spPr bwMode="auto">
          <a:xfrm>
            <a:off x="3124200" y="5943601"/>
            <a:ext cx="2133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Each circle is called </a:t>
            </a:r>
            <a:r>
              <a:rPr lang="en-US" altLang="en-US" sz="2000" dirty="0">
                <a:solidFill>
                  <a:srgbClr val="FF0000"/>
                </a:solidFill>
              </a:rPr>
              <a:t>a </a:t>
            </a:r>
            <a:r>
              <a:rPr lang="en-US" altLang="en-US" sz="2000" u="sng" dirty="0">
                <a:solidFill>
                  <a:srgbClr val="FF0000"/>
                </a:solidFill>
              </a:rPr>
              <a:t>footprint</a:t>
            </a:r>
          </a:p>
        </p:txBody>
      </p:sp>
    </p:spTree>
    <p:extLst>
      <p:ext uri="{BB962C8B-B14F-4D97-AF65-F5344CB8AC3E}">
        <p14:creationId xmlns:p14="http://schemas.microsoft.com/office/powerpoint/2010/main" val="137325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2" descr="brows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1233513"/>
            <a:ext cx="6343650" cy="539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3"/>
          <p:cNvSpPr>
            <a:spLocks noGrp="1" noChangeArrowheads="1"/>
          </p:cNvSpPr>
          <p:nvPr>
            <p:ph type="title"/>
          </p:nvPr>
        </p:nvSpPr>
        <p:spPr>
          <a:xfrm>
            <a:off x="2400300" y="0"/>
            <a:ext cx="7073900" cy="106680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Browsing a Data Cube</a:t>
            </a:r>
          </a:p>
        </p:txBody>
      </p:sp>
      <p:sp>
        <p:nvSpPr>
          <p:cNvPr id="3379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264400" y="4940300"/>
            <a:ext cx="44196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Visualization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OLAP capabilities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Interactive manipulation</a:t>
            </a:r>
          </a:p>
        </p:txBody>
      </p:sp>
    </p:spTree>
    <p:extLst>
      <p:ext uri="{BB962C8B-B14F-4D97-AF65-F5344CB8AC3E}">
        <p14:creationId xmlns:p14="http://schemas.microsoft.com/office/powerpoint/2010/main" val="299668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286607"/>
            <a:ext cx="12192000" cy="673979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dirty="0"/>
              <a:t>Chapter 4: Data Warehousing and On-line Analytical Processing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1671" y="1371600"/>
            <a:ext cx="10963835" cy="51054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en-US" dirty="0"/>
              <a:t>Data Warehouse: Basic Concepts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Data Warehouse Modeling: Data Cube and OLAP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Data Warehouse Design and Usage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Data Warehouse Implementation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Summary</a:t>
            </a:r>
          </a:p>
        </p:txBody>
      </p:sp>
      <p:sp>
        <p:nvSpPr>
          <p:cNvPr id="7174" name="AutoShape 4"/>
          <p:cNvSpPr>
            <a:spLocks noChangeArrowheads="1"/>
          </p:cNvSpPr>
          <p:nvPr/>
        </p:nvSpPr>
        <p:spPr bwMode="auto">
          <a:xfrm rot="9430553">
            <a:off x="6477560" y="3356245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38245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4300"/>
            <a:ext cx="12192000" cy="1104900"/>
          </a:xfrm>
          <a:noFill/>
        </p:spPr>
        <p:txBody>
          <a:bodyPr vert="horz" lIns="92075" tIns="46038" rIns="92075" bIns="46038" rtlCol="0" anchor="b">
            <a:noAutofit/>
          </a:bodyPr>
          <a:lstStyle/>
          <a:p>
            <a:pPr eaLnBrk="1" hangingPunct="1"/>
            <a:r>
              <a:rPr lang="en-US" altLang="en-US" dirty="0"/>
              <a:t>Design of Data Warehouse: A Business Analysis Framework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358900"/>
            <a:ext cx="10655300" cy="51816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Four views regarding the design of a data warehouse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Top-down view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400" dirty="0"/>
              <a:t>allows selection of the relevant information necessary for the data warehouse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Data source view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400" dirty="0"/>
              <a:t>exposes the information being captured, stored, and managed by operational systems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Data warehouse view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400" dirty="0"/>
              <a:t>consists of fact tables and dimension tables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Business query view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400" dirty="0"/>
              <a:t>sees the perspectives of data in the warehouse from the view of end-user</a:t>
            </a:r>
          </a:p>
        </p:txBody>
      </p:sp>
    </p:spTree>
    <p:extLst>
      <p:ext uri="{BB962C8B-B14F-4D97-AF65-F5344CB8AC3E}">
        <p14:creationId xmlns:p14="http://schemas.microsoft.com/office/powerpoint/2010/main" val="231439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12192000" cy="685800"/>
          </a:xfrm>
          <a:noFill/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 smtClean="0"/>
              <a:t>Data Warehouse Design Process 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950" y="1168400"/>
            <a:ext cx="10966450" cy="55372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/>
            <a:r>
              <a:rPr lang="en-US" altLang="en-US" sz="2400" b="1" dirty="0"/>
              <a:t>Top-down, bottom-up approaches or a combination</a:t>
            </a:r>
            <a:r>
              <a:rPr lang="en-US" altLang="en-US" sz="2400" dirty="0"/>
              <a:t> of both</a:t>
            </a:r>
          </a:p>
          <a:p>
            <a:pPr lvl="1" eaLnBrk="1" hangingPunct="1"/>
            <a:r>
              <a:rPr lang="en-US" altLang="en-US" sz="2400" u="sng" dirty="0"/>
              <a:t>Top-down</a:t>
            </a:r>
            <a:r>
              <a:rPr lang="en-US" altLang="en-US" sz="2400" dirty="0"/>
              <a:t>: Starts with overall design and planning (mature)</a:t>
            </a:r>
          </a:p>
          <a:p>
            <a:pPr lvl="1" eaLnBrk="1" hangingPunct="1"/>
            <a:r>
              <a:rPr lang="en-US" altLang="en-US" sz="2400" u="sng" dirty="0"/>
              <a:t>Bottom-up</a:t>
            </a:r>
            <a:r>
              <a:rPr lang="en-US" altLang="en-US" sz="2400" dirty="0"/>
              <a:t>: Starts with experiments and prototypes (rapid)</a:t>
            </a:r>
          </a:p>
          <a:p>
            <a:pPr eaLnBrk="1" hangingPunct="1"/>
            <a:r>
              <a:rPr lang="en-US" altLang="en-US" sz="2400" b="1" dirty="0"/>
              <a:t>From software engineering point of view</a:t>
            </a:r>
          </a:p>
          <a:p>
            <a:pPr lvl="1" eaLnBrk="1" hangingPunct="1"/>
            <a:r>
              <a:rPr lang="en-US" altLang="en-US" sz="2400" u="sng" dirty="0"/>
              <a:t>Waterfal</a:t>
            </a:r>
            <a:r>
              <a:rPr lang="en-US" altLang="en-US" sz="2400" dirty="0"/>
              <a:t>l: structured and systematic analysis at each step before proceeding to the next</a:t>
            </a:r>
          </a:p>
          <a:p>
            <a:pPr lvl="1" eaLnBrk="1" hangingPunct="1"/>
            <a:r>
              <a:rPr lang="en-US" altLang="en-US" sz="2400" u="sng" dirty="0"/>
              <a:t>Spiral</a:t>
            </a:r>
            <a:r>
              <a:rPr lang="en-US" altLang="en-US" sz="2400" dirty="0"/>
              <a:t>:  rapid generation of increasingly functional systems, short turn around time, quick turn around</a:t>
            </a:r>
          </a:p>
          <a:p>
            <a:pPr eaLnBrk="1" hangingPunct="1"/>
            <a:r>
              <a:rPr lang="en-US" altLang="en-US" sz="2400" b="1" dirty="0"/>
              <a:t>Typical data warehouse design process</a:t>
            </a:r>
          </a:p>
          <a:p>
            <a:pPr lvl="1" eaLnBrk="1" hangingPunct="1"/>
            <a:r>
              <a:rPr lang="en-US" altLang="en-US" sz="2400" dirty="0"/>
              <a:t>Choose a business process to model, e.g., orders, invoices, etc.</a:t>
            </a:r>
          </a:p>
          <a:p>
            <a:pPr lvl="1" eaLnBrk="1" hangingPunct="1"/>
            <a:r>
              <a:rPr lang="en-US" altLang="en-US" sz="2400" dirty="0"/>
              <a:t>Choose the </a:t>
            </a:r>
            <a:r>
              <a:rPr lang="en-US" altLang="en-US" sz="2400" i="1" u="sng" dirty="0"/>
              <a:t>grain</a:t>
            </a:r>
            <a:r>
              <a:rPr lang="en-US" altLang="en-US" sz="2400" dirty="0"/>
              <a:t> (</a:t>
            </a:r>
            <a:r>
              <a:rPr lang="en-US" altLang="en-US" sz="2400" i="1" dirty="0"/>
              <a:t>atomic level of data</a:t>
            </a:r>
            <a:r>
              <a:rPr lang="en-US" altLang="en-US" sz="2400" dirty="0"/>
              <a:t>) of the business process</a:t>
            </a:r>
          </a:p>
          <a:p>
            <a:pPr lvl="1" eaLnBrk="1" hangingPunct="1"/>
            <a:r>
              <a:rPr lang="en-US" altLang="en-US" sz="2400" dirty="0"/>
              <a:t>Choose the dimensions that will apply to each fact table record</a:t>
            </a:r>
          </a:p>
          <a:p>
            <a:pPr lvl="1" eaLnBrk="1" hangingPunct="1"/>
            <a:r>
              <a:rPr lang="en-US" altLang="en-US" sz="2400" dirty="0"/>
              <a:t>Choose the measure that will populate each fact table record</a:t>
            </a:r>
          </a:p>
        </p:txBody>
      </p:sp>
    </p:spTree>
    <p:extLst>
      <p:ext uri="{BB962C8B-B14F-4D97-AF65-F5344CB8AC3E}">
        <p14:creationId xmlns:p14="http://schemas.microsoft.com/office/powerpoint/2010/main" val="71923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 dirty="0" smtClean="0"/>
              <a:t>Data Warehouse Usage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316" y="1168400"/>
            <a:ext cx="11026484" cy="53848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Three kinds of data warehouse applications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Information processing</a:t>
            </a:r>
          </a:p>
          <a:p>
            <a:pPr lvl="2" eaLnBrk="1" hangingPunct="1">
              <a:spcAft>
                <a:spcPts val="600"/>
              </a:spcAft>
            </a:pPr>
            <a:r>
              <a:rPr lang="en-US" altLang="en-US" sz="2400" dirty="0"/>
              <a:t>supports querying, basic statistical analysis, and reporting using crosstabs, tables, charts and graphs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Analytical processing</a:t>
            </a:r>
          </a:p>
          <a:p>
            <a:pPr lvl="2" eaLnBrk="1" hangingPunct="1">
              <a:spcAft>
                <a:spcPts val="600"/>
              </a:spcAft>
            </a:pPr>
            <a:r>
              <a:rPr lang="en-US" altLang="en-US" sz="2400" dirty="0"/>
              <a:t>multidimensional analysis of data warehouse data</a:t>
            </a:r>
          </a:p>
          <a:p>
            <a:pPr lvl="2" eaLnBrk="1" hangingPunct="1">
              <a:spcAft>
                <a:spcPts val="600"/>
              </a:spcAft>
            </a:pPr>
            <a:r>
              <a:rPr lang="en-US" altLang="en-US" sz="2400" dirty="0"/>
              <a:t>supports basic OLAP operations, slice-dice, drilling, pivoting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Data mining</a:t>
            </a:r>
          </a:p>
          <a:p>
            <a:pPr lvl="2" eaLnBrk="1" hangingPunct="1">
              <a:spcAft>
                <a:spcPts val="600"/>
              </a:spcAft>
            </a:pPr>
            <a:r>
              <a:rPr lang="en-US" altLang="en-US" sz="2400" dirty="0"/>
              <a:t>knowledge discovery from hidden patterns </a:t>
            </a:r>
          </a:p>
          <a:p>
            <a:pPr lvl="2" eaLnBrk="1" hangingPunct="1">
              <a:spcAft>
                <a:spcPts val="600"/>
              </a:spcAft>
            </a:pPr>
            <a:r>
              <a:rPr lang="en-US" altLang="en-US" sz="2400" dirty="0"/>
              <a:t>supports associations, constructing analytical models, performing classification and prediction, and presenting the mining results using visualization tools</a:t>
            </a:r>
          </a:p>
        </p:txBody>
      </p:sp>
    </p:spTree>
    <p:extLst>
      <p:ext uri="{BB962C8B-B14F-4D97-AF65-F5344CB8AC3E}">
        <p14:creationId xmlns:p14="http://schemas.microsoft.com/office/powerpoint/2010/main" val="128483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5262"/>
            <a:ext cx="12090400" cy="1023938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From On-Line Analytical Processing (OLAP) </a:t>
            </a:r>
            <a:br>
              <a:rPr lang="en-US" altLang="en-US" dirty="0"/>
            </a:br>
            <a:r>
              <a:rPr lang="en-US" altLang="en-US" dirty="0"/>
              <a:t>to On Line Analytical Mining (OLAM)</a:t>
            </a:r>
            <a:endParaRPr lang="en-US" altLang="en-US" sz="6000" dirty="0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492" y="1447800"/>
            <a:ext cx="10657608" cy="49530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Why </a:t>
            </a:r>
            <a:r>
              <a:rPr lang="en-US" altLang="en-US" sz="2400" b="1" dirty="0"/>
              <a:t>online analytical mining</a:t>
            </a:r>
            <a:r>
              <a:rPr lang="en-US" altLang="en-US" sz="2400" dirty="0"/>
              <a:t>?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High quality of data in data warehouses</a:t>
            </a:r>
          </a:p>
          <a:p>
            <a:pPr lvl="2" eaLnBrk="1" hangingPunct="1">
              <a:spcAft>
                <a:spcPts val="600"/>
              </a:spcAft>
            </a:pPr>
            <a:r>
              <a:rPr lang="en-US" altLang="en-US" sz="2400" dirty="0" smtClean="0"/>
              <a:t>DW contains integrated, consistent, cleaned data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Available information processing structure surrounding data warehouses</a:t>
            </a:r>
          </a:p>
          <a:p>
            <a:pPr lvl="2" eaLnBrk="1" hangingPunct="1">
              <a:spcAft>
                <a:spcPts val="600"/>
              </a:spcAft>
            </a:pPr>
            <a:r>
              <a:rPr lang="en-US" altLang="en-US" sz="2400" dirty="0" smtClean="0"/>
              <a:t>ODBC, OLEDB, Web accessing, service facilities, reporting and OLAP tools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OLAP-based exploratory data analysis</a:t>
            </a:r>
          </a:p>
          <a:p>
            <a:pPr lvl="2" eaLnBrk="1" hangingPunct="1">
              <a:spcAft>
                <a:spcPts val="600"/>
              </a:spcAft>
            </a:pPr>
            <a:r>
              <a:rPr lang="en-US" altLang="en-US" sz="2400" dirty="0" smtClean="0"/>
              <a:t>Mining with drilling, dicing, pivoting, etc.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On-line selection of data mining functions</a:t>
            </a:r>
          </a:p>
          <a:p>
            <a:pPr lvl="2" eaLnBrk="1" hangingPunct="1">
              <a:spcAft>
                <a:spcPts val="600"/>
              </a:spcAft>
            </a:pPr>
            <a:r>
              <a:rPr lang="en-US" altLang="en-US" sz="2400" dirty="0" smtClean="0"/>
              <a:t>Integration and swapping of multiple mining functions, algorithms, and tasks</a:t>
            </a:r>
          </a:p>
        </p:txBody>
      </p:sp>
    </p:spTree>
    <p:extLst>
      <p:ext uri="{BB962C8B-B14F-4D97-AF65-F5344CB8AC3E}">
        <p14:creationId xmlns:p14="http://schemas.microsoft.com/office/powerpoint/2010/main" val="143688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286607"/>
            <a:ext cx="12192000" cy="673979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dirty="0"/>
              <a:t>Chapter 4: Data Warehousing and On-line Analytical Processing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1671" y="1371600"/>
            <a:ext cx="10963835" cy="51054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en-US" dirty="0"/>
              <a:t>Data Warehouse: Basic Concepts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Data Warehouse Modeling: Data Cube and OLAP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Data Warehouse Design and Usage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Data Warehouse Implementation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Summary</a:t>
            </a:r>
          </a:p>
        </p:txBody>
      </p:sp>
      <p:sp>
        <p:nvSpPr>
          <p:cNvPr id="7174" name="AutoShape 4"/>
          <p:cNvSpPr>
            <a:spLocks noChangeArrowheads="1"/>
          </p:cNvSpPr>
          <p:nvPr/>
        </p:nvSpPr>
        <p:spPr bwMode="auto">
          <a:xfrm rot="9430553">
            <a:off x="6169771" y="4362183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26984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596900" y="304800"/>
            <a:ext cx="10972800" cy="6858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dirty="0" smtClean="0"/>
              <a:t>Efficient Data Cube Computation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200150"/>
            <a:ext cx="8175624" cy="52451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Data cube can be viewed as a lattice of cuboids  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The bottom-most cuboid is the base cuboid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The top-most cuboid (apex) contains only one cell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How many cuboids in an n-dimensional cube with L levels</a:t>
            </a:r>
            <a:r>
              <a:rPr lang="en-US" altLang="en-US" sz="2400" dirty="0" smtClean="0"/>
              <a:t>?</a:t>
            </a:r>
            <a:endParaRPr lang="en-US" altLang="en-US" sz="2400" dirty="0"/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Materialization of data cube</a:t>
            </a:r>
          </a:p>
          <a:p>
            <a:pPr lvl="1">
              <a:spcAft>
                <a:spcPts val="600"/>
              </a:spcAft>
            </a:pPr>
            <a:r>
              <a:rPr lang="en-US" altLang="en-US" sz="2400" b="1" dirty="0"/>
              <a:t>F</a:t>
            </a:r>
            <a:r>
              <a:rPr lang="en-US" altLang="en-US" sz="2400" b="1" dirty="0" smtClean="0"/>
              <a:t>ull materialization</a:t>
            </a:r>
            <a:r>
              <a:rPr lang="en-US" altLang="en-US" sz="2400" dirty="0"/>
              <a:t>: Materialize </a:t>
            </a:r>
            <a:r>
              <a:rPr lang="en-US" altLang="en-US" sz="2400" u="sng" dirty="0"/>
              <a:t>every</a:t>
            </a:r>
            <a:r>
              <a:rPr lang="en-US" altLang="en-US" sz="2400" dirty="0"/>
              <a:t> (cuboid) </a:t>
            </a:r>
            <a:endParaRPr lang="en-US" altLang="en-US" sz="2400" dirty="0" smtClean="0"/>
          </a:p>
          <a:p>
            <a:pPr lvl="1">
              <a:spcAft>
                <a:spcPts val="600"/>
              </a:spcAft>
            </a:pPr>
            <a:r>
              <a:rPr lang="en-US" altLang="en-US" sz="2400" b="1" dirty="0" smtClean="0"/>
              <a:t>No materialization</a:t>
            </a:r>
            <a:r>
              <a:rPr lang="en-US" altLang="en-US" sz="2400" dirty="0" smtClean="0"/>
              <a:t>: Materialize </a:t>
            </a:r>
            <a:r>
              <a:rPr lang="en-US" altLang="en-US" sz="2400" u="sng" dirty="0" smtClean="0"/>
              <a:t>none </a:t>
            </a:r>
            <a:r>
              <a:rPr lang="en-US" altLang="en-US" sz="2400" dirty="0" smtClean="0"/>
              <a:t>(cuboid)</a:t>
            </a:r>
          </a:p>
          <a:p>
            <a:pPr lvl="1">
              <a:spcAft>
                <a:spcPts val="600"/>
              </a:spcAft>
            </a:pPr>
            <a:r>
              <a:rPr lang="en-US" altLang="en-US" sz="2400" b="1" u="sng" dirty="0" smtClean="0"/>
              <a:t>Partial materialization</a:t>
            </a:r>
            <a:r>
              <a:rPr lang="en-US" altLang="en-US" sz="2400" u="sng" dirty="0" smtClean="0"/>
              <a:t>: 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Materialize </a:t>
            </a:r>
            <a:r>
              <a:rPr lang="en-US" altLang="en-US" sz="2400" u="sng" dirty="0"/>
              <a:t>some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cuboids</a:t>
            </a:r>
            <a:endParaRPr lang="en-US" altLang="en-US" sz="2400" dirty="0"/>
          </a:p>
          <a:p>
            <a:pPr lvl="2">
              <a:spcAft>
                <a:spcPts val="600"/>
              </a:spcAft>
            </a:pPr>
            <a:r>
              <a:rPr lang="en-US" altLang="en-US" sz="2400" dirty="0" smtClean="0"/>
              <a:t>Which cuboids </a:t>
            </a:r>
            <a:r>
              <a:rPr lang="en-US" altLang="en-US" sz="2400" dirty="0"/>
              <a:t>to </a:t>
            </a:r>
            <a:r>
              <a:rPr lang="en-US" altLang="en-US" sz="2400" dirty="0" smtClean="0"/>
              <a:t>materialize?</a:t>
            </a:r>
            <a:r>
              <a:rPr lang="en-US" altLang="en-US" sz="2400" dirty="0"/>
              <a:t> </a:t>
            </a:r>
            <a:endParaRPr lang="en-US" altLang="en-US" sz="2400" dirty="0" smtClean="0"/>
          </a:p>
          <a:p>
            <a:pPr lvl="3">
              <a:spcAft>
                <a:spcPts val="600"/>
              </a:spcAft>
            </a:pPr>
            <a:r>
              <a:rPr lang="en-US" altLang="en-US" sz="2400" dirty="0" smtClean="0"/>
              <a:t>Selection based on size, sharing, access frequency, etc.</a:t>
            </a:r>
          </a:p>
        </p:txBody>
      </p:sp>
      <p:graphicFrame>
        <p:nvGraphicFramePr>
          <p:cNvPr id="419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109852"/>
              </p:ext>
            </p:extLst>
          </p:nvPr>
        </p:nvGraphicFramePr>
        <p:xfrm>
          <a:off x="8850593" y="2397514"/>
          <a:ext cx="29337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3" name="Equation" r:id="rId4" imgW="1295400" imgH="584200" progId="Equation.3">
                  <p:embed/>
                </p:oleObj>
              </mc:Choice>
              <mc:Fallback>
                <p:oleObj name="Equation" r:id="rId4" imgW="12954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0593" y="2397514"/>
                        <a:ext cx="29337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205911" y="1872431"/>
            <a:ext cx="2066925" cy="3847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Why this formula?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8194958" y="3720441"/>
            <a:ext cx="3844642" cy="2247411"/>
            <a:chOff x="6477000" y="3253716"/>
            <a:chExt cx="3844642" cy="2247411"/>
          </a:xfrm>
        </p:grpSpPr>
        <p:sp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6477000" y="3253716"/>
              <a:ext cx="3844642" cy="2247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latin typeface="Times New Roman" panose="02020603050405020304" pitchFamily="18" charset="0"/>
                </a:rPr>
                <a:t>Industry   Region         Year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 dirty="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latin typeface="Times New Roman" panose="02020603050405020304" pitchFamily="18" charset="0"/>
                </a:rPr>
                <a:t>Category   Country  Quarter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 dirty="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latin typeface="Times New Roman" panose="02020603050405020304" pitchFamily="18" charset="0"/>
                </a:rPr>
                <a:t>Product      City     Month    Week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 dirty="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latin typeface="Times New Roman" panose="02020603050405020304" pitchFamily="18" charset="0"/>
                </a:rPr>
                <a:t>                   Office         Day</a:t>
              </a:r>
            </a:p>
          </p:txBody>
        </p:sp>
        <p:sp>
          <p:nvSpPr>
            <p:cNvPr id="27" name="Line 40"/>
            <p:cNvSpPr>
              <a:spLocks noChangeShapeType="1"/>
            </p:cNvSpPr>
            <p:nvPr/>
          </p:nvSpPr>
          <p:spPr bwMode="auto">
            <a:xfrm>
              <a:off x="7162800" y="36576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>
              <a:off x="8229600" y="36576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42"/>
            <p:cNvSpPr>
              <a:spLocks noChangeShapeType="1"/>
            </p:cNvSpPr>
            <p:nvPr/>
          </p:nvSpPr>
          <p:spPr bwMode="auto">
            <a:xfrm>
              <a:off x="9448800" y="36576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43"/>
            <p:cNvSpPr>
              <a:spLocks noChangeShapeType="1"/>
            </p:cNvSpPr>
            <p:nvPr/>
          </p:nvSpPr>
          <p:spPr bwMode="auto">
            <a:xfrm>
              <a:off x="7162800" y="42672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44"/>
            <p:cNvSpPr>
              <a:spLocks noChangeShapeType="1"/>
            </p:cNvSpPr>
            <p:nvPr/>
          </p:nvSpPr>
          <p:spPr bwMode="auto">
            <a:xfrm>
              <a:off x="8229600" y="42672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45"/>
            <p:cNvSpPr>
              <a:spLocks noChangeShapeType="1"/>
            </p:cNvSpPr>
            <p:nvPr/>
          </p:nvSpPr>
          <p:spPr bwMode="auto">
            <a:xfrm>
              <a:off x="8229600" y="48768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46"/>
            <p:cNvSpPr>
              <a:spLocks noChangeShapeType="1"/>
            </p:cNvSpPr>
            <p:nvPr/>
          </p:nvSpPr>
          <p:spPr bwMode="auto">
            <a:xfrm flipH="1">
              <a:off x="9144000" y="4267200"/>
              <a:ext cx="3048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47"/>
            <p:cNvSpPr>
              <a:spLocks noChangeShapeType="1"/>
            </p:cNvSpPr>
            <p:nvPr/>
          </p:nvSpPr>
          <p:spPr bwMode="auto">
            <a:xfrm>
              <a:off x="9601200" y="3657600"/>
              <a:ext cx="53340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48"/>
            <p:cNvSpPr>
              <a:spLocks noChangeShapeType="1"/>
            </p:cNvSpPr>
            <p:nvPr/>
          </p:nvSpPr>
          <p:spPr bwMode="auto">
            <a:xfrm>
              <a:off x="9144000" y="4800600"/>
              <a:ext cx="3048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49"/>
            <p:cNvSpPr>
              <a:spLocks noChangeShapeType="1"/>
            </p:cNvSpPr>
            <p:nvPr/>
          </p:nvSpPr>
          <p:spPr bwMode="auto">
            <a:xfrm flipH="1">
              <a:off x="9525000" y="4800600"/>
              <a:ext cx="3048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592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“Compute Cube” Operator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016" y="1181100"/>
            <a:ext cx="10883900" cy="5676900"/>
          </a:xfrm>
        </p:spPr>
        <p:txBody>
          <a:bodyPr/>
          <a:lstStyle/>
          <a:p>
            <a:pPr algn="just"/>
            <a:r>
              <a:rPr lang="en-US" altLang="en-US" sz="2400" dirty="0"/>
              <a:t>Cube definition and computation in DMQL</a:t>
            </a:r>
          </a:p>
          <a:p>
            <a:pPr lvl="2" algn="just">
              <a:buNone/>
            </a:pPr>
            <a:r>
              <a:rPr lang="en-US" altLang="en-US" sz="2400" dirty="0">
                <a:solidFill>
                  <a:schemeClr val="hlink"/>
                </a:solidFill>
              </a:rPr>
              <a:t>define cube </a:t>
            </a:r>
            <a:r>
              <a:rPr lang="en-US" altLang="en-US" sz="2400" dirty="0"/>
              <a:t>sales [item, city, year]: sum (</a:t>
            </a:r>
            <a:r>
              <a:rPr lang="en-US" altLang="en-US" sz="2400" dirty="0" err="1"/>
              <a:t>sales_in_dollars</a:t>
            </a:r>
            <a:r>
              <a:rPr lang="en-US" altLang="en-US" sz="2400" dirty="0"/>
              <a:t>)</a:t>
            </a:r>
            <a:endParaRPr lang="en-US" altLang="en-US" sz="2400" dirty="0">
              <a:solidFill>
                <a:schemeClr val="hlink"/>
              </a:solidFill>
            </a:endParaRPr>
          </a:p>
          <a:p>
            <a:pPr lvl="2" algn="just">
              <a:buNone/>
            </a:pPr>
            <a:r>
              <a:rPr lang="en-US" altLang="en-US" sz="2400" dirty="0">
                <a:solidFill>
                  <a:schemeClr val="hlink"/>
                </a:solidFill>
              </a:rPr>
              <a:t>compute cube</a:t>
            </a:r>
            <a:r>
              <a:rPr lang="en-US" altLang="en-US" sz="2400" dirty="0"/>
              <a:t> sales</a:t>
            </a:r>
          </a:p>
          <a:p>
            <a:pPr algn="just"/>
            <a:r>
              <a:rPr lang="en-US" altLang="en-US" sz="2400" dirty="0"/>
              <a:t>Transform it into a SQL-like language (with a new operator </a:t>
            </a:r>
            <a:r>
              <a:rPr lang="en-US" altLang="en-US" sz="2400" dirty="0">
                <a:solidFill>
                  <a:schemeClr val="hlink"/>
                </a:solidFill>
              </a:rPr>
              <a:t>cube by</a:t>
            </a:r>
            <a:r>
              <a:rPr lang="en-US" altLang="en-US" sz="2400" dirty="0"/>
              <a:t>, introduced by Gray et al.’96)</a:t>
            </a:r>
          </a:p>
          <a:p>
            <a:pPr lvl="2" algn="just">
              <a:buNone/>
            </a:pPr>
            <a:r>
              <a:rPr lang="en-US" altLang="en-US" sz="2400" dirty="0"/>
              <a:t>SELECT item, city, year, SUM (amount)</a:t>
            </a:r>
          </a:p>
          <a:p>
            <a:pPr lvl="2" algn="just">
              <a:buNone/>
            </a:pPr>
            <a:r>
              <a:rPr lang="en-US" altLang="en-US" sz="2400" dirty="0"/>
              <a:t>FROM SALES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hlink"/>
                </a:solidFill>
              </a:rPr>
              <a:t>CUBE BY</a:t>
            </a:r>
            <a:r>
              <a:rPr lang="en-US" altLang="en-US" sz="2400" dirty="0"/>
              <a:t> item, city, year</a:t>
            </a:r>
            <a:endParaRPr lang="en-US" altLang="en-US" sz="2400" i="1" dirty="0"/>
          </a:p>
          <a:p>
            <a:pPr algn="just" eaLnBrk="1" hangingPunct="1"/>
            <a:r>
              <a:rPr lang="en-US" altLang="en-US" sz="2400" dirty="0"/>
              <a:t>Need compute the following Group-</a:t>
            </a:r>
            <a:r>
              <a:rPr lang="en-US" altLang="en-US" sz="2400" dirty="0" err="1"/>
              <a:t>Bys</a:t>
            </a:r>
            <a:r>
              <a:rPr lang="en-US" altLang="en-US" sz="2400" i="1" dirty="0"/>
              <a:t> 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(</a:t>
            </a:r>
            <a:r>
              <a:rPr lang="en-US" altLang="en-US" sz="2400" dirty="0">
                <a:solidFill>
                  <a:srgbClr val="FF3300"/>
                </a:solidFill>
              </a:rPr>
              <a:t>date, product, customer),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</a:rPr>
              <a:t>(date</a:t>
            </a:r>
            <a:r>
              <a:rPr lang="en-US" altLang="en-US" sz="2400" dirty="0" smtClean="0">
                <a:solidFill>
                  <a:srgbClr val="FF3300"/>
                </a:solidFill>
              </a:rPr>
              <a:t>, product</a:t>
            </a:r>
            <a:r>
              <a:rPr lang="en-US" altLang="en-US" sz="2400" dirty="0">
                <a:solidFill>
                  <a:srgbClr val="FF3300"/>
                </a:solidFill>
              </a:rPr>
              <a:t>),(date, customer), (product, customer),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</a:rPr>
              <a:t>(date), (product), (customer)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</a:rPr>
              <a:t>() </a:t>
            </a:r>
          </a:p>
        </p:txBody>
      </p:sp>
      <p:grpSp>
        <p:nvGrpSpPr>
          <p:cNvPr id="43013" name="Group 24"/>
          <p:cNvGrpSpPr>
            <a:grpSpLocks/>
          </p:cNvGrpSpPr>
          <p:nvPr/>
        </p:nvGrpSpPr>
        <p:grpSpPr bwMode="auto">
          <a:xfrm>
            <a:off x="7366000" y="3340100"/>
            <a:ext cx="3987800" cy="3094038"/>
            <a:chOff x="3056" y="2160"/>
            <a:chExt cx="2512" cy="1949"/>
          </a:xfrm>
        </p:grpSpPr>
        <p:sp>
          <p:nvSpPr>
            <p:cNvPr id="43014" name="Line 4"/>
            <p:cNvSpPr>
              <a:spLocks noChangeShapeType="1"/>
            </p:cNvSpPr>
            <p:nvPr/>
          </p:nvSpPr>
          <p:spPr bwMode="auto">
            <a:xfrm flipV="1">
              <a:off x="4356" y="3408"/>
              <a:ext cx="672" cy="480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5" name="Line 5"/>
            <p:cNvSpPr>
              <a:spLocks noChangeShapeType="1"/>
            </p:cNvSpPr>
            <p:nvPr/>
          </p:nvSpPr>
          <p:spPr bwMode="auto">
            <a:xfrm flipH="1" flipV="1">
              <a:off x="4376" y="3384"/>
              <a:ext cx="1" cy="528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6" name="Freeform 6"/>
            <p:cNvSpPr>
              <a:spLocks/>
            </p:cNvSpPr>
            <p:nvPr/>
          </p:nvSpPr>
          <p:spPr bwMode="auto">
            <a:xfrm>
              <a:off x="3712" y="3432"/>
              <a:ext cx="664" cy="480"/>
            </a:xfrm>
            <a:custGeom>
              <a:avLst/>
              <a:gdLst>
                <a:gd name="T0" fmla="*/ 664 w 664"/>
                <a:gd name="T1" fmla="*/ 480 h 480"/>
                <a:gd name="T2" fmla="*/ 0 w 664"/>
                <a:gd name="T3" fmla="*/ 0 h 480"/>
                <a:gd name="T4" fmla="*/ 0 60000 65536"/>
                <a:gd name="T5" fmla="*/ 0 60000 65536"/>
                <a:gd name="T6" fmla="*/ 0 w 664"/>
                <a:gd name="T7" fmla="*/ 0 h 480"/>
                <a:gd name="T8" fmla="*/ 664 w 664"/>
                <a:gd name="T9" fmla="*/ 480 h 4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4" h="480">
                  <a:moveTo>
                    <a:pt x="664" y="48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7" name="Text Box 7"/>
            <p:cNvSpPr txBox="1">
              <a:spLocks noChangeArrowheads="1"/>
            </p:cNvSpPr>
            <p:nvPr/>
          </p:nvSpPr>
          <p:spPr bwMode="auto">
            <a:xfrm>
              <a:off x="4032" y="2688"/>
              <a:ext cx="5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8484"/>
                  </a:solidFill>
                  <a:latin typeface="Times New Roman" panose="02020603050405020304" pitchFamily="18" charset="0"/>
                </a:rPr>
                <a:t>(item)</a:t>
              </a:r>
              <a:endParaRPr lang="en-US" altLang="en-US" sz="1800" u="sng">
                <a:solidFill>
                  <a:srgbClr val="00848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18" name="Line 8"/>
            <p:cNvSpPr>
              <a:spLocks noChangeShapeType="1"/>
            </p:cNvSpPr>
            <p:nvPr/>
          </p:nvSpPr>
          <p:spPr bwMode="auto">
            <a:xfrm>
              <a:off x="3704" y="2808"/>
              <a:ext cx="1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9" name="Line 9"/>
            <p:cNvSpPr>
              <a:spLocks noChangeShapeType="1"/>
            </p:cNvSpPr>
            <p:nvPr/>
          </p:nvSpPr>
          <p:spPr bwMode="auto">
            <a:xfrm>
              <a:off x="3704" y="2808"/>
              <a:ext cx="672" cy="576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0" name="Line 10"/>
            <p:cNvSpPr>
              <a:spLocks noChangeShapeType="1"/>
            </p:cNvSpPr>
            <p:nvPr/>
          </p:nvSpPr>
          <p:spPr bwMode="auto">
            <a:xfrm>
              <a:off x="5048" y="2856"/>
              <a:ext cx="1" cy="576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1" name="Line 11"/>
            <p:cNvSpPr>
              <a:spLocks noChangeShapeType="1"/>
            </p:cNvSpPr>
            <p:nvPr/>
          </p:nvSpPr>
          <p:spPr bwMode="auto">
            <a:xfrm>
              <a:off x="4376" y="2808"/>
              <a:ext cx="672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2" name="Line 12"/>
            <p:cNvSpPr>
              <a:spLocks noChangeShapeType="1"/>
            </p:cNvSpPr>
            <p:nvPr/>
          </p:nvSpPr>
          <p:spPr bwMode="auto">
            <a:xfrm flipH="1" flipV="1">
              <a:off x="4424" y="2376"/>
              <a:ext cx="624" cy="480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3" name="Line 13"/>
            <p:cNvSpPr>
              <a:spLocks noChangeShapeType="1"/>
            </p:cNvSpPr>
            <p:nvPr/>
          </p:nvSpPr>
          <p:spPr bwMode="auto">
            <a:xfrm flipV="1">
              <a:off x="3704" y="2376"/>
              <a:ext cx="720" cy="432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4" name="Line 14"/>
            <p:cNvSpPr>
              <a:spLocks noChangeShapeType="1"/>
            </p:cNvSpPr>
            <p:nvPr/>
          </p:nvSpPr>
          <p:spPr bwMode="auto">
            <a:xfrm flipH="1">
              <a:off x="4376" y="2376"/>
              <a:ext cx="48" cy="432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5" name="Text Box 15"/>
            <p:cNvSpPr txBox="1">
              <a:spLocks noChangeArrowheads="1"/>
            </p:cNvSpPr>
            <p:nvPr/>
          </p:nvSpPr>
          <p:spPr bwMode="auto">
            <a:xfrm>
              <a:off x="3354" y="2688"/>
              <a:ext cx="3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8484"/>
                  </a:solidFill>
                  <a:latin typeface="Times New Roman" panose="02020603050405020304" pitchFamily="18" charset="0"/>
                </a:rPr>
                <a:t>(city)</a:t>
              </a:r>
              <a:endParaRPr lang="en-US" altLang="en-US" sz="1800" u="sng">
                <a:solidFill>
                  <a:srgbClr val="00848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26" name="Text Box 16"/>
            <p:cNvSpPr txBox="1">
              <a:spLocks noChangeArrowheads="1"/>
            </p:cNvSpPr>
            <p:nvPr/>
          </p:nvSpPr>
          <p:spPr bwMode="auto">
            <a:xfrm>
              <a:off x="4328" y="2160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8484"/>
                  </a:solidFill>
                  <a:latin typeface="Times New Roman" panose="02020603050405020304" pitchFamily="18" charset="0"/>
                </a:rPr>
                <a:t>()</a:t>
              </a:r>
              <a:endParaRPr lang="en-US" altLang="en-US" sz="1800" u="sng">
                <a:solidFill>
                  <a:srgbClr val="00848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27" name="Line 17"/>
            <p:cNvSpPr>
              <a:spLocks noChangeShapeType="1"/>
            </p:cNvSpPr>
            <p:nvPr/>
          </p:nvSpPr>
          <p:spPr bwMode="auto">
            <a:xfrm flipV="1">
              <a:off x="3704" y="2808"/>
              <a:ext cx="672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8" name="Line 18"/>
            <p:cNvSpPr>
              <a:spLocks noChangeShapeType="1"/>
            </p:cNvSpPr>
            <p:nvPr/>
          </p:nvSpPr>
          <p:spPr bwMode="auto">
            <a:xfrm flipV="1">
              <a:off x="4376" y="2856"/>
              <a:ext cx="672" cy="528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9" name="Text Box 19"/>
            <p:cNvSpPr txBox="1">
              <a:spLocks noChangeArrowheads="1"/>
            </p:cNvSpPr>
            <p:nvPr/>
          </p:nvSpPr>
          <p:spPr bwMode="auto">
            <a:xfrm>
              <a:off x="5032" y="2688"/>
              <a:ext cx="3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8484"/>
                  </a:solidFill>
                  <a:latin typeface="Times New Roman" panose="02020603050405020304" pitchFamily="18" charset="0"/>
                </a:rPr>
                <a:t>(year)</a:t>
              </a:r>
              <a:endParaRPr lang="en-US" altLang="en-US" sz="1800" u="sng">
                <a:solidFill>
                  <a:srgbClr val="00848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30" name="Text Box 20"/>
            <p:cNvSpPr txBox="1">
              <a:spLocks noChangeArrowheads="1"/>
            </p:cNvSpPr>
            <p:nvPr/>
          </p:nvSpPr>
          <p:spPr bwMode="auto">
            <a:xfrm>
              <a:off x="3056" y="3360"/>
              <a:ext cx="6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8484"/>
                  </a:solidFill>
                  <a:latin typeface="Times New Roman" panose="02020603050405020304" pitchFamily="18" charset="0"/>
                </a:rPr>
                <a:t>(city, item)</a:t>
              </a:r>
              <a:endParaRPr lang="en-US" altLang="en-US" sz="1800" u="sng">
                <a:solidFill>
                  <a:srgbClr val="00848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31" name="Text Box 21"/>
            <p:cNvSpPr txBox="1">
              <a:spLocks noChangeArrowheads="1"/>
            </p:cNvSpPr>
            <p:nvPr/>
          </p:nvSpPr>
          <p:spPr bwMode="auto">
            <a:xfrm>
              <a:off x="4032" y="3360"/>
              <a:ext cx="6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8484"/>
                  </a:solidFill>
                  <a:latin typeface="Times New Roman" panose="02020603050405020304" pitchFamily="18" charset="0"/>
                </a:rPr>
                <a:t>(city, year)</a:t>
              </a:r>
              <a:endParaRPr lang="en-US" altLang="en-US" sz="1800" u="sng" dirty="0">
                <a:solidFill>
                  <a:srgbClr val="00848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32" name="Text Box 22"/>
            <p:cNvSpPr txBox="1">
              <a:spLocks noChangeArrowheads="1"/>
            </p:cNvSpPr>
            <p:nvPr/>
          </p:nvSpPr>
          <p:spPr bwMode="auto">
            <a:xfrm>
              <a:off x="4896" y="3360"/>
              <a:ext cx="6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8484"/>
                  </a:solidFill>
                  <a:latin typeface="Times New Roman" panose="02020603050405020304" pitchFamily="18" charset="0"/>
                </a:rPr>
                <a:t>(item, year)</a:t>
              </a:r>
              <a:endParaRPr lang="en-US" altLang="en-US" sz="1800" u="sng">
                <a:solidFill>
                  <a:srgbClr val="00848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33" name="Text Box 23"/>
            <p:cNvSpPr txBox="1">
              <a:spLocks noChangeArrowheads="1"/>
            </p:cNvSpPr>
            <p:nvPr/>
          </p:nvSpPr>
          <p:spPr bwMode="auto">
            <a:xfrm>
              <a:off x="3888" y="3936"/>
              <a:ext cx="9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8484"/>
                  </a:solidFill>
                  <a:latin typeface="Times New Roman" panose="02020603050405020304" pitchFamily="18" charset="0"/>
                </a:rPr>
                <a:t>(city, item, year)</a:t>
              </a:r>
              <a:endParaRPr lang="en-US" altLang="en-US" sz="1800" u="sng">
                <a:solidFill>
                  <a:srgbClr val="008484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943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0" y="228600"/>
            <a:ext cx="7010400" cy="8382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dirty="0" smtClean="0"/>
              <a:t>What is a Data Warehouse?</a:t>
            </a:r>
            <a:endParaRPr lang="en-US" altLang="en-US" sz="320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308100"/>
            <a:ext cx="10439400" cy="51816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Defined in many different ways, but not </a:t>
            </a:r>
            <a:r>
              <a:rPr lang="en-US" altLang="en-US" sz="2400" dirty="0" smtClean="0"/>
              <a:t>rigorously</a:t>
            </a:r>
            <a:endParaRPr lang="en-US" altLang="en-US" sz="2400" dirty="0"/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A decision support database that is maintained </a:t>
            </a:r>
            <a:r>
              <a:rPr lang="en-US" altLang="en-US" sz="2400" dirty="0">
                <a:solidFill>
                  <a:schemeClr val="hlink"/>
                </a:solidFill>
              </a:rPr>
              <a:t>separately </a:t>
            </a:r>
            <a:r>
              <a:rPr lang="en-US" altLang="en-US" sz="2400" dirty="0"/>
              <a:t>from the organization’s operational database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Support </a:t>
            </a:r>
            <a:r>
              <a:rPr lang="en-US" altLang="en-US" sz="2400" dirty="0">
                <a:solidFill>
                  <a:schemeClr val="hlink"/>
                </a:solidFill>
              </a:rPr>
              <a:t>information processing</a:t>
            </a:r>
            <a:r>
              <a:rPr lang="en-US" altLang="en-US" sz="2400" dirty="0"/>
              <a:t> by providing a solid platform of consolidated, historical data for </a:t>
            </a:r>
            <a:r>
              <a:rPr lang="en-US" altLang="en-US" sz="2400" dirty="0" smtClean="0"/>
              <a:t>analysis</a:t>
            </a:r>
            <a:endParaRPr lang="en-US" altLang="en-US" sz="2400" dirty="0"/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>
                <a:solidFill>
                  <a:srgbClr val="157573"/>
                </a:solidFill>
              </a:rPr>
              <a:t>“A data warehouse is a</a:t>
            </a:r>
            <a:r>
              <a:rPr lang="en-US" altLang="en-US" sz="2400" dirty="0"/>
              <a:t> </a:t>
            </a:r>
            <a:r>
              <a:rPr lang="en-US" altLang="en-US" sz="2400" u="sng" dirty="0">
                <a:solidFill>
                  <a:schemeClr val="hlink"/>
                </a:solidFill>
              </a:rPr>
              <a:t>subject-oriented</a:t>
            </a:r>
            <a:r>
              <a:rPr lang="en-US" altLang="en-US" sz="2400" dirty="0"/>
              <a:t>,</a:t>
            </a:r>
            <a:r>
              <a:rPr lang="en-US" altLang="en-US" sz="2400" u="sng" dirty="0">
                <a:solidFill>
                  <a:schemeClr val="hlink"/>
                </a:solidFill>
              </a:rPr>
              <a:t> integrated</a:t>
            </a:r>
            <a:r>
              <a:rPr lang="en-US" altLang="en-US" sz="2400" dirty="0"/>
              <a:t>, </a:t>
            </a:r>
            <a:r>
              <a:rPr lang="en-US" altLang="en-US" sz="2400" u="sng" dirty="0">
                <a:solidFill>
                  <a:schemeClr val="hlink"/>
                </a:solidFill>
              </a:rPr>
              <a:t>time-variant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157573"/>
                </a:solidFill>
              </a:rPr>
              <a:t>and </a:t>
            </a:r>
            <a:r>
              <a:rPr lang="en-US" altLang="en-US" sz="2400" u="sng" dirty="0">
                <a:solidFill>
                  <a:schemeClr val="hlink"/>
                </a:solidFill>
              </a:rPr>
              <a:t>nonvolatile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157573"/>
                </a:solidFill>
              </a:rPr>
              <a:t>collection of data in support of management’s decision-making process.”—W. H. </a:t>
            </a:r>
            <a:r>
              <a:rPr lang="en-US" altLang="en-US" sz="2400" dirty="0" err="1">
                <a:solidFill>
                  <a:srgbClr val="157573"/>
                </a:solidFill>
              </a:rPr>
              <a:t>Inmon</a:t>
            </a:r>
            <a:endParaRPr lang="en-US" altLang="en-US" sz="2400" dirty="0">
              <a:solidFill>
                <a:srgbClr val="157573"/>
              </a:solidFill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Data warehousing: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The process of constructing and using data warehouses</a:t>
            </a:r>
          </a:p>
        </p:txBody>
      </p:sp>
    </p:spTree>
    <p:extLst>
      <p:ext uri="{BB962C8B-B14F-4D97-AF65-F5344CB8AC3E}">
        <p14:creationId xmlns:p14="http://schemas.microsoft.com/office/powerpoint/2010/main" val="269851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Indexing OLAP Data: </a:t>
            </a:r>
            <a:r>
              <a:rPr lang="en-US" altLang="en-US" b="1" dirty="0" smtClean="0"/>
              <a:t>Bitmap Index</a:t>
            </a:r>
            <a:endParaRPr lang="en-US" altLang="en-US" sz="3200" b="1" dirty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816" y="1082674"/>
            <a:ext cx="11036300" cy="3241675"/>
          </a:xfrm>
        </p:spPr>
        <p:txBody>
          <a:bodyPr/>
          <a:lstStyle/>
          <a:p>
            <a:pPr eaLnBrk="1" hangingPunct="1">
              <a:spcBef>
                <a:spcPts val="400"/>
              </a:spcBef>
            </a:pPr>
            <a:r>
              <a:rPr lang="en-US" altLang="en-US" sz="2400" dirty="0"/>
              <a:t>Index on a particular column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/>
              <a:t>Each value in the column has a bit vector: bit-op is fast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/>
              <a:t>The length of the bit vector: # of records in the base table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/>
              <a:t>The 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i</a:t>
            </a:r>
            <a:r>
              <a:rPr lang="en-US" altLang="en-US" sz="2400" dirty="0" err="1"/>
              <a:t>-th</a:t>
            </a:r>
            <a:r>
              <a:rPr lang="en-US" altLang="en-US" sz="2400" dirty="0"/>
              <a:t> bit is set if the 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i</a:t>
            </a:r>
            <a:r>
              <a:rPr lang="en-US" altLang="en-US" sz="2400" dirty="0" err="1"/>
              <a:t>-th</a:t>
            </a:r>
            <a:r>
              <a:rPr lang="en-US" altLang="en-US" sz="2400" dirty="0"/>
              <a:t> row of the base table has the value for the indexed column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/>
              <a:t>not suitable for high cardinality </a:t>
            </a:r>
            <a:r>
              <a:rPr lang="en-US" altLang="en-US" sz="2400" dirty="0" smtClean="0"/>
              <a:t>domains</a:t>
            </a:r>
          </a:p>
          <a:p>
            <a:pPr>
              <a:spcBef>
                <a:spcPts val="400"/>
              </a:spcBef>
            </a:pPr>
            <a:r>
              <a:rPr lang="en-US" altLang="en-US" sz="2400" dirty="0" smtClean="0"/>
              <a:t>A </a:t>
            </a:r>
            <a:r>
              <a:rPr lang="en-US" altLang="en-US" sz="2400" dirty="0"/>
              <a:t>recent bit compression technique, Word-Aligned Hybrid (WAH), makes it work for high cardinality domain as well [Wu, et al. TODS’06]</a:t>
            </a:r>
          </a:p>
          <a:p>
            <a:pPr eaLnBrk="1" hangingPunct="1">
              <a:spcBef>
                <a:spcPts val="400"/>
              </a:spcBef>
            </a:pPr>
            <a:endParaRPr lang="en-US" altLang="en-US" sz="2000" dirty="0"/>
          </a:p>
        </p:txBody>
      </p:sp>
      <p:graphicFrame>
        <p:nvGraphicFramePr>
          <p:cNvPr id="4403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616994"/>
              </p:ext>
            </p:extLst>
          </p:nvPr>
        </p:nvGraphicFramePr>
        <p:xfrm>
          <a:off x="1257300" y="4686300"/>
          <a:ext cx="2571750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7" name="Worksheet" r:id="rId4" imgW="2562631" imgH="1981441" progId="Excel.Sheet.8">
                  <p:embed/>
                </p:oleObj>
              </mc:Choice>
              <mc:Fallback>
                <p:oleObj name="Worksheet" r:id="rId4" imgW="2562631" imgH="1981441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4686300"/>
                        <a:ext cx="2571750" cy="207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141971"/>
              </p:ext>
            </p:extLst>
          </p:nvPr>
        </p:nvGraphicFramePr>
        <p:xfrm>
          <a:off x="8077200" y="4781550"/>
          <a:ext cx="26479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8" name="Worksheet" r:id="rId6" imgW="2638831" imgH="1981441" progId="Excel.Sheet.8">
                  <p:embed/>
                </p:oleObj>
              </mc:Choice>
              <mc:Fallback>
                <p:oleObj name="Worksheet" r:id="rId6" imgW="2638831" imgH="1981441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4781550"/>
                        <a:ext cx="264795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737526"/>
              </p:ext>
            </p:extLst>
          </p:nvPr>
        </p:nvGraphicFramePr>
        <p:xfrm>
          <a:off x="4283366" y="4733925"/>
          <a:ext cx="35052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9" name="Worksheet" r:id="rId8" imgW="3496056" imgH="1981606" progId="Excel.Sheet.8">
                  <p:embed/>
                </p:oleObj>
              </mc:Choice>
              <mc:Fallback>
                <p:oleObj name="Worksheet" r:id="rId8" imgW="3496056" imgH="198160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366" y="4733925"/>
                        <a:ext cx="35052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Text Box 7"/>
          <p:cNvSpPr txBox="1">
            <a:spLocks noChangeArrowheads="1"/>
          </p:cNvSpPr>
          <p:nvPr/>
        </p:nvSpPr>
        <p:spPr bwMode="auto">
          <a:xfrm>
            <a:off x="1786876" y="4248150"/>
            <a:ext cx="1512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Base table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4041" name="Text Box 8"/>
          <p:cNvSpPr txBox="1">
            <a:spLocks noChangeArrowheads="1"/>
          </p:cNvSpPr>
          <p:nvPr/>
        </p:nvSpPr>
        <p:spPr bwMode="auto">
          <a:xfrm>
            <a:off x="5076031" y="4292600"/>
            <a:ext cx="2319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Index on Region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4042" name="Text Box 9"/>
          <p:cNvSpPr txBox="1">
            <a:spLocks noChangeArrowheads="1"/>
          </p:cNvSpPr>
          <p:nvPr/>
        </p:nvSpPr>
        <p:spPr bwMode="auto">
          <a:xfrm>
            <a:off x="8368506" y="4324350"/>
            <a:ext cx="2065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Index on Type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19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4" descr="j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75" y="1129059"/>
            <a:ext cx="3714750" cy="574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382000" cy="5603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Indexing OLAP Data: </a:t>
            </a:r>
            <a:r>
              <a:rPr lang="en-US" altLang="en-US" b="1" smtClean="0"/>
              <a:t>Join Indices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162050"/>
            <a:ext cx="7439025" cy="512445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Join index: JI(R-id, S-id) where R (R-id, …) </a:t>
            </a:r>
            <a:r>
              <a:rPr lang="en-US" altLang="en-US" sz="2400" dirty="0">
                <a:sym typeface="MT Extra" panose="05050102010205020202" pitchFamily="18" charset="2"/>
              </a:rPr>
              <a:t> S (S-id, …)</a:t>
            </a:r>
          </a:p>
          <a:p>
            <a:pPr eaLnBrk="1" hangingPunct="1"/>
            <a:r>
              <a:rPr lang="en-US" altLang="en-US" sz="2400" dirty="0"/>
              <a:t>Traditional indices map the values to a list of record ids</a:t>
            </a:r>
          </a:p>
          <a:p>
            <a:pPr lvl="1" eaLnBrk="1" hangingPunct="1"/>
            <a:r>
              <a:rPr lang="en-US" altLang="en-US" sz="2400" dirty="0"/>
              <a:t>It materializes relational join in JI file and speeds up relational join </a:t>
            </a:r>
          </a:p>
          <a:p>
            <a:pPr eaLnBrk="1" hangingPunct="1"/>
            <a:r>
              <a:rPr lang="en-US" altLang="en-US" sz="2400" dirty="0"/>
              <a:t>In data warehouses, join index relates the values of the </a:t>
            </a:r>
            <a:r>
              <a:rPr lang="en-US" altLang="en-US" sz="2400" u="sng" dirty="0"/>
              <a:t>dimensions</a:t>
            </a:r>
            <a:r>
              <a:rPr lang="en-US" altLang="en-US" sz="2400" dirty="0"/>
              <a:t> of a start schema to </a:t>
            </a:r>
            <a:r>
              <a:rPr lang="en-US" altLang="en-US" sz="2400" u="sng" dirty="0"/>
              <a:t>rows</a:t>
            </a:r>
            <a:r>
              <a:rPr lang="en-US" altLang="en-US" sz="2400" dirty="0"/>
              <a:t> in the fact table.</a:t>
            </a:r>
          </a:p>
          <a:p>
            <a:pPr lvl="1" eaLnBrk="1" hangingPunct="1"/>
            <a:r>
              <a:rPr lang="en-US" altLang="en-US" sz="2400" dirty="0"/>
              <a:t>E.g</a:t>
            </a:r>
            <a:r>
              <a:rPr lang="en-US" altLang="en-US" sz="2400" dirty="0" smtClean="0"/>
              <a:t>., </a:t>
            </a:r>
            <a:r>
              <a:rPr lang="en-US" altLang="en-US" sz="2400" dirty="0"/>
              <a:t>fact table: </a:t>
            </a:r>
            <a:r>
              <a:rPr lang="en-US" altLang="en-US" sz="2400" i="1" dirty="0"/>
              <a:t>Sales </a:t>
            </a:r>
            <a:r>
              <a:rPr lang="en-US" altLang="en-US" sz="2400" dirty="0"/>
              <a:t>and two dimensions </a:t>
            </a:r>
            <a:r>
              <a:rPr lang="en-US" altLang="en-US" sz="2400" i="1" dirty="0"/>
              <a:t>city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product</a:t>
            </a:r>
            <a:endParaRPr lang="en-US" altLang="en-US" sz="2400" dirty="0"/>
          </a:p>
          <a:p>
            <a:pPr lvl="2" eaLnBrk="1" hangingPunct="1"/>
            <a:r>
              <a:rPr lang="en-US" altLang="en-US" sz="2400" dirty="0"/>
              <a:t>A join index on </a:t>
            </a:r>
            <a:r>
              <a:rPr lang="en-US" altLang="en-US" sz="2400" i="1" dirty="0"/>
              <a:t>city</a:t>
            </a:r>
            <a:r>
              <a:rPr lang="en-US" altLang="en-US" sz="2400" dirty="0"/>
              <a:t> maintains for each distinct city a list of R-IDs of the tuples recording the Sales in the city </a:t>
            </a:r>
          </a:p>
          <a:p>
            <a:pPr lvl="1" eaLnBrk="1" hangingPunct="1"/>
            <a:r>
              <a:rPr lang="en-US" altLang="en-US" sz="2400" dirty="0"/>
              <a:t>Join indices can span multiple dimensions</a:t>
            </a:r>
          </a:p>
        </p:txBody>
      </p:sp>
    </p:spTree>
    <p:extLst>
      <p:ext uri="{BB962C8B-B14F-4D97-AF65-F5344CB8AC3E}">
        <p14:creationId xmlns:p14="http://schemas.microsoft.com/office/powerpoint/2010/main" val="222212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382000" cy="5603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Efficient Processing OLAP Queries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1219200"/>
            <a:ext cx="10960100" cy="5257800"/>
          </a:xfrm>
        </p:spPr>
        <p:txBody>
          <a:bodyPr/>
          <a:lstStyle/>
          <a:p>
            <a:pPr eaLnBrk="1" hangingPunct="1">
              <a:spcAft>
                <a:spcPts val="200"/>
              </a:spcAft>
            </a:pPr>
            <a:r>
              <a:rPr lang="en-US" altLang="en-US" sz="2400" b="1" dirty="0"/>
              <a:t>Determine which operations</a:t>
            </a:r>
            <a:r>
              <a:rPr lang="en-US" altLang="en-US" sz="2400" dirty="0"/>
              <a:t> should be performed on the available cuboids</a:t>
            </a:r>
          </a:p>
          <a:p>
            <a:pPr lvl="1" eaLnBrk="1" hangingPunct="1">
              <a:spcAft>
                <a:spcPts val="200"/>
              </a:spcAft>
            </a:pPr>
            <a:r>
              <a:rPr lang="en-US" altLang="en-US" sz="2400" dirty="0"/>
              <a:t>Transform drill, roll, etc. into corresponding SQL and/or OLAP operations, e.g., dice = selection + projection</a:t>
            </a:r>
          </a:p>
          <a:p>
            <a:pPr eaLnBrk="1" hangingPunct="1">
              <a:spcAft>
                <a:spcPts val="200"/>
              </a:spcAft>
            </a:pPr>
            <a:r>
              <a:rPr lang="en-US" altLang="en-US" sz="2400" b="1" dirty="0"/>
              <a:t>Determine which materialized cuboid(s)</a:t>
            </a:r>
            <a:r>
              <a:rPr lang="en-US" altLang="en-US" sz="2400" dirty="0"/>
              <a:t> should be selected for OLAP op.</a:t>
            </a:r>
          </a:p>
          <a:p>
            <a:pPr lvl="1" eaLnBrk="1" hangingPunct="1">
              <a:spcAft>
                <a:spcPts val="200"/>
              </a:spcAft>
            </a:pPr>
            <a:r>
              <a:rPr lang="en-US" altLang="en-US" sz="2400" dirty="0"/>
              <a:t>Let the query to be processed be on {</a:t>
            </a:r>
            <a:r>
              <a:rPr lang="en-US" altLang="en-US" sz="2400" i="1" dirty="0"/>
              <a:t>brand, </a:t>
            </a:r>
            <a:r>
              <a:rPr lang="en-US" altLang="en-US" sz="2400" i="1" dirty="0" err="1"/>
              <a:t>province_or_state</a:t>
            </a:r>
            <a:r>
              <a:rPr lang="en-US" altLang="en-US" sz="2400" dirty="0"/>
              <a:t>} with the condition “</a:t>
            </a:r>
            <a:r>
              <a:rPr lang="en-US" altLang="en-US" sz="2400" i="1" dirty="0"/>
              <a:t>year = 2004</a:t>
            </a:r>
            <a:r>
              <a:rPr lang="en-US" altLang="en-US" sz="2400" dirty="0"/>
              <a:t>”, and there are 4 materialized cuboids available:</a:t>
            </a:r>
          </a:p>
          <a:p>
            <a:pPr lvl="2" eaLnBrk="1" hangingPunct="1"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altLang="en-US" sz="2400" dirty="0"/>
              <a:t>1) {</a:t>
            </a:r>
            <a:r>
              <a:rPr lang="en-US" altLang="en-US" sz="2400" i="1" dirty="0"/>
              <a:t>year, </a:t>
            </a:r>
            <a:r>
              <a:rPr lang="en-US" altLang="en-US" sz="2400" i="1" dirty="0" err="1"/>
              <a:t>item_name</a:t>
            </a:r>
            <a:r>
              <a:rPr lang="en-US" altLang="en-US" sz="2400" i="1" dirty="0"/>
              <a:t>, city</a:t>
            </a:r>
            <a:r>
              <a:rPr lang="en-US" altLang="en-US" sz="2400" dirty="0"/>
              <a:t>}  </a:t>
            </a:r>
          </a:p>
          <a:p>
            <a:pPr lvl="2" eaLnBrk="1" hangingPunct="1"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altLang="en-US" sz="2400" dirty="0"/>
              <a:t>2) {</a:t>
            </a:r>
            <a:r>
              <a:rPr lang="en-US" altLang="en-US" sz="2400" i="1" dirty="0"/>
              <a:t>year, brand, country</a:t>
            </a:r>
            <a:r>
              <a:rPr lang="en-US" altLang="en-US" sz="2400" dirty="0"/>
              <a:t>}</a:t>
            </a:r>
          </a:p>
          <a:p>
            <a:pPr lvl="2" eaLnBrk="1" hangingPunct="1"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altLang="en-US" sz="2400" dirty="0"/>
              <a:t>3) {</a:t>
            </a:r>
            <a:r>
              <a:rPr lang="en-US" altLang="en-US" sz="2400" i="1" dirty="0"/>
              <a:t>year, brand, </a:t>
            </a:r>
            <a:r>
              <a:rPr lang="en-US" altLang="en-US" sz="2400" i="1" dirty="0" err="1"/>
              <a:t>province_or_state</a:t>
            </a:r>
            <a:r>
              <a:rPr lang="en-US" altLang="en-US" sz="2400" dirty="0"/>
              <a:t>}</a:t>
            </a:r>
          </a:p>
          <a:p>
            <a:pPr lvl="2" eaLnBrk="1" hangingPunct="1"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altLang="en-US" sz="2400" dirty="0"/>
              <a:t>4) {</a:t>
            </a:r>
            <a:r>
              <a:rPr lang="en-US" altLang="en-US" sz="2400" i="1" dirty="0" err="1"/>
              <a:t>item_name</a:t>
            </a:r>
            <a:r>
              <a:rPr lang="en-US" altLang="en-US" sz="2400" i="1" dirty="0"/>
              <a:t>, </a:t>
            </a:r>
            <a:r>
              <a:rPr lang="en-US" altLang="en-US" sz="2400" i="1" dirty="0" err="1"/>
              <a:t>province_or_state</a:t>
            </a:r>
            <a:r>
              <a:rPr lang="en-US" altLang="en-US" sz="2400" dirty="0"/>
              <a:t>}  where </a:t>
            </a:r>
            <a:r>
              <a:rPr lang="en-US" altLang="en-US" sz="2400" i="1" dirty="0"/>
              <a:t>year = 2004</a:t>
            </a:r>
          </a:p>
          <a:p>
            <a:pPr lvl="2" eaLnBrk="1" hangingPunct="1"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altLang="en-US" sz="2400" dirty="0"/>
              <a:t>Which should be selected to process the query?</a:t>
            </a:r>
          </a:p>
          <a:p>
            <a:pPr eaLnBrk="1" hangingPunct="1">
              <a:spcAft>
                <a:spcPts val="200"/>
              </a:spcAft>
            </a:pPr>
            <a:r>
              <a:rPr lang="en-US" altLang="en-US" sz="2400" dirty="0"/>
              <a:t>Explore indexing structures and compressed vs. dense array </a:t>
            </a:r>
            <a:r>
              <a:rPr lang="en-US" altLang="en-US" sz="2400" dirty="0" err="1"/>
              <a:t>structs</a:t>
            </a:r>
            <a:r>
              <a:rPr lang="en-US" altLang="en-US" sz="2400" dirty="0"/>
              <a:t> in MOLAP</a:t>
            </a:r>
          </a:p>
        </p:txBody>
      </p:sp>
    </p:spTree>
    <p:extLst>
      <p:ext uri="{BB962C8B-B14F-4D97-AF65-F5344CB8AC3E}">
        <p14:creationId xmlns:p14="http://schemas.microsoft.com/office/powerpoint/2010/main" val="408813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5814" y="304800"/>
            <a:ext cx="8231187" cy="762000"/>
          </a:xfrm>
          <a:noFill/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 dirty="0" smtClean="0"/>
              <a:t>OLAP Server Architectures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93800"/>
            <a:ext cx="10845799" cy="55372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/>
            <a:r>
              <a:rPr lang="en-US" altLang="en-US" sz="2400" b="1" u="sng" dirty="0"/>
              <a:t>Relational OLAP (ROLAP)</a:t>
            </a:r>
            <a:r>
              <a:rPr lang="en-US" altLang="en-US" sz="2400" b="1" dirty="0"/>
              <a:t> </a:t>
            </a:r>
          </a:p>
          <a:p>
            <a:pPr lvl="1" eaLnBrk="1" hangingPunct="1"/>
            <a:r>
              <a:rPr lang="en-US" altLang="en-US" sz="2400" dirty="0"/>
              <a:t>Use relational or extended-relational DBMS to store and manage warehouse data and OLAP middle ware</a:t>
            </a:r>
          </a:p>
          <a:p>
            <a:pPr lvl="1" eaLnBrk="1" hangingPunct="1"/>
            <a:r>
              <a:rPr lang="en-US" altLang="en-US" sz="2400" dirty="0"/>
              <a:t>Include optimization of DBMS backend, implementation of aggregation navigation logic, and additional tools and services</a:t>
            </a:r>
          </a:p>
          <a:p>
            <a:pPr lvl="1" eaLnBrk="1" hangingPunct="1"/>
            <a:r>
              <a:rPr lang="en-US" altLang="en-US" sz="2400" dirty="0"/>
              <a:t>Greater scalability</a:t>
            </a:r>
          </a:p>
          <a:p>
            <a:pPr eaLnBrk="1" hangingPunct="1"/>
            <a:r>
              <a:rPr lang="en-US" altLang="en-US" sz="2400" b="1" u="sng" dirty="0"/>
              <a:t>Multidimensional OLAP (MOLAP)</a:t>
            </a:r>
            <a:r>
              <a:rPr lang="en-US" altLang="en-US" sz="2400" b="1" dirty="0"/>
              <a:t> </a:t>
            </a:r>
          </a:p>
          <a:p>
            <a:pPr lvl="1" eaLnBrk="1" hangingPunct="1"/>
            <a:r>
              <a:rPr lang="en-US" altLang="en-US" sz="2400" dirty="0"/>
              <a:t>Sparse array-based multidimensional storage engine </a:t>
            </a:r>
          </a:p>
          <a:p>
            <a:pPr lvl="1" eaLnBrk="1" hangingPunct="1"/>
            <a:r>
              <a:rPr lang="en-US" altLang="en-US" sz="2400" dirty="0"/>
              <a:t>Fast indexing to pre-computed summarized data</a:t>
            </a:r>
          </a:p>
          <a:p>
            <a:pPr eaLnBrk="1" hangingPunct="1"/>
            <a:r>
              <a:rPr lang="en-US" altLang="en-US" sz="2400" b="1" u="sng" dirty="0"/>
              <a:t>Hybrid OLAP (HOLAP)</a:t>
            </a:r>
            <a:r>
              <a:rPr lang="en-US" altLang="en-US" sz="2400" b="1" dirty="0"/>
              <a:t> </a:t>
            </a:r>
            <a:r>
              <a:rPr lang="en-US" altLang="en-US" sz="2400" dirty="0"/>
              <a:t>(e.g., Microsoft </a:t>
            </a:r>
            <a:r>
              <a:rPr lang="en-US" altLang="en-US" sz="2400" dirty="0" err="1"/>
              <a:t>SQLServer</a:t>
            </a:r>
            <a:r>
              <a:rPr lang="en-US" altLang="en-US" sz="2400" dirty="0"/>
              <a:t>)</a:t>
            </a:r>
          </a:p>
          <a:p>
            <a:pPr lvl="1" eaLnBrk="1" hangingPunct="1"/>
            <a:r>
              <a:rPr lang="en-US" altLang="en-US" sz="2400" dirty="0"/>
              <a:t>Flexibility, e.g., low level: relational, high-level: array</a:t>
            </a:r>
          </a:p>
          <a:p>
            <a:pPr eaLnBrk="1" hangingPunct="1"/>
            <a:r>
              <a:rPr lang="en-US" altLang="en-US" sz="2400" dirty="0"/>
              <a:t>Specialized SQL servers (e.g., </a:t>
            </a:r>
            <a:r>
              <a:rPr lang="en-US" altLang="en-US" sz="2400" dirty="0" err="1"/>
              <a:t>Redbricks</a:t>
            </a:r>
            <a:r>
              <a:rPr lang="en-US" altLang="en-US" sz="2400" dirty="0"/>
              <a:t>) </a:t>
            </a:r>
          </a:p>
          <a:p>
            <a:pPr lvl="1" eaLnBrk="1" hangingPunct="1"/>
            <a:r>
              <a:rPr lang="en-US" altLang="en-US" sz="2400" dirty="0"/>
              <a:t>Specialized support for SQL queries over star/snowflake schemas</a:t>
            </a:r>
          </a:p>
        </p:txBody>
      </p:sp>
    </p:spTree>
    <p:extLst>
      <p:ext uri="{BB962C8B-B14F-4D97-AF65-F5344CB8AC3E}">
        <p14:creationId xmlns:p14="http://schemas.microsoft.com/office/powerpoint/2010/main" val="106947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286607"/>
            <a:ext cx="12192000" cy="673979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dirty="0"/>
              <a:t>Chapter 4: Data Warehousing and On-line Analytical Processing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1671" y="1371600"/>
            <a:ext cx="10963835" cy="51054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en-US" dirty="0"/>
              <a:t>Data Warehouse: Basic Concepts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Data Warehouse Modeling: Data Cube and OLAP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Data Warehouse Design and Usage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Data Warehouse Implementation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Summary</a:t>
            </a:r>
          </a:p>
        </p:txBody>
      </p:sp>
      <p:sp>
        <p:nvSpPr>
          <p:cNvPr id="7174" name="AutoShape 4"/>
          <p:cNvSpPr>
            <a:spLocks noChangeArrowheads="1"/>
          </p:cNvSpPr>
          <p:nvPr/>
        </p:nvSpPr>
        <p:spPr bwMode="auto">
          <a:xfrm rot="9430553">
            <a:off x="2807260" y="5276582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27740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736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  <a:endParaRPr lang="en-US" altLang="en-US" sz="3200" dirty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850" y="1193800"/>
            <a:ext cx="11036300" cy="5664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Data warehousing: A multi-dimensional model of a data warehouse</a:t>
            </a:r>
          </a:p>
          <a:p>
            <a:pPr lvl="1" eaLnBrk="1" hangingPunct="1"/>
            <a:r>
              <a:rPr lang="en-US" altLang="en-US" sz="2400" dirty="0"/>
              <a:t>A data cube consists of </a:t>
            </a:r>
            <a:r>
              <a:rPr lang="en-US" altLang="en-US" sz="2400" i="1" dirty="0"/>
              <a:t>dimensions</a:t>
            </a:r>
            <a:r>
              <a:rPr lang="en-US" altLang="en-US" sz="2400" dirty="0"/>
              <a:t> &amp; </a:t>
            </a:r>
            <a:r>
              <a:rPr lang="en-US" altLang="en-US" sz="2400" i="1" dirty="0"/>
              <a:t>measures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en-US" sz="2400" dirty="0"/>
              <a:t>Star schema, snowflake schema, fact constellations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en-US" sz="2400" dirty="0"/>
              <a:t>OLAP operations: drilling, rolling, slicing, dicing and pivoting</a:t>
            </a:r>
          </a:p>
          <a:p>
            <a:pPr eaLnBrk="1" hangingPunct="1"/>
            <a:r>
              <a:rPr lang="en-US" altLang="en-US" sz="2400" dirty="0"/>
              <a:t>Data Warehouse Architecture, Design, and Usage</a:t>
            </a:r>
          </a:p>
          <a:p>
            <a:pPr lvl="1" eaLnBrk="1" hangingPunct="1"/>
            <a:r>
              <a:rPr lang="en-US" altLang="en-US" sz="2400" dirty="0"/>
              <a:t>Multi-tiered architecture</a:t>
            </a:r>
          </a:p>
          <a:p>
            <a:pPr lvl="1" eaLnBrk="1" hangingPunct="1"/>
            <a:r>
              <a:rPr lang="en-US" altLang="en-US" sz="2400" dirty="0"/>
              <a:t>Business analysis design framework</a:t>
            </a:r>
          </a:p>
          <a:p>
            <a:pPr lvl="1" eaLnBrk="1" hangingPunct="1"/>
            <a:r>
              <a:rPr lang="en-US" altLang="en-US" sz="2400" dirty="0"/>
              <a:t>Information processing, analytical processing, data mining, OLAM </a:t>
            </a:r>
            <a:r>
              <a:rPr lang="en-US" altLang="en-US" sz="2400" dirty="0" smtClean="0"/>
              <a:t> </a:t>
            </a:r>
            <a:endParaRPr lang="en-US" altLang="en-US" sz="2400" dirty="0"/>
          </a:p>
          <a:p>
            <a:pPr eaLnBrk="1" hangingPunct="1">
              <a:spcBef>
                <a:spcPct val="10000"/>
              </a:spcBef>
            </a:pPr>
            <a:r>
              <a:rPr lang="en-US" altLang="en-US" sz="2400" dirty="0"/>
              <a:t>Implementation: Efficient computation of data cubes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en-US" sz="2400" dirty="0"/>
              <a:t>Partial vs. full vs. no materialization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en-US" sz="2400" dirty="0"/>
              <a:t>Indexing OALP data: Bitmap index and join index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en-US" sz="2400" dirty="0"/>
              <a:t>OLAP query processing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en-US" sz="2400" dirty="0"/>
              <a:t>OLAP servers: ROLAP, MOLAP, HOLAP</a:t>
            </a:r>
          </a:p>
        </p:txBody>
      </p:sp>
    </p:spTree>
    <p:extLst>
      <p:ext uri="{BB962C8B-B14F-4D97-AF65-F5344CB8AC3E}">
        <p14:creationId xmlns:p14="http://schemas.microsoft.com/office/powerpoint/2010/main" val="237955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References (I)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2266" y="1126502"/>
            <a:ext cx="11334361" cy="5443979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altLang="en-US" sz="2400" dirty="0"/>
              <a:t>S. Agarwal, R. Agrawal, P. M. Deshpande, A. Gupta, J. F. Naughton, R. Ramakrishnan, and S. </a:t>
            </a:r>
            <a:r>
              <a:rPr lang="en-US" altLang="en-US" sz="2400" dirty="0" err="1"/>
              <a:t>Sarawagi</a:t>
            </a:r>
            <a:r>
              <a:rPr lang="en-US" altLang="en-US" sz="2400" dirty="0"/>
              <a:t>.  On the computation of multidimensional aggregates.  VLDB’96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altLang="en-US" sz="2400" dirty="0"/>
              <a:t>D. Agrawal, A. E. </a:t>
            </a:r>
            <a:r>
              <a:rPr lang="en-US" altLang="en-US" sz="2400" dirty="0" err="1"/>
              <a:t>Abbadi</a:t>
            </a:r>
            <a:r>
              <a:rPr lang="en-US" altLang="en-US" sz="2400" dirty="0"/>
              <a:t>, A. Singh, and T. </a:t>
            </a:r>
            <a:r>
              <a:rPr lang="en-US" altLang="en-US" sz="2400" dirty="0" err="1"/>
              <a:t>Yurek</a:t>
            </a:r>
            <a:r>
              <a:rPr lang="en-US" altLang="en-US" sz="2400" dirty="0"/>
              <a:t>. Efficient view maintenance in data warehouses. SIGMOD’97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altLang="en-US" sz="2400" dirty="0"/>
              <a:t>R. Agrawal, A. Gupta, and S. </a:t>
            </a:r>
            <a:r>
              <a:rPr lang="en-US" altLang="en-US" sz="2400" dirty="0" err="1"/>
              <a:t>Sarawagi</a:t>
            </a:r>
            <a:r>
              <a:rPr lang="en-US" altLang="en-US" sz="2400" dirty="0"/>
              <a:t>. Modeling multidimensional databases.  ICDE’97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altLang="en-US" sz="2400" b="1" dirty="0"/>
              <a:t>S. Chaudhuri and U. </a:t>
            </a:r>
            <a:r>
              <a:rPr lang="en-US" altLang="en-US" sz="2400" b="1" dirty="0" err="1"/>
              <a:t>Dayal</a:t>
            </a:r>
            <a:r>
              <a:rPr lang="en-US" altLang="en-US" sz="2400" b="1" dirty="0"/>
              <a:t>. An overview of data warehousing and OLAP technology. ACM SIGMOD Record, 26:65-74, 1997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altLang="en-US" sz="2400" dirty="0" smtClean="0"/>
              <a:t>J</a:t>
            </a:r>
            <a:r>
              <a:rPr lang="en-US" altLang="en-US" sz="2400" dirty="0"/>
              <a:t>. Gray, et al. Data cube: A relational aggregation operator generalizing group-by, cross-tab and sub-totals.  Data Mining and Knowledge Discovery, 1:29-54, </a:t>
            </a:r>
            <a:r>
              <a:rPr lang="en-US" altLang="en-US" sz="2400" dirty="0" smtClean="0"/>
              <a:t>1997.</a:t>
            </a:r>
            <a:endParaRPr lang="en-US" altLang="en-US" sz="2400" dirty="0"/>
          </a:p>
          <a:p>
            <a:pPr eaLnBrk="1" hangingPunct="1"/>
            <a:r>
              <a:rPr lang="en-US" altLang="en-US" sz="2400" dirty="0" smtClean="0"/>
              <a:t>A. Gupta and I. S. </a:t>
            </a:r>
            <a:r>
              <a:rPr lang="en-US" altLang="en-US" sz="2400" dirty="0" err="1" smtClean="0"/>
              <a:t>Mumick</a:t>
            </a:r>
            <a:r>
              <a:rPr lang="en-US" altLang="en-US" sz="2400" dirty="0" smtClean="0"/>
              <a:t>. Materialized Views: Techniques, Implementations, and Applications. MIT Press, 1999</a:t>
            </a:r>
          </a:p>
          <a:p>
            <a:pPr eaLnBrk="1" hangingPunct="1"/>
            <a:r>
              <a:rPr lang="en-US" altLang="en-US" sz="2400" dirty="0" smtClean="0"/>
              <a:t>J</a:t>
            </a:r>
            <a:r>
              <a:rPr lang="en-US" altLang="en-US" sz="2400" dirty="0"/>
              <a:t>. Han. Towards on-line analytical mining in large databases. </a:t>
            </a:r>
            <a:r>
              <a:rPr lang="en-US" altLang="en-US" sz="2400" i="1" dirty="0" smtClean="0"/>
              <a:t>SIGMOD Record</a:t>
            </a:r>
            <a:r>
              <a:rPr lang="en-US" altLang="en-US" sz="2400" dirty="0" smtClean="0"/>
              <a:t>, 1998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V. </a:t>
            </a:r>
            <a:r>
              <a:rPr lang="en-US" altLang="en-US" sz="2400" dirty="0" err="1"/>
              <a:t>Harinarayan</a:t>
            </a:r>
            <a:r>
              <a:rPr lang="en-US" altLang="en-US" sz="2400" dirty="0"/>
              <a:t>, A. </a:t>
            </a:r>
            <a:r>
              <a:rPr lang="en-US" altLang="en-US" sz="2400" dirty="0" err="1"/>
              <a:t>Rajaraman</a:t>
            </a:r>
            <a:r>
              <a:rPr lang="en-US" altLang="en-US" sz="2400" dirty="0"/>
              <a:t>, and J. D. Ullman. Implementing data cubes efficiently. SIGMOD’96</a:t>
            </a:r>
          </a:p>
        </p:txBody>
      </p:sp>
    </p:spTree>
    <p:extLst>
      <p:ext uri="{BB962C8B-B14F-4D97-AF65-F5344CB8AC3E}">
        <p14:creationId xmlns:p14="http://schemas.microsoft.com/office/powerpoint/2010/main" val="92899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References (II)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218" y="1191311"/>
            <a:ext cx="11101729" cy="5435731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C. </a:t>
            </a:r>
            <a:r>
              <a:rPr lang="en-US" altLang="en-US" sz="2400" dirty="0" err="1"/>
              <a:t>Imhoff</a:t>
            </a:r>
            <a:r>
              <a:rPr lang="en-US" altLang="en-US" sz="2400" dirty="0"/>
              <a:t>, N. </a:t>
            </a:r>
            <a:r>
              <a:rPr lang="en-US" altLang="en-US" sz="2400" dirty="0" err="1"/>
              <a:t>Galemmo</a:t>
            </a:r>
            <a:r>
              <a:rPr lang="en-US" altLang="en-US" sz="2400" dirty="0"/>
              <a:t>, and J. G. Geiger. Mastering Data Warehouse Design: Relational and Dimensional Techniques. John Wiley, 2003</a:t>
            </a:r>
          </a:p>
          <a:p>
            <a:pPr eaLnBrk="1" hangingPunct="1"/>
            <a:r>
              <a:rPr lang="en-US" altLang="en-US" sz="2400" dirty="0"/>
              <a:t>W. H. </a:t>
            </a:r>
            <a:r>
              <a:rPr lang="en-US" altLang="en-US" sz="2400" dirty="0" err="1"/>
              <a:t>Inmon</a:t>
            </a:r>
            <a:r>
              <a:rPr lang="en-US" altLang="en-US" sz="2400" dirty="0"/>
              <a:t>. Building the Data Warehouse. John Wiley, 1996</a:t>
            </a:r>
          </a:p>
          <a:p>
            <a:pPr eaLnBrk="1" hangingPunct="1"/>
            <a:r>
              <a:rPr lang="en-US" altLang="en-US" sz="2400" dirty="0"/>
              <a:t>R. Kimball and M. Ross.  The Data Warehouse Toolkit: The Complete Guide to Dimensional Modeling. 2ed. John Wiley, 2002</a:t>
            </a:r>
          </a:p>
          <a:p>
            <a:pPr eaLnBrk="1" hangingPunct="1"/>
            <a:r>
              <a:rPr lang="en-US" altLang="en-US" sz="2400" dirty="0"/>
              <a:t>P. O'Neil and D. </a:t>
            </a:r>
            <a:r>
              <a:rPr lang="en-US" altLang="en-US" sz="2400" dirty="0" err="1"/>
              <a:t>Quass</a:t>
            </a:r>
            <a:r>
              <a:rPr lang="en-US" altLang="en-US" sz="2400" dirty="0"/>
              <a:t>. Improved query performance with variant indexes. SIGMOD'97</a:t>
            </a:r>
          </a:p>
          <a:p>
            <a:pPr eaLnBrk="1" hangingPunct="1"/>
            <a:r>
              <a:rPr lang="en-US" altLang="en-US" sz="2400" dirty="0" smtClean="0"/>
              <a:t>S</a:t>
            </a:r>
            <a:r>
              <a:rPr lang="en-US" altLang="en-US" sz="2400" dirty="0"/>
              <a:t>. </a:t>
            </a:r>
            <a:r>
              <a:rPr lang="en-US" altLang="en-US" sz="2400" dirty="0" err="1"/>
              <a:t>Sarawagi</a:t>
            </a:r>
            <a:r>
              <a:rPr lang="en-US" altLang="en-US" sz="2400" dirty="0"/>
              <a:t> and M. </a:t>
            </a:r>
            <a:r>
              <a:rPr lang="en-US" altLang="en-US" sz="2400" dirty="0" err="1"/>
              <a:t>Stonebraker</a:t>
            </a:r>
            <a:r>
              <a:rPr lang="en-US" altLang="en-US" sz="2400" dirty="0"/>
              <a:t>. Efficient organization of large multidimensional arrays. ICDE'94</a:t>
            </a:r>
          </a:p>
          <a:p>
            <a:pPr eaLnBrk="1" hangingPunct="1"/>
            <a:r>
              <a:rPr lang="en-US" altLang="en-US" sz="2400" dirty="0"/>
              <a:t>P. </a:t>
            </a:r>
            <a:r>
              <a:rPr lang="en-US" altLang="en-US" sz="2400" dirty="0" err="1"/>
              <a:t>Valduriez</a:t>
            </a:r>
            <a:r>
              <a:rPr lang="en-US" altLang="en-US" sz="2400" dirty="0"/>
              <a:t>. Join indices. ACM Trans. Database Systems, 12:218-246, 1987.</a:t>
            </a:r>
          </a:p>
          <a:p>
            <a:pPr eaLnBrk="1" hangingPunct="1"/>
            <a:r>
              <a:rPr lang="en-US" altLang="en-US" sz="2400" dirty="0"/>
              <a:t>J. </a:t>
            </a:r>
            <a:r>
              <a:rPr lang="en-US" altLang="en-US" sz="2400" dirty="0" err="1"/>
              <a:t>Widom</a:t>
            </a:r>
            <a:r>
              <a:rPr lang="en-US" altLang="en-US" sz="2400" dirty="0"/>
              <a:t>. Research problems in data warehousing.  CIKM’95.</a:t>
            </a:r>
          </a:p>
          <a:p>
            <a:pPr eaLnBrk="1" hangingPunct="1"/>
            <a:r>
              <a:rPr lang="en-US" altLang="en-US" sz="2400" dirty="0"/>
              <a:t>K. Wu, E. </a:t>
            </a:r>
            <a:r>
              <a:rPr lang="en-US" altLang="en-US" sz="2400" dirty="0" err="1"/>
              <a:t>Otoo</a:t>
            </a:r>
            <a:r>
              <a:rPr lang="en-US" altLang="en-US" sz="2400" dirty="0"/>
              <a:t>, and A. </a:t>
            </a:r>
            <a:r>
              <a:rPr lang="en-US" altLang="en-US" sz="2400" dirty="0" err="1"/>
              <a:t>Shoshani</a:t>
            </a:r>
            <a:r>
              <a:rPr lang="en-US" altLang="en-US" sz="2400" dirty="0"/>
              <a:t>, Optimal Bitmap Indices with Efficient Compression, ACM Trans. on Database Systems (TODS), 31(1), 2006, pp. 1-38.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7383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9185043"/>
          </a:xfrm>
        </p:spPr>
      </p:pic>
    </p:spTree>
    <p:extLst>
      <p:ext uri="{BB962C8B-B14F-4D97-AF65-F5344CB8AC3E}">
        <p14:creationId xmlns:p14="http://schemas.microsoft.com/office/powerpoint/2010/main" val="314325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 smtClean="0"/>
              <a:t>Data Warehouse—Subject-Oriented</a:t>
            </a:r>
            <a:endParaRPr lang="en-US" altLang="en-US" sz="320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524001"/>
            <a:ext cx="10668000" cy="4608513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en-US" sz="2400" dirty="0"/>
              <a:t>Organized around major subjects, such as </a:t>
            </a:r>
            <a:r>
              <a:rPr lang="en-US" altLang="en-US" sz="2400" dirty="0">
                <a:solidFill>
                  <a:srgbClr val="FF0000"/>
                </a:solidFill>
              </a:rPr>
              <a:t>customer, product, sales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/>
              <a:t>Focusing on the modeling and analysis of data for decision makers, not on daily operations or transaction processing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/>
              <a:t>Provide </a:t>
            </a:r>
            <a:r>
              <a:rPr lang="en-US" altLang="en-US" sz="2400" dirty="0">
                <a:solidFill>
                  <a:schemeClr val="hlink"/>
                </a:solidFill>
              </a:rPr>
              <a:t>a simple and concise</a:t>
            </a:r>
            <a:r>
              <a:rPr lang="en-US" altLang="en-US" sz="2400" dirty="0"/>
              <a:t> view around particular subject issues by </a:t>
            </a:r>
            <a:r>
              <a:rPr lang="en-US" altLang="en-US" sz="2400" dirty="0">
                <a:solidFill>
                  <a:schemeClr val="hlink"/>
                </a:solidFill>
              </a:rPr>
              <a:t>excluding data that are not useful in the decision support process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58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 smtClean="0"/>
              <a:t>Data Warehouse—Integrated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10947400" cy="381155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Constructed by integrating multiple, heterogeneous data sources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relational databases, flat files, on-line transaction records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Data cleaning and data integration techniques are applied.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Ensure consistency in naming conventions, encoding structures, attribute measures, etc. among different data sources</a:t>
            </a:r>
          </a:p>
          <a:p>
            <a:pPr lvl="2" eaLnBrk="1" hangingPunct="1">
              <a:spcAft>
                <a:spcPts val="600"/>
              </a:spcAft>
            </a:pPr>
            <a:r>
              <a:rPr lang="en-US" altLang="en-US" sz="2400" dirty="0" smtClean="0"/>
              <a:t>Ex. </a:t>
            </a:r>
            <a:r>
              <a:rPr lang="en-US" altLang="en-US" sz="2400" dirty="0"/>
              <a:t>Hotel price: </a:t>
            </a:r>
            <a:r>
              <a:rPr lang="en-US" altLang="en-US" sz="2400" dirty="0" smtClean="0"/>
              <a:t>differences on currency</a:t>
            </a:r>
            <a:r>
              <a:rPr lang="en-US" altLang="en-US" sz="2400" dirty="0"/>
              <a:t>, tax, breakfast </a:t>
            </a:r>
            <a:r>
              <a:rPr lang="en-US" altLang="en-US" sz="2400" dirty="0" smtClean="0"/>
              <a:t>covered, and parking</a:t>
            </a:r>
            <a:endParaRPr lang="en-US" altLang="en-US" sz="2400" dirty="0"/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When data is moved to the warehouse, it is </a:t>
            </a:r>
            <a:r>
              <a:rPr lang="en-US" altLang="en-US" sz="2400" dirty="0" smtClean="0"/>
              <a:t>converted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2929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 dirty="0" smtClean="0"/>
              <a:t>Data Warehouse—Time Variant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10896600" cy="49530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The time horizon for the data warehouse is significantly longer than that of operational systems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Operational database: current value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Data warehouse data: provide information from a historical perspective (e.g., past 5-10 years)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Every key structure in the data warehouse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Contains an element of time, explicitly or implicitly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But the key of operational data may or may not contain “time element”</a:t>
            </a:r>
          </a:p>
          <a:p>
            <a:pPr lvl="1" eaLnBrk="1" hangingPunct="1">
              <a:lnSpc>
                <a:spcPct val="110000"/>
              </a:lnSpc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49476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 smtClean="0"/>
              <a:t>Data Warehouse—Nonvolatile</a:t>
            </a:r>
          </a:p>
        </p:txBody>
      </p:sp>
      <p:sp>
        <p:nvSpPr>
          <p:cNvPr id="1024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61044" y="1204840"/>
            <a:ext cx="10525514" cy="48768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en-US" sz="2400" dirty="0" smtClean="0"/>
              <a:t>Independence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 smtClean="0"/>
              <a:t>A </a:t>
            </a:r>
            <a:r>
              <a:rPr lang="en-US" altLang="en-US" sz="2400" dirty="0">
                <a:solidFill>
                  <a:srgbClr val="FF0000"/>
                </a:solidFill>
              </a:rPr>
              <a:t>physically separate store </a:t>
            </a:r>
            <a:r>
              <a:rPr lang="en-US" altLang="en-US" sz="2400" dirty="0"/>
              <a:t>of data transformed from the operational environment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 smtClean="0"/>
              <a:t>Static: Operational </a:t>
            </a:r>
            <a:r>
              <a:rPr lang="en-US" altLang="en-US" sz="2400" dirty="0">
                <a:solidFill>
                  <a:schemeClr val="hlink"/>
                </a:solidFill>
              </a:rPr>
              <a:t>update of data does not occur</a:t>
            </a:r>
            <a:r>
              <a:rPr lang="en-US" altLang="en-US" sz="2400" dirty="0"/>
              <a:t> in the data warehouse environment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/>
              <a:t>Does not require transaction processing, recovery, and concurrency control mechanisms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/>
              <a:t>Requires only two operations in data accessing: 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i="1" dirty="0" smtClean="0">
                <a:solidFill>
                  <a:schemeClr val="hlink"/>
                </a:solidFill>
              </a:rPr>
              <a:t>initial loading of data</a:t>
            </a:r>
            <a:r>
              <a:rPr lang="en-US" altLang="en-US" dirty="0" smtClean="0"/>
              <a:t> and </a:t>
            </a:r>
            <a:r>
              <a:rPr lang="en-US" altLang="en-US" i="1" dirty="0" smtClean="0">
                <a:solidFill>
                  <a:schemeClr val="hlink"/>
                </a:solidFill>
              </a:rPr>
              <a:t>access of data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42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 dirty="0" smtClean="0"/>
              <a:t>OLTP vs. OLAP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568226" y="1148594"/>
            <a:ext cx="7201273" cy="5330969"/>
            <a:chOff x="59077" y="1991760"/>
            <a:chExt cx="5838639" cy="4292726"/>
          </a:xfrm>
        </p:grpSpPr>
        <p:graphicFrame>
          <p:nvGraphicFramePr>
            <p:cNvPr id="11268" name="Object 3"/>
            <p:cNvGraphicFramePr>
              <a:graphicFrameLocks noGrp="1"/>
            </p:cNvGraphicFramePr>
            <p:nvPr>
              <p:ph type="tbl" idx="1"/>
              <p:extLst>
                <p:ext uri="{D42A27DB-BD31-4B8C-83A1-F6EECF244321}">
                  <p14:modId xmlns:p14="http://schemas.microsoft.com/office/powerpoint/2010/main" val="2402610572"/>
                </p:ext>
              </p:extLst>
            </p:nvPr>
          </p:nvGraphicFramePr>
          <p:xfrm>
            <a:off x="59077" y="1991760"/>
            <a:ext cx="5838638" cy="4292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5" name="Document" r:id="rId4" imgW="11163300" imgH="7861300" progId="Word.Document.8">
                    <p:embed/>
                  </p:oleObj>
                </mc:Choice>
                <mc:Fallback>
                  <p:oleObj name="Document" r:id="rId4" imgW="11163300" imgH="7861300" progId="Word.Documen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77" y="1991760"/>
                          <a:ext cx="5838638" cy="4292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9" name="Line 4"/>
            <p:cNvSpPr>
              <a:spLocks noChangeShapeType="1"/>
            </p:cNvSpPr>
            <p:nvPr/>
          </p:nvSpPr>
          <p:spPr bwMode="auto">
            <a:xfrm>
              <a:off x="5897716" y="2056063"/>
              <a:ext cx="0" cy="4228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" name="Rectangle 1027"/>
          <p:cNvSpPr txBox="1">
            <a:spLocks noChangeArrowheads="1"/>
          </p:cNvSpPr>
          <p:nvPr/>
        </p:nvSpPr>
        <p:spPr>
          <a:xfrm>
            <a:off x="508000" y="1228450"/>
            <a:ext cx="4425876" cy="4887347"/>
          </a:xfrm>
          <a:prstGeom prst="rect">
            <a:avLst/>
          </a:prstGeom>
          <a:noFill/>
        </p:spPr>
        <p:txBody>
          <a:bodyPr vert="horz" lIns="92075" tIns="46038" rIns="92075" bIns="46038" rtlCol="0">
            <a:noAutofit/>
          </a:bodyPr>
          <a:lstStyle>
            <a:lvl1pPr marL="341305" indent="-341305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74" indent="-373053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79" indent="-300023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791" indent="-290506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2971" indent="-274632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OLTP: Online transactional processing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DBMS operations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Query and transactional processing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OLAP: Online analytical processing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Data warehouse operations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Drilling, slicing, dicing, etc.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6855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21217</TotalTime>
  <Words>3430</Words>
  <Application>Microsoft Office PowerPoint</Application>
  <PresentationFormat>Widescreen</PresentationFormat>
  <Paragraphs>612</Paragraphs>
  <Slides>48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64" baseType="lpstr">
      <vt:lpstr>宋体</vt:lpstr>
      <vt:lpstr>宋体</vt:lpstr>
      <vt:lpstr>Abadi MT Condensed Extra Bold</vt:lpstr>
      <vt:lpstr>Arial</vt:lpstr>
      <vt:lpstr>Berlin Sans FB Demi</vt:lpstr>
      <vt:lpstr>Calibri</vt:lpstr>
      <vt:lpstr>Impact</vt:lpstr>
      <vt:lpstr>Monotype Sorts</vt:lpstr>
      <vt:lpstr>MT Extra</vt:lpstr>
      <vt:lpstr>Tahoma</vt:lpstr>
      <vt:lpstr>Times New Roman</vt:lpstr>
      <vt:lpstr>Wingdings</vt:lpstr>
      <vt:lpstr>Retrospect</vt:lpstr>
      <vt:lpstr>Document</vt:lpstr>
      <vt:lpstr>Equation</vt:lpstr>
      <vt:lpstr>Worksheet</vt:lpstr>
      <vt:lpstr>CS 412 Intro. to Data Mining</vt:lpstr>
      <vt:lpstr>PowerPoint Presentation</vt:lpstr>
      <vt:lpstr>Chapter 4: Data Warehousing and On-line Analytical Processing</vt:lpstr>
      <vt:lpstr>What is a Data Warehouse?</vt:lpstr>
      <vt:lpstr>Data Warehouse—Subject-Oriented</vt:lpstr>
      <vt:lpstr>Data Warehouse—Integrated</vt:lpstr>
      <vt:lpstr>Data Warehouse—Time Variant</vt:lpstr>
      <vt:lpstr>Data Warehouse—Nonvolatile</vt:lpstr>
      <vt:lpstr>OLTP vs. OLAP</vt:lpstr>
      <vt:lpstr>Why a Separate Data Warehouse?</vt:lpstr>
      <vt:lpstr>PowerPoint Presentation</vt:lpstr>
      <vt:lpstr>Three Data Warehouse Models</vt:lpstr>
      <vt:lpstr>Extraction, Transformation, and Loading (ETL)</vt:lpstr>
      <vt:lpstr>Metadata Repository</vt:lpstr>
      <vt:lpstr>Chapter 4: Data Warehousing and On-line Analytical Processing</vt:lpstr>
      <vt:lpstr>From Tables and Spreadsheets to Data Cubes</vt:lpstr>
      <vt:lpstr>Data Cube: A Lattice of Cuboids</vt:lpstr>
      <vt:lpstr>Conceptual Modeling of Data Warehouses</vt:lpstr>
      <vt:lpstr>Star Schema: An Example</vt:lpstr>
      <vt:lpstr>Snowflake Schema: An Example</vt:lpstr>
      <vt:lpstr>Fact Constellation: An Example</vt:lpstr>
      <vt:lpstr>A Concept Hierarchy for a Dimension (location)</vt:lpstr>
      <vt:lpstr>Data Cube Measures: Three Categories</vt:lpstr>
      <vt:lpstr>View of Warehouses and Hierarchies</vt:lpstr>
      <vt:lpstr>Multidimensional Data</vt:lpstr>
      <vt:lpstr>A Sample Data Cube</vt:lpstr>
      <vt:lpstr>Cuboids Corresponding to the Cube</vt:lpstr>
      <vt:lpstr>Typical OLAP Operations</vt:lpstr>
      <vt:lpstr>PowerPoint Presentation</vt:lpstr>
      <vt:lpstr>A Star-Net Query Model</vt:lpstr>
      <vt:lpstr>Browsing a Data Cube</vt:lpstr>
      <vt:lpstr>Chapter 4: Data Warehousing and On-line Analytical Processing</vt:lpstr>
      <vt:lpstr>Design of Data Warehouse: A Business Analysis Framework</vt:lpstr>
      <vt:lpstr>Data Warehouse Design Process </vt:lpstr>
      <vt:lpstr>Data Warehouse Usage</vt:lpstr>
      <vt:lpstr>From On-Line Analytical Processing (OLAP)  to On Line Analytical Mining (OLAM)</vt:lpstr>
      <vt:lpstr>Chapter 4: Data Warehousing and On-line Analytical Processing</vt:lpstr>
      <vt:lpstr>Efficient Data Cube Computation</vt:lpstr>
      <vt:lpstr>The “Compute Cube” Operator</vt:lpstr>
      <vt:lpstr>Indexing OLAP Data: Bitmap Index</vt:lpstr>
      <vt:lpstr>Indexing OLAP Data: Join Indices</vt:lpstr>
      <vt:lpstr>Efficient Processing OLAP Queries</vt:lpstr>
      <vt:lpstr>OLAP Server Architectures</vt:lpstr>
      <vt:lpstr>Chapter 4: Data Warehousing and On-line Analytical Processing</vt:lpstr>
      <vt:lpstr>Summary</vt:lpstr>
      <vt:lpstr>References (I)</vt:lpstr>
      <vt:lpstr>References (II)</vt:lpstr>
      <vt:lpstr>PowerPoint Presentation</vt:lpstr>
    </vt:vector>
  </TitlesOfParts>
  <Company>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Latent Entity Structures</dc:title>
  <dc:creator>Jiawei Han</dc:creator>
  <cp:lastModifiedBy>Admin</cp:lastModifiedBy>
  <cp:revision>934</cp:revision>
  <cp:lastPrinted>2015-09-24T15:46:10Z</cp:lastPrinted>
  <dcterms:created xsi:type="dcterms:W3CDTF">2014-06-02T15:06:14Z</dcterms:created>
  <dcterms:modified xsi:type="dcterms:W3CDTF">2016-08-28T21:17:59Z</dcterms:modified>
</cp:coreProperties>
</file>