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1292" r:id="rId2"/>
    <p:sldId id="1501" r:id="rId3"/>
    <p:sldId id="1502" r:id="rId4"/>
    <p:sldId id="1503" r:id="rId5"/>
    <p:sldId id="1504" r:id="rId6"/>
    <p:sldId id="1505" r:id="rId7"/>
    <p:sldId id="1586" r:id="rId8"/>
    <p:sldId id="1506" r:id="rId9"/>
    <p:sldId id="1587" r:id="rId10"/>
    <p:sldId id="1507" r:id="rId11"/>
    <p:sldId id="1508" r:id="rId12"/>
    <p:sldId id="1510" r:id="rId13"/>
    <p:sldId id="1511" r:id="rId14"/>
    <p:sldId id="1512" r:id="rId15"/>
    <p:sldId id="1513" r:id="rId16"/>
    <p:sldId id="1515" r:id="rId17"/>
    <p:sldId id="1516" r:id="rId18"/>
    <p:sldId id="1517" r:id="rId19"/>
    <p:sldId id="1519" r:id="rId20"/>
    <p:sldId id="1521" r:id="rId21"/>
    <p:sldId id="1522" r:id="rId22"/>
    <p:sldId id="1523" r:id="rId23"/>
    <p:sldId id="1526" r:id="rId24"/>
    <p:sldId id="1528" r:id="rId25"/>
    <p:sldId id="1530" r:id="rId26"/>
    <p:sldId id="1588" r:id="rId27"/>
    <p:sldId id="1590" r:id="rId28"/>
    <p:sldId id="1544" r:id="rId29"/>
    <p:sldId id="1545" r:id="rId30"/>
    <p:sldId id="1546" r:id="rId31"/>
    <p:sldId id="1548" r:id="rId32"/>
    <p:sldId id="1589" r:id="rId33"/>
    <p:sldId id="1550" r:id="rId34"/>
    <p:sldId id="1551" r:id="rId35"/>
    <p:sldId id="1553" r:id="rId36"/>
    <p:sldId id="1554" r:id="rId37"/>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A088"/>
    <a:srgbClr val="F0CDBC"/>
    <a:srgbClr val="008080"/>
    <a:srgbClr val="0033CC"/>
    <a:srgbClr val="0000CC"/>
    <a:srgbClr val="BD582C"/>
    <a:srgbClr val="E48312"/>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9744" autoAdjust="0"/>
  </p:normalViewPr>
  <p:slideViewPr>
    <p:cSldViewPr snapToGrid="0">
      <p:cViewPr varScale="1">
        <p:scale>
          <a:sx n="87" d="100"/>
          <a:sy n="87" d="100"/>
        </p:scale>
        <p:origin x="-72" y="-264"/>
      </p:cViewPr>
      <p:guideLst>
        <p:guide orient="horz" pos="2160"/>
        <p:guide pos="3840"/>
      </p:guideLst>
    </p:cSldViewPr>
  </p:slideViewPr>
  <p:outlineViewPr>
    <p:cViewPr>
      <p:scale>
        <a:sx n="33" d="100"/>
        <a:sy n="33" d="100"/>
      </p:scale>
      <p:origin x="0" y="-8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 d="1"/>
        <a:sy n="1" d="1"/>
      </p:scale>
      <p:origin x="0" y="0"/>
    </p:cViewPr>
  </p:notesTextViewPr>
  <p:sorterViewPr>
    <p:cViewPr>
      <p:scale>
        <a:sx n="74" d="100"/>
        <a:sy n="74"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33.xml"/><Relationship Id="rId3" Type="http://schemas.openxmlformats.org/officeDocument/2006/relationships/slide" Target="slides/slide9.xml"/><Relationship Id="rId7" Type="http://schemas.openxmlformats.org/officeDocument/2006/relationships/slide" Target="slides/slide16.xml"/><Relationship Id="rId12" Type="http://schemas.openxmlformats.org/officeDocument/2006/relationships/slide" Target="slides/slide32.xml"/><Relationship Id="rId2" Type="http://schemas.openxmlformats.org/officeDocument/2006/relationships/slide" Target="slides/slide6.xml"/><Relationship Id="rId1" Type="http://schemas.openxmlformats.org/officeDocument/2006/relationships/slide" Target="slides/slide3.xml"/><Relationship Id="rId6" Type="http://schemas.openxmlformats.org/officeDocument/2006/relationships/slide" Target="slides/slide13.xml"/><Relationship Id="rId11" Type="http://schemas.openxmlformats.org/officeDocument/2006/relationships/slide" Target="slides/slide30.xml"/><Relationship Id="rId5" Type="http://schemas.openxmlformats.org/officeDocument/2006/relationships/slide" Target="slides/slide11.xml"/><Relationship Id="rId10" Type="http://schemas.openxmlformats.org/officeDocument/2006/relationships/slide" Target="slides/slide27.xml"/><Relationship Id="rId4" Type="http://schemas.openxmlformats.org/officeDocument/2006/relationships/slide" Target="slides/slide10.xml"/><Relationship Id="rId9" Type="http://schemas.openxmlformats.org/officeDocument/2006/relationships/slide" Target="slides/slide26.xml"/><Relationship Id="rId14"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9/15/2016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305116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43BECE65-F7CA-4356-AD33-6765CD785D2B}" type="slidenum">
              <a:rPr lang="zh-CN" altLang="en-US" smtClean="0"/>
              <a:pPr>
                <a:spcBef>
                  <a:spcPct val="0"/>
                </a:spcBef>
              </a:pPr>
              <a:t>10</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6465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F5BEF15-6EB8-4925-A05C-0E5C63E2BFE0}" type="slidenum">
              <a:rPr lang="zh-CN" altLang="en-US" smtClean="0"/>
              <a:pPr>
                <a:spcBef>
                  <a:spcPct val="0"/>
                </a:spcBef>
              </a:pPr>
              <a:t>11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26248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381DDEB-3989-472F-B98D-56A2045DB18B}" type="slidenum">
              <a:rPr lang="zh-CN" altLang="en-US" smtClean="0"/>
              <a:pPr>
                <a:spcBef>
                  <a:spcPct val="0"/>
                </a:spcBef>
              </a:pPr>
              <a:t>12</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004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13</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916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6928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14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9C5C31C-CC34-4C67-B090-67765DAD99E3}" type="slidenum">
              <a:rPr lang="zh-CN" altLang="en-US" smtClean="0"/>
              <a:pPr>
                <a:spcBef>
                  <a:spcPct val="0"/>
                </a:spcBef>
              </a:pPr>
              <a:t>16</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97365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FE44537-F83F-48CE-A934-3407B43A712E}" type="slidenum">
              <a:rPr lang="zh-CN" altLang="en-US" smtClean="0"/>
              <a:pPr>
                <a:spcBef>
                  <a:spcPct val="0"/>
                </a:spcBef>
              </a:pPr>
              <a:t>17</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242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6C8C88E8-7074-4A79-BC82-2017AD84DA71}" type="slidenum">
              <a:rPr lang="zh-CN" altLang="en-US" smtClean="0"/>
              <a:pPr>
                <a:spcBef>
                  <a:spcPct val="0"/>
                </a:spcBef>
              </a:pPr>
              <a:t>18</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9133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55D46E2-F31F-4BB0-917B-471C20FFDE08}" type="slidenum">
              <a:rPr lang="zh-CN" altLang="en-US" smtClean="0"/>
              <a:pPr>
                <a:spcBef>
                  <a:spcPct val="0"/>
                </a:spcBef>
              </a:pPr>
              <a:t>19</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518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Tower bridge of London</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4FB17D5-02C1-421E-9D0A-33F2117A9822}" type="slidenum">
              <a:rPr lang="zh-CN" altLang="en-US" smtClean="0"/>
              <a:pPr>
                <a:spcBef>
                  <a:spcPct val="0"/>
                </a:spcBef>
              </a:pPr>
              <a:t>2</a:t>
            </a:fld>
            <a:endParaRPr lang="en-US" altLang="zh-CN" smtClean="0"/>
          </a:p>
        </p:txBody>
      </p:sp>
    </p:spTree>
    <p:extLst>
      <p:ext uri="{BB962C8B-B14F-4D97-AF65-F5344CB8AC3E}">
        <p14:creationId xmlns:p14="http://schemas.microsoft.com/office/powerpoint/2010/main" val="223476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06B1DD9-AE89-4604-9560-AA212B4CFC4D}" type="slidenum">
              <a:rPr lang="zh-CN" altLang="en-US" smtClean="0"/>
              <a:pPr>
                <a:spcBef>
                  <a:spcPct val="0"/>
                </a:spcBef>
              </a:pPr>
              <a:t>20</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1945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E51E775-9DC6-4C27-9D16-0802BC53D544}" type="slidenum">
              <a:rPr lang="zh-CN" altLang="en-US" smtClean="0"/>
              <a:pPr>
                <a:spcBef>
                  <a:spcPct val="0"/>
                </a:spcBef>
              </a:pPr>
              <a:t>21</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1478939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73947785-126D-4B83-A2C6-9E36340B2733}" type="slidenum">
              <a:rPr lang="zh-CN" altLang="en-US" smtClean="0"/>
              <a:pPr>
                <a:spcBef>
                  <a:spcPct val="0"/>
                </a:spcBef>
              </a:pPr>
              <a:t>22</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1410614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9F49F6A-AB52-43B1-A9B7-9F2EB51356DD}" type="slidenum">
              <a:rPr lang="zh-CN" altLang="en-US" smtClean="0"/>
              <a:pPr>
                <a:spcBef>
                  <a:spcPct val="0"/>
                </a:spcBef>
              </a:pPr>
              <a:t>23</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1711850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BB933F3-057A-4D1F-89A7-32173344F246}" type="slidenum">
              <a:rPr lang="zh-CN" altLang="en-US" smtClean="0"/>
              <a:pPr>
                <a:spcBef>
                  <a:spcPct val="0"/>
                </a:spcBef>
              </a:pPr>
              <a:t>24</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22466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2742DF5-9F96-4040-9825-9D06DBCF8E3E}" type="slidenum">
              <a:rPr lang="zh-CN" altLang="en-US" smtClean="0"/>
              <a:pPr>
                <a:spcBef>
                  <a:spcPct val="0"/>
                </a:spcBef>
              </a:pPr>
              <a:t>25</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1445990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E8DE477-5401-424D-896F-BD8AEBFBBC10}" type="slidenum">
              <a:rPr lang="zh-CN" altLang="en-US"/>
              <a:pPr algn="r">
                <a:spcBef>
                  <a:spcPct val="0"/>
                </a:spcBef>
              </a:pPr>
              <a:t>26</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4350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E8DE477-5401-424D-896F-BD8AEBFBBC10}" type="slidenum">
              <a:rPr lang="zh-CN" altLang="en-US"/>
              <a:pPr algn="r">
                <a:spcBef>
                  <a:spcPct val="0"/>
                </a:spcBef>
              </a:pPr>
              <a:t>27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54853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43064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7F730353-FE68-420C-9565-BF6FE6917AAF}" type="slidenum">
              <a:rPr lang="zh-CN" altLang="en-US"/>
              <a:pPr algn="r">
                <a:spcBef>
                  <a:spcPct val="0"/>
                </a:spcBef>
              </a:pPr>
              <a:t>29</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0254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E8DE477-5401-424D-896F-BD8AEBFBBC10}" type="slidenum">
              <a:rPr lang="zh-CN" altLang="en-US"/>
              <a:pPr algn="r">
                <a:spcBef>
                  <a:spcPct val="0"/>
                </a:spcBef>
              </a:pPr>
              <a:t>3</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34190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54197FAA-7563-41EC-8A84-7FEC2244A09E}" type="slidenum">
              <a:rPr lang="zh-CN" altLang="en-US"/>
              <a:pPr algn="r">
                <a:spcBef>
                  <a:spcPct val="0"/>
                </a:spcBef>
              </a:pPr>
              <a:t>30</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200548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A7C43035-DD6D-48CD-88A9-5494FF82A3D9}" type="slidenum">
              <a:rPr lang="zh-CN" altLang="en-US"/>
              <a:pPr algn="r">
                <a:spcBef>
                  <a:spcPct val="0"/>
                </a:spcBef>
              </a:pPr>
              <a:t>31</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35212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E8DE477-5401-424D-896F-BD8AEBFBBC10}" type="slidenum">
              <a:rPr lang="zh-CN" altLang="en-US"/>
              <a:pPr algn="r">
                <a:spcBef>
                  <a:spcPct val="0"/>
                </a:spcBef>
              </a:pPr>
              <a:t>32</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0943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9BB66F8-F2BD-453B-A541-D4D95C4443F8}" type="slidenum">
              <a:rPr lang="zh-CN" altLang="en-US" smtClean="0"/>
              <a:pPr>
                <a:spcBef>
                  <a:spcPct val="0"/>
                </a:spcBef>
              </a:pPr>
              <a:t>33</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54714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7B24C6A-E854-4139-B693-FE63324439E0}" type="slidenum">
              <a:rPr lang="zh-CN" altLang="en-US" smtClean="0"/>
              <a:pPr>
                <a:spcBef>
                  <a:spcPct val="0"/>
                </a:spcBef>
              </a:pPr>
              <a:t>34</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728648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40722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685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F9AD009-6387-4F7F-81C6-5CAAC08C392F}" type="slidenum">
              <a:rPr lang="zh-CN" altLang="en-US" smtClean="0"/>
              <a:pPr>
                <a:spcBef>
                  <a:spcPct val="0"/>
                </a:spcBef>
              </a:pPr>
              <a:t>4</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9652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30938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9CFF498-3C20-44F0-AD6B-E74530E94541}" type="slidenum">
              <a:rPr lang="en-US" altLang="en-US"/>
              <a:pPr algn="r">
                <a:spcBef>
                  <a:spcPct val="0"/>
                </a:spcBef>
              </a:pPr>
              <a:t>6</a:t>
            </a:fld>
            <a:endParaRPr lang="en-US" altLang="en-US"/>
          </a:p>
        </p:txBody>
      </p:sp>
      <p:sp>
        <p:nvSpPr>
          <p:cNvPr id="97283" name="Rectangle 2"/>
          <p:cNvSpPr>
            <a:spLocks noGrp="1" noRot="1" noChangeAspect="1" noChangeArrowheads="1" noTextEdit="1"/>
          </p:cNvSpPr>
          <p:nvPr>
            <p:ph type="sldImg"/>
          </p:nvPr>
        </p:nvSpPr>
        <p:spPr>
          <a:xfrm>
            <a:off x="406400" y="696913"/>
            <a:ext cx="6197600" cy="348615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2*(2^{100}-1)-1,  1</a:t>
            </a:r>
          </a:p>
          <a:p>
            <a:endParaRPr lang="en-US" altLang="en-US" smtClean="0"/>
          </a:p>
          <a:p>
            <a:r>
              <a:rPr lang="en-US" altLang="en-US" smtClean="0"/>
              <a:t>Explanation:  one cell, such as </a:t>
            </a:r>
            <a:r>
              <a:rPr lang="en-US" altLang="en-US" smtClean="0">
                <a:latin typeface="Calibri" pitchFamily="34" charset="0"/>
              </a:rPr>
              <a:t>(a1, a2, …., a100) generates </a:t>
            </a:r>
            <a:r>
              <a:rPr lang="en-US" altLang="en-US" smtClean="0"/>
              <a:t>2^100 -1 aggregate cells, because  choose(100 1) + choose (100 2) + ... choose (100, 100) = 2^100 - 1 aggregate cells.</a:t>
            </a:r>
          </a:p>
          <a:p>
            <a:r>
              <a:rPr lang="en-US" altLang="en-US" smtClean="0"/>
              <a:t>For two cell question, it generates 2 * (2^100-1) -1 distinct aggregate cells because (*, *, …, *) generated by </a:t>
            </a:r>
            <a:r>
              <a:rPr lang="en-US" altLang="en-US" smtClean="0">
                <a:latin typeface="Calibri" pitchFamily="34" charset="0"/>
              </a:rPr>
              <a:t>(a1, a2, …., a100) and (b1, b2, …, b100) will be merged into one cell: </a:t>
            </a:r>
          </a:p>
          <a:p>
            <a:r>
              <a:rPr lang="en-US" altLang="en-US" smtClean="0"/>
              <a:t>(*, *, …, *): 2.</a:t>
            </a:r>
            <a:r>
              <a:rPr lang="en-US" altLang="en-US" smtClean="0">
                <a:latin typeface="Calibri" pitchFamily="34" charset="0"/>
              </a:rPr>
              <a:t>  Hence we have </a:t>
            </a:r>
            <a:r>
              <a:rPr lang="en-US" altLang="en-US" smtClean="0"/>
              <a:t>2*(2^{100}-1)-1</a:t>
            </a:r>
          </a:p>
        </p:txBody>
      </p:sp>
    </p:spTree>
    <p:extLst>
      <p:ext uri="{BB962C8B-B14F-4D97-AF65-F5344CB8AC3E}">
        <p14:creationId xmlns:p14="http://schemas.microsoft.com/office/powerpoint/2010/main" val="41577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sz="2000" dirty="0" smtClean="0"/>
              <a:t>For {(a</a:t>
            </a:r>
            <a:r>
              <a:rPr lang="en-US" altLang="en-US" sz="2000" baseline="-25000" dirty="0" smtClean="0"/>
              <a:t>1</a:t>
            </a:r>
            <a:r>
              <a:rPr lang="en-US" altLang="en-US" sz="2000" dirty="0" smtClean="0"/>
              <a:t>, a</a:t>
            </a:r>
            <a:r>
              <a:rPr lang="en-US" altLang="en-US" sz="2000" baseline="-25000" dirty="0" smtClean="0"/>
              <a:t>2</a:t>
            </a:r>
            <a:r>
              <a:rPr lang="en-US" altLang="en-US" sz="2000" dirty="0" smtClean="0"/>
              <a:t>, a</a:t>
            </a:r>
            <a:r>
              <a:rPr lang="en-US" altLang="en-US" sz="2000" baseline="-25000" dirty="0" smtClean="0"/>
              <a:t>3</a:t>
            </a:r>
            <a:r>
              <a:rPr lang="en-US" altLang="en-US" sz="2000" dirty="0" smtClean="0"/>
              <a:t> . . . , a</a:t>
            </a:r>
            <a:r>
              <a:rPr lang="en-US" altLang="en-US" sz="2000" baseline="-25000" dirty="0" smtClean="0"/>
              <a:t>100</a:t>
            </a:r>
            <a:r>
              <a:rPr lang="en-US" altLang="en-US" sz="2000" dirty="0" smtClean="0"/>
              <a:t>), (a</a:t>
            </a:r>
            <a:r>
              <a:rPr lang="en-US" altLang="en-US" sz="2000" baseline="-25000" dirty="0" smtClean="0"/>
              <a:t>1</a:t>
            </a:r>
            <a:r>
              <a:rPr lang="en-US" altLang="en-US" sz="2000" dirty="0" smtClean="0"/>
              <a:t>, a</a:t>
            </a:r>
            <a:r>
              <a:rPr lang="en-US" altLang="en-US" sz="2000" baseline="-25000" dirty="0" smtClean="0"/>
              <a:t>2</a:t>
            </a:r>
            <a:r>
              <a:rPr lang="en-US" altLang="en-US" sz="2000" dirty="0" smtClean="0"/>
              <a:t>, b</a:t>
            </a:r>
            <a:r>
              <a:rPr lang="en-US" altLang="en-US" sz="2000" baseline="-25000" dirty="0" smtClean="0"/>
              <a:t>3</a:t>
            </a:r>
            <a:r>
              <a:rPr lang="en-US" altLang="en-US" sz="2000" dirty="0" smtClean="0"/>
              <a:t>, . . . , b</a:t>
            </a:r>
            <a:r>
              <a:rPr lang="en-US" altLang="en-US" sz="2000" baseline="-25000" dirty="0" smtClean="0"/>
              <a:t>100</a:t>
            </a:r>
            <a:r>
              <a:rPr lang="en-US" altLang="en-US" sz="2000" dirty="0" smtClean="0"/>
              <a:t>)}, the total # of non-base cells should be 2 * 2^{100} –4.</a:t>
            </a:r>
          </a:p>
          <a:p>
            <a:pPr marL="0" lvl="1"/>
            <a:endParaRPr lang="en-US" altLang="en-US" sz="2000" dirty="0" smtClean="0"/>
          </a:p>
          <a:p>
            <a:pPr marL="0" lvl="1"/>
            <a:r>
              <a:rPr lang="en-US" altLang="en-US" sz="2000" dirty="0" smtClean="0"/>
              <a:t>This is calculated as follows:</a:t>
            </a:r>
          </a:p>
          <a:p>
            <a:r>
              <a:rPr lang="en-US" altLang="en-US" dirty="0" smtClean="0"/>
              <a:t> </a:t>
            </a:r>
          </a:p>
          <a:p>
            <a:r>
              <a:rPr lang="en-US" altLang="en-US" dirty="0" smtClean="0"/>
              <a:t>(a1, a2, a3 . . . , a100) will generate 2^{100} - 1 non-base cells</a:t>
            </a:r>
          </a:p>
          <a:p>
            <a:r>
              <a:rPr lang="en-US" altLang="en-US" dirty="0" smtClean="0"/>
              <a:t>(a1, a2, b3, . . . , b100) will generate 2^{100} - 1 non-base cells</a:t>
            </a:r>
          </a:p>
          <a:p>
            <a:r>
              <a:rPr lang="en-US" altLang="en-US" dirty="0" smtClean="0"/>
              <a:t> </a:t>
            </a:r>
          </a:p>
          <a:p>
            <a:r>
              <a:rPr lang="en-US" altLang="en-US" dirty="0" smtClean="0"/>
              <a:t>Among these, 4 cells are overlapped and thus minus 4 so we get: 2*2^{100} - 2 - 4 =  2*2^{100} - 6</a:t>
            </a:r>
          </a:p>
          <a:p>
            <a:r>
              <a:rPr lang="en-US" altLang="en-US" dirty="0" smtClean="0"/>
              <a:t>These 4 cells are:</a:t>
            </a:r>
          </a:p>
          <a:p>
            <a:r>
              <a:rPr lang="en-US" altLang="en-US" dirty="0" smtClean="0"/>
              <a:t> </a:t>
            </a:r>
          </a:p>
          <a:p>
            <a:r>
              <a:rPr lang="en-US" altLang="en-US" dirty="0" smtClean="0"/>
              <a:t>(a1, a2, *, ..., *): 2</a:t>
            </a:r>
          </a:p>
          <a:p>
            <a:r>
              <a:rPr lang="en-US" altLang="en-US" dirty="0" smtClean="0"/>
              <a:t>(a1, *, *, ..., *): 2</a:t>
            </a:r>
          </a:p>
          <a:p>
            <a:r>
              <a:rPr lang="en-US" altLang="en-US" dirty="0" smtClean="0"/>
              <a:t>(*, a2, *, ..., *): 2</a:t>
            </a:r>
          </a:p>
          <a:p>
            <a:r>
              <a:rPr lang="en-US" altLang="en-US" dirty="0" smtClean="0"/>
              <a:t>(*, *, *, ..., *): 2</a:t>
            </a:r>
          </a:p>
          <a:p>
            <a:endParaRPr lang="en-US" altLang="en-US" sz="2000" dirty="0" smtClean="0"/>
          </a:p>
        </p:txBody>
      </p:sp>
    </p:spTree>
    <p:extLst>
      <p:ext uri="{BB962C8B-B14F-4D97-AF65-F5344CB8AC3E}">
        <p14:creationId xmlns:p14="http://schemas.microsoft.com/office/powerpoint/2010/main" val="4082459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188976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E8DE477-5401-424D-896F-BD8AEBFBBC10}" type="slidenum">
              <a:rPr lang="zh-CN" altLang="en-US"/>
              <a:pPr algn="r">
                <a:spcBef>
                  <a:spcPct val="0"/>
                </a:spcBef>
              </a:pPr>
              <a:t>9</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79542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smtClean="0"/>
              <a:t>Click to edit master subtitle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 Fourth level</a:t>
            </a:r>
          </a:p>
          <a:p>
            <a:pPr lvl="4"/>
            <a:r>
              <a:rPr lang="en-US" dirty="0" smtClean="0"/>
              <a:t> 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9/15/2016</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C1951A89-488A-40F4-925D-3A8D716DC85C}" type="datetime4">
              <a:rPr lang="en-US"/>
              <a:pPr>
                <a:defRPr/>
              </a:pPr>
              <a:t>September 15, 2016</a:t>
            </a:fld>
            <a:endParaRPr lang="en-US"/>
          </a:p>
        </p:txBody>
      </p:sp>
      <p:sp>
        <p:nvSpPr>
          <p:cNvPr id="3"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137563FD-6697-45D1-A120-28B4ECD11418}" type="slidenum">
              <a:rPr lang="en-US" altLang="en-US"/>
              <a:pPr/>
              <a:t>‹#›</a:t>
            </a:fld>
            <a:endParaRPr lang="en-US" altLang="en-US"/>
          </a:p>
        </p:txBody>
      </p:sp>
    </p:spTree>
    <p:extLst>
      <p:ext uri="{BB962C8B-B14F-4D97-AF65-F5344CB8AC3E}">
        <p14:creationId xmlns:p14="http://schemas.microsoft.com/office/powerpoint/2010/main" val="405422020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219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DCCD7D7D-1C50-4295-BEBF-A84254E2728D}" type="datetime1">
              <a:rPr lang="en-US"/>
              <a:pPr>
                <a:defRPr/>
              </a:pPr>
              <a:t>9/15/2016</a:t>
            </a:fld>
            <a:endParaRPr lang="en-US" altLang="zh-CN"/>
          </a:p>
        </p:txBody>
      </p:sp>
      <p:sp>
        <p:nvSpPr>
          <p:cNvPr id="6"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ltLang="zh-CN"/>
              <a:t>Data Mining: Concepts and Techniques</a:t>
            </a:r>
          </a:p>
        </p:txBody>
      </p:sp>
      <p:sp>
        <p:nvSpPr>
          <p:cNvPr id="7"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pPr>
              <a:defRPr/>
            </a:pPr>
            <a:fld id="{595ED356-0555-46B7-B777-6383B900D288}" type="slidenum">
              <a:rPr lang="zh-CN" altLang="en-US"/>
              <a:pPr>
                <a:defRPr/>
              </a:pPr>
              <a:t>‹#›</a:t>
            </a:fld>
            <a:endParaRPr lang="en-US" altLang="zh-CN"/>
          </a:p>
        </p:txBody>
      </p:sp>
    </p:spTree>
    <p:extLst>
      <p:ext uri="{BB962C8B-B14F-4D97-AF65-F5344CB8AC3E}">
        <p14:creationId xmlns:p14="http://schemas.microsoft.com/office/powerpoint/2010/main" val="50668819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80" r:id="rId4"/>
    <p:sldLayoutId id="2147483681" r:id="rId5"/>
  </p:sldLayoutIdLst>
  <p:timing>
    <p:tnLst>
      <p:par>
        <p:cTn id="1" dur="indefinite" restart="never" nodeType="tmRoot"/>
      </p:par>
    </p:tnLst>
  </p:timing>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4.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21858"/>
            <a:ext cx="12192000" cy="995083"/>
          </a:xfrm>
        </p:spPr>
        <p:txBody>
          <a:bodyPr>
            <a:noAutofit/>
          </a:bodyPr>
          <a:lstStyle/>
          <a:p>
            <a:pPr algn="ctr" defTabSz="1219110"/>
            <a:r>
              <a:rPr lang="en-US" dirty="0" smtClean="0"/>
              <a:t>CS 412 Intro. to Data Mining</a:t>
            </a:r>
            <a:endParaRPr lang="en-US" b="1" spc="0" dirty="0">
              <a:solidFill>
                <a:prstClr val="black"/>
              </a:solidFill>
              <a:effectLst>
                <a:outerShdw blurRad="50800" dist="38100" dir="2700000" algn="tl" rotWithShape="0">
                  <a:scrgbClr r="0" g="0" b="0">
                    <a:alpha val="43000"/>
                  </a:scrgbClr>
                </a:outerShdw>
              </a:effectLst>
              <a:latin typeface="Abadi MT Condensed Extra Bold"/>
              <a:cs typeface="Abadi MT Condensed Extra Bold"/>
            </a:endParaRPr>
          </a:p>
        </p:txBody>
      </p:sp>
      <p:sp>
        <p:nvSpPr>
          <p:cNvPr id="3" name="Subtitle 2"/>
          <p:cNvSpPr>
            <a:spLocks noGrp="1"/>
          </p:cNvSpPr>
          <p:nvPr>
            <p:ph type="subTitle" idx="1"/>
          </p:nvPr>
        </p:nvSpPr>
        <p:spPr>
          <a:xfrm>
            <a:off x="0" y="3308725"/>
            <a:ext cx="12192000" cy="1039906"/>
          </a:xfrm>
        </p:spPr>
        <p:txBody>
          <a:bodyPr>
            <a:noAutofit/>
          </a:bodyPr>
          <a:lstStyle/>
          <a:p>
            <a:r>
              <a:rPr lang="en-US" sz="3600" dirty="0" smtClean="0"/>
              <a:t>Chapter 5. </a:t>
            </a:r>
            <a:r>
              <a:rPr lang="en-US" altLang="zh-CN" sz="3600" dirty="0">
                <a:ea typeface="SimSun" pitchFamily="2" charset="-122"/>
              </a:rPr>
              <a:t>Data Cube Technology</a:t>
            </a:r>
            <a:endParaRPr lang="en-US" altLang="en-US" sz="3600" dirty="0" smtClean="0"/>
          </a:p>
          <a:p>
            <a:r>
              <a:rPr lang="en-US" dirty="0" smtClean="0"/>
              <a:t>Jiawei Han, Computer Science, Univ. Illinois at Urbana-Champaign, 2106</a:t>
            </a:r>
          </a:p>
        </p:txBody>
      </p:sp>
      <p:sp>
        <p:nvSpPr>
          <p:cNvPr id="4" name="Slide Number Placeholder 3"/>
          <p:cNvSpPr>
            <a:spLocks noGrp="1"/>
          </p:cNvSpPr>
          <p:nvPr>
            <p:ph type="sldNum" sz="quarter" idx="4294967295"/>
          </p:nvPr>
        </p:nvSpPr>
        <p:spPr>
          <a:xfrm>
            <a:off x="4" y="6492879"/>
            <a:ext cx="1312025" cy="365125"/>
          </a:xfrm>
          <a:prstGeom prst="rect">
            <a:avLst/>
          </a:prstGeom>
        </p:spPr>
        <p:txBody>
          <a:bodyPr/>
          <a:lstStyle/>
          <a:p>
            <a:fld id="{4FAB73BC-B049-4115-A692-8D63A059BFB8}"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25082582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0" y="430214"/>
            <a:ext cx="12192000" cy="560387"/>
          </a:xfrm>
        </p:spPr>
        <p:txBody>
          <a:bodyPr>
            <a:noAutofit/>
          </a:bodyPr>
          <a:lstStyle/>
          <a:p>
            <a:pPr eaLnBrk="1" hangingPunct="1"/>
            <a:r>
              <a:rPr lang="en-US" altLang="zh-CN" dirty="0" smtClean="0">
                <a:ea typeface="SimSun" pitchFamily="2" charset="-122"/>
              </a:rPr>
              <a:t>Roadmap for Efficient Computation</a:t>
            </a:r>
          </a:p>
        </p:txBody>
      </p:sp>
      <p:sp>
        <p:nvSpPr>
          <p:cNvPr id="10245" name="Rectangle 3"/>
          <p:cNvSpPr>
            <a:spLocks noGrp="1" noChangeArrowheads="1"/>
          </p:cNvSpPr>
          <p:nvPr>
            <p:ph type="body" idx="1"/>
          </p:nvPr>
        </p:nvSpPr>
        <p:spPr>
          <a:xfrm>
            <a:off x="688622" y="1185333"/>
            <a:ext cx="8139289" cy="5520266"/>
          </a:xfrm>
        </p:spPr>
        <p:txBody>
          <a:bodyPr/>
          <a:lstStyle/>
          <a:p>
            <a:pPr eaLnBrk="1" hangingPunct="1"/>
            <a:r>
              <a:rPr lang="en-US" altLang="zh-CN" sz="2400" dirty="0" smtClean="0">
                <a:ea typeface="SimSun" pitchFamily="2" charset="-122"/>
              </a:rPr>
              <a:t>General computation heuristics (Agarwal et al.’96)</a:t>
            </a:r>
          </a:p>
          <a:p>
            <a:pPr eaLnBrk="1" hangingPunct="1"/>
            <a:r>
              <a:rPr lang="en-US" altLang="zh-CN" sz="2400" dirty="0" smtClean="0">
                <a:ea typeface="SimSun" pitchFamily="2" charset="-122"/>
              </a:rPr>
              <a:t>Computing full/iceberg cubes: 3 methodologies </a:t>
            </a:r>
          </a:p>
          <a:p>
            <a:pPr lvl="1" eaLnBrk="1" hangingPunct="1"/>
            <a:r>
              <a:rPr lang="en-US" altLang="zh-CN" sz="2400" dirty="0" smtClean="0">
                <a:ea typeface="SimSun" pitchFamily="2" charset="-122"/>
              </a:rPr>
              <a:t>Bottom-Up: </a:t>
            </a:r>
            <a:r>
              <a:rPr lang="en-US" altLang="zh-CN" sz="2400" dirty="0" smtClean="0">
                <a:solidFill>
                  <a:srgbClr val="0000FF"/>
                </a:solidFill>
                <a:ea typeface="SimSun" pitchFamily="2" charset="-122"/>
              </a:rPr>
              <a:t>Multi-Way</a:t>
            </a:r>
            <a:r>
              <a:rPr lang="en-US" altLang="zh-CN" sz="2400" dirty="0" smtClean="0">
                <a:ea typeface="SimSun" pitchFamily="2" charset="-122"/>
              </a:rPr>
              <a:t> array aggregation </a:t>
            </a:r>
          </a:p>
          <a:p>
            <a:pPr marL="854053" lvl="4" indent="0">
              <a:buNone/>
            </a:pPr>
            <a:r>
              <a:rPr lang="en-US" altLang="zh-CN" sz="2400" dirty="0" smtClean="0">
                <a:ea typeface="SimSun" pitchFamily="2" charset="-122"/>
              </a:rPr>
              <a:t>(Zhao, Deshpande &amp; Naughton, SIGMOD’97) </a:t>
            </a:r>
          </a:p>
          <a:p>
            <a:pPr lvl="1" eaLnBrk="1" hangingPunct="1"/>
            <a:r>
              <a:rPr lang="en-US" altLang="zh-CN" sz="2400" dirty="0" smtClean="0">
                <a:ea typeface="SimSun" pitchFamily="2" charset="-122"/>
              </a:rPr>
              <a:t>Top-down: </a:t>
            </a:r>
          </a:p>
          <a:p>
            <a:pPr lvl="2" eaLnBrk="1" hangingPunct="1"/>
            <a:r>
              <a:rPr lang="en-US" altLang="zh-CN" sz="2400" dirty="0" smtClean="0">
                <a:ea typeface="SimSun" pitchFamily="2" charset="-122"/>
              </a:rPr>
              <a:t>BUC (Beyer &amp; </a:t>
            </a:r>
            <a:r>
              <a:rPr lang="en-US" altLang="zh-CN" sz="2400" dirty="0" err="1" smtClean="0">
                <a:ea typeface="SimSun" pitchFamily="2" charset="-122"/>
              </a:rPr>
              <a:t>Ramarkrishnan</a:t>
            </a:r>
            <a:r>
              <a:rPr lang="en-US" altLang="zh-CN" sz="2400" dirty="0" smtClean="0">
                <a:ea typeface="SimSun" pitchFamily="2" charset="-122"/>
              </a:rPr>
              <a:t>, SIGMOD’99)</a:t>
            </a:r>
          </a:p>
          <a:p>
            <a:pPr lvl="1" eaLnBrk="1" hangingPunct="1"/>
            <a:r>
              <a:rPr lang="en-US" altLang="zh-CN" sz="2400" dirty="0" smtClean="0">
                <a:ea typeface="SimSun" pitchFamily="2" charset="-122"/>
              </a:rPr>
              <a:t>Integrating Top-Down and Bottom-Up: </a:t>
            </a:r>
          </a:p>
          <a:p>
            <a:pPr lvl="2" eaLnBrk="1" hangingPunct="1"/>
            <a:r>
              <a:rPr lang="en-US" altLang="zh-CN" sz="2400" dirty="0" smtClean="0">
                <a:ea typeface="SimSun" pitchFamily="2" charset="-122"/>
              </a:rPr>
              <a:t>Star-cubing algorithm (Xin, Han, Li &amp; </a:t>
            </a:r>
            <a:r>
              <a:rPr lang="en-US" altLang="zh-CN" sz="2400" dirty="0" err="1" smtClean="0">
                <a:ea typeface="SimSun" pitchFamily="2" charset="-122"/>
              </a:rPr>
              <a:t>Wah</a:t>
            </a:r>
            <a:r>
              <a:rPr lang="en-US" altLang="zh-CN" sz="2400" dirty="0" smtClean="0">
                <a:ea typeface="SimSun" pitchFamily="2" charset="-122"/>
              </a:rPr>
              <a:t>: VLDB’03)</a:t>
            </a:r>
          </a:p>
          <a:p>
            <a:pPr eaLnBrk="1" hangingPunct="1"/>
            <a:r>
              <a:rPr lang="en-US" altLang="zh-CN" sz="2400" dirty="0" smtClean="0">
                <a:ea typeface="SimSun" pitchFamily="2" charset="-122"/>
              </a:rPr>
              <a:t>High-dimensional OLAP: </a:t>
            </a:r>
          </a:p>
          <a:p>
            <a:pPr lvl="1"/>
            <a:r>
              <a:rPr lang="en-US" altLang="zh-CN" sz="2400" dirty="0" smtClean="0">
                <a:ea typeface="SimSun" pitchFamily="2" charset="-122"/>
              </a:rPr>
              <a:t>A Shell-Fragment Approach (Li, et al. VLDB’04)</a:t>
            </a:r>
          </a:p>
          <a:p>
            <a:pPr eaLnBrk="1" hangingPunct="1"/>
            <a:r>
              <a:rPr lang="en-US" altLang="zh-CN" sz="2400" dirty="0" smtClean="0">
                <a:ea typeface="SimSun" pitchFamily="2" charset="-122"/>
              </a:rPr>
              <a:t>Computing alternative kinds of cubes: </a:t>
            </a:r>
          </a:p>
          <a:p>
            <a:pPr lvl="1" eaLnBrk="1" hangingPunct="1"/>
            <a:r>
              <a:rPr lang="en-US" altLang="zh-CN" sz="2400" dirty="0" smtClean="0">
                <a:ea typeface="SimSun" pitchFamily="2" charset="-122"/>
              </a:rPr>
              <a:t>Partial cube, closed cube, approximate cube, ……</a:t>
            </a:r>
          </a:p>
        </p:txBody>
      </p:sp>
      <p:pic>
        <p:nvPicPr>
          <p:cNvPr id="212994" name="Picture 2" descr="Image result for road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6245" y="1185333"/>
            <a:ext cx="3877084" cy="278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7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a:xfrm>
            <a:off x="0" y="228600"/>
            <a:ext cx="12192000" cy="762000"/>
          </a:xfrm>
        </p:spPr>
        <p:txBody>
          <a:bodyPr>
            <a:normAutofit fontScale="90000"/>
          </a:bodyPr>
          <a:lstStyle/>
          <a:p>
            <a:pPr eaLnBrk="1" hangingPunct="1"/>
            <a:r>
              <a:rPr lang="en-US" altLang="zh-CN" b="1" dirty="0" smtClean="0">
                <a:ea typeface="SimSun" pitchFamily="2" charset="-122"/>
              </a:rPr>
              <a:t>Efficient Data Cube Computation: General Heuristics</a:t>
            </a:r>
          </a:p>
        </p:txBody>
      </p:sp>
      <p:sp>
        <p:nvSpPr>
          <p:cNvPr id="11269" name="Rectangle 1027"/>
          <p:cNvSpPr>
            <a:spLocks noGrp="1" noChangeArrowheads="1"/>
          </p:cNvSpPr>
          <p:nvPr>
            <p:ph type="body" idx="1"/>
          </p:nvPr>
        </p:nvSpPr>
        <p:spPr>
          <a:xfrm>
            <a:off x="406399" y="1123245"/>
            <a:ext cx="10961511" cy="852312"/>
          </a:xfrm>
        </p:spPr>
        <p:txBody>
          <a:bodyPr/>
          <a:lstStyle/>
          <a:p>
            <a:pPr eaLnBrk="1" hangingPunct="1"/>
            <a:r>
              <a:rPr lang="en-US" altLang="zh-CN" sz="2400" dirty="0" smtClean="0">
                <a:ea typeface="SimSun" pitchFamily="2" charset="-122"/>
              </a:rPr>
              <a:t>Sorting, hashing, and grouping operations are applied to the dimension attributes in order to reorder and cluster related tuples</a:t>
            </a:r>
          </a:p>
        </p:txBody>
      </p:sp>
      <p:sp>
        <p:nvSpPr>
          <p:cNvPr id="2" name="TextBox 1"/>
          <p:cNvSpPr txBox="1"/>
          <p:nvPr/>
        </p:nvSpPr>
        <p:spPr>
          <a:xfrm>
            <a:off x="9064979" y="4337431"/>
            <a:ext cx="3127021" cy="1754326"/>
          </a:xfrm>
          <a:prstGeom prst="rect">
            <a:avLst/>
          </a:prstGeom>
          <a:solidFill>
            <a:srgbClr val="FFFF00"/>
          </a:solidFill>
        </p:spPr>
        <p:txBody>
          <a:bodyPr wrap="square" rtlCol="0">
            <a:spAutoFit/>
          </a:bodyPr>
          <a:lstStyle/>
          <a:p>
            <a:pPr>
              <a:spcBef>
                <a:spcPct val="10000"/>
              </a:spcBef>
              <a:spcAft>
                <a:spcPct val="10000"/>
              </a:spcAft>
            </a:pPr>
            <a:r>
              <a:rPr lang="en-US" altLang="zh-CN" sz="1800" dirty="0">
                <a:ea typeface="SimSun" pitchFamily="2" charset="-122"/>
              </a:rPr>
              <a:t>S. Agarwal, R. Agrawal, P. M. Deshpande, A. Gupta, J. F. Naughton, R. Ramakrishnan, </a:t>
            </a:r>
            <a:r>
              <a:rPr lang="en-US" altLang="zh-CN" sz="1800" dirty="0" smtClean="0">
                <a:ea typeface="SimSun" pitchFamily="2" charset="-122"/>
              </a:rPr>
              <a:t>S</a:t>
            </a:r>
            <a:r>
              <a:rPr lang="en-US" altLang="zh-CN" sz="1800" dirty="0">
                <a:ea typeface="SimSun" pitchFamily="2" charset="-122"/>
              </a:rPr>
              <a:t>. </a:t>
            </a:r>
            <a:r>
              <a:rPr lang="en-US" altLang="zh-CN" sz="1800" dirty="0" err="1">
                <a:ea typeface="SimSun" pitchFamily="2" charset="-122"/>
              </a:rPr>
              <a:t>Sarawagi</a:t>
            </a:r>
            <a:r>
              <a:rPr lang="en-US" altLang="zh-CN" sz="1800" dirty="0">
                <a:ea typeface="SimSun" pitchFamily="2" charset="-122"/>
              </a:rPr>
              <a:t>.  On </a:t>
            </a:r>
            <a:r>
              <a:rPr lang="en-US" altLang="zh-CN" sz="1800" dirty="0" smtClean="0">
                <a:ea typeface="SimSun" pitchFamily="2" charset="-122"/>
              </a:rPr>
              <a:t>the computation </a:t>
            </a:r>
            <a:r>
              <a:rPr lang="en-US" altLang="zh-CN" sz="1800" dirty="0">
                <a:ea typeface="SimSun" pitchFamily="2" charset="-122"/>
              </a:rPr>
              <a:t>of multidimensional aggregates. VLDB’96</a:t>
            </a:r>
          </a:p>
        </p:txBody>
      </p:sp>
      <p:sp>
        <p:nvSpPr>
          <p:cNvPr id="8" name="Rectangle 1027"/>
          <p:cNvSpPr txBox="1">
            <a:spLocks noChangeArrowheads="1"/>
          </p:cNvSpPr>
          <p:nvPr/>
        </p:nvSpPr>
        <p:spPr>
          <a:xfrm>
            <a:off x="366889" y="1912819"/>
            <a:ext cx="8816623" cy="4849225"/>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sz="2400" dirty="0" smtClean="0">
                <a:ea typeface="SimSun" pitchFamily="2" charset="-122"/>
              </a:rPr>
              <a:t>Aggregates may be computed from previously computed aggregates, rather than from the base fact table</a:t>
            </a:r>
          </a:p>
          <a:p>
            <a:pPr lvl="1"/>
            <a:r>
              <a:rPr lang="en-US" altLang="zh-CN" sz="2400" b="1" dirty="0" smtClean="0">
                <a:ea typeface="SimSun" pitchFamily="2" charset="-122"/>
              </a:rPr>
              <a:t>Smallest-child:</a:t>
            </a:r>
            <a:r>
              <a:rPr lang="en-US" altLang="zh-CN" sz="2400" dirty="0" smtClean="0">
                <a:ea typeface="SimSun" pitchFamily="2" charset="-122"/>
              </a:rPr>
              <a:t> computing a cuboid from the smallest, previously computed cuboid</a:t>
            </a:r>
          </a:p>
          <a:p>
            <a:pPr lvl="1"/>
            <a:r>
              <a:rPr lang="en-US" altLang="zh-CN" sz="2400" b="1" dirty="0" smtClean="0">
                <a:ea typeface="SimSun" pitchFamily="2" charset="-122"/>
              </a:rPr>
              <a:t>Cache-results:</a:t>
            </a:r>
            <a:r>
              <a:rPr lang="en-US" altLang="zh-CN" sz="2400" dirty="0" smtClean="0">
                <a:ea typeface="SimSun" pitchFamily="2" charset="-122"/>
              </a:rPr>
              <a:t>  caching results of a cuboid from which other cuboids are computed to reduce disk I/</a:t>
            </a:r>
            <a:r>
              <a:rPr lang="en-US" altLang="zh-CN" sz="2400" dirty="0" err="1" smtClean="0">
                <a:ea typeface="SimSun" pitchFamily="2" charset="-122"/>
              </a:rPr>
              <a:t>Os</a:t>
            </a:r>
            <a:endParaRPr lang="en-US" altLang="zh-CN" sz="2400" dirty="0" smtClean="0">
              <a:ea typeface="SimSun" pitchFamily="2" charset="-122"/>
            </a:endParaRPr>
          </a:p>
          <a:p>
            <a:pPr lvl="1"/>
            <a:r>
              <a:rPr lang="en-US" altLang="zh-CN" sz="2400" b="1" dirty="0" smtClean="0">
                <a:ea typeface="SimSun" pitchFamily="2" charset="-122"/>
              </a:rPr>
              <a:t>Amortize-scans:</a:t>
            </a:r>
            <a:r>
              <a:rPr lang="en-US" altLang="zh-CN" sz="2400" dirty="0" smtClean="0">
                <a:ea typeface="SimSun" pitchFamily="2" charset="-122"/>
              </a:rPr>
              <a:t> computing as many as possible cuboids at the same time to amortize disk reads</a:t>
            </a:r>
          </a:p>
          <a:p>
            <a:pPr lvl="1"/>
            <a:r>
              <a:rPr lang="en-US" altLang="zh-CN" sz="2400" b="1" dirty="0" smtClean="0">
                <a:ea typeface="SimSun" pitchFamily="2" charset="-122"/>
              </a:rPr>
              <a:t>Share-sorts:</a:t>
            </a:r>
            <a:r>
              <a:rPr lang="en-US" altLang="zh-CN" sz="2400" dirty="0" smtClean="0">
                <a:ea typeface="SimSun" pitchFamily="2" charset="-122"/>
              </a:rPr>
              <a:t>  sharing sorting costs cross multiple cuboids when sort-based method is used</a:t>
            </a:r>
          </a:p>
          <a:p>
            <a:pPr lvl="1"/>
            <a:r>
              <a:rPr lang="en-US" altLang="zh-CN" sz="2400" b="1" dirty="0" smtClean="0">
                <a:ea typeface="SimSun" pitchFamily="2" charset="-122"/>
              </a:rPr>
              <a:t>Share-partitions:</a:t>
            </a:r>
            <a:r>
              <a:rPr lang="en-US" altLang="zh-CN" sz="2400" dirty="0" smtClean="0">
                <a:ea typeface="SimSun" pitchFamily="2" charset="-122"/>
              </a:rPr>
              <a:t> sharing the partitioning cost across multiple cuboids when hash-based algorithms are used</a:t>
            </a:r>
          </a:p>
        </p:txBody>
      </p:sp>
      <p:grpSp>
        <p:nvGrpSpPr>
          <p:cNvPr id="9" name="Group 8"/>
          <p:cNvGrpSpPr/>
          <p:nvPr/>
        </p:nvGrpSpPr>
        <p:grpSpPr>
          <a:xfrm>
            <a:off x="8184443" y="1614567"/>
            <a:ext cx="3917245" cy="2554413"/>
            <a:chOff x="2270125" y="1932277"/>
            <a:chExt cx="5131536" cy="3575840"/>
          </a:xfrm>
        </p:grpSpPr>
        <p:sp>
          <p:nvSpPr>
            <p:cNvPr id="10" name="AutoShape 3"/>
            <p:cNvSpPr>
              <a:spLocks noChangeArrowheads="1"/>
            </p:cNvSpPr>
            <p:nvPr/>
          </p:nvSpPr>
          <p:spPr bwMode="auto">
            <a:xfrm>
              <a:off x="4876800" y="2362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AutoShape 4"/>
            <p:cNvSpPr>
              <a:spLocks noChangeArrowheads="1"/>
            </p:cNvSpPr>
            <p:nvPr/>
          </p:nvSpPr>
          <p:spPr bwMode="auto">
            <a:xfrm>
              <a:off x="3733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AutoShape 5"/>
            <p:cNvSpPr>
              <a:spLocks noChangeArrowheads="1"/>
            </p:cNvSpPr>
            <p:nvPr/>
          </p:nvSpPr>
          <p:spPr bwMode="auto">
            <a:xfrm>
              <a:off x="50292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AutoShape 6"/>
            <p:cNvSpPr>
              <a:spLocks noChangeArrowheads="1"/>
            </p:cNvSpPr>
            <p:nvPr/>
          </p:nvSpPr>
          <p:spPr bwMode="auto">
            <a:xfrm>
              <a:off x="6019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AutoShape 7"/>
            <p:cNvSpPr>
              <a:spLocks noChangeArrowheads="1"/>
            </p:cNvSpPr>
            <p:nvPr/>
          </p:nvSpPr>
          <p:spPr bwMode="auto">
            <a:xfrm>
              <a:off x="3429000" y="3886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AutoShape 8"/>
            <p:cNvSpPr>
              <a:spLocks noChangeArrowheads="1"/>
            </p:cNvSpPr>
            <p:nvPr/>
          </p:nvSpPr>
          <p:spPr bwMode="auto">
            <a:xfrm>
              <a:off x="69342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AutoShape 9"/>
            <p:cNvSpPr>
              <a:spLocks noChangeArrowheads="1"/>
            </p:cNvSpPr>
            <p:nvPr/>
          </p:nvSpPr>
          <p:spPr bwMode="auto">
            <a:xfrm>
              <a:off x="45720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AutoShape 10"/>
            <p:cNvSpPr>
              <a:spLocks noChangeArrowheads="1"/>
            </p:cNvSpPr>
            <p:nvPr/>
          </p:nvSpPr>
          <p:spPr bwMode="auto">
            <a:xfrm>
              <a:off x="4876800" y="48768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Text Box 11"/>
            <p:cNvSpPr txBox="1">
              <a:spLocks noChangeArrowheads="1"/>
            </p:cNvSpPr>
            <p:nvPr/>
          </p:nvSpPr>
          <p:spPr bwMode="auto">
            <a:xfrm>
              <a:off x="4708525" y="1932277"/>
              <a:ext cx="575796" cy="56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dirty="0">
                  <a:latin typeface="Times New Roman" panose="02020603050405020304" pitchFamily="18" charset="0"/>
                  <a:ea typeface="SimSun" panose="02010600030101010101" pitchFamily="2" charset="-122"/>
                </a:rPr>
                <a:t>all</a:t>
              </a:r>
              <a:endParaRPr lang="en-US" altLang="zh-CN" sz="2400" dirty="0">
                <a:latin typeface="Times New Roman" panose="02020603050405020304" pitchFamily="18" charset="0"/>
                <a:ea typeface="SimSun" panose="02010600030101010101" pitchFamily="2" charset="-122"/>
              </a:endParaRPr>
            </a:p>
          </p:txBody>
        </p:sp>
        <p:sp>
          <p:nvSpPr>
            <p:cNvPr id="19" name="Line 12"/>
            <p:cNvSpPr>
              <a:spLocks noChangeShapeType="1"/>
            </p:cNvSpPr>
            <p:nvPr/>
          </p:nvSpPr>
          <p:spPr bwMode="auto">
            <a:xfrm flipH="1">
              <a:off x="3810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3"/>
            <p:cNvSpPr>
              <a:spLocks noChangeShapeType="1"/>
            </p:cNvSpPr>
            <p:nvPr/>
          </p:nvSpPr>
          <p:spPr bwMode="auto">
            <a:xfrm>
              <a:off x="4953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4"/>
            <p:cNvSpPr>
              <a:spLocks noChangeShapeType="1"/>
            </p:cNvSpPr>
            <p:nvPr/>
          </p:nvSpPr>
          <p:spPr bwMode="auto">
            <a:xfrm>
              <a:off x="4953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5"/>
            <p:cNvSpPr>
              <a:spLocks noChangeShapeType="1"/>
            </p:cNvSpPr>
            <p:nvPr/>
          </p:nvSpPr>
          <p:spPr bwMode="auto">
            <a:xfrm flipH="1">
              <a:off x="3505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6"/>
            <p:cNvSpPr>
              <a:spLocks noChangeShapeType="1"/>
            </p:cNvSpPr>
            <p:nvPr/>
          </p:nvSpPr>
          <p:spPr bwMode="auto">
            <a:xfrm flipH="1">
              <a:off x="3505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7"/>
            <p:cNvSpPr>
              <a:spLocks noChangeShapeType="1"/>
            </p:cNvSpPr>
            <p:nvPr/>
          </p:nvSpPr>
          <p:spPr bwMode="auto">
            <a:xfrm>
              <a:off x="3810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8"/>
            <p:cNvSpPr>
              <a:spLocks noChangeShapeType="1"/>
            </p:cNvSpPr>
            <p:nvPr/>
          </p:nvSpPr>
          <p:spPr bwMode="auto">
            <a:xfrm flipH="1">
              <a:off x="4648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9"/>
            <p:cNvSpPr>
              <a:spLocks noChangeShapeType="1"/>
            </p:cNvSpPr>
            <p:nvPr/>
          </p:nvSpPr>
          <p:spPr bwMode="auto">
            <a:xfrm>
              <a:off x="5105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0"/>
            <p:cNvSpPr>
              <a:spLocks noChangeShapeType="1"/>
            </p:cNvSpPr>
            <p:nvPr/>
          </p:nvSpPr>
          <p:spPr bwMode="auto">
            <a:xfrm>
              <a:off x="6096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1"/>
            <p:cNvSpPr>
              <a:spLocks noChangeShapeType="1"/>
            </p:cNvSpPr>
            <p:nvPr/>
          </p:nvSpPr>
          <p:spPr bwMode="auto">
            <a:xfrm>
              <a:off x="3505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2"/>
            <p:cNvSpPr>
              <a:spLocks noChangeShapeType="1"/>
            </p:cNvSpPr>
            <p:nvPr/>
          </p:nvSpPr>
          <p:spPr bwMode="auto">
            <a:xfrm>
              <a:off x="4648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3"/>
            <p:cNvSpPr>
              <a:spLocks noChangeShapeType="1"/>
            </p:cNvSpPr>
            <p:nvPr/>
          </p:nvSpPr>
          <p:spPr bwMode="auto">
            <a:xfrm flipH="1">
              <a:off x="4953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24"/>
            <p:cNvSpPr txBox="1">
              <a:spLocks noChangeArrowheads="1"/>
            </p:cNvSpPr>
            <p:nvPr/>
          </p:nvSpPr>
          <p:spPr bwMode="auto">
            <a:xfrm>
              <a:off x="3048000" y="2740026"/>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a:t>
              </a:r>
              <a:endParaRPr lang="en-US" altLang="zh-CN" sz="2400">
                <a:latin typeface="Times New Roman" panose="02020603050405020304" pitchFamily="18" charset="0"/>
                <a:ea typeface="SimSun" panose="02010600030101010101" pitchFamily="2" charset="-122"/>
              </a:endParaRPr>
            </a:p>
          </p:txBody>
        </p:sp>
        <p:sp>
          <p:nvSpPr>
            <p:cNvPr id="32" name="Text Box 25"/>
            <p:cNvSpPr txBox="1">
              <a:spLocks noChangeArrowheads="1"/>
            </p:cNvSpPr>
            <p:nvPr/>
          </p:nvSpPr>
          <p:spPr bwMode="auto">
            <a:xfrm>
              <a:off x="4556126" y="2757489"/>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date</a:t>
              </a:r>
              <a:endParaRPr lang="en-US" altLang="zh-CN" sz="2400">
                <a:latin typeface="Times New Roman" panose="02020603050405020304" pitchFamily="18" charset="0"/>
                <a:ea typeface="SimSun" panose="02010600030101010101" pitchFamily="2" charset="-122"/>
              </a:endParaRPr>
            </a:p>
          </p:txBody>
        </p:sp>
        <p:sp>
          <p:nvSpPr>
            <p:cNvPr id="33" name="Text Box 26"/>
            <p:cNvSpPr txBox="1">
              <a:spLocks noChangeArrowheads="1"/>
            </p:cNvSpPr>
            <p:nvPr/>
          </p:nvSpPr>
          <p:spPr bwMode="auto">
            <a:xfrm>
              <a:off x="5927725" y="2681289"/>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dirty="0">
                  <a:latin typeface="Times New Roman" panose="02020603050405020304" pitchFamily="18" charset="0"/>
                  <a:ea typeface="SimSun" panose="02010600030101010101" pitchFamily="2" charset="-122"/>
                </a:rPr>
                <a:t>country</a:t>
              </a:r>
              <a:endParaRPr lang="en-US" altLang="zh-CN" sz="2400" dirty="0">
                <a:latin typeface="Times New Roman" panose="02020603050405020304" pitchFamily="18" charset="0"/>
                <a:ea typeface="SimSun" panose="02010600030101010101" pitchFamily="2" charset="-122"/>
              </a:endParaRPr>
            </a:p>
          </p:txBody>
        </p:sp>
        <p:sp>
          <p:nvSpPr>
            <p:cNvPr id="34" name="Text Box 27"/>
            <p:cNvSpPr txBox="1">
              <a:spLocks noChangeArrowheads="1"/>
            </p:cNvSpPr>
            <p:nvPr/>
          </p:nvSpPr>
          <p:spPr bwMode="auto">
            <a:xfrm>
              <a:off x="2270125" y="3543302"/>
              <a:ext cx="1839993" cy="51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dirty="0" err="1" smtClean="0">
                  <a:latin typeface="Times New Roman" panose="02020603050405020304" pitchFamily="18" charset="0"/>
                  <a:ea typeface="SimSun" panose="02010600030101010101" pitchFamily="2" charset="-122"/>
                </a:rPr>
                <a:t>prod,date</a:t>
              </a:r>
              <a:endParaRPr lang="en-US" altLang="zh-CN" sz="2400" dirty="0">
                <a:latin typeface="Times New Roman" panose="02020603050405020304" pitchFamily="18" charset="0"/>
                <a:ea typeface="SimSun" panose="02010600030101010101" pitchFamily="2" charset="-122"/>
              </a:endParaRPr>
            </a:p>
          </p:txBody>
        </p:sp>
        <p:sp>
          <p:nvSpPr>
            <p:cNvPr id="35" name="Text Box 28"/>
            <p:cNvSpPr txBox="1">
              <a:spLocks noChangeArrowheads="1"/>
            </p:cNvSpPr>
            <p:nvPr/>
          </p:nvSpPr>
          <p:spPr bwMode="auto">
            <a:xfrm>
              <a:off x="4251324" y="3543302"/>
              <a:ext cx="2401650" cy="51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dirty="0" err="1" smtClean="0">
                  <a:latin typeface="Times New Roman" panose="02020603050405020304" pitchFamily="18" charset="0"/>
                  <a:ea typeface="SimSun" panose="02010600030101010101" pitchFamily="2" charset="-122"/>
                </a:rPr>
                <a:t>prod,country</a:t>
              </a:r>
              <a:endParaRPr lang="en-US" altLang="zh-CN" sz="2400" dirty="0">
                <a:latin typeface="Times New Roman" panose="02020603050405020304" pitchFamily="18" charset="0"/>
                <a:ea typeface="SimSun" panose="02010600030101010101" pitchFamily="2" charset="-122"/>
              </a:endParaRPr>
            </a:p>
          </p:txBody>
        </p:sp>
        <p:sp>
          <p:nvSpPr>
            <p:cNvPr id="36" name="Text Box 29"/>
            <p:cNvSpPr txBox="1">
              <a:spLocks noChangeArrowheads="1"/>
            </p:cNvSpPr>
            <p:nvPr/>
          </p:nvSpPr>
          <p:spPr bwMode="auto">
            <a:xfrm>
              <a:off x="5927725" y="4191000"/>
              <a:ext cx="1377950" cy="36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dirty="0">
                  <a:latin typeface="Times New Roman" panose="02020603050405020304" pitchFamily="18" charset="0"/>
                  <a:ea typeface="SimSun" panose="02010600030101010101" pitchFamily="2" charset="-122"/>
                </a:rPr>
                <a:t>date, country</a:t>
              </a:r>
              <a:endParaRPr lang="en-US" altLang="zh-CN" sz="2400" dirty="0">
                <a:latin typeface="Times New Roman" panose="02020603050405020304" pitchFamily="18" charset="0"/>
                <a:ea typeface="SimSun" panose="02010600030101010101" pitchFamily="2" charset="-122"/>
              </a:endParaRPr>
            </a:p>
          </p:txBody>
        </p:sp>
        <p:sp>
          <p:nvSpPr>
            <p:cNvPr id="37" name="Text Box 30"/>
            <p:cNvSpPr txBox="1">
              <a:spLocks noChangeArrowheads="1"/>
            </p:cNvSpPr>
            <p:nvPr/>
          </p:nvSpPr>
          <p:spPr bwMode="auto">
            <a:xfrm>
              <a:off x="4022725" y="4991101"/>
              <a:ext cx="3378936" cy="51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dirty="0" smtClean="0">
                  <a:latin typeface="Times New Roman" panose="02020603050405020304" pitchFamily="18" charset="0"/>
                  <a:ea typeface="SimSun" panose="02010600030101010101" pitchFamily="2" charset="-122"/>
                </a:rPr>
                <a:t>prod, </a:t>
              </a:r>
              <a:r>
                <a:rPr lang="en-US" altLang="zh-CN" sz="1800" dirty="0">
                  <a:latin typeface="Times New Roman" panose="02020603050405020304" pitchFamily="18" charset="0"/>
                  <a:ea typeface="SimSun" panose="02010600030101010101" pitchFamily="2" charset="-122"/>
                </a:rPr>
                <a:t>date, country</a:t>
              </a:r>
              <a:endParaRPr lang="en-US" altLang="zh-CN" sz="2400" dirty="0">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387900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1026"/>
          <p:cNvSpPr>
            <a:spLocks noGrp="1" noChangeArrowheads="1"/>
          </p:cNvSpPr>
          <p:nvPr>
            <p:ph type="title"/>
          </p:nvPr>
        </p:nvSpPr>
        <p:spPr/>
        <p:txBody>
          <a:bodyPr/>
          <a:lstStyle/>
          <a:p>
            <a:pPr eaLnBrk="1" hangingPunct="1">
              <a:defRPr/>
            </a:pPr>
            <a:r>
              <a:rPr lang="en-US" altLang="zh-CN" smtClean="0">
                <a:effectLst>
                  <a:outerShdw blurRad="38100" dist="38100" dir="2700000" algn="tl">
                    <a:srgbClr val="C0C0C0"/>
                  </a:outerShdw>
                </a:effectLst>
                <a:ea typeface="SimSun" pitchFamily="2" charset="-122"/>
              </a:rPr>
              <a:t>Multi-Way Array Aggregation</a:t>
            </a:r>
          </a:p>
        </p:txBody>
      </p:sp>
      <p:sp>
        <p:nvSpPr>
          <p:cNvPr id="13317" name="Rectangle 1027"/>
          <p:cNvSpPr>
            <a:spLocks noGrp="1" noChangeArrowheads="1"/>
          </p:cNvSpPr>
          <p:nvPr>
            <p:ph type="body" sz="half" idx="1"/>
          </p:nvPr>
        </p:nvSpPr>
        <p:spPr>
          <a:xfrm>
            <a:off x="575734" y="1207911"/>
            <a:ext cx="7620000" cy="3036711"/>
          </a:xfrm>
        </p:spPr>
        <p:txBody>
          <a:bodyPr/>
          <a:lstStyle/>
          <a:p>
            <a:pPr eaLnBrk="1" hangingPunct="1">
              <a:lnSpc>
                <a:spcPct val="120000"/>
              </a:lnSpc>
            </a:pPr>
            <a:r>
              <a:rPr lang="en-US" altLang="zh-CN" sz="2400" dirty="0" smtClean="0">
                <a:ea typeface="SimSun" pitchFamily="2" charset="-122"/>
              </a:rPr>
              <a:t>Array-based </a:t>
            </a:r>
            <a:r>
              <a:rPr lang="en-US" altLang="zh-CN" sz="2400" dirty="0" smtClean="0">
                <a:solidFill>
                  <a:srgbClr val="006666"/>
                </a:solidFill>
                <a:ea typeface="SimSun" pitchFamily="2" charset="-122"/>
              </a:rPr>
              <a:t>“</a:t>
            </a:r>
            <a:r>
              <a:rPr lang="en-US" altLang="zh-CN" sz="2400" dirty="0" smtClean="0">
                <a:ea typeface="SimSun" pitchFamily="2" charset="-122"/>
              </a:rPr>
              <a:t>bottom-up</a:t>
            </a:r>
            <a:r>
              <a:rPr lang="en-US" altLang="zh-CN" sz="2400" dirty="0" smtClean="0">
                <a:solidFill>
                  <a:srgbClr val="006666"/>
                </a:solidFill>
                <a:ea typeface="SimSun" pitchFamily="2" charset="-122"/>
              </a:rPr>
              <a:t>”</a:t>
            </a:r>
            <a:r>
              <a:rPr lang="en-US" altLang="zh-CN" sz="2400" dirty="0" smtClean="0">
                <a:ea typeface="SimSun" pitchFamily="2" charset="-122"/>
              </a:rPr>
              <a:t> algorithm (from ABC to AB,…)</a:t>
            </a:r>
          </a:p>
          <a:p>
            <a:pPr eaLnBrk="1" hangingPunct="1">
              <a:lnSpc>
                <a:spcPct val="120000"/>
              </a:lnSpc>
            </a:pPr>
            <a:r>
              <a:rPr lang="en-US" altLang="zh-CN" sz="2400" dirty="0" smtClean="0">
                <a:ea typeface="SimSun" pitchFamily="2" charset="-122"/>
              </a:rPr>
              <a:t>Using multi-dimensional chunks</a:t>
            </a:r>
          </a:p>
          <a:p>
            <a:pPr eaLnBrk="1" hangingPunct="1">
              <a:lnSpc>
                <a:spcPct val="120000"/>
              </a:lnSpc>
            </a:pPr>
            <a:r>
              <a:rPr lang="en-US" altLang="zh-CN" sz="2400" dirty="0" smtClean="0">
                <a:ea typeface="SimSun" pitchFamily="2" charset="-122"/>
              </a:rPr>
              <a:t>Simultaneous aggregation on multiple dimensions</a:t>
            </a:r>
          </a:p>
          <a:p>
            <a:pPr eaLnBrk="1" hangingPunct="1">
              <a:lnSpc>
                <a:spcPct val="120000"/>
              </a:lnSpc>
            </a:pPr>
            <a:r>
              <a:rPr lang="en-US" altLang="zh-CN" sz="2400" dirty="0" smtClean="0">
                <a:ea typeface="SimSun" pitchFamily="2" charset="-122"/>
              </a:rPr>
              <a:t>Intermediate aggregate values are re-used for computing ancestor cuboids</a:t>
            </a:r>
          </a:p>
          <a:p>
            <a:pPr eaLnBrk="1" hangingPunct="1">
              <a:lnSpc>
                <a:spcPct val="120000"/>
              </a:lnSpc>
            </a:pPr>
            <a:r>
              <a:rPr lang="en-US" altLang="zh-CN" sz="2400" dirty="0" smtClean="0">
                <a:ea typeface="SimSun" pitchFamily="2" charset="-122"/>
              </a:rPr>
              <a:t>Cannot do </a:t>
            </a:r>
            <a:r>
              <a:rPr lang="en-US" altLang="zh-CN" sz="2400" i="1" dirty="0" err="1" smtClean="0">
                <a:ea typeface="SimSun" pitchFamily="2" charset="-122"/>
              </a:rPr>
              <a:t>Apriori</a:t>
            </a:r>
            <a:r>
              <a:rPr lang="en-US" altLang="zh-CN" sz="2400" dirty="0" smtClean="0">
                <a:ea typeface="SimSun" pitchFamily="2" charset="-122"/>
              </a:rPr>
              <a:t> pruning: No iceberg optimization</a:t>
            </a:r>
          </a:p>
        </p:txBody>
      </p:sp>
      <p:graphicFrame>
        <p:nvGraphicFramePr>
          <p:cNvPr id="13318" name="Object 10"/>
          <p:cNvGraphicFramePr>
            <a:graphicFrameLocks noChangeAspect="1"/>
          </p:cNvGraphicFramePr>
          <p:nvPr/>
        </p:nvGraphicFramePr>
        <p:xfrm>
          <a:off x="7924800" y="1524001"/>
          <a:ext cx="4267200" cy="3044825"/>
        </p:xfrm>
        <a:graphic>
          <a:graphicData uri="http://schemas.openxmlformats.org/presentationml/2006/ole">
            <mc:AlternateContent xmlns:mc="http://schemas.openxmlformats.org/markup-compatibility/2006">
              <mc:Choice xmlns:v="urn:schemas-microsoft-com:vml" Requires="v">
                <p:oleObj spid="_x0000_s46110" name="SmartDraw" r:id="rId4" imgW="2721864" imgH="3043428" progId="SmartDraw.2">
                  <p:embed/>
                </p:oleObj>
              </mc:Choice>
              <mc:Fallback>
                <p:oleObj name="SmartDraw" r:id="rId4" imgW="2721864" imgH="3043428"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524001"/>
                        <a:ext cx="4267200"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a:xfrm>
            <a:off x="632176" y="4481687"/>
            <a:ext cx="10295467" cy="2054579"/>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20000"/>
              </a:lnSpc>
            </a:pPr>
            <a:r>
              <a:rPr lang="en-US" altLang="zh-CN" dirty="0" smtClean="0">
                <a:ea typeface="SimSun" pitchFamily="2" charset="-122"/>
              </a:rPr>
              <a:t>Comments on the method</a:t>
            </a:r>
          </a:p>
          <a:p>
            <a:pPr lvl="1">
              <a:lnSpc>
                <a:spcPct val="120000"/>
              </a:lnSpc>
            </a:pPr>
            <a:r>
              <a:rPr lang="en-US" altLang="zh-CN" dirty="0" smtClean="0">
                <a:ea typeface="SimSun" pitchFamily="2" charset="-122"/>
              </a:rPr>
              <a:t>Efficient for computing the full cube for a small number of dimensions</a:t>
            </a:r>
          </a:p>
          <a:p>
            <a:pPr lvl="1">
              <a:lnSpc>
                <a:spcPct val="120000"/>
              </a:lnSpc>
            </a:pPr>
            <a:r>
              <a:rPr lang="en-US" altLang="zh-CN" dirty="0" smtClean="0">
                <a:ea typeface="SimSun" pitchFamily="2" charset="-122"/>
              </a:rPr>
              <a:t>If there are a large number of dimensions, “top-down” computation and iceberg cube computation methods (e.g., BUC) should be used</a:t>
            </a:r>
          </a:p>
        </p:txBody>
      </p:sp>
    </p:spTree>
    <p:extLst>
      <p:ext uri="{BB962C8B-B14F-4D97-AF65-F5344CB8AC3E}">
        <p14:creationId xmlns:p14="http://schemas.microsoft.com/office/powerpoint/2010/main" val="279922001"/>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228600"/>
            <a:ext cx="12192000" cy="719667"/>
          </a:xfrm>
        </p:spPr>
        <p:txBody>
          <a:bodyPr>
            <a:normAutofit fontScale="90000"/>
          </a:bodyPr>
          <a:lstStyle/>
          <a:p>
            <a:r>
              <a:rPr lang="en-US" altLang="zh-CN" sz="4000" dirty="0">
                <a:ea typeface="SimSun" pitchFamily="2" charset="-122"/>
              </a:rPr>
              <a:t>Cube </a:t>
            </a:r>
            <a:r>
              <a:rPr lang="en-US" altLang="zh-CN" sz="4000" dirty="0" smtClean="0">
                <a:ea typeface="SimSun" pitchFamily="2" charset="-122"/>
              </a:rPr>
              <a:t>Computation: Multi-Way Array Aggregation (MOLAP</a:t>
            </a:r>
            <a:r>
              <a:rPr lang="en-US" altLang="zh-CN" sz="3200" dirty="0" smtClean="0">
                <a:ea typeface="SimSun" pitchFamily="2" charset="-122"/>
              </a:rPr>
              <a:t>)</a:t>
            </a:r>
            <a:endParaRPr lang="en-US" altLang="zh-CN" dirty="0" smtClean="0">
              <a:ea typeface="SimSun" pitchFamily="2" charset="-122"/>
            </a:endParaRPr>
          </a:p>
        </p:txBody>
      </p:sp>
      <p:sp>
        <p:nvSpPr>
          <p:cNvPr id="14341" name="Rectangle 3"/>
          <p:cNvSpPr>
            <a:spLocks noGrp="1" noChangeArrowheads="1"/>
          </p:cNvSpPr>
          <p:nvPr>
            <p:ph type="body" idx="1"/>
          </p:nvPr>
        </p:nvSpPr>
        <p:spPr>
          <a:xfrm>
            <a:off x="701969" y="1127125"/>
            <a:ext cx="10487378" cy="2287764"/>
          </a:xfrm>
        </p:spPr>
        <p:txBody>
          <a:bodyPr/>
          <a:lstStyle/>
          <a:p>
            <a:pPr eaLnBrk="1" hangingPunct="1">
              <a:lnSpc>
                <a:spcPct val="110000"/>
              </a:lnSpc>
            </a:pPr>
            <a:r>
              <a:rPr lang="en-US" altLang="zh-CN" sz="2400" dirty="0" smtClean="0">
                <a:ea typeface="SimSun" pitchFamily="2" charset="-122"/>
              </a:rPr>
              <a:t>Partition arrays into </a:t>
            </a:r>
            <a:r>
              <a:rPr lang="en-US" altLang="zh-CN" sz="2400" i="1" dirty="0" smtClean="0">
                <a:ea typeface="SimSun" pitchFamily="2" charset="-122"/>
              </a:rPr>
              <a:t>chunks</a:t>
            </a:r>
            <a:r>
              <a:rPr lang="en-US" altLang="zh-CN" sz="2400" dirty="0" smtClean="0">
                <a:ea typeface="SimSun" pitchFamily="2" charset="-122"/>
              </a:rPr>
              <a:t> (a small </a:t>
            </a:r>
            <a:r>
              <a:rPr lang="en-US" altLang="zh-CN" sz="2400" dirty="0" err="1" smtClean="0">
                <a:ea typeface="SimSun" pitchFamily="2" charset="-122"/>
              </a:rPr>
              <a:t>subcube</a:t>
            </a:r>
            <a:r>
              <a:rPr lang="en-US" altLang="zh-CN" sz="2400" dirty="0" smtClean="0">
                <a:ea typeface="SimSun" pitchFamily="2" charset="-122"/>
              </a:rPr>
              <a:t> which fits in memory). </a:t>
            </a:r>
          </a:p>
          <a:p>
            <a:pPr eaLnBrk="1" hangingPunct="1">
              <a:lnSpc>
                <a:spcPct val="110000"/>
              </a:lnSpc>
            </a:pPr>
            <a:r>
              <a:rPr lang="en-US" altLang="zh-CN" sz="2400" dirty="0" smtClean="0">
                <a:ea typeface="SimSun" pitchFamily="2" charset="-122"/>
              </a:rPr>
              <a:t>Compressed </a:t>
            </a:r>
            <a:r>
              <a:rPr lang="en-US" altLang="zh-CN" sz="2400" i="1" dirty="0" smtClean="0">
                <a:ea typeface="SimSun" pitchFamily="2" charset="-122"/>
              </a:rPr>
              <a:t>sparse array addressing</a:t>
            </a:r>
            <a:r>
              <a:rPr lang="en-US" altLang="zh-CN" sz="2400" dirty="0" smtClean="0">
                <a:ea typeface="SimSun" pitchFamily="2" charset="-122"/>
              </a:rPr>
              <a:t>: (</a:t>
            </a:r>
            <a:r>
              <a:rPr lang="en-US" altLang="zh-CN" sz="2400" dirty="0" err="1" smtClean="0">
                <a:ea typeface="SimSun" pitchFamily="2" charset="-122"/>
              </a:rPr>
              <a:t>chunk_id</a:t>
            </a:r>
            <a:r>
              <a:rPr lang="en-US" altLang="zh-CN" sz="2400" dirty="0" smtClean="0">
                <a:ea typeface="SimSun" pitchFamily="2" charset="-122"/>
              </a:rPr>
              <a:t>, offset)</a:t>
            </a:r>
          </a:p>
          <a:p>
            <a:pPr eaLnBrk="1" hangingPunct="1">
              <a:lnSpc>
                <a:spcPct val="110000"/>
              </a:lnSpc>
            </a:pPr>
            <a:r>
              <a:rPr lang="en-US" altLang="zh-CN" sz="2400" dirty="0" smtClean="0">
                <a:ea typeface="SimSun" pitchFamily="2" charset="-122"/>
              </a:rPr>
              <a:t>Compute aggregates in “multiway” by visiting cube cells in the order which minimizes the # of times to visit each cell, and reduces memory access and storage cost</a:t>
            </a:r>
          </a:p>
        </p:txBody>
      </p:sp>
      <p:sp>
        <p:nvSpPr>
          <p:cNvPr id="14342" name="Text Box 4"/>
          <p:cNvSpPr txBox="1">
            <a:spLocks noChangeArrowheads="1"/>
          </p:cNvSpPr>
          <p:nvPr/>
        </p:nvSpPr>
        <p:spPr bwMode="auto">
          <a:xfrm>
            <a:off x="7507111" y="3867530"/>
            <a:ext cx="3149600" cy="1569660"/>
          </a:xfrm>
          <a:prstGeom prst="rect">
            <a:avLst/>
          </a:prstGeom>
          <a:solidFill>
            <a:srgbClr val="FFFF00"/>
          </a:solidFill>
          <a:ln>
            <a:noFill/>
          </a:ln>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r>
              <a:rPr lang="en-US" altLang="zh-CN" sz="2400" b="1" dirty="0">
                <a:latin typeface="Times New Roman" pitchFamily="18" charset="0"/>
                <a:ea typeface="SimSun" pitchFamily="2" charset="-122"/>
              </a:rPr>
              <a:t>What is the best traversing order to do multi-way aggregation?</a:t>
            </a:r>
          </a:p>
        </p:txBody>
      </p:sp>
      <p:grpSp>
        <p:nvGrpSpPr>
          <p:cNvPr id="14343" name="Group 5"/>
          <p:cNvGrpSpPr>
            <a:grpSpLocks/>
          </p:cNvGrpSpPr>
          <p:nvPr/>
        </p:nvGrpSpPr>
        <p:grpSpPr bwMode="auto">
          <a:xfrm>
            <a:off x="406400" y="3505200"/>
            <a:ext cx="5770122" cy="3324178"/>
            <a:chOff x="624" y="1056"/>
            <a:chExt cx="3899" cy="3188"/>
          </a:xfrm>
        </p:grpSpPr>
        <p:sp>
          <p:nvSpPr>
            <p:cNvPr id="14344" name="Text Box 6"/>
            <p:cNvSpPr txBox="1">
              <a:spLocks noChangeArrowheads="1"/>
            </p:cNvSpPr>
            <p:nvPr/>
          </p:nvSpPr>
          <p:spPr bwMode="auto">
            <a:xfrm>
              <a:off x="2255" y="3890"/>
              <a:ext cx="15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Times New Roman" pitchFamily="18" charset="0"/>
                  <a:ea typeface="SimSun" pitchFamily="2" charset="-122"/>
                </a:rPr>
                <a:t>A</a:t>
              </a:r>
            </a:p>
          </p:txBody>
        </p:sp>
        <p:sp>
          <p:nvSpPr>
            <p:cNvPr id="14345" name="Text Box 7"/>
            <p:cNvSpPr txBox="1">
              <a:spLocks noChangeArrowheads="1"/>
            </p:cNvSpPr>
            <p:nvPr/>
          </p:nvSpPr>
          <p:spPr bwMode="auto">
            <a:xfrm>
              <a:off x="1355" y="1774"/>
              <a:ext cx="26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400">
                  <a:latin typeface="Times New Roman" pitchFamily="18" charset="0"/>
                  <a:ea typeface="SimSun" pitchFamily="2" charset="-122"/>
                </a:rPr>
                <a:t>B</a:t>
              </a:r>
            </a:p>
          </p:txBody>
        </p:sp>
        <p:sp>
          <p:nvSpPr>
            <p:cNvPr id="14346" name="AutoShape 8"/>
            <p:cNvSpPr>
              <a:spLocks noChangeArrowheads="1"/>
            </p:cNvSpPr>
            <p:nvPr/>
          </p:nvSpPr>
          <p:spPr bwMode="auto">
            <a:xfrm>
              <a:off x="3739" y="2526"/>
              <a:ext cx="753"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47" name="AutoShape 9"/>
            <p:cNvSpPr>
              <a:spLocks noChangeArrowheads="1"/>
            </p:cNvSpPr>
            <p:nvPr/>
          </p:nvSpPr>
          <p:spPr bwMode="auto">
            <a:xfrm>
              <a:off x="3739" y="2068"/>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48" name="AutoShape 10"/>
            <p:cNvSpPr>
              <a:spLocks noChangeArrowheads="1"/>
            </p:cNvSpPr>
            <p:nvPr/>
          </p:nvSpPr>
          <p:spPr bwMode="auto">
            <a:xfrm>
              <a:off x="3739" y="161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49" name="AutoShape 11"/>
            <p:cNvSpPr>
              <a:spLocks noChangeArrowheads="1"/>
            </p:cNvSpPr>
            <p:nvPr/>
          </p:nvSpPr>
          <p:spPr bwMode="auto">
            <a:xfrm>
              <a:off x="3531" y="269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0" name="AutoShape 12"/>
            <p:cNvSpPr>
              <a:spLocks noChangeArrowheads="1"/>
            </p:cNvSpPr>
            <p:nvPr/>
          </p:nvSpPr>
          <p:spPr bwMode="auto">
            <a:xfrm>
              <a:off x="3531" y="2239"/>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1" name="AutoShape 13"/>
            <p:cNvSpPr>
              <a:spLocks noChangeArrowheads="1"/>
            </p:cNvSpPr>
            <p:nvPr/>
          </p:nvSpPr>
          <p:spPr bwMode="auto">
            <a:xfrm>
              <a:off x="3531" y="1783"/>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2" name="AutoShape 14"/>
            <p:cNvSpPr>
              <a:spLocks noChangeArrowheads="1"/>
            </p:cNvSpPr>
            <p:nvPr/>
          </p:nvSpPr>
          <p:spPr bwMode="auto">
            <a:xfrm>
              <a:off x="3321" y="2868"/>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3" name="AutoShape 15"/>
            <p:cNvSpPr>
              <a:spLocks noChangeArrowheads="1"/>
            </p:cNvSpPr>
            <p:nvPr/>
          </p:nvSpPr>
          <p:spPr bwMode="auto">
            <a:xfrm>
              <a:off x="3321" y="2412"/>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4" name="AutoShape 16"/>
            <p:cNvSpPr>
              <a:spLocks noChangeArrowheads="1"/>
            </p:cNvSpPr>
            <p:nvPr/>
          </p:nvSpPr>
          <p:spPr bwMode="auto">
            <a:xfrm>
              <a:off x="3321" y="195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5" name="AutoShape 17"/>
            <p:cNvSpPr>
              <a:spLocks noChangeArrowheads="1"/>
            </p:cNvSpPr>
            <p:nvPr/>
          </p:nvSpPr>
          <p:spPr bwMode="auto">
            <a:xfrm>
              <a:off x="1862"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6" name="AutoShape 18"/>
            <p:cNvSpPr>
              <a:spLocks noChangeArrowheads="1"/>
            </p:cNvSpPr>
            <p:nvPr/>
          </p:nvSpPr>
          <p:spPr bwMode="auto">
            <a:xfrm>
              <a:off x="1653"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7" name="AutoShape 19"/>
            <p:cNvSpPr>
              <a:spLocks noChangeArrowheads="1"/>
            </p:cNvSpPr>
            <p:nvPr/>
          </p:nvSpPr>
          <p:spPr bwMode="auto">
            <a:xfrm>
              <a:off x="1444" y="1513"/>
              <a:ext cx="755"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8" name="AutoShape 20"/>
            <p:cNvSpPr>
              <a:spLocks noChangeArrowheads="1"/>
            </p:cNvSpPr>
            <p:nvPr/>
          </p:nvSpPr>
          <p:spPr bwMode="auto">
            <a:xfrm>
              <a:off x="2487"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59" name="AutoShape 21"/>
            <p:cNvSpPr>
              <a:spLocks noChangeArrowheads="1"/>
            </p:cNvSpPr>
            <p:nvPr/>
          </p:nvSpPr>
          <p:spPr bwMode="auto">
            <a:xfrm>
              <a:off x="2279"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0" name="AutoShape 22"/>
            <p:cNvSpPr>
              <a:spLocks noChangeArrowheads="1"/>
            </p:cNvSpPr>
            <p:nvPr/>
          </p:nvSpPr>
          <p:spPr bwMode="auto">
            <a:xfrm>
              <a:off x="2070"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1" name="AutoShape 23"/>
            <p:cNvSpPr>
              <a:spLocks noChangeArrowheads="1"/>
            </p:cNvSpPr>
            <p:nvPr/>
          </p:nvSpPr>
          <p:spPr bwMode="auto">
            <a:xfrm>
              <a:off x="3113"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2" name="AutoShape 24"/>
            <p:cNvSpPr>
              <a:spLocks noChangeArrowheads="1"/>
            </p:cNvSpPr>
            <p:nvPr/>
          </p:nvSpPr>
          <p:spPr bwMode="auto">
            <a:xfrm>
              <a:off x="2906" y="1341"/>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3" name="AutoShape 25"/>
            <p:cNvSpPr>
              <a:spLocks noChangeArrowheads="1"/>
            </p:cNvSpPr>
            <p:nvPr/>
          </p:nvSpPr>
          <p:spPr bwMode="auto">
            <a:xfrm>
              <a:off x="2696"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4" name="AutoShape 26"/>
            <p:cNvSpPr>
              <a:spLocks noChangeArrowheads="1"/>
            </p:cNvSpPr>
            <p:nvPr/>
          </p:nvSpPr>
          <p:spPr bwMode="auto">
            <a:xfrm>
              <a:off x="3740"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5" name="AutoShape 27"/>
            <p:cNvSpPr>
              <a:spLocks noChangeArrowheads="1"/>
            </p:cNvSpPr>
            <p:nvPr/>
          </p:nvSpPr>
          <p:spPr bwMode="auto">
            <a:xfrm>
              <a:off x="3531" y="1341"/>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6" name="AutoShape 28"/>
            <p:cNvSpPr>
              <a:spLocks noChangeArrowheads="1"/>
            </p:cNvSpPr>
            <p:nvPr/>
          </p:nvSpPr>
          <p:spPr bwMode="auto">
            <a:xfrm>
              <a:off x="3322"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7" name="AutoShape 29"/>
            <p:cNvSpPr>
              <a:spLocks noChangeArrowheads="1"/>
            </p:cNvSpPr>
            <p:nvPr/>
          </p:nvSpPr>
          <p:spPr bwMode="auto">
            <a:xfrm>
              <a:off x="1248"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Times New Roman" pitchFamily="18" charset="0"/>
                <a:ea typeface="SimSun" pitchFamily="2" charset="-122"/>
              </a:endParaRPr>
            </a:p>
          </p:txBody>
        </p:sp>
        <p:sp>
          <p:nvSpPr>
            <p:cNvPr id="14368" name="AutoShape 30"/>
            <p:cNvSpPr>
              <a:spLocks noChangeArrowheads="1"/>
            </p:cNvSpPr>
            <p:nvPr/>
          </p:nvSpPr>
          <p:spPr bwMode="auto">
            <a:xfrm>
              <a:off x="1248"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69" name="AutoShape 31"/>
            <p:cNvSpPr>
              <a:spLocks noChangeArrowheads="1"/>
            </p:cNvSpPr>
            <p:nvPr/>
          </p:nvSpPr>
          <p:spPr bwMode="auto">
            <a:xfrm>
              <a:off x="1248"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0" name="AutoShape 32"/>
            <p:cNvSpPr>
              <a:spLocks noChangeArrowheads="1"/>
            </p:cNvSpPr>
            <p:nvPr/>
          </p:nvSpPr>
          <p:spPr bwMode="auto">
            <a:xfrm>
              <a:off x="1873" y="3037"/>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1" name="AutoShape 33"/>
            <p:cNvSpPr>
              <a:spLocks noChangeArrowheads="1"/>
            </p:cNvSpPr>
            <p:nvPr/>
          </p:nvSpPr>
          <p:spPr bwMode="auto">
            <a:xfrm>
              <a:off x="1873" y="258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2" name="AutoShape 34"/>
            <p:cNvSpPr>
              <a:spLocks noChangeArrowheads="1"/>
            </p:cNvSpPr>
            <p:nvPr/>
          </p:nvSpPr>
          <p:spPr bwMode="auto">
            <a:xfrm>
              <a:off x="1873" y="212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Times New Roman" pitchFamily="18" charset="0"/>
                <a:ea typeface="SimSun" pitchFamily="2" charset="-122"/>
              </a:endParaRPr>
            </a:p>
          </p:txBody>
        </p:sp>
        <p:sp>
          <p:nvSpPr>
            <p:cNvPr id="14373" name="AutoShape 35"/>
            <p:cNvSpPr>
              <a:spLocks noChangeArrowheads="1"/>
            </p:cNvSpPr>
            <p:nvPr/>
          </p:nvSpPr>
          <p:spPr bwMode="auto">
            <a:xfrm>
              <a:off x="2499" y="3037"/>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4" name="AutoShape 36"/>
            <p:cNvSpPr>
              <a:spLocks noChangeArrowheads="1"/>
            </p:cNvSpPr>
            <p:nvPr/>
          </p:nvSpPr>
          <p:spPr bwMode="auto">
            <a:xfrm>
              <a:off x="2499" y="258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5" name="AutoShape 37"/>
            <p:cNvSpPr>
              <a:spLocks noChangeArrowheads="1"/>
            </p:cNvSpPr>
            <p:nvPr/>
          </p:nvSpPr>
          <p:spPr bwMode="auto">
            <a:xfrm>
              <a:off x="2499" y="2124"/>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6" name="AutoShape 38"/>
            <p:cNvSpPr>
              <a:spLocks noChangeArrowheads="1"/>
            </p:cNvSpPr>
            <p:nvPr/>
          </p:nvSpPr>
          <p:spPr bwMode="auto">
            <a:xfrm>
              <a:off x="3126"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7" name="AutoShape 39"/>
            <p:cNvSpPr>
              <a:spLocks noChangeArrowheads="1"/>
            </p:cNvSpPr>
            <p:nvPr/>
          </p:nvSpPr>
          <p:spPr bwMode="auto">
            <a:xfrm>
              <a:off x="3126"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8" name="AutoShape 40"/>
            <p:cNvSpPr>
              <a:spLocks noChangeArrowheads="1"/>
            </p:cNvSpPr>
            <p:nvPr/>
          </p:nvSpPr>
          <p:spPr bwMode="auto">
            <a:xfrm>
              <a:off x="3126"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79" name="AutoShape 41"/>
            <p:cNvSpPr>
              <a:spLocks noChangeArrowheads="1"/>
            </p:cNvSpPr>
            <p:nvPr/>
          </p:nvSpPr>
          <p:spPr bwMode="auto">
            <a:xfrm>
              <a:off x="1249" y="1683"/>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Times New Roman" pitchFamily="18" charset="0"/>
                <a:ea typeface="SimSun" pitchFamily="2" charset="-122"/>
              </a:endParaRPr>
            </a:p>
          </p:txBody>
        </p:sp>
        <p:sp>
          <p:nvSpPr>
            <p:cNvPr id="14380" name="AutoShape 42"/>
            <p:cNvSpPr>
              <a:spLocks noChangeArrowheads="1"/>
            </p:cNvSpPr>
            <p:nvPr/>
          </p:nvSpPr>
          <p:spPr bwMode="auto">
            <a:xfrm>
              <a:off x="1874"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81" name="AutoShape 43"/>
            <p:cNvSpPr>
              <a:spLocks noChangeArrowheads="1"/>
            </p:cNvSpPr>
            <p:nvPr/>
          </p:nvSpPr>
          <p:spPr bwMode="auto">
            <a:xfrm>
              <a:off x="2500"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82" name="AutoShape 44"/>
            <p:cNvSpPr>
              <a:spLocks noChangeArrowheads="1"/>
            </p:cNvSpPr>
            <p:nvPr/>
          </p:nvSpPr>
          <p:spPr bwMode="auto">
            <a:xfrm>
              <a:off x="3135" y="167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b="1">
                <a:latin typeface="Times New Roman" pitchFamily="18" charset="0"/>
                <a:ea typeface="SimSun" pitchFamily="2" charset="-122"/>
              </a:endParaRPr>
            </a:p>
          </p:txBody>
        </p:sp>
        <p:sp>
          <p:nvSpPr>
            <p:cNvPr id="14383" name="Text Box 45"/>
            <p:cNvSpPr txBox="1">
              <a:spLocks noChangeArrowheads="1"/>
            </p:cNvSpPr>
            <p:nvPr/>
          </p:nvSpPr>
          <p:spPr bwMode="auto">
            <a:xfrm>
              <a:off x="1690"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29</a:t>
              </a:r>
            </a:p>
          </p:txBody>
        </p:sp>
        <p:sp>
          <p:nvSpPr>
            <p:cNvPr id="14384" name="Text Box 46"/>
            <p:cNvSpPr txBox="1">
              <a:spLocks noChangeArrowheads="1"/>
            </p:cNvSpPr>
            <p:nvPr/>
          </p:nvSpPr>
          <p:spPr bwMode="auto">
            <a:xfrm>
              <a:off x="2319"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30</a:t>
              </a:r>
            </a:p>
          </p:txBody>
        </p:sp>
        <p:sp>
          <p:nvSpPr>
            <p:cNvPr id="14385" name="Text Box 47"/>
            <p:cNvSpPr txBox="1">
              <a:spLocks noChangeArrowheads="1"/>
            </p:cNvSpPr>
            <p:nvPr/>
          </p:nvSpPr>
          <p:spPr bwMode="auto">
            <a:xfrm>
              <a:off x="2944"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31</a:t>
              </a:r>
            </a:p>
          </p:txBody>
        </p:sp>
        <p:sp>
          <p:nvSpPr>
            <p:cNvPr id="14386" name="Text Box 48"/>
            <p:cNvSpPr txBox="1">
              <a:spLocks noChangeArrowheads="1"/>
            </p:cNvSpPr>
            <p:nvPr/>
          </p:nvSpPr>
          <p:spPr bwMode="auto">
            <a:xfrm>
              <a:off x="3575"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32</a:t>
              </a:r>
            </a:p>
          </p:txBody>
        </p:sp>
        <p:sp>
          <p:nvSpPr>
            <p:cNvPr id="14387" name="Text Box 49"/>
            <p:cNvSpPr txBox="1">
              <a:spLocks noChangeArrowheads="1"/>
            </p:cNvSpPr>
            <p:nvPr/>
          </p:nvSpPr>
          <p:spPr bwMode="auto">
            <a:xfrm>
              <a:off x="1499" y="3263"/>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1</a:t>
              </a:r>
            </a:p>
          </p:txBody>
        </p:sp>
        <p:sp>
          <p:nvSpPr>
            <p:cNvPr id="14388" name="Text Box 50"/>
            <p:cNvSpPr txBox="1">
              <a:spLocks noChangeArrowheads="1"/>
            </p:cNvSpPr>
            <p:nvPr/>
          </p:nvSpPr>
          <p:spPr bwMode="auto">
            <a:xfrm>
              <a:off x="2129" y="3263"/>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2</a:t>
              </a:r>
            </a:p>
          </p:txBody>
        </p:sp>
        <p:sp>
          <p:nvSpPr>
            <p:cNvPr id="14389" name="Text Box 51"/>
            <p:cNvSpPr txBox="1">
              <a:spLocks noChangeArrowheads="1"/>
            </p:cNvSpPr>
            <p:nvPr/>
          </p:nvSpPr>
          <p:spPr bwMode="auto">
            <a:xfrm>
              <a:off x="2819" y="3263"/>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3</a:t>
              </a:r>
            </a:p>
          </p:txBody>
        </p:sp>
        <p:sp>
          <p:nvSpPr>
            <p:cNvPr id="14390" name="Text Box 52"/>
            <p:cNvSpPr txBox="1">
              <a:spLocks noChangeArrowheads="1"/>
            </p:cNvSpPr>
            <p:nvPr/>
          </p:nvSpPr>
          <p:spPr bwMode="auto">
            <a:xfrm>
              <a:off x="3386" y="3263"/>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a:t>
              </a:r>
            </a:p>
          </p:txBody>
        </p:sp>
        <p:sp>
          <p:nvSpPr>
            <p:cNvPr id="14391" name="Text Box 53"/>
            <p:cNvSpPr txBox="1">
              <a:spLocks noChangeArrowheads="1"/>
            </p:cNvSpPr>
            <p:nvPr/>
          </p:nvSpPr>
          <p:spPr bwMode="auto">
            <a:xfrm>
              <a:off x="1499" y="2820"/>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5</a:t>
              </a:r>
            </a:p>
          </p:txBody>
        </p:sp>
        <p:sp>
          <p:nvSpPr>
            <p:cNvPr id="14392" name="Text Box 54"/>
            <p:cNvSpPr txBox="1">
              <a:spLocks noChangeArrowheads="1"/>
            </p:cNvSpPr>
            <p:nvPr/>
          </p:nvSpPr>
          <p:spPr bwMode="auto">
            <a:xfrm>
              <a:off x="1499" y="2373"/>
              <a:ext cx="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9</a:t>
              </a:r>
            </a:p>
          </p:txBody>
        </p:sp>
        <p:sp>
          <p:nvSpPr>
            <p:cNvPr id="14393" name="Text Box 55"/>
            <p:cNvSpPr txBox="1">
              <a:spLocks noChangeArrowheads="1"/>
            </p:cNvSpPr>
            <p:nvPr/>
          </p:nvSpPr>
          <p:spPr bwMode="auto">
            <a:xfrm>
              <a:off x="1499"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13</a:t>
              </a:r>
            </a:p>
          </p:txBody>
        </p:sp>
        <p:sp>
          <p:nvSpPr>
            <p:cNvPr id="14394" name="Text Box 56"/>
            <p:cNvSpPr txBox="1">
              <a:spLocks noChangeArrowheads="1"/>
            </p:cNvSpPr>
            <p:nvPr/>
          </p:nvSpPr>
          <p:spPr bwMode="auto">
            <a:xfrm>
              <a:off x="2129"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14</a:t>
              </a:r>
            </a:p>
          </p:txBody>
        </p:sp>
        <p:sp>
          <p:nvSpPr>
            <p:cNvPr id="14395" name="Text Box 57"/>
            <p:cNvSpPr txBox="1">
              <a:spLocks noChangeArrowheads="1"/>
            </p:cNvSpPr>
            <p:nvPr/>
          </p:nvSpPr>
          <p:spPr bwMode="auto">
            <a:xfrm>
              <a:off x="2757"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15</a:t>
              </a:r>
            </a:p>
          </p:txBody>
        </p:sp>
        <p:sp>
          <p:nvSpPr>
            <p:cNvPr id="14396" name="Text Box 58"/>
            <p:cNvSpPr txBox="1">
              <a:spLocks noChangeArrowheads="1"/>
            </p:cNvSpPr>
            <p:nvPr/>
          </p:nvSpPr>
          <p:spPr bwMode="auto">
            <a:xfrm>
              <a:off x="3386"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16</a:t>
              </a:r>
            </a:p>
          </p:txBody>
        </p:sp>
        <p:sp>
          <p:nvSpPr>
            <p:cNvPr id="14397" name="Text Box 59"/>
            <p:cNvSpPr txBox="1">
              <a:spLocks noChangeArrowheads="1"/>
            </p:cNvSpPr>
            <p:nvPr/>
          </p:nvSpPr>
          <p:spPr bwMode="auto">
            <a:xfrm>
              <a:off x="4014"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64</a:t>
              </a:r>
            </a:p>
          </p:txBody>
        </p:sp>
        <p:sp>
          <p:nvSpPr>
            <p:cNvPr id="14398" name="Text Box 60"/>
            <p:cNvSpPr txBox="1">
              <a:spLocks noChangeArrowheads="1"/>
            </p:cNvSpPr>
            <p:nvPr/>
          </p:nvSpPr>
          <p:spPr bwMode="auto">
            <a:xfrm>
              <a:off x="3386"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63</a:t>
              </a:r>
            </a:p>
          </p:txBody>
        </p:sp>
        <p:sp>
          <p:nvSpPr>
            <p:cNvPr id="14399" name="Text Box 61"/>
            <p:cNvSpPr txBox="1">
              <a:spLocks noChangeArrowheads="1"/>
            </p:cNvSpPr>
            <p:nvPr/>
          </p:nvSpPr>
          <p:spPr bwMode="auto">
            <a:xfrm>
              <a:off x="2757"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62</a:t>
              </a:r>
            </a:p>
          </p:txBody>
        </p:sp>
        <p:sp>
          <p:nvSpPr>
            <p:cNvPr id="14400" name="Text Box 62"/>
            <p:cNvSpPr txBox="1">
              <a:spLocks noChangeArrowheads="1"/>
            </p:cNvSpPr>
            <p:nvPr/>
          </p:nvSpPr>
          <p:spPr bwMode="auto">
            <a:xfrm>
              <a:off x="2129"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61</a:t>
              </a:r>
            </a:p>
          </p:txBody>
        </p:sp>
        <p:sp>
          <p:nvSpPr>
            <p:cNvPr id="14401" name="Text Box 63"/>
            <p:cNvSpPr txBox="1">
              <a:spLocks noChangeArrowheads="1"/>
            </p:cNvSpPr>
            <p:nvPr/>
          </p:nvSpPr>
          <p:spPr bwMode="auto">
            <a:xfrm>
              <a:off x="3826" y="129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48</a:t>
              </a:r>
            </a:p>
          </p:txBody>
        </p:sp>
        <p:sp>
          <p:nvSpPr>
            <p:cNvPr id="14402" name="Text Box 64"/>
            <p:cNvSpPr txBox="1">
              <a:spLocks noChangeArrowheads="1"/>
            </p:cNvSpPr>
            <p:nvPr/>
          </p:nvSpPr>
          <p:spPr bwMode="auto">
            <a:xfrm>
              <a:off x="3199" y="129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47</a:t>
              </a:r>
            </a:p>
          </p:txBody>
        </p:sp>
        <p:sp>
          <p:nvSpPr>
            <p:cNvPr id="14403" name="Text Box 65"/>
            <p:cNvSpPr txBox="1">
              <a:spLocks noChangeArrowheads="1"/>
            </p:cNvSpPr>
            <p:nvPr/>
          </p:nvSpPr>
          <p:spPr bwMode="auto">
            <a:xfrm>
              <a:off x="2569" y="129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46</a:t>
              </a:r>
            </a:p>
          </p:txBody>
        </p:sp>
        <p:sp>
          <p:nvSpPr>
            <p:cNvPr id="14404" name="Text Box 66"/>
            <p:cNvSpPr txBox="1">
              <a:spLocks noChangeArrowheads="1"/>
            </p:cNvSpPr>
            <p:nvPr/>
          </p:nvSpPr>
          <p:spPr bwMode="auto">
            <a:xfrm>
              <a:off x="1941" y="129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45</a:t>
              </a:r>
            </a:p>
          </p:txBody>
        </p:sp>
        <p:sp>
          <p:nvSpPr>
            <p:cNvPr id="14405" name="Text Box 67"/>
            <p:cNvSpPr txBox="1">
              <a:spLocks noChangeArrowheads="1"/>
            </p:cNvSpPr>
            <p:nvPr/>
          </p:nvSpPr>
          <p:spPr bwMode="auto">
            <a:xfrm>
              <a:off x="2064"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a1</a:t>
              </a:r>
            </a:p>
          </p:txBody>
        </p:sp>
        <p:sp>
          <p:nvSpPr>
            <p:cNvPr id="14406" name="Text Box 68"/>
            <p:cNvSpPr txBox="1">
              <a:spLocks noChangeArrowheads="1"/>
            </p:cNvSpPr>
            <p:nvPr/>
          </p:nvSpPr>
          <p:spPr bwMode="auto">
            <a:xfrm>
              <a:off x="1488"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a0</a:t>
              </a:r>
            </a:p>
          </p:txBody>
        </p:sp>
        <p:sp>
          <p:nvSpPr>
            <p:cNvPr id="14407" name="Text Box 69"/>
            <p:cNvSpPr txBox="1">
              <a:spLocks noChangeArrowheads="1"/>
            </p:cNvSpPr>
            <p:nvPr/>
          </p:nvSpPr>
          <p:spPr bwMode="auto">
            <a:xfrm>
              <a:off x="1775" y="1099"/>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c3</a:t>
              </a:r>
            </a:p>
          </p:txBody>
        </p:sp>
        <p:sp>
          <p:nvSpPr>
            <p:cNvPr id="14408" name="Text Box 70"/>
            <p:cNvSpPr txBox="1">
              <a:spLocks noChangeArrowheads="1"/>
            </p:cNvSpPr>
            <p:nvPr/>
          </p:nvSpPr>
          <p:spPr bwMode="auto">
            <a:xfrm>
              <a:off x="1535" y="1246"/>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c2</a:t>
              </a:r>
            </a:p>
          </p:txBody>
        </p:sp>
        <p:sp>
          <p:nvSpPr>
            <p:cNvPr id="14409" name="Text Box 71"/>
            <p:cNvSpPr txBox="1">
              <a:spLocks noChangeArrowheads="1"/>
            </p:cNvSpPr>
            <p:nvPr/>
          </p:nvSpPr>
          <p:spPr bwMode="auto">
            <a:xfrm>
              <a:off x="1343" y="1440"/>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c1</a:t>
              </a:r>
            </a:p>
          </p:txBody>
        </p:sp>
        <p:sp>
          <p:nvSpPr>
            <p:cNvPr id="14410" name="Text Box 72"/>
            <p:cNvSpPr txBox="1">
              <a:spLocks noChangeArrowheads="1"/>
            </p:cNvSpPr>
            <p:nvPr/>
          </p:nvSpPr>
          <p:spPr bwMode="auto">
            <a:xfrm>
              <a:off x="1150" y="1581"/>
              <a:ext cx="18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c 0</a:t>
              </a:r>
            </a:p>
          </p:txBody>
        </p:sp>
        <p:sp>
          <p:nvSpPr>
            <p:cNvPr id="14411" name="Text Box 73"/>
            <p:cNvSpPr txBox="1">
              <a:spLocks noChangeArrowheads="1"/>
            </p:cNvSpPr>
            <p:nvPr/>
          </p:nvSpPr>
          <p:spPr bwMode="auto">
            <a:xfrm>
              <a:off x="1055" y="1966"/>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b3</a:t>
              </a:r>
            </a:p>
          </p:txBody>
        </p:sp>
        <p:sp>
          <p:nvSpPr>
            <p:cNvPr id="14412" name="Text Box 74"/>
            <p:cNvSpPr txBox="1">
              <a:spLocks noChangeArrowheads="1"/>
            </p:cNvSpPr>
            <p:nvPr/>
          </p:nvSpPr>
          <p:spPr bwMode="auto">
            <a:xfrm>
              <a:off x="1055" y="23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b2</a:t>
              </a:r>
            </a:p>
          </p:txBody>
        </p:sp>
        <p:sp>
          <p:nvSpPr>
            <p:cNvPr id="14413" name="Text Box 75"/>
            <p:cNvSpPr txBox="1">
              <a:spLocks noChangeArrowheads="1"/>
            </p:cNvSpPr>
            <p:nvPr/>
          </p:nvSpPr>
          <p:spPr bwMode="auto">
            <a:xfrm>
              <a:off x="1055" y="282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b1</a:t>
              </a:r>
            </a:p>
          </p:txBody>
        </p:sp>
        <p:sp>
          <p:nvSpPr>
            <p:cNvPr id="14414" name="Text Box 76"/>
            <p:cNvSpPr txBox="1">
              <a:spLocks noChangeArrowheads="1"/>
            </p:cNvSpPr>
            <p:nvPr/>
          </p:nvSpPr>
          <p:spPr bwMode="auto">
            <a:xfrm>
              <a:off x="1055" y="331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b0</a:t>
              </a:r>
            </a:p>
          </p:txBody>
        </p:sp>
        <p:sp>
          <p:nvSpPr>
            <p:cNvPr id="14415" name="Text Box 77"/>
            <p:cNvSpPr txBox="1">
              <a:spLocks noChangeArrowheads="1"/>
            </p:cNvSpPr>
            <p:nvPr/>
          </p:nvSpPr>
          <p:spPr bwMode="auto">
            <a:xfrm>
              <a:off x="2689"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a2</a:t>
              </a:r>
            </a:p>
          </p:txBody>
        </p:sp>
        <p:sp>
          <p:nvSpPr>
            <p:cNvPr id="14416" name="Text Box 78"/>
            <p:cNvSpPr txBox="1">
              <a:spLocks noChangeArrowheads="1"/>
            </p:cNvSpPr>
            <p:nvPr/>
          </p:nvSpPr>
          <p:spPr bwMode="auto">
            <a:xfrm>
              <a:off x="3311"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Times New Roman" pitchFamily="18" charset="0"/>
                  <a:ea typeface="SimSun" pitchFamily="2" charset="-122"/>
                </a:rPr>
                <a:t>a3</a:t>
              </a:r>
            </a:p>
          </p:txBody>
        </p:sp>
        <p:sp>
          <p:nvSpPr>
            <p:cNvPr id="14417" name="Text Box 79"/>
            <p:cNvSpPr txBox="1">
              <a:spLocks noChangeArrowheads="1"/>
            </p:cNvSpPr>
            <p:nvPr/>
          </p:nvSpPr>
          <p:spPr bwMode="auto">
            <a:xfrm>
              <a:off x="1055" y="1056"/>
              <a:ext cx="13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Times New Roman" pitchFamily="18" charset="0"/>
                  <a:ea typeface="SimSun" pitchFamily="2" charset="-122"/>
                </a:rPr>
                <a:t>C</a:t>
              </a:r>
            </a:p>
          </p:txBody>
        </p:sp>
        <p:sp>
          <p:nvSpPr>
            <p:cNvPr id="14418" name="Text Box 80"/>
            <p:cNvSpPr txBox="1">
              <a:spLocks noChangeArrowheads="1"/>
            </p:cNvSpPr>
            <p:nvPr/>
          </p:nvSpPr>
          <p:spPr bwMode="auto">
            <a:xfrm>
              <a:off x="624" y="2543"/>
              <a:ext cx="13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Times New Roman" pitchFamily="18" charset="0"/>
                  <a:ea typeface="SimSun" pitchFamily="2" charset="-122"/>
                </a:rPr>
                <a:t>B</a:t>
              </a:r>
            </a:p>
          </p:txBody>
        </p:sp>
        <p:sp>
          <p:nvSpPr>
            <p:cNvPr id="14419" name="Text Box 81"/>
            <p:cNvSpPr txBox="1">
              <a:spLocks noChangeArrowheads="1"/>
            </p:cNvSpPr>
            <p:nvPr/>
          </p:nvSpPr>
          <p:spPr bwMode="auto">
            <a:xfrm>
              <a:off x="4177" y="2064"/>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44</a:t>
              </a:r>
            </a:p>
          </p:txBody>
        </p:sp>
        <p:sp>
          <p:nvSpPr>
            <p:cNvPr id="14420" name="Text Box 82"/>
            <p:cNvSpPr txBox="1">
              <a:spLocks noChangeArrowheads="1"/>
            </p:cNvSpPr>
            <p:nvPr/>
          </p:nvSpPr>
          <p:spPr bwMode="auto">
            <a:xfrm>
              <a:off x="3935" y="2254"/>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28</a:t>
              </a:r>
            </a:p>
          </p:txBody>
        </p:sp>
        <p:sp>
          <p:nvSpPr>
            <p:cNvPr id="14421" name="Text Box 83"/>
            <p:cNvSpPr txBox="1">
              <a:spLocks noChangeArrowheads="1"/>
            </p:cNvSpPr>
            <p:nvPr/>
          </p:nvSpPr>
          <p:spPr bwMode="auto">
            <a:xfrm>
              <a:off x="4367" y="234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56</a:t>
              </a:r>
            </a:p>
          </p:txBody>
        </p:sp>
        <p:sp>
          <p:nvSpPr>
            <p:cNvPr id="14422" name="Text Box 84"/>
            <p:cNvSpPr txBox="1">
              <a:spLocks noChangeArrowheads="1"/>
            </p:cNvSpPr>
            <p:nvPr/>
          </p:nvSpPr>
          <p:spPr bwMode="auto">
            <a:xfrm>
              <a:off x="4177" y="2543"/>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40</a:t>
              </a:r>
            </a:p>
          </p:txBody>
        </p:sp>
        <p:sp>
          <p:nvSpPr>
            <p:cNvPr id="14423" name="Text Box 85"/>
            <p:cNvSpPr txBox="1">
              <a:spLocks noChangeArrowheads="1"/>
            </p:cNvSpPr>
            <p:nvPr/>
          </p:nvSpPr>
          <p:spPr bwMode="auto">
            <a:xfrm>
              <a:off x="3936" y="26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24</a:t>
              </a:r>
            </a:p>
          </p:txBody>
        </p:sp>
        <p:sp>
          <p:nvSpPr>
            <p:cNvPr id="14424" name="Text Box 86"/>
            <p:cNvSpPr txBox="1">
              <a:spLocks noChangeArrowheads="1"/>
            </p:cNvSpPr>
            <p:nvPr/>
          </p:nvSpPr>
          <p:spPr bwMode="auto">
            <a:xfrm>
              <a:off x="4367" y="2784"/>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52</a:t>
              </a:r>
            </a:p>
          </p:txBody>
        </p:sp>
        <p:sp>
          <p:nvSpPr>
            <p:cNvPr id="14425" name="Text Box 87"/>
            <p:cNvSpPr txBox="1">
              <a:spLocks noChangeArrowheads="1"/>
            </p:cNvSpPr>
            <p:nvPr/>
          </p:nvSpPr>
          <p:spPr bwMode="auto">
            <a:xfrm>
              <a:off x="4127" y="292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36</a:t>
              </a:r>
            </a:p>
          </p:txBody>
        </p:sp>
        <p:sp>
          <p:nvSpPr>
            <p:cNvPr id="14426" name="Text Box 88"/>
            <p:cNvSpPr txBox="1">
              <a:spLocks noChangeArrowheads="1"/>
            </p:cNvSpPr>
            <p:nvPr/>
          </p:nvSpPr>
          <p:spPr bwMode="auto">
            <a:xfrm>
              <a:off x="3936" y="3117"/>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20</a:t>
              </a:r>
            </a:p>
          </p:txBody>
        </p:sp>
        <p:sp>
          <p:nvSpPr>
            <p:cNvPr id="14427" name="Text Box 89"/>
            <p:cNvSpPr txBox="1">
              <a:spLocks noChangeArrowheads="1"/>
            </p:cNvSpPr>
            <p:nvPr/>
          </p:nvSpPr>
          <p:spPr bwMode="auto">
            <a:xfrm>
              <a:off x="4367" y="187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Times New Roman" pitchFamily="18" charset="0"/>
                  <a:ea typeface="SimSun" pitchFamily="2" charset="-122"/>
                </a:rPr>
                <a:t>60</a:t>
              </a:r>
            </a:p>
          </p:txBody>
        </p:sp>
      </p:grpSp>
    </p:spTree>
    <p:extLst>
      <p:ext uri="{BB962C8B-B14F-4D97-AF65-F5344CB8AC3E}">
        <p14:creationId xmlns:p14="http://schemas.microsoft.com/office/powerpoint/2010/main" val="72278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r>
              <a:rPr lang="en-US" altLang="zh-CN" dirty="0" smtClean="0">
                <a:ea typeface="SimSun" pitchFamily="2" charset="-122"/>
              </a:rPr>
              <a:t>Multi-way Array Aggregation (3-D to 2-D)</a:t>
            </a:r>
            <a:endParaRPr lang="en-US" altLang="en-US" dirty="0" smtClean="0">
              <a:ea typeface="SimSun" pitchFamily="2" charset="-122"/>
            </a:endParaRPr>
          </a:p>
        </p:txBody>
      </p:sp>
      <p:graphicFrame>
        <p:nvGraphicFramePr>
          <p:cNvPr id="15364" name="Object 1024"/>
          <p:cNvGraphicFramePr>
            <a:graphicFrameLocks noGrp="1" noChangeAspect="1"/>
          </p:cNvGraphicFramePr>
          <p:nvPr>
            <p:ph sz="half" idx="1"/>
          </p:nvPr>
        </p:nvGraphicFramePr>
        <p:xfrm>
          <a:off x="2101851" y="2933700"/>
          <a:ext cx="2296583" cy="2057400"/>
        </p:xfrm>
        <a:graphic>
          <a:graphicData uri="http://schemas.openxmlformats.org/presentationml/2006/ole">
            <mc:AlternateContent xmlns:mc="http://schemas.openxmlformats.org/markup-compatibility/2006">
              <mc:Choice xmlns:v="urn:schemas-microsoft-com:vml" Requires="v">
                <p:oleObj spid="_x0000_s47164" name="SmartDraw" r:id="rId4" imgW="1722120" imgH="2057400" progId="SmartDraw.2">
                  <p:embed/>
                </p:oleObj>
              </mc:Choice>
              <mc:Fallback>
                <p:oleObj name="SmartDraw" r:id="rId4" imgW="1722120" imgH="2057400"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1" y="2933700"/>
                        <a:ext cx="229658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5" name="Picture 4"/>
          <p:cNvPicPr>
            <a:picLocks noGrp="1" noChangeAspect="1" noChangeArrowheads="1"/>
          </p:cNvPicPr>
          <p:nvPr>
            <p:ph type="body" sz="half" idx="4294967295"/>
          </p:nvPr>
        </p:nvPicPr>
        <p:blipFill>
          <a:blip r:embed="rId6">
            <a:extLst>
              <a:ext uri="{28A0092B-C50C-407E-A947-70E740481C1C}">
                <a14:useLocalDpi xmlns:a14="http://schemas.microsoft.com/office/drawing/2010/main" val="0"/>
              </a:ext>
            </a:extLst>
          </a:blip>
          <a:srcRect/>
          <a:stretch>
            <a:fillRect/>
          </a:stretch>
        </p:blipFill>
        <p:spPr>
          <a:xfrm>
            <a:off x="304095" y="1168398"/>
            <a:ext cx="7507816" cy="55641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Rectangle 5"/>
          <p:cNvSpPr>
            <a:spLocks noGrp="1" noChangeArrowheads="1"/>
          </p:cNvSpPr>
          <p:nvPr>
            <p:ph type="body" sz="half" idx="4294967295"/>
          </p:nvPr>
        </p:nvSpPr>
        <p:spPr>
          <a:xfrm>
            <a:off x="6705598" y="3778955"/>
            <a:ext cx="5396089" cy="2729089"/>
          </a:xfrm>
        </p:spPr>
        <p:txBody>
          <a:bodyPr/>
          <a:lstStyle/>
          <a:p>
            <a:pPr>
              <a:lnSpc>
                <a:spcPct val="120000"/>
              </a:lnSpc>
            </a:pPr>
            <a:r>
              <a:rPr lang="en-US" altLang="zh-CN" dirty="0" smtClean="0">
                <a:ea typeface="SimSun" pitchFamily="2" charset="-122"/>
              </a:rPr>
              <a:t>Keep </a:t>
            </a:r>
            <a:r>
              <a:rPr lang="en-US" altLang="zh-CN" dirty="0">
                <a:ea typeface="SimSun" pitchFamily="2" charset="-122"/>
              </a:rPr>
              <a:t>the smallest plane in </a:t>
            </a:r>
            <a:r>
              <a:rPr lang="en-US" altLang="zh-CN" dirty="0" smtClean="0">
                <a:ea typeface="SimSun" pitchFamily="2" charset="-122"/>
              </a:rPr>
              <a:t>main </a:t>
            </a:r>
            <a:r>
              <a:rPr lang="en-US" altLang="zh-CN" dirty="0">
                <a:ea typeface="SimSun" pitchFamily="2" charset="-122"/>
              </a:rPr>
              <a:t>memory, fetch and compute only one chunk at a time for the largest </a:t>
            </a:r>
            <a:r>
              <a:rPr lang="en-US" altLang="zh-CN" dirty="0" smtClean="0">
                <a:ea typeface="SimSun" pitchFamily="2" charset="-122"/>
              </a:rPr>
              <a:t>plane</a:t>
            </a:r>
          </a:p>
          <a:p>
            <a:pPr>
              <a:lnSpc>
                <a:spcPct val="120000"/>
              </a:lnSpc>
            </a:pPr>
            <a:r>
              <a:rPr lang="en-US" altLang="zh-CN" dirty="0">
                <a:ea typeface="SimSun" pitchFamily="2" charset="-122"/>
              </a:rPr>
              <a:t>The planes should be sorted and computed according to their size in ascending </a:t>
            </a:r>
            <a:r>
              <a:rPr lang="en-US" altLang="zh-CN" dirty="0" smtClean="0">
                <a:ea typeface="SimSun" pitchFamily="2" charset="-122"/>
              </a:rPr>
              <a:t>order</a:t>
            </a:r>
            <a:endParaRPr lang="en-US" altLang="zh-CN" dirty="0">
              <a:ea typeface="SimSun" pitchFamily="2" charset="-122"/>
            </a:endParaRPr>
          </a:p>
        </p:txBody>
      </p:sp>
      <p:graphicFrame>
        <p:nvGraphicFramePr>
          <p:cNvPr id="15367" name="Object 8"/>
          <p:cNvGraphicFramePr>
            <a:graphicFrameLocks noGrp="1" noChangeAspect="1"/>
          </p:cNvGraphicFramePr>
          <p:nvPr>
            <p:ph sz="half" idx="2"/>
            <p:extLst>
              <p:ext uri="{D42A27DB-BD31-4B8C-83A1-F6EECF244321}">
                <p14:modId xmlns:p14="http://schemas.microsoft.com/office/powerpoint/2010/main" val="1162991360"/>
              </p:ext>
            </p:extLst>
          </p:nvPr>
        </p:nvGraphicFramePr>
        <p:xfrm>
          <a:off x="8455377" y="1168398"/>
          <a:ext cx="3302707" cy="2367423"/>
        </p:xfrm>
        <a:graphic>
          <a:graphicData uri="http://schemas.openxmlformats.org/presentationml/2006/ole">
            <mc:AlternateContent xmlns:mc="http://schemas.openxmlformats.org/markup-compatibility/2006">
              <mc:Choice xmlns:v="urn:schemas-microsoft-com:vml" Requires="v">
                <p:oleObj spid="_x0000_s47165" name="SmartDraw" r:id="rId7" imgW="2721864" imgH="3043428" progId="SmartDraw.2">
                  <p:embed/>
                </p:oleObj>
              </mc:Choice>
              <mc:Fallback>
                <p:oleObj name="SmartDraw" r:id="rId7" imgW="2721864" imgH="3043428" progId="SmartDraw.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5377" y="1168398"/>
                        <a:ext cx="3302707" cy="2367423"/>
                      </a:xfrm>
                      <a:prstGeom prst="rect">
                        <a:avLst/>
                      </a:prstGeom>
                      <a:noFill/>
                      <a:ln>
                        <a:noFill/>
                      </a:ln>
                      <a:effectLst/>
                    </p:spPr>
                  </p:pic>
                </p:oleObj>
              </mc:Fallback>
            </mc:AlternateContent>
          </a:graphicData>
        </a:graphic>
      </p:graphicFrame>
      <p:sp>
        <p:nvSpPr>
          <p:cNvPr id="8" name="Rectangle 5"/>
          <p:cNvSpPr txBox="1">
            <a:spLocks noChangeArrowheads="1"/>
          </p:cNvSpPr>
          <p:nvPr/>
        </p:nvSpPr>
        <p:spPr>
          <a:xfrm>
            <a:off x="491067" y="1168398"/>
            <a:ext cx="4645377" cy="826911"/>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en-US" dirty="0" smtClean="0"/>
              <a:t>How to minimizes the memory requirement and reduced I/</a:t>
            </a:r>
            <a:r>
              <a:rPr lang="en-US" altLang="en-US" dirty="0" err="1" smtClean="0"/>
              <a:t>Os</a:t>
            </a:r>
            <a:r>
              <a:rPr lang="en-US" altLang="en-US" dirty="0" smtClean="0"/>
              <a:t>?</a:t>
            </a:r>
          </a:p>
        </p:txBody>
      </p:sp>
      <p:sp>
        <p:nvSpPr>
          <p:cNvPr id="2" name="TextBox 1"/>
          <p:cNvSpPr txBox="1"/>
          <p:nvPr/>
        </p:nvSpPr>
        <p:spPr>
          <a:xfrm>
            <a:off x="7416799" y="2889955"/>
            <a:ext cx="1794934" cy="384721"/>
          </a:xfrm>
          <a:prstGeom prst="rect">
            <a:avLst/>
          </a:prstGeom>
          <a:solidFill>
            <a:srgbClr val="FFFF00"/>
          </a:solidFill>
        </p:spPr>
        <p:txBody>
          <a:bodyPr wrap="square" rtlCol="0">
            <a:spAutoFit/>
          </a:bodyPr>
          <a:lstStyle/>
          <a:p>
            <a:r>
              <a:rPr lang="en-US" dirty="0" smtClean="0"/>
              <a:t>Entire AB plane</a:t>
            </a:r>
            <a:endParaRPr lang="en-US" dirty="0"/>
          </a:p>
        </p:txBody>
      </p:sp>
      <p:cxnSp>
        <p:nvCxnSpPr>
          <p:cNvPr id="6" name="Straight Arrow Connector 5"/>
          <p:cNvCxnSpPr>
            <a:stCxn id="2" idx="0"/>
          </p:cNvCxnSpPr>
          <p:nvPr/>
        </p:nvCxnSpPr>
        <p:spPr>
          <a:xfrm flipH="1" flipV="1">
            <a:off x="7789333" y="2540000"/>
            <a:ext cx="524933" cy="3499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flipV="1">
            <a:off x="4447822" y="6158089"/>
            <a:ext cx="524933" cy="3499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4972755" y="6152445"/>
            <a:ext cx="1495778" cy="677108"/>
          </a:xfrm>
          <a:prstGeom prst="rect">
            <a:avLst/>
          </a:prstGeom>
          <a:solidFill>
            <a:srgbClr val="92D050"/>
          </a:solidFill>
        </p:spPr>
        <p:txBody>
          <a:bodyPr wrap="square" rtlCol="0">
            <a:spAutoFit/>
          </a:bodyPr>
          <a:lstStyle/>
          <a:p>
            <a:r>
              <a:rPr lang="en-US" dirty="0" smtClean="0"/>
              <a:t>One column of AC plane</a:t>
            </a:r>
            <a:endParaRPr lang="en-US" dirty="0"/>
          </a:p>
        </p:txBody>
      </p:sp>
      <p:cxnSp>
        <p:nvCxnSpPr>
          <p:cNvPr id="19" name="Straight Arrow Connector 18"/>
          <p:cNvCxnSpPr/>
          <p:nvPr/>
        </p:nvCxnSpPr>
        <p:spPr>
          <a:xfrm flipH="1" flipV="1">
            <a:off x="863599" y="5204178"/>
            <a:ext cx="524933" cy="3499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733777" y="5571067"/>
            <a:ext cx="1343379" cy="677108"/>
          </a:xfrm>
          <a:prstGeom prst="rect">
            <a:avLst/>
          </a:prstGeom>
          <a:solidFill>
            <a:srgbClr val="FFC000"/>
          </a:solidFill>
        </p:spPr>
        <p:txBody>
          <a:bodyPr wrap="square" rtlCol="0">
            <a:spAutoFit/>
          </a:bodyPr>
          <a:lstStyle/>
          <a:p>
            <a:r>
              <a:rPr lang="en-US" dirty="0" smtClean="0"/>
              <a:t>One chunk of BC plane</a:t>
            </a:r>
            <a:endParaRPr lang="en-US" dirty="0"/>
          </a:p>
        </p:txBody>
      </p:sp>
      <p:sp>
        <p:nvSpPr>
          <p:cNvPr id="21" name="TextBox 20"/>
          <p:cNvSpPr txBox="1"/>
          <p:nvPr/>
        </p:nvSpPr>
        <p:spPr>
          <a:xfrm>
            <a:off x="3375375" y="3640860"/>
            <a:ext cx="1507068" cy="384721"/>
          </a:xfrm>
          <a:prstGeom prst="rect">
            <a:avLst/>
          </a:prstGeom>
          <a:gradFill flip="none" rotWithShape="1">
            <a:gsLst>
              <a:gs pos="0">
                <a:srgbClr val="94A088">
                  <a:tint val="66000"/>
                  <a:satMod val="160000"/>
                </a:srgbClr>
              </a:gs>
              <a:gs pos="50000">
                <a:srgbClr val="94A088">
                  <a:tint val="44500"/>
                  <a:satMod val="160000"/>
                </a:srgbClr>
              </a:gs>
              <a:gs pos="100000">
                <a:srgbClr val="94A088">
                  <a:tint val="23500"/>
                  <a:satMod val="160000"/>
                </a:srgbClr>
              </a:gs>
            </a:gsLst>
            <a:lin ang="5400000" scaled="1"/>
            <a:tileRect/>
          </a:gradFill>
        </p:spPr>
        <p:txBody>
          <a:bodyPr wrap="square" rtlCol="0">
            <a:spAutoFit/>
          </a:bodyPr>
          <a:lstStyle/>
          <a:p>
            <a:r>
              <a:rPr lang="en-US" dirty="0" smtClean="0"/>
              <a:t>4x4x4 chunks</a:t>
            </a:r>
            <a:endParaRPr lang="en-US" dirty="0"/>
          </a:p>
        </p:txBody>
      </p:sp>
      <p:sp>
        <p:nvSpPr>
          <p:cNvPr id="11" name="TextBox 10"/>
          <p:cNvSpPr txBox="1"/>
          <p:nvPr/>
        </p:nvSpPr>
        <p:spPr>
          <a:xfrm>
            <a:off x="6956777" y="3364987"/>
            <a:ext cx="2415822" cy="3901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pPr algn="ctr"/>
            <a:r>
              <a:rPr lang="en-US" dirty="0" smtClean="0"/>
              <a:t>A: 40, B: 400, C: 4000</a:t>
            </a:r>
            <a:endParaRPr lang="en-US" dirty="0"/>
          </a:p>
        </p:txBody>
      </p:sp>
    </p:spTree>
    <p:extLst>
      <p:ext uri="{BB962C8B-B14F-4D97-AF65-F5344CB8AC3E}">
        <p14:creationId xmlns:p14="http://schemas.microsoft.com/office/powerpoint/2010/main" val="2285843484"/>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61"/>
          <p:cNvSpPr>
            <a:spLocks noGrp="1" noChangeArrowheads="1"/>
          </p:cNvSpPr>
          <p:nvPr>
            <p:ph type="sldNum" sz="quarter" idx="4294967295"/>
          </p:nvPr>
        </p:nvSpPr>
        <p:spPr>
          <a:xfrm>
            <a:off x="9652000" y="64008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D2FB343-6DCA-41DF-83E0-1449729EA80E}" type="slidenum">
              <a:rPr lang="zh-CN" altLang="en-US" sz="1200" smtClean="0"/>
              <a:pPr eaLnBrk="1" hangingPunct="1">
                <a:spcBef>
                  <a:spcPct val="0"/>
                </a:spcBef>
                <a:buClrTx/>
                <a:buSzTx/>
                <a:buFontTx/>
                <a:buNone/>
              </a:pPr>
              <a:t>15</a:t>
            </a:fld>
            <a:endParaRPr lang="en-US" altLang="zh-CN" sz="1200" smtClean="0"/>
          </a:p>
        </p:txBody>
      </p:sp>
      <p:sp>
        <p:nvSpPr>
          <p:cNvPr id="16387" name="Rectangle 2"/>
          <p:cNvSpPr>
            <a:spLocks noGrp="1" noChangeArrowheads="1"/>
          </p:cNvSpPr>
          <p:nvPr>
            <p:ph type="title"/>
          </p:nvPr>
        </p:nvSpPr>
        <p:spPr>
          <a:xfrm>
            <a:off x="0" y="0"/>
            <a:ext cx="12192000" cy="914400"/>
          </a:xfrm>
        </p:spPr>
        <p:txBody>
          <a:bodyPr/>
          <a:lstStyle/>
          <a:p>
            <a:r>
              <a:rPr lang="en-US" altLang="zh-CN" dirty="0" smtClean="0">
                <a:ea typeface="SimSun" pitchFamily="2" charset="-122"/>
              </a:rPr>
              <a:t>Multi-Way Array Aggregation (2-D to 1-D</a:t>
            </a:r>
            <a:r>
              <a:rPr lang="en-US" altLang="zh-CN" sz="3200" dirty="0" smtClean="0">
                <a:ea typeface="SimSun" pitchFamily="2" charset="-122"/>
              </a:rPr>
              <a:t>)</a:t>
            </a:r>
            <a:endParaRPr lang="en-US" altLang="en-US" sz="3200" dirty="0" smtClean="0">
              <a:ea typeface="SimSun" pitchFamily="2" charset="-122"/>
            </a:endParaRPr>
          </a:p>
        </p:txBody>
      </p:sp>
      <p:pic>
        <p:nvPicPr>
          <p:cNvPr id="16388" name="Picture 7"/>
          <p:cNvPicPr>
            <a:picLocks noGrp="1" noChangeAspect="1" noChangeArrowheads="1"/>
          </p:cNvPicPr>
          <p:nvPr>
            <p:ph type="body" idx="4294967295"/>
          </p:nvPr>
        </p:nvPicPr>
        <p:blipFill>
          <a:blip r:embed="rId4">
            <a:extLst>
              <a:ext uri="{28A0092B-C50C-407E-A947-70E740481C1C}">
                <a14:useLocalDpi xmlns:a14="http://schemas.microsoft.com/office/drawing/2010/main" val="0"/>
              </a:ext>
            </a:extLst>
          </a:blip>
          <a:srcRect/>
          <a:stretch>
            <a:fillRect/>
          </a:stretch>
        </p:blipFill>
        <p:spPr>
          <a:xfrm>
            <a:off x="408517" y="1447800"/>
            <a:ext cx="10767483" cy="5029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389" name="Object 9"/>
          <p:cNvGraphicFramePr>
            <a:graphicFrameLocks noGrp="1" noChangeAspect="1"/>
          </p:cNvGraphicFramePr>
          <p:nvPr>
            <p:ph idx="1"/>
          </p:nvPr>
        </p:nvGraphicFramePr>
        <p:xfrm>
          <a:off x="8534400" y="3886200"/>
          <a:ext cx="3564467" cy="2819400"/>
        </p:xfrm>
        <a:graphic>
          <a:graphicData uri="http://schemas.openxmlformats.org/presentationml/2006/ole">
            <mc:AlternateContent xmlns:mc="http://schemas.openxmlformats.org/markup-compatibility/2006">
              <mc:Choice xmlns:v="urn:schemas-microsoft-com:vml" Requires="v">
                <p:oleObj spid="_x0000_s48159" name="SmartDraw" r:id="rId5" imgW="2721864" imgH="3043428" progId="SmartDraw.2">
                  <p:embed/>
                </p:oleObj>
              </mc:Choice>
              <mc:Fallback>
                <p:oleObj name="SmartDraw" r:id="rId5" imgW="2721864" imgH="3043428"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400" y="3886200"/>
                        <a:ext cx="356446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txBox="1">
            <a:spLocks noChangeArrowheads="1"/>
          </p:cNvSpPr>
          <p:nvPr/>
        </p:nvSpPr>
        <p:spPr>
          <a:xfrm>
            <a:off x="3239909" y="1349020"/>
            <a:ext cx="5012269" cy="953913"/>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20000"/>
              </a:lnSpc>
            </a:pPr>
            <a:r>
              <a:rPr lang="en-US" altLang="zh-CN" dirty="0" smtClean="0">
                <a:ea typeface="SimSun" pitchFamily="2" charset="-122"/>
              </a:rPr>
              <a:t>Same methodology</a:t>
            </a:r>
            <a:r>
              <a:rPr lang="en-US" altLang="zh-CN" dirty="0"/>
              <a:t> </a:t>
            </a:r>
            <a:r>
              <a:rPr lang="en-US" altLang="zh-CN" dirty="0" smtClean="0"/>
              <a:t>for computing 2-D and 1-D planes</a:t>
            </a:r>
            <a:endParaRPr lang="en-US" altLang="zh-CN" dirty="0" smtClean="0">
              <a:ea typeface="SimSun" pitchFamily="2" charset="-122"/>
            </a:endParaRPr>
          </a:p>
        </p:txBody>
      </p:sp>
    </p:spTree>
    <p:extLst>
      <p:ext uri="{BB962C8B-B14F-4D97-AF65-F5344CB8AC3E}">
        <p14:creationId xmlns:p14="http://schemas.microsoft.com/office/powerpoint/2010/main" val="402608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0" y="245534"/>
            <a:ext cx="12192000" cy="685800"/>
          </a:xfrm>
        </p:spPr>
        <p:txBody>
          <a:bodyPr>
            <a:normAutofit/>
          </a:bodyPr>
          <a:lstStyle/>
          <a:p>
            <a:r>
              <a:rPr lang="en-US" altLang="zh-CN" dirty="0">
                <a:ea typeface="SimSun" pitchFamily="2" charset="-122"/>
              </a:rPr>
              <a:t>Cube Computation: </a:t>
            </a:r>
            <a:r>
              <a:rPr lang="en-US" altLang="zh-CN" dirty="0" smtClean="0">
                <a:ea typeface="SimSun" pitchFamily="2" charset="-122"/>
              </a:rPr>
              <a:t>Computing in Reverse Order</a:t>
            </a:r>
          </a:p>
        </p:txBody>
      </p:sp>
      <p:sp>
        <p:nvSpPr>
          <p:cNvPr id="18437" name="Rectangle 3"/>
          <p:cNvSpPr>
            <a:spLocks noGrp="1" noChangeArrowheads="1"/>
          </p:cNvSpPr>
          <p:nvPr>
            <p:ph type="body" sz="half" idx="1"/>
          </p:nvPr>
        </p:nvSpPr>
        <p:spPr>
          <a:xfrm>
            <a:off x="304800" y="1371599"/>
            <a:ext cx="6908800" cy="4859867"/>
          </a:xfrm>
        </p:spPr>
        <p:txBody>
          <a:bodyPr/>
          <a:lstStyle/>
          <a:p>
            <a:pPr>
              <a:spcAft>
                <a:spcPts val="600"/>
              </a:spcAft>
            </a:pPr>
            <a:r>
              <a:rPr lang="en-US" altLang="zh-CN" sz="2400" dirty="0" smtClean="0">
                <a:ea typeface="SimSun" pitchFamily="2" charset="-122"/>
              </a:rPr>
              <a:t>BUC (Beyer &amp; Ramakrishnan, SIGMOD’99) </a:t>
            </a:r>
          </a:p>
          <a:p>
            <a:pPr marL="342874" lvl="2" indent="0">
              <a:spcAft>
                <a:spcPts val="600"/>
              </a:spcAft>
              <a:buNone/>
            </a:pPr>
            <a:r>
              <a:rPr lang="en-US" altLang="zh-CN" dirty="0" smtClean="0">
                <a:ea typeface="SimSun" pitchFamily="2" charset="-122"/>
              </a:rPr>
              <a:t>BUC: acronym of Bottom-Up (cube) Computation </a:t>
            </a:r>
          </a:p>
          <a:p>
            <a:pPr lvl="2">
              <a:spcAft>
                <a:spcPts val="600"/>
              </a:spcAft>
              <a:buFont typeface="Wingdings" pitchFamily="2" charset="2"/>
              <a:buNone/>
            </a:pPr>
            <a:r>
              <a:rPr lang="en-US" altLang="zh-CN" dirty="0" smtClean="0">
                <a:ea typeface="SimSun" pitchFamily="2" charset="-122"/>
              </a:rPr>
              <a:t>(Note: It is “top-down” in our view since we put Apex cuboid on the top!)</a:t>
            </a:r>
          </a:p>
          <a:p>
            <a:pPr eaLnBrk="1" hangingPunct="1">
              <a:spcAft>
                <a:spcPts val="600"/>
              </a:spcAft>
            </a:pPr>
            <a:r>
              <a:rPr lang="en-US" altLang="zh-CN" sz="2400" dirty="0" smtClean="0">
                <a:ea typeface="SimSun" pitchFamily="2" charset="-122"/>
              </a:rPr>
              <a:t>Divides dimensions into partitions and facilitates iceberg pruning</a:t>
            </a:r>
          </a:p>
          <a:p>
            <a:pPr lvl="1" eaLnBrk="1" hangingPunct="1">
              <a:spcAft>
                <a:spcPts val="600"/>
              </a:spcAft>
            </a:pPr>
            <a:r>
              <a:rPr lang="en-US" altLang="zh-CN" sz="2400" dirty="0" smtClean="0">
                <a:ea typeface="SimSun" pitchFamily="2" charset="-122"/>
              </a:rPr>
              <a:t>If a partition does not satisfy </a:t>
            </a:r>
            <a:r>
              <a:rPr lang="en-US" altLang="zh-CN" sz="2400" i="1" dirty="0" err="1" smtClean="0">
                <a:ea typeface="SimSun" pitchFamily="2" charset="-122"/>
              </a:rPr>
              <a:t>min_sup</a:t>
            </a:r>
            <a:r>
              <a:rPr lang="en-US" altLang="zh-CN" sz="2400" dirty="0" smtClean="0">
                <a:ea typeface="SimSun" pitchFamily="2" charset="-122"/>
              </a:rPr>
              <a:t>, its descendants can be pruned</a:t>
            </a:r>
          </a:p>
          <a:p>
            <a:pPr lvl="1" eaLnBrk="1" hangingPunct="1">
              <a:spcAft>
                <a:spcPts val="600"/>
              </a:spcAft>
            </a:pPr>
            <a:r>
              <a:rPr lang="en-US" altLang="zh-CN" sz="2400" dirty="0" smtClean="0">
                <a:ea typeface="SimSun" pitchFamily="2" charset="-122"/>
              </a:rPr>
              <a:t>If </a:t>
            </a:r>
            <a:r>
              <a:rPr lang="en-US" altLang="zh-CN" sz="2400" i="1" dirty="0" err="1" smtClean="0">
                <a:ea typeface="SimSun" pitchFamily="2" charset="-122"/>
              </a:rPr>
              <a:t>minsup</a:t>
            </a:r>
            <a:r>
              <a:rPr lang="en-US" altLang="zh-CN" sz="2400" dirty="0" smtClean="0">
                <a:ea typeface="SimSun" pitchFamily="2" charset="-122"/>
              </a:rPr>
              <a:t> = 1 Þ compute full CUBE!</a:t>
            </a:r>
          </a:p>
          <a:p>
            <a:pPr eaLnBrk="1" hangingPunct="1">
              <a:spcAft>
                <a:spcPts val="600"/>
              </a:spcAft>
            </a:pPr>
            <a:r>
              <a:rPr lang="en-US" altLang="zh-CN" sz="2400" dirty="0" smtClean="0">
                <a:ea typeface="SimSun" pitchFamily="2" charset="-122"/>
              </a:rPr>
              <a:t>No simultaneous aggregation</a:t>
            </a:r>
          </a:p>
        </p:txBody>
      </p:sp>
      <p:graphicFrame>
        <p:nvGraphicFramePr>
          <p:cNvPr id="18438" name="Object 1024" descr="prune-order"/>
          <p:cNvGraphicFramePr>
            <a:graphicFrameLocks noGrp="1" noChangeAspect="1"/>
          </p:cNvGraphicFramePr>
          <p:nvPr>
            <p:ph sz="half" idx="2"/>
          </p:nvPr>
        </p:nvGraphicFramePr>
        <p:xfrm>
          <a:off x="7315200" y="1295400"/>
          <a:ext cx="4064000" cy="2362200"/>
        </p:xfrm>
        <a:graphic>
          <a:graphicData uri="http://schemas.openxmlformats.org/presentationml/2006/ole">
            <mc:AlternateContent xmlns:mc="http://schemas.openxmlformats.org/markup-compatibility/2006">
              <mc:Choice xmlns:v="urn:schemas-microsoft-com:vml" Requires="v">
                <p:oleObj spid="_x0000_s49210" name="SmartDraw" r:id="rId4" imgW="3177540" imgH="2816352" progId="SmartDraw.2">
                  <p:embed/>
                </p:oleObj>
              </mc:Choice>
              <mc:Fallback>
                <p:oleObj name="SmartDraw" r:id="rId4" imgW="3177540" imgH="2816352"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295400"/>
                        <a:ext cx="40640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25"/>
          <p:cNvGraphicFramePr>
            <a:graphicFrameLocks noChangeAspect="1"/>
          </p:cNvGraphicFramePr>
          <p:nvPr/>
        </p:nvGraphicFramePr>
        <p:xfrm>
          <a:off x="7010400" y="3810001"/>
          <a:ext cx="4876800" cy="2816225"/>
        </p:xfrm>
        <a:graphic>
          <a:graphicData uri="http://schemas.openxmlformats.org/presentationml/2006/ole">
            <mc:AlternateContent xmlns:mc="http://schemas.openxmlformats.org/markup-compatibility/2006">
              <mc:Choice xmlns:v="urn:schemas-microsoft-com:vml" Requires="v">
                <p:oleObj spid="_x0000_s49211" name="SmartDraw" r:id="rId6" imgW="3424428" imgH="2816352" progId="SmartDraw.2">
                  <p:embed/>
                </p:oleObj>
              </mc:Choice>
              <mc:Fallback>
                <p:oleObj name="SmartDraw" r:id="rId6" imgW="3424428" imgH="2816352" progId="SmartDraw.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3810001"/>
                        <a:ext cx="48768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6906883"/>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554" y="1586795"/>
            <a:ext cx="51816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
          <p:cNvSpPr>
            <a:spLocks noGrp="1" noChangeArrowheads="1"/>
          </p:cNvSpPr>
          <p:nvPr>
            <p:ph type="title"/>
          </p:nvPr>
        </p:nvSpPr>
        <p:spPr>
          <a:xfrm>
            <a:off x="1433689" y="301978"/>
            <a:ext cx="9448799" cy="685800"/>
          </a:xfrm>
        </p:spPr>
        <p:txBody>
          <a:bodyPr/>
          <a:lstStyle/>
          <a:p>
            <a:pPr eaLnBrk="1" hangingPunct="1"/>
            <a:r>
              <a:rPr lang="en-US" altLang="zh-CN" dirty="0" smtClean="0">
                <a:ea typeface="SimSun" pitchFamily="2" charset="-122"/>
              </a:rPr>
              <a:t>BUC: Partitioning and Aggregating</a:t>
            </a:r>
          </a:p>
        </p:txBody>
      </p:sp>
      <p:sp>
        <p:nvSpPr>
          <p:cNvPr id="19462" name="Rectangle 3"/>
          <p:cNvSpPr>
            <a:spLocks noGrp="1" noChangeArrowheads="1"/>
          </p:cNvSpPr>
          <p:nvPr>
            <p:ph type="body" idx="1"/>
          </p:nvPr>
        </p:nvSpPr>
        <p:spPr>
          <a:xfrm>
            <a:off x="316089" y="1171223"/>
            <a:ext cx="9652000" cy="5029200"/>
          </a:xfrm>
        </p:spPr>
        <p:txBody>
          <a:bodyPr/>
          <a:lstStyle/>
          <a:p>
            <a:pPr eaLnBrk="1" hangingPunct="1"/>
            <a:r>
              <a:rPr lang="en-US" altLang="zh-CN" sz="2400" dirty="0" smtClean="0">
                <a:ea typeface="SimSun" pitchFamily="2" charset="-122"/>
              </a:rPr>
              <a:t>Usually, entire data set cannot fit in main memory</a:t>
            </a:r>
          </a:p>
          <a:p>
            <a:pPr eaLnBrk="1" hangingPunct="1"/>
            <a:r>
              <a:rPr lang="en-US" altLang="zh-CN" sz="2400" dirty="0" smtClean="0">
                <a:ea typeface="SimSun" pitchFamily="2" charset="-122"/>
              </a:rPr>
              <a:t>Sort </a:t>
            </a:r>
            <a:r>
              <a:rPr lang="en-US" altLang="zh-CN" sz="2400" i="1" dirty="0" smtClean="0">
                <a:ea typeface="SimSun" pitchFamily="2" charset="-122"/>
              </a:rPr>
              <a:t>distinct</a:t>
            </a:r>
            <a:r>
              <a:rPr lang="en-US" altLang="zh-CN" sz="2400" dirty="0" smtClean="0">
                <a:ea typeface="SimSun" pitchFamily="2" charset="-122"/>
              </a:rPr>
              <a:t> values</a:t>
            </a:r>
          </a:p>
          <a:p>
            <a:pPr lvl="1" eaLnBrk="1" hangingPunct="1"/>
            <a:r>
              <a:rPr lang="en-US" altLang="zh-CN" sz="2400" dirty="0" smtClean="0">
                <a:ea typeface="SimSun" pitchFamily="2" charset="-122"/>
              </a:rPr>
              <a:t>partition into blocks that fit</a:t>
            </a:r>
          </a:p>
          <a:p>
            <a:pPr eaLnBrk="1" hangingPunct="1"/>
            <a:r>
              <a:rPr lang="en-US" altLang="zh-CN" sz="2400" dirty="0" smtClean="0">
                <a:ea typeface="SimSun" pitchFamily="2" charset="-122"/>
              </a:rPr>
              <a:t>Continue processing</a:t>
            </a:r>
          </a:p>
          <a:p>
            <a:pPr eaLnBrk="1" hangingPunct="1"/>
            <a:r>
              <a:rPr lang="en-US" altLang="zh-CN" sz="2400" dirty="0" smtClean="0">
                <a:ea typeface="SimSun" pitchFamily="2" charset="-122"/>
              </a:rPr>
              <a:t>Optimizations</a:t>
            </a:r>
          </a:p>
          <a:p>
            <a:pPr lvl="1" eaLnBrk="1" hangingPunct="1"/>
            <a:r>
              <a:rPr lang="en-US" altLang="zh-CN" sz="2400" dirty="0" smtClean="0">
                <a:ea typeface="SimSun" pitchFamily="2" charset="-122"/>
              </a:rPr>
              <a:t>Partitioning</a:t>
            </a:r>
          </a:p>
          <a:p>
            <a:pPr lvl="2" eaLnBrk="1" hangingPunct="1"/>
            <a:r>
              <a:rPr lang="en-US" altLang="zh-CN" sz="2400" dirty="0" smtClean="0">
                <a:ea typeface="SimSun" pitchFamily="2" charset="-122"/>
              </a:rPr>
              <a:t>External Sorting, Hashing, Counting Sort</a:t>
            </a:r>
          </a:p>
          <a:p>
            <a:pPr lvl="1" eaLnBrk="1" hangingPunct="1"/>
            <a:r>
              <a:rPr lang="en-US" altLang="zh-CN" sz="2400" dirty="0" smtClean="0">
                <a:ea typeface="SimSun" pitchFamily="2" charset="-122"/>
              </a:rPr>
              <a:t>Ordering dimensions to encourage pruning</a:t>
            </a:r>
          </a:p>
          <a:p>
            <a:pPr lvl="2" eaLnBrk="1" hangingPunct="1"/>
            <a:r>
              <a:rPr lang="en-US" altLang="zh-CN" sz="2400" dirty="0" smtClean="0">
                <a:ea typeface="SimSun" pitchFamily="2" charset="-122"/>
              </a:rPr>
              <a:t>Cardinality, Skew, Correlation</a:t>
            </a:r>
          </a:p>
          <a:p>
            <a:pPr lvl="1" eaLnBrk="1" hangingPunct="1"/>
            <a:r>
              <a:rPr lang="en-US" altLang="zh-CN" sz="2400" dirty="0" smtClean="0">
                <a:ea typeface="SimSun" pitchFamily="2" charset="-122"/>
              </a:rPr>
              <a:t>Collapsing duplicates</a:t>
            </a:r>
          </a:p>
          <a:p>
            <a:pPr lvl="2" eaLnBrk="1" hangingPunct="1"/>
            <a:r>
              <a:rPr lang="en-US" altLang="zh-CN" sz="2400" dirty="0" smtClean="0">
                <a:ea typeface="SimSun" pitchFamily="2" charset="-122"/>
              </a:rPr>
              <a:t>Cannot do holistic aggregates anymore</a:t>
            </a:r>
            <a:r>
              <a:rPr lang="en-US" altLang="zh-CN" dirty="0" smtClean="0">
                <a:ea typeface="SimSun" pitchFamily="2" charset="-122"/>
              </a:rPr>
              <a:t>!</a:t>
            </a:r>
          </a:p>
        </p:txBody>
      </p:sp>
    </p:spTree>
    <p:extLst>
      <p:ext uri="{BB962C8B-B14F-4D97-AF65-F5344CB8AC3E}">
        <p14:creationId xmlns:p14="http://schemas.microsoft.com/office/powerpoint/2010/main" val="40219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47" y="1133473"/>
            <a:ext cx="5384803" cy="302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3"/>
          <p:cNvSpPr>
            <a:spLocks noGrp="1" noChangeArrowheads="1"/>
          </p:cNvSpPr>
          <p:nvPr>
            <p:ph type="title"/>
          </p:nvPr>
        </p:nvSpPr>
        <p:spPr>
          <a:xfrm>
            <a:off x="-225778" y="214489"/>
            <a:ext cx="12575822" cy="685800"/>
          </a:xfrm>
        </p:spPr>
        <p:txBody>
          <a:bodyPr>
            <a:noAutofit/>
          </a:bodyPr>
          <a:lstStyle/>
          <a:p>
            <a:pPr eaLnBrk="1" hangingPunct="1"/>
            <a:r>
              <a:rPr lang="en-US" altLang="zh-CN" sz="4000" dirty="0" smtClean="0">
                <a:ea typeface="SimSun" pitchFamily="2" charset="-122"/>
              </a:rPr>
              <a:t>High-Dimensional OLAP?—The Curse of Dimensionality</a:t>
            </a:r>
          </a:p>
        </p:txBody>
      </p:sp>
      <p:sp>
        <p:nvSpPr>
          <p:cNvPr id="20486" name="Rectangle 4"/>
          <p:cNvSpPr>
            <a:spLocks noGrp="1" noChangeArrowheads="1"/>
          </p:cNvSpPr>
          <p:nvPr>
            <p:ph type="body" idx="1"/>
          </p:nvPr>
        </p:nvSpPr>
        <p:spPr>
          <a:xfrm>
            <a:off x="427184" y="1285874"/>
            <a:ext cx="6649892" cy="5248276"/>
          </a:xfrm>
        </p:spPr>
        <p:txBody>
          <a:bodyPr/>
          <a:lstStyle/>
          <a:p>
            <a:r>
              <a:rPr lang="en-US" altLang="zh-CN" sz="2400" dirty="0">
                <a:ea typeface="SimSun" pitchFamily="2" charset="-122"/>
              </a:rPr>
              <a:t>High-D </a:t>
            </a:r>
            <a:r>
              <a:rPr lang="en-US" altLang="zh-CN" sz="2400" dirty="0" smtClean="0">
                <a:ea typeface="SimSun" pitchFamily="2" charset="-122"/>
              </a:rPr>
              <a:t>OLAP: Needed </a:t>
            </a:r>
            <a:r>
              <a:rPr lang="en-US" altLang="zh-CN" sz="2400" dirty="0">
                <a:ea typeface="SimSun" pitchFamily="2" charset="-122"/>
              </a:rPr>
              <a:t>in </a:t>
            </a:r>
            <a:r>
              <a:rPr lang="en-US" altLang="zh-CN" sz="2400" dirty="0" smtClean="0">
                <a:ea typeface="SimSun" pitchFamily="2" charset="-122"/>
              </a:rPr>
              <a:t>many applications</a:t>
            </a:r>
            <a:endParaRPr lang="en-US" altLang="zh-CN" sz="2400" dirty="0">
              <a:ea typeface="SimSun" pitchFamily="2" charset="-122"/>
            </a:endParaRPr>
          </a:p>
          <a:p>
            <a:pPr lvl="1"/>
            <a:r>
              <a:rPr lang="en-US" altLang="zh-CN" sz="2400" dirty="0">
                <a:ea typeface="SimSun" pitchFamily="2" charset="-122"/>
              </a:rPr>
              <a:t>Science and engineering analysis</a:t>
            </a:r>
          </a:p>
          <a:p>
            <a:pPr lvl="1"/>
            <a:r>
              <a:rPr lang="en-US" altLang="zh-CN" sz="2400" dirty="0">
                <a:ea typeface="SimSun" pitchFamily="2" charset="-122"/>
              </a:rPr>
              <a:t>Bio-data analysis: thousands of genes</a:t>
            </a:r>
          </a:p>
          <a:p>
            <a:pPr lvl="1"/>
            <a:r>
              <a:rPr lang="en-US" altLang="zh-CN" sz="2400" dirty="0">
                <a:ea typeface="SimSun" pitchFamily="2" charset="-122"/>
              </a:rPr>
              <a:t>Statistical surveys: hundreds of variables</a:t>
            </a:r>
          </a:p>
          <a:p>
            <a:pPr eaLnBrk="1" hangingPunct="1"/>
            <a:r>
              <a:rPr lang="en-US" altLang="zh-CN" sz="2400" dirty="0" smtClean="0">
                <a:ea typeface="SimSun" pitchFamily="2" charset="-122"/>
              </a:rPr>
              <a:t>None of the previous cubing method can handle high dimensionality!</a:t>
            </a:r>
          </a:p>
          <a:p>
            <a:pPr lvl="1">
              <a:lnSpc>
                <a:spcPct val="90000"/>
              </a:lnSpc>
            </a:pPr>
            <a:r>
              <a:rPr lang="en-US" altLang="zh-CN" sz="2400" dirty="0">
                <a:ea typeface="SimSun" pitchFamily="2" charset="-122"/>
              </a:rPr>
              <a:t>Iceberg cube and compressed cubes: only delay the inevitable explosion</a:t>
            </a:r>
          </a:p>
          <a:p>
            <a:pPr lvl="1">
              <a:lnSpc>
                <a:spcPct val="90000"/>
              </a:lnSpc>
            </a:pPr>
            <a:r>
              <a:rPr lang="en-US" altLang="zh-CN" sz="2400" dirty="0">
                <a:ea typeface="SimSun" pitchFamily="2" charset="-122"/>
              </a:rPr>
              <a:t>Full materialization: still significant overhead in accessing results on </a:t>
            </a:r>
            <a:r>
              <a:rPr lang="en-US" altLang="zh-CN" sz="2400" dirty="0" smtClean="0">
                <a:ea typeface="SimSun" pitchFamily="2" charset="-122"/>
              </a:rPr>
              <a:t>disk</a:t>
            </a:r>
          </a:p>
          <a:p>
            <a:pPr>
              <a:lnSpc>
                <a:spcPct val="90000"/>
              </a:lnSpc>
            </a:pPr>
            <a:r>
              <a:rPr lang="en-US" altLang="zh-CN" sz="2400" dirty="0" smtClean="0">
                <a:ea typeface="SimSun" pitchFamily="2" charset="-122"/>
              </a:rPr>
              <a:t>A shell-fragment approach:  X</a:t>
            </a:r>
            <a:r>
              <a:rPr lang="en-US" altLang="zh-CN" sz="2400" dirty="0">
                <a:ea typeface="SimSun" pitchFamily="2" charset="-122"/>
              </a:rPr>
              <a:t>. Li, J. Han, and H. Gonzalez, High-Dimensional OLAP: A Minimal Cubing Approach, </a:t>
            </a:r>
            <a:r>
              <a:rPr lang="en-US" altLang="zh-CN" sz="2400" dirty="0" smtClean="0">
                <a:ea typeface="SimSun" pitchFamily="2" charset="-122"/>
              </a:rPr>
              <a:t>VLDB'04</a:t>
            </a:r>
            <a:endParaRPr lang="en-US" altLang="zh-CN" sz="2400" dirty="0">
              <a:ea typeface="SimSun" pitchFamily="2" charset="-122"/>
            </a:endParaRPr>
          </a:p>
        </p:txBody>
      </p:sp>
      <p:sp>
        <p:nvSpPr>
          <p:cNvPr id="2" name="TextBox 1"/>
          <p:cNvSpPr txBox="1"/>
          <p:nvPr/>
        </p:nvSpPr>
        <p:spPr>
          <a:xfrm>
            <a:off x="7162800" y="4237433"/>
            <a:ext cx="4690341" cy="1015663"/>
          </a:xfrm>
          <a:prstGeom prst="rect">
            <a:avLst/>
          </a:prstGeom>
          <a:solidFill>
            <a:srgbClr val="FFFF00"/>
          </a:solidFill>
        </p:spPr>
        <p:txBody>
          <a:bodyPr wrap="square" rtlCol="0">
            <a:spAutoFit/>
          </a:bodyPr>
          <a:lstStyle/>
          <a:p>
            <a:pPr algn="ctr"/>
            <a:r>
              <a:rPr lang="en-US" altLang="zh-CN" sz="2000" dirty="0" smtClean="0">
                <a:ea typeface="SimSun" pitchFamily="2" charset="-122"/>
              </a:rPr>
              <a:t>A curse of dimensionality:  A </a:t>
            </a:r>
            <a:r>
              <a:rPr lang="en-US" altLang="zh-CN" sz="2000" dirty="0">
                <a:ea typeface="SimSun" pitchFamily="2" charset="-122"/>
              </a:rPr>
              <a:t>database of 600k tuples.  Each dimension has cardinality of 100 and </a:t>
            </a:r>
            <a:r>
              <a:rPr lang="en-US" altLang="zh-CN" sz="2000" i="1" dirty="0" err="1">
                <a:ea typeface="SimSun" pitchFamily="2" charset="-122"/>
              </a:rPr>
              <a:t>zipf</a:t>
            </a:r>
            <a:r>
              <a:rPr lang="en-US" altLang="zh-CN" sz="2000" dirty="0">
                <a:ea typeface="SimSun" pitchFamily="2" charset="-122"/>
              </a:rPr>
              <a:t> of 2.</a:t>
            </a:r>
          </a:p>
        </p:txBody>
      </p:sp>
    </p:spTree>
    <p:extLst>
      <p:ext uri="{BB962C8B-B14F-4D97-AF65-F5344CB8AC3E}">
        <p14:creationId xmlns:p14="http://schemas.microsoft.com/office/powerpoint/2010/main" val="144638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552450" y="381000"/>
            <a:ext cx="12973050" cy="609600"/>
          </a:xfrm>
        </p:spPr>
        <p:txBody>
          <a:bodyPr>
            <a:noAutofit/>
          </a:bodyPr>
          <a:lstStyle/>
          <a:p>
            <a:pPr eaLnBrk="1" hangingPunct="1"/>
            <a:r>
              <a:rPr lang="en-US" altLang="zh-CN" sz="4000" dirty="0" smtClean="0">
                <a:ea typeface="SimSun" pitchFamily="2" charset="-122"/>
              </a:rPr>
              <a:t>Fast High-D OLAP with Minimal Cubing</a:t>
            </a:r>
          </a:p>
        </p:txBody>
      </p:sp>
      <p:sp>
        <p:nvSpPr>
          <p:cNvPr id="22533" name="Rectangle 3"/>
          <p:cNvSpPr>
            <a:spLocks noGrp="1" noChangeArrowheads="1"/>
          </p:cNvSpPr>
          <p:nvPr>
            <p:ph type="body" idx="1"/>
          </p:nvPr>
        </p:nvSpPr>
        <p:spPr>
          <a:xfrm>
            <a:off x="679451" y="1181100"/>
            <a:ext cx="10818284" cy="5600700"/>
          </a:xfrm>
        </p:spPr>
        <p:txBody>
          <a:bodyPr/>
          <a:lstStyle/>
          <a:p>
            <a:pPr eaLnBrk="1" hangingPunct="1"/>
            <a:r>
              <a:rPr lang="en-US" altLang="zh-CN" sz="2400" u="sng" dirty="0" smtClean="0">
                <a:solidFill>
                  <a:srgbClr val="FF0000"/>
                </a:solidFill>
                <a:ea typeface="SimSun" pitchFamily="2" charset="-122"/>
              </a:rPr>
              <a:t>Observation</a:t>
            </a:r>
            <a:r>
              <a:rPr lang="en-US" altLang="zh-CN" sz="2400" dirty="0" smtClean="0">
                <a:solidFill>
                  <a:srgbClr val="FF0000"/>
                </a:solidFill>
                <a:ea typeface="SimSun" pitchFamily="2" charset="-122"/>
              </a:rPr>
              <a:t>: </a:t>
            </a:r>
            <a:r>
              <a:rPr lang="en-US" altLang="zh-CN" sz="2400" dirty="0" smtClean="0">
                <a:ea typeface="SimSun" pitchFamily="2" charset="-122"/>
              </a:rPr>
              <a:t>OLAP occurs only on a small subset of dimensions at a time</a:t>
            </a:r>
          </a:p>
          <a:p>
            <a:pPr eaLnBrk="1" hangingPunct="1"/>
            <a:r>
              <a:rPr lang="en-US" altLang="zh-CN" sz="2400" u="sng" dirty="0" smtClean="0">
                <a:solidFill>
                  <a:srgbClr val="FF0000"/>
                </a:solidFill>
                <a:ea typeface="SimSun" pitchFamily="2" charset="-122"/>
              </a:rPr>
              <a:t>Semi-Online Computational Model</a:t>
            </a:r>
            <a:endParaRPr lang="en-US" altLang="zh-CN" sz="2400" dirty="0" smtClean="0">
              <a:solidFill>
                <a:srgbClr val="FF0000"/>
              </a:solidFill>
              <a:ea typeface="SimSun" pitchFamily="2" charset="-122"/>
            </a:endParaRPr>
          </a:p>
          <a:p>
            <a:pPr lvl="1"/>
            <a:r>
              <a:rPr lang="en-US" altLang="zh-CN" sz="2400" dirty="0" smtClean="0">
                <a:ea typeface="SimSun" pitchFamily="2" charset="-122"/>
              </a:rPr>
              <a:t>Partition the set of dimensions into </a:t>
            </a:r>
            <a:r>
              <a:rPr lang="en-US" altLang="zh-CN" sz="2400" b="1" dirty="0" smtClean="0">
                <a:ea typeface="SimSun" pitchFamily="2" charset="-122"/>
              </a:rPr>
              <a:t>shell fragments</a:t>
            </a:r>
            <a:endParaRPr lang="en-US" altLang="zh-CN" sz="2400" dirty="0" smtClean="0">
              <a:ea typeface="SimSun" pitchFamily="2" charset="-122"/>
            </a:endParaRPr>
          </a:p>
          <a:p>
            <a:pPr lvl="1"/>
            <a:r>
              <a:rPr lang="en-US" altLang="zh-CN" sz="2400" dirty="0" smtClean="0">
                <a:ea typeface="SimSun" pitchFamily="2" charset="-122"/>
              </a:rPr>
              <a:t>Compute data cubes for each shell fragment while retaining </a:t>
            </a:r>
            <a:r>
              <a:rPr lang="en-US" altLang="zh-CN" sz="2400" b="1" dirty="0" smtClean="0">
                <a:ea typeface="SimSun" pitchFamily="2" charset="-122"/>
              </a:rPr>
              <a:t>inverted indices</a:t>
            </a:r>
            <a:r>
              <a:rPr lang="en-US" altLang="zh-CN" sz="2400" dirty="0" smtClean="0">
                <a:ea typeface="SimSun" pitchFamily="2" charset="-122"/>
              </a:rPr>
              <a:t> or </a:t>
            </a:r>
            <a:r>
              <a:rPr lang="en-US" altLang="zh-CN" sz="2400" b="1" dirty="0" smtClean="0">
                <a:ea typeface="SimSun" pitchFamily="2" charset="-122"/>
              </a:rPr>
              <a:t>value-list indices</a:t>
            </a:r>
            <a:endParaRPr lang="en-US" altLang="zh-CN" sz="2400" dirty="0" smtClean="0">
              <a:ea typeface="SimSun" pitchFamily="2" charset="-122"/>
            </a:endParaRPr>
          </a:p>
          <a:p>
            <a:pPr lvl="1"/>
            <a:r>
              <a:rPr lang="en-US" altLang="zh-CN" sz="2400" dirty="0" smtClean="0">
                <a:ea typeface="SimSun" pitchFamily="2" charset="-122"/>
              </a:rPr>
              <a:t>Given the pre-computed </a:t>
            </a:r>
            <a:r>
              <a:rPr lang="en-US" altLang="zh-CN" sz="2400" b="1" dirty="0" smtClean="0">
                <a:ea typeface="SimSun" pitchFamily="2" charset="-122"/>
              </a:rPr>
              <a:t>fragment cubes</a:t>
            </a:r>
            <a:r>
              <a:rPr lang="en-US" altLang="zh-CN" sz="2400" dirty="0" smtClean="0">
                <a:ea typeface="SimSun" pitchFamily="2" charset="-122"/>
              </a:rPr>
              <a:t>, dynamically compute cube cells of the high-dimensional data cube </a:t>
            </a:r>
            <a:r>
              <a:rPr lang="en-US" altLang="zh-CN" sz="2400" i="1" dirty="0" smtClean="0">
                <a:ea typeface="SimSun" pitchFamily="2" charset="-122"/>
              </a:rPr>
              <a:t>online</a:t>
            </a:r>
          </a:p>
          <a:p>
            <a:pPr marL="533400" indent="-533400"/>
            <a:r>
              <a:rPr lang="en-US" altLang="zh-CN" sz="2400" dirty="0" smtClean="0">
                <a:ea typeface="SimSun" pitchFamily="2" charset="-122"/>
              </a:rPr>
              <a:t>Major idea:  Tradeoff </a:t>
            </a:r>
            <a:r>
              <a:rPr lang="en-US" altLang="zh-CN" sz="2400" dirty="0">
                <a:ea typeface="SimSun" pitchFamily="2" charset="-122"/>
              </a:rPr>
              <a:t>between the amount of </a:t>
            </a:r>
            <a:r>
              <a:rPr lang="en-US" altLang="zh-CN" sz="2400" dirty="0" smtClean="0">
                <a:ea typeface="SimSun" pitchFamily="2" charset="-122"/>
              </a:rPr>
              <a:t>pre-computation </a:t>
            </a:r>
            <a:r>
              <a:rPr lang="en-US" altLang="zh-CN" sz="2400" dirty="0">
                <a:ea typeface="SimSun" pitchFamily="2" charset="-122"/>
              </a:rPr>
              <a:t>and the speed of online </a:t>
            </a:r>
            <a:r>
              <a:rPr lang="en-US" altLang="zh-CN" sz="2400" dirty="0" smtClean="0">
                <a:ea typeface="SimSun" pitchFamily="2" charset="-122"/>
              </a:rPr>
              <a:t>computation</a:t>
            </a:r>
          </a:p>
          <a:p>
            <a:pPr marL="809619" lvl="1" indent="-533400"/>
            <a:r>
              <a:rPr lang="en-US" altLang="zh-CN" sz="2400" dirty="0" smtClean="0">
                <a:ea typeface="SimSun" pitchFamily="2" charset="-122"/>
              </a:rPr>
              <a:t>Reducing computing high-dimensional </a:t>
            </a:r>
            <a:r>
              <a:rPr lang="en-US" altLang="zh-CN" sz="2400" dirty="0">
                <a:ea typeface="SimSun" pitchFamily="2" charset="-122"/>
              </a:rPr>
              <a:t>cube into </a:t>
            </a:r>
            <a:r>
              <a:rPr lang="en-US" altLang="zh-CN" sz="2400" dirty="0" smtClean="0">
                <a:ea typeface="SimSun" pitchFamily="2" charset="-122"/>
              </a:rPr>
              <a:t>precomputing a </a:t>
            </a:r>
            <a:r>
              <a:rPr lang="en-US" altLang="zh-CN" sz="2400" dirty="0">
                <a:ea typeface="SimSun" pitchFamily="2" charset="-122"/>
              </a:rPr>
              <a:t>set of lower dimensional cubes</a:t>
            </a:r>
          </a:p>
          <a:p>
            <a:pPr marL="809619" lvl="1" indent="-533400"/>
            <a:r>
              <a:rPr lang="en-US" altLang="zh-CN" sz="2400" dirty="0">
                <a:ea typeface="SimSun" pitchFamily="2" charset="-122"/>
              </a:rPr>
              <a:t>Online re-construction of original high-dimensional space</a:t>
            </a:r>
          </a:p>
          <a:p>
            <a:pPr marL="809619" lvl="1" indent="-533400"/>
            <a:r>
              <a:rPr lang="en-US" altLang="zh-CN" sz="2400" dirty="0">
                <a:ea typeface="SimSun" pitchFamily="2" charset="-122"/>
              </a:rPr>
              <a:t>Lossless </a:t>
            </a:r>
            <a:r>
              <a:rPr lang="en-US" altLang="zh-CN" sz="2400" dirty="0" smtClean="0">
                <a:ea typeface="SimSun" pitchFamily="2" charset="-122"/>
              </a:rPr>
              <a:t>reduction</a:t>
            </a:r>
            <a:endParaRPr lang="en-US" altLang="zh-CN" sz="2400" dirty="0">
              <a:ea typeface="SimSun" pitchFamily="2" charset="-122"/>
            </a:endParaRPr>
          </a:p>
        </p:txBody>
      </p:sp>
    </p:spTree>
    <p:extLst>
      <p:ext uri="{BB962C8B-B14F-4D97-AF65-F5344CB8AC3E}">
        <p14:creationId xmlns:p14="http://schemas.microsoft.com/office/powerpoint/2010/main" val="214069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793D188A-EA63-49C5-9A03-94ED18F0A848}" type="datetime1">
              <a:rPr lang="en-US" altLang="en-US" sz="1200" smtClean="0"/>
              <a:pPr eaLnBrk="1" hangingPunct="1">
                <a:spcBef>
                  <a:spcPct val="0"/>
                </a:spcBef>
                <a:buClrTx/>
                <a:buSzTx/>
                <a:buFontTx/>
                <a:buNone/>
              </a:pPr>
              <a:t>9/15/2016</a:t>
            </a:fld>
            <a:endParaRPr lang="en-US" altLang="zh-CN" sz="1200" smtClean="0"/>
          </a:p>
        </p:txBody>
      </p:sp>
      <p:sp>
        <p:nvSpPr>
          <p:cNvPr id="40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zh-CN" sz="1200" smtClean="0"/>
              <a:t>Data Mining: Concepts and Techniques</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B97F524F-16FE-4158-BC56-F0A52335DBEC}" type="slidenum">
              <a:rPr lang="zh-CN" altLang="en-US" sz="1200" smtClean="0"/>
              <a:pPr eaLnBrk="1" hangingPunct="1">
                <a:spcBef>
                  <a:spcPct val="0"/>
                </a:spcBef>
                <a:buClrTx/>
                <a:buSzTx/>
                <a:buFontTx/>
                <a:buNone/>
              </a:pPr>
              <a:t>2</a:t>
            </a:fld>
            <a:endParaRPr lang="en-US" altLang="zh-CN" sz="1200" smtClean="0"/>
          </a:p>
        </p:txBody>
      </p:sp>
      <p:pic>
        <p:nvPicPr>
          <p:cNvPr id="4101" name="Picture 2" descr="C:\Users\Han\Pictures\2013-05-06Europe\2013_06_08\IMG_08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76300"/>
            <a:ext cx="14020800" cy="788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350060"/>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0" y="221676"/>
            <a:ext cx="12191999" cy="738909"/>
          </a:xfrm>
        </p:spPr>
        <p:txBody>
          <a:bodyPr>
            <a:noAutofit/>
          </a:bodyPr>
          <a:lstStyle/>
          <a:p>
            <a:pPr eaLnBrk="1" hangingPunct="1"/>
            <a:r>
              <a:rPr lang="en-US" altLang="zh-CN" dirty="0" smtClean="0">
                <a:ea typeface="SimSun" pitchFamily="2" charset="-122"/>
              </a:rPr>
              <a:t>Computing a 5-D Cube with 2-Shell Fragments</a:t>
            </a:r>
          </a:p>
        </p:txBody>
      </p:sp>
      <p:sp>
        <p:nvSpPr>
          <p:cNvPr id="24581" name="Rectangle 3"/>
          <p:cNvSpPr>
            <a:spLocks noGrp="1" noChangeArrowheads="1"/>
          </p:cNvSpPr>
          <p:nvPr>
            <p:ph type="body" idx="1"/>
          </p:nvPr>
        </p:nvSpPr>
        <p:spPr>
          <a:xfrm>
            <a:off x="508000" y="1447800"/>
            <a:ext cx="6226175" cy="4591050"/>
          </a:xfrm>
        </p:spPr>
        <p:txBody>
          <a:bodyPr/>
          <a:lstStyle/>
          <a:p>
            <a:pPr>
              <a:lnSpc>
                <a:spcPct val="90000"/>
              </a:lnSpc>
              <a:defRPr/>
            </a:pPr>
            <a:r>
              <a:rPr lang="en-US" altLang="zh-CN" sz="2400" dirty="0">
                <a:ea typeface="SimSun" pitchFamily="2" charset="-122"/>
              </a:rPr>
              <a:t>Example: </a:t>
            </a:r>
            <a:r>
              <a:rPr lang="en-US" altLang="zh-CN" sz="2400" dirty="0" smtClean="0">
                <a:latin typeface="Calibri" panose="020F0502020204030204" pitchFamily="34" charset="0"/>
                <a:ea typeface="SimSun" pitchFamily="2" charset="-122"/>
              </a:rPr>
              <a:t>Let the cube aggregation function be </a:t>
            </a:r>
            <a:r>
              <a:rPr lang="en-US" altLang="zh-CN" sz="2400" b="1" dirty="0" smtClean="0">
                <a:latin typeface="Calibri" panose="020F0502020204030204" pitchFamily="34" charset="0"/>
                <a:ea typeface="SimSun" pitchFamily="2" charset="-122"/>
              </a:rPr>
              <a:t>count</a:t>
            </a: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eaLnBrk="1" hangingPunct="1">
              <a:lnSpc>
                <a:spcPct val="90000"/>
              </a:lnSpc>
              <a:defRPr/>
            </a:pPr>
            <a:endParaRPr lang="en-US" altLang="zh-CN" sz="2400" dirty="0" smtClean="0">
              <a:ea typeface="SimSun" pitchFamily="2" charset="-122"/>
            </a:endParaRPr>
          </a:p>
          <a:p>
            <a:pPr marL="0" indent="0" eaLnBrk="1" hangingPunct="1">
              <a:lnSpc>
                <a:spcPct val="90000"/>
              </a:lnSpc>
              <a:buFont typeface="Wingdings" pitchFamily="2" charset="2"/>
              <a:buNone/>
              <a:defRPr/>
            </a:pPr>
            <a:endParaRPr lang="en-US" altLang="zh-CN" sz="2400" dirty="0" smtClean="0">
              <a:ea typeface="SimSun" pitchFamily="2" charset="-122"/>
            </a:endParaRPr>
          </a:p>
          <a:p>
            <a:pPr eaLnBrk="1" hangingPunct="1">
              <a:lnSpc>
                <a:spcPct val="90000"/>
              </a:lnSpc>
              <a:defRPr/>
            </a:pPr>
            <a:r>
              <a:rPr lang="en-US" altLang="zh-CN" sz="2400" dirty="0" smtClean="0">
                <a:latin typeface="Calibri" panose="020F0502020204030204" pitchFamily="34" charset="0"/>
                <a:ea typeface="SimSun" pitchFamily="2" charset="-122"/>
              </a:rPr>
              <a:t>Divide the 5-D table into 2 shell fragments: </a:t>
            </a:r>
          </a:p>
          <a:p>
            <a:pPr lvl="1">
              <a:lnSpc>
                <a:spcPct val="90000"/>
              </a:lnSpc>
              <a:defRPr/>
            </a:pPr>
            <a:r>
              <a:rPr lang="en-US" altLang="zh-CN" sz="2400" dirty="0" smtClean="0">
                <a:latin typeface="Calibri" panose="020F0502020204030204" pitchFamily="34" charset="0"/>
                <a:ea typeface="SimSun" pitchFamily="2" charset="-122"/>
              </a:rPr>
              <a:t>(A, B, C) and (D, E)</a:t>
            </a:r>
          </a:p>
          <a:p>
            <a:pPr eaLnBrk="1" hangingPunct="1">
              <a:lnSpc>
                <a:spcPct val="90000"/>
              </a:lnSpc>
              <a:defRPr/>
            </a:pPr>
            <a:r>
              <a:rPr lang="en-US" altLang="zh-CN" sz="2400" dirty="0" smtClean="0">
                <a:latin typeface="Calibri" panose="020F0502020204030204" pitchFamily="34" charset="0"/>
                <a:ea typeface="SimSun" pitchFamily="2" charset="-122"/>
              </a:rPr>
              <a:t>Build traditional invert index or RID list</a:t>
            </a:r>
          </a:p>
        </p:txBody>
      </p:sp>
      <p:graphicFrame>
        <p:nvGraphicFramePr>
          <p:cNvPr id="1205252" name="Group 4"/>
          <p:cNvGraphicFramePr>
            <a:graphicFrameLocks noGrp="1"/>
          </p:cNvGraphicFramePr>
          <p:nvPr>
            <p:extLst>
              <p:ext uri="{D42A27DB-BD31-4B8C-83A1-F6EECF244321}">
                <p14:modId xmlns:p14="http://schemas.microsoft.com/office/powerpoint/2010/main" val="1703508518"/>
              </p:ext>
            </p:extLst>
          </p:nvPr>
        </p:nvGraphicFramePr>
        <p:xfrm>
          <a:off x="1762126" y="2220985"/>
          <a:ext cx="4772026" cy="2495550"/>
        </p:xfrm>
        <a:graphic>
          <a:graphicData uri="http://schemas.openxmlformats.org/drawingml/2006/table">
            <a:tbl>
              <a:tblPr/>
              <a:tblGrid>
                <a:gridCol w="682766"/>
                <a:gridCol w="825956"/>
                <a:gridCol w="825956"/>
                <a:gridCol w="785436"/>
                <a:gridCol w="825956"/>
                <a:gridCol w="825956"/>
              </a:tblGrid>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dirty="0" err="1" smtClean="0">
                          <a:ln>
                            <a:noFill/>
                          </a:ln>
                          <a:solidFill>
                            <a:schemeClr val="tx1"/>
                          </a:solidFill>
                          <a:effectLst/>
                          <a:latin typeface="+mn-lt"/>
                          <a:ea typeface="SimSun" pitchFamily="2" charset="-122"/>
                        </a:rPr>
                        <a:t>tid</a:t>
                      </a:r>
                      <a:endParaRPr kumimoji="0" lang="en-US" altLang="zh-CN" sz="2000" b="1" i="1" u="none" strike="noStrike" cap="none" normalizeH="0" baseline="0" dirty="0" smtClean="0">
                        <a:ln>
                          <a:noFill/>
                        </a:ln>
                        <a:solidFill>
                          <a:schemeClr val="tx1"/>
                        </a:solidFill>
                        <a:effectLst/>
                        <a:latin typeface="+mn-lt"/>
                        <a:ea typeface="SimSun" pitchFamily="2" charset="-122"/>
                      </a:endParaRP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mn-lt"/>
                          <a:ea typeface="SimSun" pitchFamily="2" charset="-122"/>
                        </a:rPr>
                        <a:t>A</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mn-lt"/>
                          <a:ea typeface="SimSun" pitchFamily="2" charset="-122"/>
                        </a:rPr>
                        <a:t>B</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SimSun" pitchFamily="2" charset="-122"/>
                        </a:rPr>
                        <a:t>C</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SimSun" pitchFamily="2" charset="-122"/>
                        </a:rPr>
                        <a:t>D</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mn-lt"/>
                          <a:ea typeface="SimSun" pitchFamily="2" charset="-122"/>
                        </a:rPr>
                        <a:t>E</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1</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e1</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2</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b2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d2</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e1</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3</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b2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e2</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4</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a2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e2</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5</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a2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e3</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 name="Group 4"/>
          <p:cNvGraphicFramePr>
            <a:graphicFrameLocks noGrp="1"/>
          </p:cNvGraphicFramePr>
          <p:nvPr>
            <p:extLst>
              <p:ext uri="{D42A27DB-BD31-4B8C-83A1-F6EECF244321}">
                <p14:modId xmlns:p14="http://schemas.microsoft.com/office/powerpoint/2010/main" val="1161036627"/>
              </p:ext>
            </p:extLst>
          </p:nvPr>
        </p:nvGraphicFramePr>
        <p:xfrm>
          <a:off x="7553323" y="1590675"/>
          <a:ext cx="3019424" cy="4602304"/>
        </p:xfrm>
        <a:graphic>
          <a:graphicData uri="http://schemas.openxmlformats.org/drawingml/2006/table">
            <a:tbl>
              <a:tblPr/>
              <a:tblGrid>
                <a:gridCol w="1154486"/>
                <a:gridCol w="1243293"/>
                <a:gridCol w="621645"/>
              </a:tblGrid>
              <a:tr h="5181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Attribute Value</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TID List</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List Size</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368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a1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1 2 3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a2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b1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1 4 5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b2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c1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1 2 3 4 5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d1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1 3 4 5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4</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d2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e1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1 2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SimSun" pitchFamily="2" charset="-122"/>
                        </a:rPr>
                        <a:t>e2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3 4 </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mn-lt"/>
                          <a:ea typeface="SimSun" pitchFamily="2" charset="-122"/>
                        </a:rPr>
                        <a:t>e3</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 name="Striped Right Arrow 2"/>
          <p:cNvSpPr/>
          <p:nvPr/>
        </p:nvSpPr>
        <p:spPr bwMode="auto">
          <a:xfrm rot="19999840">
            <a:off x="6285054" y="5167180"/>
            <a:ext cx="1048587" cy="421024"/>
          </a:xfrm>
          <a:prstGeom prst="stripedRightArrow">
            <a:avLst/>
          </a:prstGeom>
          <a:solidFill>
            <a:srgbClr val="FFC000"/>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Tree>
    <p:extLst>
      <p:ext uri="{BB962C8B-B14F-4D97-AF65-F5344CB8AC3E}">
        <p14:creationId xmlns:p14="http://schemas.microsoft.com/office/powerpoint/2010/main" val="102347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11286" y="269080"/>
            <a:ext cx="11585642" cy="685800"/>
          </a:xfrm>
        </p:spPr>
        <p:txBody>
          <a:bodyPr>
            <a:normAutofit/>
          </a:bodyPr>
          <a:lstStyle/>
          <a:p>
            <a:pPr eaLnBrk="1" hangingPunct="1"/>
            <a:r>
              <a:rPr lang="en-US" altLang="zh-CN" dirty="0" smtClean="0">
                <a:ea typeface="SimSun" pitchFamily="2" charset="-122"/>
              </a:rPr>
              <a:t>Shell Fragment Cubes: Ideas</a:t>
            </a:r>
          </a:p>
        </p:txBody>
      </p:sp>
      <p:sp>
        <p:nvSpPr>
          <p:cNvPr id="25605" name="Rectangle 3"/>
          <p:cNvSpPr>
            <a:spLocks noGrp="1" noChangeArrowheads="1"/>
          </p:cNvSpPr>
          <p:nvPr>
            <p:ph type="body" sz="half" idx="1"/>
          </p:nvPr>
        </p:nvSpPr>
        <p:spPr>
          <a:xfrm>
            <a:off x="601522" y="1165828"/>
            <a:ext cx="7277881" cy="2929518"/>
          </a:xfrm>
        </p:spPr>
        <p:txBody>
          <a:bodyPr/>
          <a:lstStyle/>
          <a:p>
            <a:pPr eaLnBrk="1" hangingPunct="1"/>
            <a:r>
              <a:rPr lang="en-US" altLang="zh-CN" sz="2400" dirty="0" smtClean="0">
                <a:ea typeface="SimSun" pitchFamily="2" charset="-122"/>
              </a:rPr>
              <a:t>Generalize the 1-D inverted indices to multi-dimensional ones in the data cube sense</a:t>
            </a:r>
          </a:p>
          <a:p>
            <a:pPr eaLnBrk="1" hangingPunct="1"/>
            <a:r>
              <a:rPr lang="en-US" altLang="zh-CN" sz="2400" dirty="0" smtClean="0">
                <a:ea typeface="SimSun" pitchFamily="2" charset="-122"/>
              </a:rPr>
              <a:t>Compute all cuboids for data cubes ABC and DE while retaining the inverted indices</a:t>
            </a:r>
          </a:p>
          <a:p>
            <a:pPr lvl="1"/>
            <a:r>
              <a:rPr lang="en-US" altLang="zh-CN" dirty="0" smtClean="0">
                <a:ea typeface="SimSun" pitchFamily="2" charset="-122"/>
              </a:rPr>
              <a:t>Ex. shell </a:t>
            </a:r>
            <a:r>
              <a:rPr lang="en-US" altLang="zh-CN" dirty="0">
                <a:ea typeface="SimSun" pitchFamily="2" charset="-122"/>
              </a:rPr>
              <a:t>fragment cube ABC contains 7 cuboids:</a:t>
            </a:r>
          </a:p>
          <a:p>
            <a:pPr lvl="3"/>
            <a:r>
              <a:rPr lang="en-US" altLang="zh-CN" sz="2400" dirty="0">
                <a:ea typeface="SimSun" pitchFamily="2" charset="-122"/>
              </a:rPr>
              <a:t>A, B, </a:t>
            </a:r>
            <a:r>
              <a:rPr lang="en-US" altLang="zh-CN" sz="2400" dirty="0" smtClean="0">
                <a:ea typeface="SimSun" pitchFamily="2" charset="-122"/>
              </a:rPr>
              <a:t>C; AB</a:t>
            </a:r>
            <a:r>
              <a:rPr lang="en-US" altLang="zh-CN" sz="2400" dirty="0">
                <a:ea typeface="SimSun" pitchFamily="2" charset="-122"/>
              </a:rPr>
              <a:t>, AC, </a:t>
            </a:r>
            <a:r>
              <a:rPr lang="en-US" altLang="zh-CN" sz="2400" dirty="0" smtClean="0">
                <a:ea typeface="SimSun" pitchFamily="2" charset="-122"/>
              </a:rPr>
              <a:t>BC; ABC</a:t>
            </a:r>
            <a:endParaRPr lang="en-US" altLang="zh-CN" sz="2400" dirty="0">
              <a:ea typeface="SimSun" pitchFamily="2" charset="-122"/>
            </a:endParaRPr>
          </a:p>
          <a:p>
            <a:r>
              <a:rPr lang="en-US" altLang="zh-CN" sz="2400" dirty="0">
                <a:ea typeface="SimSun" pitchFamily="2" charset="-122"/>
              </a:rPr>
              <a:t>This completes the offline </a:t>
            </a:r>
            <a:r>
              <a:rPr lang="en-US" altLang="zh-CN" sz="2400" dirty="0" smtClean="0">
                <a:ea typeface="SimSun" pitchFamily="2" charset="-122"/>
              </a:rPr>
              <a:t>computation</a:t>
            </a:r>
          </a:p>
        </p:txBody>
      </p:sp>
      <p:graphicFrame>
        <p:nvGraphicFramePr>
          <p:cNvPr id="45" name="Group 4"/>
          <p:cNvGraphicFramePr>
            <a:graphicFrameLocks noGrp="1"/>
          </p:cNvGraphicFramePr>
          <p:nvPr>
            <p:extLst>
              <p:ext uri="{D42A27DB-BD31-4B8C-83A1-F6EECF244321}">
                <p14:modId xmlns:p14="http://schemas.microsoft.com/office/powerpoint/2010/main" val="84609798"/>
              </p:ext>
            </p:extLst>
          </p:nvPr>
        </p:nvGraphicFramePr>
        <p:xfrm>
          <a:off x="8118178" y="1165828"/>
          <a:ext cx="3019424" cy="3505024"/>
        </p:xfrm>
        <a:graphic>
          <a:graphicData uri="http://schemas.openxmlformats.org/drawingml/2006/table">
            <a:tbl>
              <a:tblPr/>
              <a:tblGrid>
                <a:gridCol w="1154486"/>
                <a:gridCol w="1243293"/>
                <a:gridCol w="621645"/>
              </a:tblGrid>
              <a:tr h="395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Attribute Value</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TID List</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List Size</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c1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1 2 3 4 5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d1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d2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3 4 </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e3</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4296600"/>
              </p:ext>
            </p:extLst>
          </p:nvPr>
        </p:nvGraphicFramePr>
        <p:xfrm>
          <a:off x="7278512" y="4745168"/>
          <a:ext cx="4309648" cy="1981200"/>
        </p:xfrm>
        <a:graphic>
          <a:graphicData uri="http://schemas.openxmlformats.org/drawingml/2006/table">
            <a:tbl>
              <a:tblPr firstRow="1" bandRow="1">
                <a:tableStyleId>{7DF18680-E054-41AD-8BC1-D1AEF772440D}</a:tableStyleId>
              </a:tblPr>
              <a:tblGrid>
                <a:gridCol w="799825"/>
                <a:gridCol w="1499669"/>
                <a:gridCol w="949791"/>
                <a:gridCol w="1060363"/>
              </a:tblGrid>
              <a:tr h="393796">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ea typeface="SimSun" pitchFamily="2" charset="-122"/>
                        </a:rPr>
                        <a:t>Cell</a:t>
                      </a:r>
                    </a:p>
                  </a:txBody>
                  <a:tcPr/>
                </a:tc>
                <a:tc>
                  <a:txBody>
                    <a:bodyPr/>
                    <a:lstStyle/>
                    <a:p>
                      <a:pPr algn="ctr" eaLnBrk="1" hangingPunct="1">
                        <a:buFont typeface="Wingdings" pitchFamily="2" charset="2"/>
                        <a:buNone/>
                      </a:pPr>
                      <a:r>
                        <a:rPr lang="en-US" altLang="zh-CN" sz="2000" dirty="0" smtClean="0">
                          <a:solidFill>
                            <a:schemeClr val="tx1"/>
                          </a:solidFill>
                          <a:ea typeface="SimSun" pitchFamily="2" charset="-122"/>
                        </a:rPr>
                        <a:t>Intersection</a:t>
                      </a:r>
                      <a:endParaRPr lang="en-US" altLang="zh-CN" sz="2000" dirty="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ea typeface="SimSun" pitchFamily="2" charset="-122"/>
                        </a:rPr>
                        <a:t>TID List</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ea typeface="SimSun" pitchFamily="2" charset="-122"/>
                        </a:rPr>
                        <a:t>List Size</a:t>
                      </a:r>
                    </a:p>
                  </a:txBody>
                  <a:tcPr/>
                </a:tc>
              </a:tr>
              <a:tr h="272472">
                <a:tc>
                  <a:txBody>
                    <a:bodyPr/>
                    <a:lstStyle/>
                    <a:p>
                      <a:pPr eaLnBrk="1" hangingPunct="1">
                        <a:buFont typeface="Wingdings" pitchFamily="2" charset="2"/>
                        <a:buNone/>
                      </a:pPr>
                      <a:r>
                        <a:rPr lang="en-US" altLang="zh-CN" sz="2000" dirty="0" smtClean="0">
                          <a:latin typeface="+mn-lt"/>
                          <a:ea typeface="SimSun" pitchFamily="2" charset="-122"/>
                        </a:rPr>
                        <a:t>a1</a:t>
                      </a:r>
                      <a:r>
                        <a:rPr lang="en-US" altLang="zh-CN" sz="2000" baseline="0" dirty="0" smtClean="0">
                          <a:latin typeface="+mn-lt"/>
                          <a:ea typeface="SimSun" pitchFamily="2" charset="-122"/>
                        </a:rPr>
                        <a:t> </a:t>
                      </a:r>
                      <a:r>
                        <a:rPr lang="en-US" altLang="zh-CN" sz="2000" dirty="0" smtClean="0">
                          <a:latin typeface="+mn-lt"/>
                          <a:ea typeface="SimSun" pitchFamily="2" charset="-122"/>
                        </a:rPr>
                        <a:t>b1</a:t>
                      </a:r>
                      <a:endParaRPr lang="en-US" altLang="zh-CN" sz="2000" dirty="0">
                        <a:latin typeface="+mn-lt"/>
                        <a:ea typeface="SimSun" pitchFamily="2" charset="-122"/>
                      </a:endParaRPr>
                    </a:p>
                  </a:txBody>
                  <a:tcPr/>
                </a:tc>
                <a:tc>
                  <a:txBody>
                    <a:bodyPr/>
                    <a:lstStyle/>
                    <a:p>
                      <a:pPr eaLnBrk="1" hangingPunct="1">
                        <a:buFont typeface="Wingdings" pitchFamily="2" charset="2"/>
                        <a:buNone/>
                      </a:pPr>
                      <a:r>
                        <a:rPr lang="zh-CN" altLang="en-US" sz="2000" dirty="0" smtClean="0">
                          <a:ea typeface="SimSun" pitchFamily="2" charset="-122"/>
                        </a:rPr>
                        <a:t>1 2 3 ∩ 1 4 5</a:t>
                      </a:r>
                      <a:endParaRPr lang="zh-CN" altLang="en-US" sz="2000" dirty="0">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000" dirty="0" smtClean="0">
                          <a:ea typeface="SimSun" pitchFamily="2" charset="-122"/>
                        </a:rPr>
                        <a:t>1</a:t>
                      </a:r>
                    </a:p>
                  </a:txBody>
                  <a:tcPr/>
                </a:tc>
                <a:tc>
                  <a:txBody>
                    <a:bodyPr/>
                    <a:lstStyle/>
                    <a:p>
                      <a:pPr algn="ctr"/>
                      <a:r>
                        <a:rPr lang="en-US" sz="2000" dirty="0" smtClean="0"/>
                        <a:t>1</a:t>
                      </a:r>
                      <a:endParaRPr lang="en-US" sz="2000" dirty="0"/>
                    </a:p>
                  </a:txBody>
                  <a:tcPr/>
                </a:tc>
              </a:tr>
              <a:tr h="272472">
                <a:tc>
                  <a:txBody>
                    <a:bodyPr/>
                    <a:lstStyle/>
                    <a:p>
                      <a:pPr algn="ctr"/>
                      <a:r>
                        <a:rPr lang="en-US" sz="2000" dirty="0" smtClean="0"/>
                        <a:t>a1 b2</a:t>
                      </a:r>
                      <a:endParaRPr lang="en-US" sz="2000" dirty="0"/>
                    </a:p>
                  </a:txBody>
                  <a:tcPr/>
                </a:tc>
                <a:tc>
                  <a:txBody>
                    <a:bodyPr/>
                    <a:lstStyle/>
                    <a:p>
                      <a:pPr eaLnBrk="1" hangingPunct="1">
                        <a:buFont typeface="Wingdings" pitchFamily="2" charset="2"/>
                        <a:buNone/>
                      </a:pPr>
                      <a:r>
                        <a:rPr lang="zh-CN" altLang="en-US" sz="2000" dirty="0" smtClean="0">
                          <a:ea typeface="SimSun" pitchFamily="2" charset="-122"/>
                        </a:rPr>
                        <a:t>1 2 3 ∩ 2 3</a:t>
                      </a:r>
                      <a:endParaRPr lang="zh-CN" altLang="en-US" sz="2000" dirty="0">
                        <a:ea typeface="SimSun" pitchFamily="2" charset="-122"/>
                      </a:endParaRPr>
                    </a:p>
                  </a:txBody>
                  <a:tcPr/>
                </a:tc>
                <a:tc>
                  <a:txBody>
                    <a:bodyPr/>
                    <a:lstStyle/>
                    <a:p>
                      <a:pPr algn="ctr"/>
                      <a:r>
                        <a:rPr lang="en-US" sz="2000" dirty="0" smtClean="0"/>
                        <a:t>2 3</a:t>
                      </a:r>
                      <a:endParaRPr lang="en-US" sz="2000" dirty="0"/>
                    </a:p>
                  </a:txBody>
                  <a:tcPr/>
                </a:tc>
                <a:tc>
                  <a:txBody>
                    <a:bodyPr/>
                    <a:lstStyle/>
                    <a:p>
                      <a:pPr algn="ctr"/>
                      <a:r>
                        <a:rPr lang="en-US" sz="2000" dirty="0" smtClean="0"/>
                        <a:t>2</a:t>
                      </a:r>
                      <a:endParaRPr lang="en-US" sz="2000" dirty="0"/>
                    </a:p>
                  </a:txBody>
                  <a:tcPr/>
                </a:tc>
              </a:tr>
              <a:tr h="272472">
                <a:tc>
                  <a:txBody>
                    <a:bodyPr/>
                    <a:lstStyle/>
                    <a:p>
                      <a:pPr algn="ctr"/>
                      <a:r>
                        <a:rPr lang="en-US" sz="2000" dirty="0" smtClean="0"/>
                        <a:t>a2 b1</a:t>
                      </a:r>
                      <a:endParaRPr lang="en-US" sz="20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000" dirty="0" smtClean="0">
                          <a:ea typeface="SimSun" pitchFamily="2" charset="-122"/>
                        </a:rPr>
                        <a:t>4 5 ∩ 1 4 5</a:t>
                      </a:r>
                    </a:p>
                  </a:txBody>
                  <a:tcPr/>
                </a:tc>
                <a:tc>
                  <a:txBody>
                    <a:bodyPr/>
                    <a:lstStyle/>
                    <a:p>
                      <a:pPr algn="ctr"/>
                      <a:r>
                        <a:rPr lang="en-US" sz="2000" dirty="0" smtClean="0"/>
                        <a:t>4 5</a:t>
                      </a:r>
                      <a:endParaRPr lang="en-US" sz="2000" dirty="0"/>
                    </a:p>
                  </a:txBody>
                  <a:tcPr/>
                </a:tc>
                <a:tc>
                  <a:txBody>
                    <a:bodyPr/>
                    <a:lstStyle/>
                    <a:p>
                      <a:pPr algn="ctr"/>
                      <a:r>
                        <a:rPr lang="en-US" sz="2000" dirty="0" smtClean="0"/>
                        <a:t>2</a:t>
                      </a:r>
                      <a:endParaRPr lang="en-US" sz="2000" dirty="0"/>
                    </a:p>
                  </a:txBody>
                  <a:tcPr/>
                </a:tc>
              </a:tr>
              <a:tr h="272472">
                <a:tc>
                  <a:txBody>
                    <a:bodyPr/>
                    <a:lstStyle/>
                    <a:p>
                      <a:pPr algn="ctr"/>
                      <a:r>
                        <a:rPr lang="en-US" sz="2000" dirty="0" smtClean="0"/>
                        <a:t>a2 b2</a:t>
                      </a:r>
                      <a:endParaRPr lang="en-US" sz="2000" dirty="0"/>
                    </a:p>
                  </a:txBody>
                  <a:tcPr/>
                </a:tc>
                <a:tc>
                  <a:txBody>
                    <a:bodyPr/>
                    <a:lstStyle/>
                    <a:p>
                      <a:pPr eaLnBrk="1" hangingPunct="1">
                        <a:buFont typeface="Wingdings" pitchFamily="2" charset="2"/>
                        <a:buNone/>
                      </a:pPr>
                      <a:r>
                        <a:rPr lang="zh-CN" altLang="en-US" sz="2000" dirty="0" smtClean="0">
                          <a:ea typeface="SimSun" pitchFamily="2" charset="-122"/>
                        </a:rPr>
                        <a:t>  4 5 ∩  2 3</a:t>
                      </a:r>
                      <a:endParaRPr lang="zh-CN" altLang="en-US" sz="2000" dirty="0">
                        <a:ea typeface="SimSun" pitchFamily="2" charset="-122"/>
                      </a:endParaRPr>
                    </a:p>
                  </a:txBody>
                  <a:tcPr/>
                </a:tc>
                <a:tc>
                  <a:txBody>
                    <a:bodyPr/>
                    <a:lstStyle/>
                    <a:p>
                      <a:pPr algn="ctr"/>
                      <a:r>
                        <a:rPr lang="el-GR" sz="2000" dirty="0" smtClean="0"/>
                        <a:t>φ</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49" name="Group 2052"/>
          <p:cNvGraphicFramePr>
            <a:graphicFrameLocks noGrp="1"/>
          </p:cNvGraphicFramePr>
          <p:nvPr>
            <p:extLst>
              <p:ext uri="{D42A27DB-BD31-4B8C-83A1-F6EECF244321}">
                <p14:modId xmlns:p14="http://schemas.microsoft.com/office/powerpoint/2010/main" val="1454885328"/>
              </p:ext>
            </p:extLst>
          </p:nvPr>
        </p:nvGraphicFramePr>
        <p:xfrm>
          <a:off x="4698460" y="4531808"/>
          <a:ext cx="2062264" cy="2194560"/>
        </p:xfrm>
        <a:graphic>
          <a:graphicData uri="http://schemas.openxmlformats.org/drawingml/2006/table">
            <a:tbl>
              <a:tblPr/>
              <a:tblGrid>
                <a:gridCol w="505838"/>
                <a:gridCol w="817124"/>
                <a:gridCol w="739302"/>
              </a:tblGrid>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SimSun" pitchFamily="2" charset="-122"/>
                        </a:rPr>
                        <a:t>tid</a:t>
                      </a:r>
                      <a:endParaRPr kumimoji="0" lang="en-US" altLang="zh-CN" sz="1800" b="0" i="0" u="none" strike="noStrike" cap="none" normalizeH="0" baseline="0" dirty="0" smtClean="0">
                        <a:ln>
                          <a:noFill/>
                        </a:ln>
                        <a:solidFill>
                          <a:schemeClr val="tx1"/>
                        </a:solidFill>
                        <a:effectLst/>
                        <a:latin typeface="+mn-lt"/>
                        <a:ea typeface="SimSun" pitchFamily="2"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count</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sum</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5</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70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3</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3</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8</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20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4</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5</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40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5</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30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 name="Rectangle 3"/>
          <p:cNvSpPr txBox="1">
            <a:spLocks noChangeArrowheads="1"/>
          </p:cNvSpPr>
          <p:nvPr/>
        </p:nvSpPr>
        <p:spPr>
          <a:xfrm>
            <a:off x="601522" y="4444817"/>
            <a:ext cx="4188903" cy="2111626"/>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0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18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1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9pPr>
          </a:lstStyle>
          <a:p>
            <a:r>
              <a:rPr lang="en-US" altLang="zh-CN" sz="2400" dirty="0" err="1" smtClean="0">
                <a:ea typeface="SimSun" pitchFamily="2" charset="-122"/>
              </a:rPr>
              <a:t>ID_Measure</a:t>
            </a:r>
            <a:r>
              <a:rPr lang="en-US" altLang="zh-CN" sz="2400" dirty="0" smtClean="0">
                <a:ea typeface="SimSun" pitchFamily="2" charset="-122"/>
              </a:rPr>
              <a:t> Table</a:t>
            </a:r>
          </a:p>
          <a:p>
            <a:pPr lvl="1"/>
            <a:r>
              <a:rPr lang="en-US" altLang="zh-CN" dirty="0" smtClean="0">
                <a:ea typeface="SimSun" pitchFamily="2" charset="-122"/>
              </a:rPr>
              <a:t>If measures other than count are present, store in </a:t>
            </a:r>
            <a:r>
              <a:rPr lang="en-US" altLang="zh-CN" i="1" dirty="0" err="1" smtClean="0">
                <a:ea typeface="SimSun" pitchFamily="2" charset="-122"/>
              </a:rPr>
              <a:t>ID_measure</a:t>
            </a:r>
            <a:r>
              <a:rPr lang="en-US" altLang="zh-CN" dirty="0" smtClean="0">
                <a:ea typeface="SimSun" pitchFamily="2" charset="-122"/>
              </a:rPr>
              <a:t> table separate from the shell fragments</a:t>
            </a:r>
            <a:endParaRPr lang="en-US" altLang="zh-CN" dirty="0">
              <a:ea typeface="SimSun" pitchFamily="2" charset="-122"/>
            </a:endParaRPr>
          </a:p>
        </p:txBody>
      </p:sp>
      <p:sp>
        <p:nvSpPr>
          <p:cNvPr id="4" name="TextBox 3"/>
          <p:cNvSpPr txBox="1"/>
          <p:nvPr/>
        </p:nvSpPr>
        <p:spPr>
          <a:xfrm>
            <a:off x="6075370" y="3940144"/>
            <a:ext cx="2042808" cy="384721"/>
          </a:xfrm>
          <a:prstGeom prst="rect">
            <a:avLst/>
          </a:prstGeom>
          <a:solidFill>
            <a:srgbClr val="FFFF00"/>
          </a:solidFill>
        </p:spPr>
        <p:txBody>
          <a:bodyPr wrap="square" rtlCol="0">
            <a:spAutoFit/>
          </a:bodyPr>
          <a:lstStyle/>
          <a:p>
            <a:r>
              <a:rPr lang="en-US" dirty="0" smtClean="0"/>
              <a:t>Shell-fragment AB</a:t>
            </a:r>
            <a:endParaRPr lang="en-US" dirty="0"/>
          </a:p>
        </p:txBody>
      </p:sp>
      <p:sp>
        <p:nvSpPr>
          <p:cNvPr id="5" name="Down Arrow 4"/>
          <p:cNvSpPr/>
          <p:nvPr/>
        </p:nvSpPr>
        <p:spPr>
          <a:xfrm rot="19704384">
            <a:off x="7208752" y="4361059"/>
            <a:ext cx="359924" cy="3130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58708"/>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pPr eaLnBrk="1" hangingPunct="1"/>
            <a:r>
              <a:rPr lang="en-US" altLang="zh-CN" dirty="0" smtClean="0">
                <a:ea typeface="SimSun" pitchFamily="2" charset="-122"/>
              </a:rPr>
              <a:t>Shell Fragment Cubes: Size and Design</a:t>
            </a:r>
          </a:p>
        </p:txBody>
      </p:sp>
      <p:sp>
        <p:nvSpPr>
          <p:cNvPr id="26629" name="Rectangle 3"/>
          <p:cNvSpPr>
            <a:spLocks noGrp="1" noChangeArrowheads="1"/>
          </p:cNvSpPr>
          <p:nvPr>
            <p:ph type="body" idx="1"/>
          </p:nvPr>
        </p:nvSpPr>
        <p:spPr>
          <a:xfrm>
            <a:off x="478817" y="1235412"/>
            <a:ext cx="7361677" cy="5340485"/>
          </a:xfrm>
        </p:spPr>
        <p:txBody>
          <a:bodyPr/>
          <a:lstStyle/>
          <a:p>
            <a:pPr eaLnBrk="1" hangingPunct="1">
              <a:lnSpc>
                <a:spcPct val="110000"/>
              </a:lnSpc>
            </a:pPr>
            <a:r>
              <a:rPr lang="en-US" altLang="zh-CN" sz="2400" dirty="0" smtClean="0">
                <a:ea typeface="SimSun" pitchFamily="2" charset="-122"/>
              </a:rPr>
              <a:t>Given a database of T tuples, D dimensions, and F shell fragment size, the fragment cubes’ space requirement is:</a:t>
            </a:r>
          </a:p>
          <a:p>
            <a:pPr eaLnBrk="1" hangingPunct="1">
              <a:lnSpc>
                <a:spcPct val="110000"/>
              </a:lnSpc>
            </a:pPr>
            <a:endParaRPr lang="en-US" altLang="zh-CN" sz="2400" dirty="0" smtClean="0">
              <a:ea typeface="SimSun" pitchFamily="2" charset="-122"/>
            </a:endParaRPr>
          </a:p>
          <a:p>
            <a:pPr lvl="1" eaLnBrk="1" hangingPunct="1">
              <a:lnSpc>
                <a:spcPct val="110000"/>
              </a:lnSpc>
            </a:pPr>
            <a:r>
              <a:rPr lang="en-US" altLang="zh-CN" sz="2400" dirty="0" smtClean="0">
                <a:ea typeface="SimSun" pitchFamily="2" charset="-122"/>
              </a:rPr>
              <a:t>For F &lt; 5, the growth is sub-linear</a:t>
            </a:r>
          </a:p>
          <a:p>
            <a:pPr eaLnBrk="1" hangingPunct="1">
              <a:lnSpc>
                <a:spcPct val="110000"/>
              </a:lnSpc>
            </a:pPr>
            <a:r>
              <a:rPr lang="en-US" altLang="zh-CN" sz="2400" dirty="0" smtClean="0">
                <a:ea typeface="SimSun" pitchFamily="2" charset="-122"/>
              </a:rPr>
              <a:t>Shell fragments do not have to be disjoint</a:t>
            </a:r>
          </a:p>
          <a:p>
            <a:pPr eaLnBrk="1" hangingPunct="1">
              <a:lnSpc>
                <a:spcPct val="110000"/>
              </a:lnSpc>
            </a:pPr>
            <a:r>
              <a:rPr lang="en-US" altLang="zh-CN" sz="2400" dirty="0" smtClean="0">
                <a:ea typeface="SimSun" pitchFamily="2" charset="-122"/>
              </a:rPr>
              <a:t>Fragment groupings can be arbitrary to allow for maximum online performance</a:t>
            </a:r>
          </a:p>
          <a:p>
            <a:pPr lvl="1" eaLnBrk="1" hangingPunct="1">
              <a:lnSpc>
                <a:spcPct val="110000"/>
              </a:lnSpc>
            </a:pPr>
            <a:r>
              <a:rPr lang="en-US" altLang="zh-CN" sz="2400" dirty="0" smtClean="0">
                <a:ea typeface="SimSun" pitchFamily="2" charset="-122"/>
              </a:rPr>
              <a:t>Known common combinations (e.g.,&lt;city, state&gt;) should be grouped together</a:t>
            </a:r>
          </a:p>
          <a:p>
            <a:pPr eaLnBrk="1" hangingPunct="1">
              <a:lnSpc>
                <a:spcPct val="110000"/>
              </a:lnSpc>
            </a:pPr>
            <a:r>
              <a:rPr lang="en-US" altLang="zh-CN" sz="2400" dirty="0" smtClean="0">
                <a:ea typeface="SimSun" pitchFamily="2" charset="-122"/>
              </a:rPr>
              <a:t>Shell fragment sizes can be adjusted for optimal balance between offline and online computation</a:t>
            </a:r>
          </a:p>
        </p:txBody>
      </p:sp>
      <p:graphicFrame>
        <p:nvGraphicFramePr>
          <p:cNvPr id="26630" name="Object 4"/>
          <p:cNvGraphicFramePr>
            <a:graphicFrameLocks noChangeAspect="1"/>
          </p:cNvGraphicFramePr>
          <p:nvPr>
            <p:extLst>
              <p:ext uri="{D42A27DB-BD31-4B8C-83A1-F6EECF244321}">
                <p14:modId xmlns:p14="http://schemas.microsoft.com/office/powerpoint/2010/main" val="357683697"/>
              </p:ext>
            </p:extLst>
          </p:nvPr>
        </p:nvGraphicFramePr>
        <p:xfrm>
          <a:off x="3503038" y="2120630"/>
          <a:ext cx="3199320" cy="914400"/>
        </p:xfrm>
        <a:graphic>
          <a:graphicData uri="http://schemas.openxmlformats.org/presentationml/2006/ole">
            <mc:AlternateContent xmlns:mc="http://schemas.openxmlformats.org/markup-compatibility/2006">
              <mc:Choice xmlns:v="urn:schemas-microsoft-com:vml" Requires="v">
                <p:oleObj spid="_x0000_s51232" name="Equation" r:id="rId4" imgW="1016000" imgH="431800" progId="Equation.3">
                  <p:embed/>
                </p:oleObj>
              </mc:Choice>
              <mc:Fallback>
                <p:oleObj name="Equation" r:id="rId4" imgW="10160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038" y="2120630"/>
                        <a:ext cx="3199320" cy="914400"/>
                      </a:xfrm>
                      <a:prstGeom prst="rect">
                        <a:avLst/>
                      </a:prstGeom>
                      <a:noFill/>
                      <a:ln>
                        <a:noFill/>
                      </a:ln>
                      <a:effectLst/>
                      <a:extLst/>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265306288"/>
              </p:ext>
            </p:extLst>
          </p:nvPr>
        </p:nvGraphicFramePr>
        <p:xfrm>
          <a:off x="8056412" y="1164201"/>
          <a:ext cx="3019424" cy="3505024"/>
        </p:xfrm>
        <a:graphic>
          <a:graphicData uri="http://schemas.openxmlformats.org/drawingml/2006/table">
            <a:tbl>
              <a:tblPr/>
              <a:tblGrid>
                <a:gridCol w="1154486"/>
                <a:gridCol w="1243293"/>
                <a:gridCol w="621645"/>
              </a:tblGrid>
              <a:tr h="395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Attribute Value</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TID List</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List Size</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c1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1 2 3 4 5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d1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d2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3 4 </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7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e3</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42269425"/>
              </p:ext>
            </p:extLst>
          </p:nvPr>
        </p:nvGraphicFramePr>
        <p:xfrm>
          <a:off x="7411300" y="4745168"/>
          <a:ext cx="4309648" cy="1981200"/>
        </p:xfrm>
        <a:graphic>
          <a:graphicData uri="http://schemas.openxmlformats.org/drawingml/2006/table">
            <a:tbl>
              <a:tblPr firstRow="1" bandRow="1">
                <a:tableStyleId>{7DF18680-E054-41AD-8BC1-D1AEF772440D}</a:tableStyleId>
              </a:tblPr>
              <a:tblGrid>
                <a:gridCol w="799825"/>
                <a:gridCol w="1499669"/>
                <a:gridCol w="949791"/>
                <a:gridCol w="1060363"/>
              </a:tblGrid>
              <a:tr h="393796">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ea typeface="SimSun" pitchFamily="2" charset="-122"/>
                        </a:rPr>
                        <a:t>Cell</a:t>
                      </a:r>
                    </a:p>
                  </a:txBody>
                  <a:tcPr/>
                </a:tc>
                <a:tc>
                  <a:txBody>
                    <a:bodyPr/>
                    <a:lstStyle/>
                    <a:p>
                      <a:pPr algn="ctr" eaLnBrk="1" hangingPunct="1">
                        <a:buFont typeface="Wingdings" pitchFamily="2" charset="2"/>
                        <a:buNone/>
                      </a:pPr>
                      <a:r>
                        <a:rPr lang="en-US" altLang="zh-CN" sz="2000" dirty="0" smtClean="0">
                          <a:solidFill>
                            <a:schemeClr val="tx1"/>
                          </a:solidFill>
                          <a:ea typeface="SimSun" pitchFamily="2" charset="-122"/>
                        </a:rPr>
                        <a:t>Intersection</a:t>
                      </a:r>
                      <a:endParaRPr lang="en-US" altLang="zh-CN" sz="2000" dirty="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ea typeface="SimSun" pitchFamily="2" charset="-122"/>
                        </a:rPr>
                        <a:t>TID List</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ea typeface="SimSun" pitchFamily="2" charset="-122"/>
                        </a:rPr>
                        <a:t>List Size</a:t>
                      </a:r>
                    </a:p>
                  </a:txBody>
                  <a:tcPr/>
                </a:tc>
              </a:tr>
              <a:tr h="272472">
                <a:tc>
                  <a:txBody>
                    <a:bodyPr/>
                    <a:lstStyle/>
                    <a:p>
                      <a:pPr eaLnBrk="1" hangingPunct="1">
                        <a:buFont typeface="Wingdings" pitchFamily="2" charset="2"/>
                        <a:buNone/>
                      </a:pPr>
                      <a:r>
                        <a:rPr lang="en-US" altLang="zh-CN" sz="2000" dirty="0" smtClean="0">
                          <a:latin typeface="+mn-lt"/>
                          <a:ea typeface="SimSun" pitchFamily="2" charset="-122"/>
                        </a:rPr>
                        <a:t>a1</a:t>
                      </a:r>
                      <a:r>
                        <a:rPr lang="en-US" altLang="zh-CN" sz="2000" baseline="0" dirty="0" smtClean="0">
                          <a:latin typeface="+mn-lt"/>
                          <a:ea typeface="SimSun" pitchFamily="2" charset="-122"/>
                        </a:rPr>
                        <a:t> </a:t>
                      </a:r>
                      <a:r>
                        <a:rPr lang="en-US" altLang="zh-CN" sz="2000" dirty="0" smtClean="0">
                          <a:latin typeface="+mn-lt"/>
                          <a:ea typeface="SimSun" pitchFamily="2" charset="-122"/>
                        </a:rPr>
                        <a:t>b1</a:t>
                      </a:r>
                      <a:endParaRPr lang="en-US" altLang="zh-CN" sz="2000" dirty="0">
                        <a:latin typeface="+mn-lt"/>
                        <a:ea typeface="SimSun" pitchFamily="2" charset="-122"/>
                      </a:endParaRPr>
                    </a:p>
                  </a:txBody>
                  <a:tcPr/>
                </a:tc>
                <a:tc>
                  <a:txBody>
                    <a:bodyPr/>
                    <a:lstStyle/>
                    <a:p>
                      <a:pPr eaLnBrk="1" hangingPunct="1">
                        <a:buFont typeface="Wingdings" pitchFamily="2" charset="2"/>
                        <a:buNone/>
                      </a:pPr>
                      <a:r>
                        <a:rPr lang="zh-CN" altLang="en-US" sz="2000" dirty="0" smtClean="0">
                          <a:ea typeface="SimSun" pitchFamily="2" charset="-122"/>
                        </a:rPr>
                        <a:t>1 2 3 ∩ 1 4 5</a:t>
                      </a:r>
                      <a:endParaRPr lang="zh-CN" altLang="en-US" sz="2000" dirty="0">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000" dirty="0" smtClean="0">
                          <a:ea typeface="SimSun" pitchFamily="2" charset="-122"/>
                        </a:rPr>
                        <a:t>1</a:t>
                      </a:r>
                    </a:p>
                  </a:txBody>
                  <a:tcPr/>
                </a:tc>
                <a:tc>
                  <a:txBody>
                    <a:bodyPr/>
                    <a:lstStyle/>
                    <a:p>
                      <a:pPr algn="ctr"/>
                      <a:r>
                        <a:rPr lang="en-US" sz="2000" dirty="0" smtClean="0"/>
                        <a:t>1</a:t>
                      </a:r>
                      <a:endParaRPr lang="en-US" sz="2000" dirty="0"/>
                    </a:p>
                  </a:txBody>
                  <a:tcPr/>
                </a:tc>
              </a:tr>
              <a:tr h="272472">
                <a:tc>
                  <a:txBody>
                    <a:bodyPr/>
                    <a:lstStyle/>
                    <a:p>
                      <a:pPr algn="ctr"/>
                      <a:r>
                        <a:rPr lang="en-US" sz="2000" dirty="0" smtClean="0"/>
                        <a:t>a1 b2</a:t>
                      </a:r>
                      <a:endParaRPr lang="en-US" sz="2000" dirty="0"/>
                    </a:p>
                  </a:txBody>
                  <a:tcPr/>
                </a:tc>
                <a:tc>
                  <a:txBody>
                    <a:bodyPr/>
                    <a:lstStyle/>
                    <a:p>
                      <a:pPr eaLnBrk="1" hangingPunct="1">
                        <a:buFont typeface="Wingdings" pitchFamily="2" charset="2"/>
                        <a:buNone/>
                      </a:pPr>
                      <a:r>
                        <a:rPr lang="zh-CN" altLang="en-US" sz="2000" dirty="0" smtClean="0">
                          <a:ea typeface="SimSun" pitchFamily="2" charset="-122"/>
                        </a:rPr>
                        <a:t>1 2 3 ∩ 2 3</a:t>
                      </a:r>
                      <a:endParaRPr lang="zh-CN" altLang="en-US" sz="2000" dirty="0">
                        <a:ea typeface="SimSun" pitchFamily="2" charset="-122"/>
                      </a:endParaRPr>
                    </a:p>
                  </a:txBody>
                  <a:tcPr/>
                </a:tc>
                <a:tc>
                  <a:txBody>
                    <a:bodyPr/>
                    <a:lstStyle/>
                    <a:p>
                      <a:pPr algn="ctr"/>
                      <a:r>
                        <a:rPr lang="en-US" sz="2000" dirty="0" smtClean="0"/>
                        <a:t>2 3</a:t>
                      </a:r>
                      <a:endParaRPr lang="en-US" sz="2000" dirty="0"/>
                    </a:p>
                  </a:txBody>
                  <a:tcPr/>
                </a:tc>
                <a:tc>
                  <a:txBody>
                    <a:bodyPr/>
                    <a:lstStyle/>
                    <a:p>
                      <a:pPr algn="ctr"/>
                      <a:r>
                        <a:rPr lang="en-US" sz="2000" dirty="0" smtClean="0"/>
                        <a:t>2</a:t>
                      </a:r>
                      <a:endParaRPr lang="en-US" sz="2000" dirty="0"/>
                    </a:p>
                  </a:txBody>
                  <a:tcPr/>
                </a:tc>
              </a:tr>
              <a:tr h="272472">
                <a:tc>
                  <a:txBody>
                    <a:bodyPr/>
                    <a:lstStyle/>
                    <a:p>
                      <a:pPr algn="ctr"/>
                      <a:r>
                        <a:rPr lang="en-US" sz="2000" dirty="0" smtClean="0"/>
                        <a:t>a2 b1</a:t>
                      </a:r>
                      <a:endParaRPr lang="en-US" sz="20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000" dirty="0" smtClean="0">
                          <a:ea typeface="SimSun" pitchFamily="2" charset="-122"/>
                        </a:rPr>
                        <a:t>4 5 ∩ 1 4 5</a:t>
                      </a:r>
                    </a:p>
                  </a:txBody>
                  <a:tcPr/>
                </a:tc>
                <a:tc>
                  <a:txBody>
                    <a:bodyPr/>
                    <a:lstStyle/>
                    <a:p>
                      <a:pPr algn="ctr"/>
                      <a:r>
                        <a:rPr lang="en-US" sz="2000" dirty="0" smtClean="0"/>
                        <a:t>4 5</a:t>
                      </a:r>
                      <a:endParaRPr lang="en-US" sz="2000" dirty="0"/>
                    </a:p>
                  </a:txBody>
                  <a:tcPr/>
                </a:tc>
                <a:tc>
                  <a:txBody>
                    <a:bodyPr/>
                    <a:lstStyle/>
                    <a:p>
                      <a:pPr algn="ctr"/>
                      <a:r>
                        <a:rPr lang="en-US" sz="2000" dirty="0" smtClean="0"/>
                        <a:t>2</a:t>
                      </a:r>
                      <a:endParaRPr lang="en-US" sz="2000" dirty="0"/>
                    </a:p>
                  </a:txBody>
                  <a:tcPr/>
                </a:tc>
              </a:tr>
              <a:tr h="272472">
                <a:tc>
                  <a:txBody>
                    <a:bodyPr/>
                    <a:lstStyle/>
                    <a:p>
                      <a:pPr algn="ctr"/>
                      <a:r>
                        <a:rPr lang="en-US" sz="2000" dirty="0" smtClean="0"/>
                        <a:t>a2 b2</a:t>
                      </a:r>
                      <a:endParaRPr lang="en-US" sz="2000" dirty="0"/>
                    </a:p>
                  </a:txBody>
                  <a:tcPr/>
                </a:tc>
                <a:tc>
                  <a:txBody>
                    <a:bodyPr/>
                    <a:lstStyle/>
                    <a:p>
                      <a:pPr eaLnBrk="1" hangingPunct="1">
                        <a:buFont typeface="Wingdings" pitchFamily="2" charset="2"/>
                        <a:buNone/>
                      </a:pPr>
                      <a:r>
                        <a:rPr lang="zh-CN" altLang="en-US" sz="2000" dirty="0" smtClean="0">
                          <a:ea typeface="SimSun" pitchFamily="2" charset="-122"/>
                        </a:rPr>
                        <a:t>  4 5 ∩  2 3</a:t>
                      </a:r>
                      <a:endParaRPr lang="zh-CN" altLang="en-US" sz="2000" dirty="0">
                        <a:ea typeface="SimSun" pitchFamily="2" charset="-122"/>
                      </a:endParaRPr>
                    </a:p>
                  </a:txBody>
                  <a:tcPr/>
                </a:tc>
                <a:tc>
                  <a:txBody>
                    <a:bodyPr/>
                    <a:lstStyle/>
                    <a:p>
                      <a:pPr algn="ctr"/>
                      <a:r>
                        <a:rPr lang="el-GR" sz="2000" dirty="0" smtClean="0"/>
                        <a:t>φ</a:t>
                      </a:r>
                      <a:endParaRPr lang="en-US" sz="2000" dirty="0"/>
                    </a:p>
                  </a:txBody>
                  <a:tcPr/>
                </a:tc>
                <a:tc>
                  <a:txBody>
                    <a:bodyPr/>
                    <a:lstStyle/>
                    <a:p>
                      <a:pPr algn="ctr"/>
                      <a:r>
                        <a:rPr lang="en-US" sz="2000" dirty="0" smtClean="0"/>
                        <a:t>0</a:t>
                      </a:r>
                      <a:endParaRPr lang="en-US" sz="2000" dirty="0"/>
                    </a:p>
                  </a:txBody>
                  <a:tcPr/>
                </a:tc>
              </a:tr>
            </a:tbl>
          </a:graphicData>
        </a:graphic>
      </p:graphicFrame>
    </p:spTree>
    <p:extLst>
      <p:ext uri="{BB962C8B-B14F-4D97-AF65-F5344CB8AC3E}">
        <p14:creationId xmlns:p14="http://schemas.microsoft.com/office/powerpoint/2010/main" val="3437835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050"/>
          <p:cNvSpPr>
            <a:spLocks noGrp="1" noChangeArrowheads="1"/>
          </p:cNvSpPr>
          <p:nvPr>
            <p:ph type="title"/>
          </p:nvPr>
        </p:nvSpPr>
        <p:spPr>
          <a:xfrm>
            <a:off x="111036" y="117421"/>
            <a:ext cx="12080964" cy="738909"/>
          </a:xfrm>
        </p:spPr>
        <p:txBody>
          <a:bodyPr>
            <a:normAutofit fontScale="90000"/>
          </a:bodyPr>
          <a:lstStyle/>
          <a:p>
            <a:pPr eaLnBrk="1" hangingPunct="1"/>
            <a:r>
              <a:rPr lang="en-US" altLang="zh-CN" dirty="0" smtClean="0">
                <a:ea typeface="SimSun" pitchFamily="2" charset="-122"/>
              </a:rPr>
              <a:t>Use Frag-Shells for Online OLAP Query Computation</a:t>
            </a:r>
          </a:p>
        </p:txBody>
      </p:sp>
      <p:graphicFrame>
        <p:nvGraphicFramePr>
          <p:cNvPr id="1221635" name="Group 2051"/>
          <p:cNvGraphicFramePr>
            <a:graphicFrameLocks noGrp="1"/>
          </p:cNvGraphicFramePr>
          <p:nvPr>
            <p:extLst>
              <p:ext uri="{D42A27DB-BD31-4B8C-83A1-F6EECF244321}">
                <p14:modId xmlns:p14="http://schemas.microsoft.com/office/powerpoint/2010/main" val="1878738821"/>
              </p:ext>
            </p:extLst>
          </p:nvPr>
        </p:nvGraphicFramePr>
        <p:xfrm>
          <a:off x="558800" y="1659657"/>
          <a:ext cx="3860799" cy="492125"/>
        </p:xfrm>
        <a:graphic>
          <a:graphicData uri="http://schemas.openxmlformats.org/drawingml/2006/table">
            <a:tbl>
              <a:tblPr/>
              <a:tblGrid>
                <a:gridCol w="552451"/>
                <a:gridCol w="550333"/>
                <a:gridCol w="552449"/>
                <a:gridCol w="550333"/>
                <a:gridCol w="552451"/>
                <a:gridCol w="550333"/>
                <a:gridCol w="552449"/>
              </a:tblGrid>
              <a:tr h="492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SimSun" pitchFamily="2" charset="-122"/>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SimSun" pitchFamily="2" charset="-12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9" name="AutoShape 2069"/>
          <p:cNvSpPr>
            <a:spLocks/>
          </p:cNvSpPr>
          <p:nvPr/>
        </p:nvSpPr>
        <p:spPr bwMode="auto">
          <a:xfrm rot="-5400000">
            <a:off x="1257300" y="1672356"/>
            <a:ext cx="228600" cy="1422400"/>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9720" name="AutoShape 2070"/>
          <p:cNvSpPr>
            <a:spLocks/>
          </p:cNvSpPr>
          <p:nvPr/>
        </p:nvSpPr>
        <p:spPr bwMode="auto">
          <a:xfrm rot="-5400000">
            <a:off x="2984500" y="1672356"/>
            <a:ext cx="228600" cy="1422400"/>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9721" name="AutoShape 2071"/>
          <p:cNvSpPr>
            <a:spLocks noChangeArrowheads="1"/>
          </p:cNvSpPr>
          <p:nvPr/>
        </p:nvSpPr>
        <p:spPr bwMode="auto">
          <a:xfrm>
            <a:off x="846847" y="2599755"/>
            <a:ext cx="1049506" cy="838200"/>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9722" name="AutoShape 2072"/>
          <p:cNvSpPr>
            <a:spLocks noChangeArrowheads="1"/>
          </p:cNvSpPr>
          <p:nvPr/>
        </p:nvSpPr>
        <p:spPr bwMode="auto">
          <a:xfrm>
            <a:off x="2628386" y="2550027"/>
            <a:ext cx="974334" cy="838200"/>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9723" name="Text Box 2073"/>
          <p:cNvSpPr txBox="1">
            <a:spLocks noChangeArrowheads="1"/>
          </p:cNvSpPr>
          <p:nvPr/>
        </p:nvSpPr>
        <p:spPr bwMode="auto">
          <a:xfrm>
            <a:off x="0" y="2497856"/>
            <a:ext cx="1235953" cy="40011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000" dirty="0" smtClean="0">
                <a:latin typeface="+mn-lt"/>
                <a:ea typeface="SimSun" pitchFamily="2" charset="-122"/>
              </a:rPr>
              <a:t>ABC Cube</a:t>
            </a:r>
            <a:endParaRPr lang="en-US" altLang="zh-CN" sz="2000" dirty="0">
              <a:latin typeface="+mn-lt"/>
              <a:ea typeface="SimSun" pitchFamily="2" charset="-122"/>
            </a:endParaRPr>
          </a:p>
        </p:txBody>
      </p:sp>
      <p:sp>
        <p:nvSpPr>
          <p:cNvPr id="29724" name="Text Box 2074"/>
          <p:cNvSpPr txBox="1">
            <a:spLocks noChangeArrowheads="1"/>
          </p:cNvSpPr>
          <p:nvPr/>
        </p:nvSpPr>
        <p:spPr bwMode="auto">
          <a:xfrm>
            <a:off x="3320203" y="2442415"/>
            <a:ext cx="1267099" cy="40011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000" dirty="0" smtClean="0">
                <a:latin typeface="+mn-lt"/>
                <a:ea typeface="SimSun" pitchFamily="2" charset="-122"/>
              </a:rPr>
              <a:t>DEF Cube</a:t>
            </a:r>
            <a:endParaRPr lang="en-US" altLang="zh-CN" sz="2000" dirty="0">
              <a:latin typeface="+mn-lt"/>
              <a:ea typeface="SimSun" pitchFamily="2" charset="-122"/>
            </a:endParaRPr>
          </a:p>
        </p:txBody>
      </p:sp>
      <p:sp>
        <p:nvSpPr>
          <p:cNvPr id="29725" name="Line 2075"/>
          <p:cNvSpPr>
            <a:spLocks noChangeShapeType="1"/>
          </p:cNvSpPr>
          <p:nvPr/>
        </p:nvSpPr>
        <p:spPr bwMode="auto">
          <a:xfrm flipH="1">
            <a:off x="2628386" y="3041519"/>
            <a:ext cx="387187" cy="6515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6" name="AutoShape 2076"/>
          <p:cNvSpPr>
            <a:spLocks noChangeArrowheads="1"/>
          </p:cNvSpPr>
          <p:nvPr/>
        </p:nvSpPr>
        <p:spPr bwMode="auto">
          <a:xfrm>
            <a:off x="392330" y="3716353"/>
            <a:ext cx="4165600" cy="3089275"/>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000">
              <a:latin typeface="+mn-lt"/>
              <a:ea typeface="SimSun" pitchFamily="2" charset="-122"/>
            </a:endParaRPr>
          </a:p>
        </p:txBody>
      </p:sp>
      <p:sp>
        <p:nvSpPr>
          <p:cNvPr id="29727" name="Text Box 2077"/>
          <p:cNvSpPr txBox="1">
            <a:spLocks noChangeArrowheads="1"/>
          </p:cNvSpPr>
          <p:nvPr/>
        </p:nvSpPr>
        <p:spPr bwMode="auto">
          <a:xfrm>
            <a:off x="1307889" y="4001592"/>
            <a:ext cx="10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mn-lt"/>
                <a:ea typeface="SimSun" pitchFamily="2" charset="-122"/>
              </a:rPr>
              <a:t>D Cuboid</a:t>
            </a:r>
          </a:p>
        </p:txBody>
      </p:sp>
      <p:sp>
        <p:nvSpPr>
          <p:cNvPr id="29728" name="Text Box 2078"/>
          <p:cNvSpPr txBox="1">
            <a:spLocks noChangeArrowheads="1"/>
          </p:cNvSpPr>
          <p:nvPr/>
        </p:nvSpPr>
        <p:spPr bwMode="auto">
          <a:xfrm>
            <a:off x="1003089" y="4271467"/>
            <a:ext cx="1119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mn-lt"/>
                <a:ea typeface="SimSun" pitchFamily="2" charset="-122"/>
              </a:rPr>
              <a:t>EF Cuboid</a:t>
            </a:r>
          </a:p>
        </p:txBody>
      </p:sp>
      <p:sp>
        <p:nvSpPr>
          <p:cNvPr id="29729" name="Text Box 2079"/>
          <p:cNvSpPr txBox="1">
            <a:spLocks noChangeArrowheads="1"/>
          </p:cNvSpPr>
          <p:nvPr/>
        </p:nvSpPr>
        <p:spPr bwMode="auto">
          <a:xfrm>
            <a:off x="766021" y="4534992"/>
            <a:ext cx="11560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mn-lt"/>
                <a:ea typeface="SimSun" pitchFamily="2" charset="-122"/>
              </a:rPr>
              <a:t>DE Cuboid</a:t>
            </a:r>
          </a:p>
        </p:txBody>
      </p:sp>
      <p:graphicFrame>
        <p:nvGraphicFramePr>
          <p:cNvPr id="1221685" name="Group 2101"/>
          <p:cNvGraphicFramePr>
            <a:graphicFrameLocks noGrp="1"/>
          </p:cNvGraphicFramePr>
          <p:nvPr>
            <p:extLst>
              <p:ext uri="{D42A27DB-BD31-4B8C-83A1-F6EECF244321}">
                <p14:modId xmlns:p14="http://schemas.microsoft.com/office/powerpoint/2010/main" val="1076094709"/>
              </p:ext>
            </p:extLst>
          </p:nvPr>
        </p:nvGraphicFramePr>
        <p:xfrm>
          <a:off x="495088" y="4839793"/>
          <a:ext cx="3194051" cy="1617665"/>
        </p:xfrm>
        <a:graphic>
          <a:graphicData uri="http://schemas.openxmlformats.org/drawingml/2006/table">
            <a:tbl>
              <a:tblPr/>
              <a:tblGrid>
                <a:gridCol w="1191684"/>
                <a:gridCol w="2002367"/>
              </a:tblGrid>
              <a:tr h="3199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0" i="0" u="none" strike="noStrike" cap="none" normalizeH="0" baseline="0" dirty="0" smtClean="0">
                          <a:ln>
                            <a:noFill/>
                          </a:ln>
                          <a:solidFill>
                            <a:schemeClr val="tx1"/>
                          </a:solidFill>
                          <a:effectLst/>
                          <a:latin typeface="Tahoma" pitchFamily="34" charset="0"/>
                          <a:ea typeface="SimSun" pitchFamily="2" charset="-122"/>
                        </a:rPr>
                        <a:t>Cell</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0" i="0" u="none" strike="noStrike" cap="none" normalizeH="0" baseline="0" smtClean="0">
                          <a:ln>
                            <a:noFill/>
                          </a:ln>
                          <a:solidFill>
                            <a:schemeClr val="tx1"/>
                          </a:solidFill>
                          <a:effectLst/>
                          <a:latin typeface="Tahoma" pitchFamily="34" charset="0"/>
                          <a:ea typeface="SimSun" pitchFamily="2" charset="-122"/>
                        </a:rPr>
                        <a:t>Tuple-ID List</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0" i="0" u="none" strike="noStrike" cap="none" normalizeH="0" baseline="0" smtClean="0">
                          <a:ln>
                            <a:noFill/>
                          </a:ln>
                          <a:solidFill>
                            <a:schemeClr val="tx1"/>
                          </a:solidFill>
                          <a:effectLst/>
                          <a:latin typeface="Tahoma" pitchFamily="34" charset="0"/>
                          <a:ea typeface="SimSun" pitchFamily="2" charset="-122"/>
                        </a:rPr>
                        <a:t>d1 e1</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smtClean="0">
                          <a:ln>
                            <a:noFill/>
                          </a:ln>
                          <a:solidFill>
                            <a:schemeClr val="tx1"/>
                          </a:solidFill>
                          <a:effectLst/>
                          <a:latin typeface="Tahoma" pitchFamily="34" charset="0"/>
                          <a:ea typeface="SimSun" pitchFamily="2" charset="-122"/>
                        </a:rPr>
                        <a:t>{1, 3, 8, 9}</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0" i="0" u="none" strike="noStrike" cap="none" normalizeH="0" baseline="0" dirty="0" smtClean="0">
                          <a:ln>
                            <a:noFill/>
                          </a:ln>
                          <a:solidFill>
                            <a:schemeClr val="tx1"/>
                          </a:solidFill>
                          <a:effectLst/>
                          <a:latin typeface="Tahoma" pitchFamily="34" charset="0"/>
                          <a:ea typeface="SimSun" pitchFamily="2" charset="-122"/>
                        </a:rPr>
                        <a:t>d1 e2</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smtClean="0">
                          <a:ln>
                            <a:noFill/>
                          </a:ln>
                          <a:solidFill>
                            <a:schemeClr val="tx1"/>
                          </a:solidFill>
                          <a:effectLst/>
                          <a:latin typeface="Tahoma" pitchFamily="34" charset="0"/>
                          <a:ea typeface="SimSun" pitchFamily="2" charset="-122"/>
                        </a:rPr>
                        <a:t>{2, 4, 6, 7}</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0" i="0" u="none" strike="noStrike" cap="none" normalizeH="0" baseline="0" dirty="0" smtClean="0">
                          <a:ln>
                            <a:noFill/>
                          </a:ln>
                          <a:solidFill>
                            <a:schemeClr val="tx1"/>
                          </a:solidFill>
                          <a:effectLst/>
                          <a:latin typeface="Tahoma" pitchFamily="34" charset="0"/>
                          <a:ea typeface="SimSun" pitchFamily="2" charset="-122"/>
                        </a:rPr>
                        <a:t>d2 e1</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smtClean="0">
                          <a:ln>
                            <a:noFill/>
                          </a:ln>
                          <a:solidFill>
                            <a:schemeClr val="tx1"/>
                          </a:solidFill>
                          <a:effectLst/>
                          <a:latin typeface="Tahoma" pitchFamily="34" charset="0"/>
                          <a:ea typeface="SimSun" pitchFamily="2" charset="-122"/>
                        </a:rPr>
                        <a:t>{5, 10}</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smtClean="0">
                          <a:ln>
                            <a:noFill/>
                          </a:ln>
                          <a:solidFill>
                            <a:schemeClr val="tx1"/>
                          </a:solidFill>
                          <a:effectLst/>
                          <a:latin typeface="Tahoma" pitchFamily="34" charset="0"/>
                          <a:ea typeface="SimSun" pitchFamily="2" charset="-122"/>
                        </a:rPr>
                        <a:t>…</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smtClean="0">
                          <a:ln>
                            <a:noFill/>
                          </a:ln>
                          <a:solidFill>
                            <a:schemeClr val="tx1"/>
                          </a:solidFill>
                          <a:effectLst/>
                          <a:latin typeface="Tahoma" pitchFamily="34" charset="0"/>
                          <a:ea typeface="SimSun" pitchFamily="2" charset="-122"/>
                        </a:rPr>
                        <a:t>…</a:t>
                      </a:r>
                    </a:p>
                  </a:txBody>
                  <a:tcPr marL="121920" marR="121920"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50" name="Text Box 2100"/>
          <p:cNvSpPr txBox="1">
            <a:spLocks noChangeArrowheads="1"/>
          </p:cNvSpPr>
          <p:nvPr/>
        </p:nvSpPr>
        <p:spPr bwMode="auto">
          <a:xfrm>
            <a:off x="1709999" y="1139255"/>
            <a:ext cx="16401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mn-lt"/>
                <a:ea typeface="SimSun" pitchFamily="2" charset="-122"/>
              </a:rPr>
              <a:t>Dimensions</a:t>
            </a:r>
          </a:p>
        </p:txBody>
      </p:sp>
      <p:graphicFrame>
        <p:nvGraphicFramePr>
          <p:cNvPr id="19" name="Group 1027"/>
          <p:cNvGraphicFramePr>
            <a:graphicFrameLocks noGrp="1"/>
          </p:cNvGraphicFramePr>
          <p:nvPr>
            <p:extLst>
              <p:ext uri="{D42A27DB-BD31-4B8C-83A1-F6EECF244321}">
                <p14:modId xmlns:p14="http://schemas.microsoft.com/office/powerpoint/2010/main" val="1022103120"/>
              </p:ext>
            </p:extLst>
          </p:nvPr>
        </p:nvGraphicFramePr>
        <p:xfrm>
          <a:off x="5279119" y="1732094"/>
          <a:ext cx="6594879" cy="573443"/>
        </p:xfrm>
        <a:graphic>
          <a:graphicData uri="http://schemas.openxmlformats.org/drawingml/2006/table">
            <a:tbl>
              <a:tblPr/>
              <a:tblGrid>
                <a:gridCol w="439997"/>
                <a:gridCol w="438309"/>
                <a:gridCol w="439995"/>
                <a:gridCol w="438309"/>
                <a:gridCol w="439997"/>
                <a:gridCol w="438309"/>
                <a:gridCol w="439995"/>
                <a:gridCol w="439997"/>
                <a:gridCol w="439995"/>
                <a:gridCol w="439997"/>
                <a:gridCol w="439995"/>
                <a:gridCol w="439997"/>
                <a:gridCol w="439995"/>
                <a:gridCol w="439997"/>
                <a:gridCol w="439995"/>
              </a:tblGrid>
              <a:tr h="57344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H</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I</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J</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K</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L</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M</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N</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Tahoma" pitchFamily="34" charset="0"/>
                          <a:ea typeface="SimSun" pitchFamily="2" charset="-122"/>
                        </a:rPr>
                        <a:t>…</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AutoShape 1061"/>
          <p:cNvSpPr>
            <a:spLocks/>
          </p:cNvSpPr>
          <p:nvPr/>
        </p:nvSpPr>
        <p:spPr bwMode="auto">
          <a:xfrm rot="-5400000">
            <a:off x="5792055" y="1761156"/>
            <a:ext cx="286722" cy="1312593"/>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1" name="AutoShape 1062"/>
          <p:cNvSpPr>
            <a:spLocks/>
          </p:cNvSpPr>
          <p:nvPr/>
        </p:nvSpPr>
        <p:spPr bwMode="auto">
          <a:xfrm rot="-5400000">
            <a:off x="7102987" y="1818054"/>
            <a:ext cx="293085" cy="1284810"/>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2" name="AutoShape 1065"/>
          <p:cNvSpPr>
            <a:spLocks/>
          </p:cNvSpPr>
          <p:nvPr/>
        </p:nvSpPr>
        <p:spPr bwMode="auto">
          <a:xfrm rot="-5400000">
            <a:off x="8362320" y="1820327"/>
            <a:ext cx="286601" cy="1220966"/>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3" name="AutoShape 1067"/>
          <p:cNvSpPr>
            <a:spLocks/>
          </p:cNvSpPr>
          <p:nvPr/>
        </p:nvSpPr>
        <p:spPr bwMode="auto">
          <a:xfrm rot="-5400000">
            <a:off x="9744026" y="1832049"/>
            <a:ext cx="276675" cy="1258736"/>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sp>
        <p:nvSpPr>
          <p:cNvPr id="24" name="AutoShape 1069"/>
          <p:cNvSpPr>
            <a:spLocks/>
          </p:cNvSpPr>
          <p:nvPr/>
        </p:nvSpPr>
        <p:spPr bwMode="auto">
          <a:xfrm rot="-5400000">
            <a:off x="11076410" y="1790938"/>
            <a:ext cx="286722" cy="1361747"/>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1800">
              <a:latin typeface="Verdana" pitchFamily="34" charset="0"/>
              <a:ea typeface="SimSun" pitchFamily="2" charset="-122"/>
            </a:endParaRPr>
          </a:p>
        </p:txBody>
      </p:sp>
      <p:grpSp>
        <p:nvGrpSpPr>
          <p:cNvPr id="25" name="Group 24"/>
          <p:cNvGrpSpPr/>
          <p:nvPr/>
        </p:nvGrpSpPr>
        <p:grpSpPr>
          <a:xfrm>
            <a:off x="5473489" y="2632104"/>
            <a:ext cx="6089512" cy="3477639"/>
            <a:chOff x="1524000" y="3124200"/>
            <a:chExt cx="8128000" cy="3200400"/>
          </a:xfrm>
        </p:grpSpPr>
        <p:sp>
          <p:nvSpPr>
            <p:cNvPr id="26" name="AutoShape 1063"/>
            <p:cNvSpPr>
              <a:spLocks noChangeArrowheads="1"/>
            </p:cNvSpPr>
            <p:nvPr/>
          </p:nvSpPr>
          <p:spPr bwMode="auto">
            <a:xfrm>
              <a:off x="1524000" y="3130550"/>
              <a:ext cx="1219200" cy="838200"/>
            </a:xfrm>
            <a:prstGeom prst="cube">
              <a:avLst>
                <a:gd name="adj" fmla="val 25000"/>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endParaRPr lang="zh-CN" altLang="en-US" sz="2400">
                <a:solidFill>
                  <a:schemeClr val="folHlink"/>
                </a:solidFill>
                <a:latin typeface="Helvetica" pitchFamily="34" charset="0"/>
                <a:ea typeface="SimSun" pitchFamily="2" charset="-122"/>
              </a:endParaRPr>
            </a:p>
          </p:txBody>
        </p:sp>
        <p:sp>
          <p:nvSpPr>
            <p:cNvPr id="27" name="AutoShape 1064"/>
            <p:cNvSpPr>
              <a:spLocks noChangeArrowheads="1"/>
            </p:cNvSpPr>
            <p:nvPr/>
          </p:nvSpPr>
          <p:spPr bwMode="auto">
            <a:xfrm>
              <a:off x="3352800" y="3130550"/>
              <a:ext cx="1219200" cy="838200"/>
            </a:xfrm>
            <a:prstGeom prst="cube">
              <a:avLst>
                <a:gd name="adj" fmla="val 25000"/>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8" name="AutoShape 1066"/>
            <p:cNvSpPr>
              <a:spLocks noChangeArrowheads="1"/>
            </p:cNvSpPr>
            <p:nvPr/>
          </p:nvSpPr>
          <p:spPr bwMode="auto">
            <a:xfrm>
              <a:off x="4978400" y="3124200"/>
              <a:ext cx="1219200" cy="838200"/>
            </a:xfrm>
            <a:prstGeom prst="cube">
              <a:avLst>
                <a:gd name="adj" fmla="val 25000"/>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9" name="AutoShape 1068"/>
            <p:cNvSpPr>
              <a:spLocks noChangeArrowheads="1"/>
            </p:cNvSpPr>
            <p:nvPr/>
          </p:nvSpPr>
          <p:spPr bwMode="auto">
            <a:xfrm>
              <a:off x="6604000" y="3124200"/>
              <a:ext cx="1219200" cy="838200"/>
            </a:xfrm>
            <a:prstGeom prst="cube">
              <a:avLst>
                <a:gd name="adj" fmla="val 25000"/>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30" name="AutoShape 1070"/>
            <p:cNvSpPr>
              <a:spLocks noChangeArrowheads="1"/>
            </p:cNvSpPr>
            <p:nvPr/>
          </p:nvSpPr>
          <p:spPr bwMode="auto">
            <a:xfrm>
              <a:off x="8331200" y="3124200"/>
              <a:ext cx="1219200" cy="838200"/>
            </a:xfrm>
            <a:prstGeom prst="cube">
              <a:avLst>
                <a:gd name="adj" fmla="val 25000"/>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31" name="Line 1071"/>
            <p:cNvSpPr>
              <a:spLocks noChangeShapeType="1"/>
            </p:cNvSpPr>
            <p:nvPr/>
          </p:nvSpPr>
          <p:spPr bwMode="auto">
            <a:xfrm>
              <a:off x="1524000" y="3733800"/>
              <a:ext cx="9144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072"/>
            <p:cNvSpPr>
              <a:spLocks noChangeShapeType="1"/>
            </p:cNvSpPr>
            <p:nvPr/>
          </p:nvSpPr>
          <p:spPr bwMode="auto">
            <a:xfrm>
              <a:off x="3352800" y="3505200"/>
              <a:ext cx="9144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073"/>
            <p:cNvSpPr>
              <a:spLocks noChangeShapeType="1"/>
            </p:cNvSpPr>
            <p:nvPr/>
          </p:nvSpPr>
          <p:spPr bwMode="auto">
            <a:xfrm>
              <a:off x="4978400" y="3810000"/>
              <a:ext cx="9144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1074"/>
            <p:cNvSpPr>
              <a:spLocks noChangeShapeType="1"/>
            </p:cNvSpPr>
            <p:nvPr/>
          </p:nvSpPr>
          <p:spPr bwMode="auto">
            <a:xfrm>
              <a:off x="6604000" y="3657600"/>
              <a:ext cx="9144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075"/>
            <p:cNvSpPr>
              <a:spLocks noChangeShapeType="1"/>
            </p:cNvSpPr>
            <p:nvPr/>
          </p:nvSpPr>
          <p:spPr bwMode="auto">
            <a:xfrm>
              <a:off x="8331200" y="3429000"/>
              <a:ext cx="9144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076"/>
            <p:cNvSpPr>
              <a:spLocks noChangeShapeType="1"/>
            </p:cNvSpPr>
            <p:nvPr/>
          </p:nvSpPr>
          <p:spPr bwMode="auto">
            <a:xfrm flipV="1">
              <a:off x="2438400" y="3505200"/>
              <a:ext cx="304800" cy="22860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077"/>
            <p:cNvSpPr>
              <a:spLocks noChangeShapeType="1"/>
            </p:cNvSpPr>
            <p:nvPr/>
          </p:nvSpPr>
          <p:spPr bwMode="auto">
            <a:xfrm flipV="1">
              <a:off x="4267200" y="3276600"/>
              <a:ext cx="304800" cy="22860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078"/>
            <p:cNvSpPr>
              <a:spLocks noChangeShapeType="1"/>
            </p:cNvSpPr>
            <p:nvPr/>
          </p:nvSpPr>
          <p:spPr bwMode="auto">
            <a:xfrm flipV="1">
              <a:off x="5892800" y="3581400"/>
              <a:ext cx="304800" cy="22860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079"/>
            <p:cNvSpPr>
              <a:spLocks noChangeShapeType="1"/>
            </p:cNvSpPr>
            <p:nvPr/>
          </p:nvSpPr>
          <p:spPr bwMode="auto">
            <a:xfrm flipV="1">
              <a:off x="7518400" y="3429000"/>
              <a:ext cx="304800" cy="22860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080"/>
            <p:cNvSpPr>
              <a:spLocks noChangeShapeType="1"/>
            </p:cNvSpPr>
            <p:nvPr/>
          </p:nvSpPr>
          <p:spPr bwMode="auto">
            <a:xfrm flipV="1">
              <a:off x="9245600" y="3200400"/>
              <a:ext cx="304800" cy="22860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AutoShape 1081"/>
            <p:cNvSpPr>
              <a:spLocks noChangeArrowheads="1"/>
            </p:cNvSpPr>
            <p:nvPr/>
          </p:nvSpPr>
          <p:spPr bwMode="auto">
            <a:xfrm>
              <a:off x="7112000" y="4724400"/>
              <a:ext cx="2540000" cy="1600200"/>
            </a:xfrm>
            <a:prstGeom prst="cube">
              <a:avLst>
                <a:gd name="adj" fmla="val 25000"/>
              </a:avLst>
            </a:prstGeom>
            <a:solidFill>
              <a:schemeClr val="accent1"/>
            </a:solidFill>
            <a:ln w="28575">
              <a:solidFill>
                <a:schemeClr val="folHlink"/>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zh-CN" sz="2400" dirty="0">
                  <a:latin typeface="Helvetica" pitchFamily="34" charset="0"/>
                  <a:ea typeface="SimSun" pitchFamily="2" charset="-122"/>
                </a:rPr>
                <a:t>Online</a:t>
              </a:r>
            </a:p>
            <a:p>
              <a:pPr algn="ctr" eaLnBrk="1" hangingPunct="1">
                <a:spcBef>
                  <a:spcPct val="0"/>
                </a:spcBef>
                <a:buClrTx/>
                <a:buSzTx/>
                <a:buFontTx/>
                <a:buNone/>
              </a:pPr>
              <a:r>
                <a:rPr lang="en-US" altLang="zh-CN" sz="2400" dirty="0">
                  <a:latin typeface="Helvetica" pitchFamily="34" charset="0"/>
                  <a:ea typeface="SimSun" pitchFamily="2" charset="-122"/>
                </a:rPr>
                <a:t>Cube</a:t>
              </a:r>
            </a:p>
          </p:txBody>
        </p:sp>
        <p:sp>
          <p:nvSpPr>
            <p:cNvPr id="42" name="AutoShape 1082"/>
            <p:cNvSpPr>
              <a:spLocks noChangeArrowheads="1"/>
            </p:cNvSpPr>
            <p:nvPr/>
          </p:nvSpPr>
          <p:spPr bwMode="auto">
            <a:xfrm>
              <a:off x="5486400" y="5410200"/>
              <a:ext cx="1117600" cy="381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43" name="AutoShape 1083"/>
            <p:cNvSpPr>
              <a:spLocks noChangeArrowheads="1"/>
            </p:cNvSpPr>
            <p:nvPr/>
          </p:nvSpPr>
          <p:spPr bwMode="auto">
            <a:xfrm>
              <a:off x="1524000" y="4724400"/>
              <a:ext cx="3454400" cy="1600200"/>
            </a:xfrm>
            <a:prstGeom prst="flowChartInternalStorage">
              <a:avLst/>
            </a:prstGeom>
            <a:solidFill>
              <a:schemeClr val="accent1"/>
            </a:solidFill>
            <a:ln w="28575">
              <a:solidFill>
                <a:schemeClr val="folHlink"/>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zh-CN" sz="2400" dirty="0">
                  <a:latin typeface="Helvetica" pitchFamily="34" charset="0"/>
                  <a:ea typeface="SimSun" pitchFamily="2" charset="-122"/>
                </a:rPr>
                <a:t>Instantiated </a:t>
              </a:r>
            </a:p>
            <a:p>
              <a:pPr algn="ctr" eaLnBrk="1" hangingPunct="1">
                <a:spcBef>
                  <a:spcPct val="0"/>
                </a:spcBef>
                <a:buClrTx/>
                <a:buSzTx/>
                <a:buFontTx/>
                <a:buNone/>
              </a:pPr>
              <a:r>
                <a:rPr lang="en-US" altLang="zh-CN" sz="2400" dirty="0">
                  <a:latin typeface="Helvetica" pitchFamily="34" charset="0"/>
                  <a:ea typeface="SimSun" pitchFamily="2" charset="-122"/>
                </a:rPr>
                <a:t>Base Table</a:t>
              </a:r>
            </a:p>
          </p:txBody>
        </p:sp>
        <p:sp>
          <p:nvSpPr>
            <p:cNvPr id="44" name="Line 1084"/>
            <p:cNvSpPr>
              <a:spLocks noChangeShapeType="1"/>
            </p:cNvSpPr>
            <p:nvPr/>
          </p:nvSpPr>
          <p:spPr bwMode="auto">
            <a:xfrm>
              <a:off x="2032000" y="38100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1085"/>
            <p:cNvSpPr>
              <a:spLocks noChangeShapeType="1"/>
            </p:cNvSpPr>
            <p:nvPr/>
          </p:nvSpPr>
          <p:spPr bwMode="auto">
            <a:xfrm flipH="1">
              <a:off x="2438400" y="3581400"/>
              <a:ext cx="1422400" cy="990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086"/>
            <p:cNvSpPr>
              <a:spLocks noChangeShapeType="1"/>
            </p:cNvSpPr>
            <p:nvPr/>
          </p:nvSpPr>
          <p:spPr bwMode="auto">
            <a:xfrm flipH="1">
              <a:off x="3251200" y="3886200"/>
              <a:ext cx="20320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087"/>
            <p:cNvSpPr>
              <a:spLocks noChangeShapeType="1"/>
            </p:cNvSpPr>
            <p:nvPr/>
          </p:nvSpPr>
          <p:spPr bwMode="auto">
            <a:xfrm flipH="1">
              <a:off x="4064000" y="3733800"/>
              <a:ext cx="3149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088"/>
            <p:cNvSpPr>
              <a:spLocks noChangeShapeType="1"/>
            </p:cNvSpPr>
            <p:nvPr/>
          </p:nvSpPr>
          <p:spPr bwMode="auto">
            <a:xfrm flipH="1">
              <a:off x="4673600" y="3505200"/>
              <a:ext cx="375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 name="Striped Right Arrow 1"/>
          <p:cNvSpPr/>
          <p:nvPr/>
        </p:nvSpPr>
        <p:spPr>
          <a:xfrm>
            <a:off x="4695518" y="3263992"/>
            <a:ext cx="600115" cy="902732"/>
          </a:xfrm>
          <a:prstGeom prst="stripedRightArrow">
            <a:avLst/>
          </a:prstGeom>
          <a:solidFill>
            <a:srgbClr val="00B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90734" y="6210114"/>
            <a:ext cx="6131139" cy="461665"/>
          </a:xfrm>
          <a:prstGeom prst="rect">
            <a:avLst/>
          </a:prstGeom>
          <a:solidFill>
            <a:srgbClr val="92D050"/>
          </a:solidFill>
        </p:spPr>
        <p:txBody>
          <a:bodyPr wrap="square" rtlCol="0">
            <a:spAutoFit/>
          </a:bodyPr>
          <a:lstStyle/>
          <a:p>
            <a:r>
              <a:rPr lang="en-US" sz="2400" dirty="0" smtClean="0"/>
              <a:t>Processing query in the form</a:t>
            </a:r>
            <a:r>
              <a:rPr lang="en-US" altLang="zh-CN" sz="2400" dirty="0" smtClean="0">
                <a:ea typeface="SimSun" pitchFamily="2" charset="-122"/>
              </a:rPr>
              <a:t>:  </a:t>
            </a:r>
            <a:r>
              <a:rPr lang="en-US" altLang="zh-CN" sz="2400" dirty="0">
                <a:ea typeface="SimSun" pitchFamily="2" charset="-122"/>
              </a:rPr>
              <a:t>&lt;a</a:t>
            </a:r>
            <a:r>
              <a:rPr lang="en-US" altLang="zh-CN" sz="2400" baseline="-25000" dirty="0">
                <a:ea typeface="SimSun" pitchFamily="2" charset="-122"/>
              </a:rPr>
              <a:t>1</a:t>
            </a:r>
            <a:r>
              <a:rPr lang="en-US" altLang="zh-CN" sz="2400" dirty="0">
                <a:ea typeface="SimSun" pitchFamily="2" charset="-122"/>
              </a:rPr>
              <a:t>, a</a:t>
            </a:r>
            <a:r>
              <a:rPr lang="en-US" altLang="zh-CN" sz="2400" baseline="-25000" dirty="0">
                <a:ea typeface="SimSun" pitchFamily="2" charset="-122"/>
              </a:rPr>
              <a:t>2</a:t>
            </a:r>
            <a:r>
              <a:rPr lang="en-US" altLang="zh-CN" sz="2400" dirty="0">
                <a:ea typeface="SimSun" pitchFamily="2" charset="-122"/>
              </a:rPr>
              <a:t>, …, a</a:t>
            </a:r>
            <a:r>
              <a:rPr lang="en-US" altLang="zh-CN" sz="2400" baseline="-25000" dirty="0">
                <a:ea typeface="SimSun" pitchFamily="2" charset="-122"/>
              </a:rPr>
              <a:t>n</a:t>
            </a:r>
            <a:r>
              <a:rPr lang="en-US" altLang="zh-CN" sz="2400" dirty="0">
                <a:ea typeface="SimSun" pitchFamily="2" charset="-122"/>
              </a:rPr>
              <a:t>: M</a:t>
            </a:r>
            <a:r>
              <a:rPr lang="en-US" altLang="zh-CN" sz="2400" dirty="0" smtClean="0">
                <a:ea typeface="SimSun" pitchFamily="2" charset="-122"/>
              </a:rPr>
              <a:t>&gt;</a:t>
            </a:r>
            <a:endParaRPr lang="en-US" altLang="zh-CN" sz="2400" dirty="0">
              <a:ea typeface="SimSun" pitchFamily="2" charset="-122"/>
            </a:endParaRPr>
          </a:p>
        </p:txBody>
      </p:sp>
    </p:spTree>
    <p:extLst>
      <p:ext uri="{BB962C8B-B14F-4D97-AF65-F5344CB8AC3E}">
        <p14:creationId xmlns:p14="http://schemas.microsoft.com/office/powerpoint/2010/main" val="72695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0" y="221676"/>
            <a:ext cx="12191999" cy="738909"/>
          </a:xfrm>
        </p:spPr>
        <p:txBody>
          <a:bodyPr>
            <a:normAutofit/>
          </a:bodyPr>
          <a:lstStyle/>
          <a:p>
            <a:pPr eaLnBrk="1" hangingPunct="1"/>
            <a:r>
              <a:rPr lang="en-US" altLang="zh-CN" dirty="0" smtClean="0">
                <a:ea typeface="SimSun" pitchFamily="2" charset="-122"/>
              </a:rPr>
              <a:t>Online Query Computation with Shell-Fragments</a:t>
            </a:r>
          </a:p>
        </p:txBody>
      </p:sp>
      <p:sp>
        <p:nvSpPr>
          <p:cNvPr id="31749" name="Rectangle 3"/>
          <p:cNvSpPr>
            <a:spLocks noGrp="1" noChangeArrowheads="1"/>
          </p:cNvSpPr>
          <p:nvPr>
            <p:ph type="body" idx="1"/>
          </p:nvPr>
        </p:nvSpPr>
        <p:spPr>
          <a:xfrm>
            <a:off x="603251" y="1171574"/>
            <a:ext cx="10836274" cy="5200651"/>
          </a:xfrm>
        </p:spPr>
        <p:txBody>
          <a:bodyPr/>
          <a:lstStyle/>
          <a:p>
            <a:pPr marL="609600" indent="-609600">
              <a:spcAft>
                <a:spcPts val="600"/>
              </a:spcAft>
            </a:pPr>
            <a:r>
              <a:rPr lang="en-US" altLang="zh-CN" sz="2400" dirty="0">
                <a:ea typeface="SimSun" pitchFamily="2" charset="-122"/>
              </a:rPr>
              <a:t>A query has the general </a:t>
            </a:r>
            <a:r>
              <a:rPr lang="en-US" altLang="zh-CN" sz="2400" dirty="0" smtClean="0">
                <a:ea typeface="SimSun" pitchFamily="2" charset="-122"/>
              </a:rPr>
              <a:t>form:  &lt;a</a:t>
            </a:r>
            <a:r>
              <a:rPr lang="en-US" altLang="zh-CN" sz="2400" baseline="-25000" dirty="0" smtClean="0">
                <a:ea typeface="SimSun" pitchFamily="2" charset="-122"/>
              </a:rPr>
              <a:t>1</a:t>
            </a:r>
            <a:r>
              <a:rPr lang="en-US" altLang="zh-CN" sz="2400" dirty="0" smtClean="0">
                <a:ea typeface="SimSun" pitchFamily="2" charset="-122"/>
              </a:rPr>
              <a:t>, a</a:t>
            </a:r>
            <a:r>
              <a:rPr lang="en-US" altLang="zh-CN" sz="2400" baseline="-25000" dirty="0" smtClean="0">
                <a:ea typeface="SimSun" pitchFamily="2" charset="-122"/>
              </a:rPr>
              <a:t>2</a:t>
            </a:r>
            <a:r>
              <a:rPr lang="en-US" altLang="zh-CN" sz="2400" dirty="0" smtClean="0">
                <a:ea typeface="SimSun" pitchFamily="2" charset="-122"/>
              </a:rPr>
              <a:t>, …, a</a:t>
            </a:r>
            <a:r>
              <a:rPr lang="en-US" altLang="zh-CN" sz="2400" baseline="-25000" dirty="0" smtClean="0">
                <a:ea typeface="SimSun" pitchFamily="2" charset="-122"/>
              </a:rPr>
              <a:t>n</a:t>
            </a:r>
            <a:r>
              <a:rPr lang="en-US" altLang="zh-CN" sz="2400" dirty="0" smtClean="0">
                <a:ea typeface="SimSun" pitchFamily="2" charset="-122"/>
              </a:rPr>
              <a:t>: M&gt;</a:t>
            </a:r>
            <a:endParaRPr lang="en-US" altLang="zh-CN" sz="2400" dirty="0">
              <a:ea typeface="SimSun" pitchFamily="2" charset="-122"/>
            </a:endParaRPr>
          </a:p>
          <a:p>
            <a:pPr marL="609600" indent="-609600">
              <a:spcAft>
                <a:spcPts val="600"/>
              </a:spcAft>
            </a:pPr>
            <a:r>
              <a:rPr lang="en-US" altLang="zh-CN" sz="2400" dirty="0">
                <a:ea typeface="SimSun" pitchFamily="2" charset="-122"/>
              </a:rPr>
              <a:t>Each </a:t>
            </a:r>
            <a:r>
              <a:rPr lang="en-US" altLang="zh-CN" sz="2400" dirty="0" err="1">
                <a:ea typeface="SimSun" pitchFamily="2" charset="-122"/>
              </a:rPr>
              <a:t>a</a:t>
            </a:r>
            <a:r>
              <a:rPr lang="en-US" altLang="zh-CN" sz="2400" baseline="-25000" dirty="0" err="1">
                <a:ea typeface="SimSun" pitchFamily="2" charset="-122"/>
              </a:rPr>
              <a:t>i</a:t>
            </a:r>
            <a:r>
              <a:rPr lang="en-US" altLang="zh-CN" sz="2400" dirty="0">
                <a:ea typeface="SimSun" pitchFamily="2" charset="-122"/>
              </a:rPr>
              <a:t> has 3 possible </a:t>
            </a:r>
            <a:r>
              <a:rPr lang="en-US" altLang="zh-CN" sz="2400" dirty="0" smtClean="0">
                <a:ea typeface="SimSun" pitchFamily="2" charset="-122"/>
              </a:rPr>
              <a:t>values (e.g., &lt;</a:t>
            </a:r>
            <a:r>
              <a:rPr lang="en-US" altLang="zh-CN" sz="2400" dirty="0">
                <a:ea typeface="SimSun" pitchFamily="2" charset="-122"/>
              </a:rPr>
              <a:t>3, ?, ?, *, 1: count&gt;  returns a 2-D data </a:t>
            </a:r>
            <a:r>
              <a:rPr lang="en-US" altLang="zh-CN" sz="2400" dirty="0" smtClean="0">
                <a:ea typeface="SimSun" pitchFamily="2" charset="-122"/>
              </a:rPr>
              <a:t>cube) </a:t>
            </a:r>
            <a:endParaRPr lang="en-US" altLang="zh-CN" sz="2400" dirty="0">
              <a:ea typeface="SimSun" pitchFamily="2" charset="-122"/>
            </a:endParaRPr>
          </a:p>
          <a:p>
            <a:pPr marL="990600" lvl="1" indent="-533400">
              <a:spcAft>
                <a:spcPts val="600"/>
              </a:spcAft>
            </a:pPr>
            <a:r>
              <a:rPr lang="en-US" altLang="zh-CN" sz="2400" dirty="0">
                <a:ea typeface="SimSun" pitchFamily="2" charset="-122"/>
              </a:rPr>
              <a:t>Instantiated value</a:t>
            </a:r>
          </a:p>
          <a:p>
            <a:pPr marL="990600" lvl="1" indent="-533400">
              <a:spcAft>
                <a:spcPts val="600"/>
              </a:spcAft>
            </a:pPr>
            <a:r>
              <a:rPr lang="en-US" altLang="zh-CN" sz="2400" dirty="0">
                <a:ea typeface="SimSun" pitchFamily="2" charset="-122"/>
              </a:rPr>
              <a:t>Aggregate * function</a:t>
            </a:r>
          </a:p>
          <a:p>
            <a:pPr marL="990600" lvl="1" indent="-533400">
              <a:spcAft>
                <a:spcPts val="600"/>
              </a:spcAft>
            </a:pPr>
            <a:r>
              <a:rPr lang="en-US" altLang="zh-CN" sz="2400" dirty="0">
                <a:ea typeface="SimSun" pitchFamily="2" charset="-122"/>
              </a:rPr>
              <a:t>Inquire ? </a:t>
            </a:r>
            <a:r>
              <a:rPr lang="en-US" altLang="zh-CN" sz="2400" dirty="0" smtClean="0">
                <a:ea typeface="SimSun" pitchFamily="2" charset="-122"/>
              </a:rPr>
              <a:t>Function</a:t>
            </a:r>
          </a:p>
          <a:p>
            <a:pPr marL="609600" indent="-609600">
              <a:spcAft>
                <a:spcPts val="600"/>
              </a:spcAft>
            </a:pPr>
            <a:r>
              <a:rPr lang="en-US" altLang="zh-CN" sz="2400" dirty="0" smtClean="0">
                <a:ea typeface="SimSun" pitchFamily="2" charset="-122"/>
              </a:rPr>
              <a:t>Method: Given the materialized fragment cubes, process a query as follows</a:t>
            </a:r>
          </a:p>
          <a:p>
            <a:pPr marL="990600" lvl="1" indent="-533400">
              <a:spcAft>
                <a:spcPts val="600"/>
              </a:spcAft>
            </a:pPr>
            <a:r>
              <a:rPr lang="en-US" altLang="zh-CN" sz="2400" dirty="0" smtClean="0">
                <a:ea typeface="SimSun" pitchFamily="2" charset="-122"/>
              </a:rPr>
              <a:t>Divide the query into fragments, same as the shell-fragment</a:t>
            </a:r>
          </a:p>
          <a:p>
            <a:pPr marL="990600" lvl="1" indent="-533400">
              <a:spcAft>
                <a:spcPts val="600"/>
              </a:spcAft>
            </a:pPr>
            <a:r>
              <a:rPr lang="en-US" altLang="zh-CN" sz="2400" dirty="0" smtClean="0">
                <a:ea typeface="SimSun" pitchFamily="2" charset="-122"/>
              </a:rPr>
              <a:t>Fetch the corresponding TID list for each fragment from the fragment cube</a:t>
            </a:r>
          </a:p>
          <a:p>
            <a:pPr marL="990600" lvl="1" indent="-533400">
              <a:spcAft>
                <a:spcPts val="600"/>
              </a:spcAft>
            </a:pPr>
            <a:r>
              <a:rPr lang="en-US" altLang="zh-CN" sz="2400" dirty="0" smtClean="0">
                <a:ea typeface="SimSun" pitchFamily="2" charset="-122"/>
              </a:rPr>
              <a:t>Intersect the TID lists from each fragment to construct </a:t>
            </a:r>
            <a:r>
              <a:rPr lang="en-US" altLang="zh-CN" sz="2400" b="1" dirty="0" smtClean="0">
                <a:ea typeface="SimSun" pitchFamily="2" charset="-122"/>
              </a:rPr>
              <a:t>instantiated base table</a:t>
            </a:r>
            <a:endParaRPr lang="en-US" altLang="zh-CN" sz="2400" dirty="0" smtClean="0">
              <a:ea typeface="SimSun" pitchFamily="2" charset="-122"/>
            </a:endParaRPr>
          </a:p>
          <a:p>
            <a:pPr marL="990600" lvl="1" indent="-533400">
              <a:spcAft>
                <a:spcPts val="600"/>
              </a:spcAft>
            </a:pPr>
            <a:r>
              <a:rPr lang="en-US" altLang="zh-CN" sz="2400" dirty="0" smtClean="0">
                <a:ea typeface="SimSun" pitchFamily="2" charset="-122"/>
              </a:rPr>
              <a:t>Compute the data cube using the base table with any cubing algorithm</a:t>
            </a:r>
          </a:p>
        </p:txBody>
      </p:sp>
    </p:spTree>
    <p:extLst>
      <p:ext uri="{BB962C8B-B14F-4D97-AF65-F5344CB8AC3E}">
        <p14:creationId xmlns:p14="http://schemas.microsoft.com/office/powerpoint/2010/main" val="117076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6"/>
          <p:cNvSpPr>
            <a:spLocks noGrp="1" noChangeArrowheads="1"/>
          </p:cNvSpPr>
          <p:nvPr>
            <p:ph type="title"/>
          </p:nvPr>
        </p:nvSpPr>
        <p:spPr>
          <a:xfrm>
            <a:off x="0" y="84308"/>
            <a:ext cx="12191999" cy="791182"/>
          </a:xfrm>
        </p:spPr>
        <p:txBody>
          <a:bodyPr>
            <a:noAutofit/>
          </a:bodyPr>
          <a:lstStyle/>
          <a:p>
            <a:pPr eaLnBrk="1" hangingPunct="1"/>
            <a:r>
              <a:rPr lang="en-US" altLang="zh-CN" sz="3600" dirty="0" smtClean="0">
                <a:ea typeface="SimSun" pitchFamily="2" charset="-122"/>
              </a:rPr>
              <a:t>Experiment: Size vs. Dimensionality (50 and 100 cardinality)</a:t>
            </a:r>
          </a:p>
        </p:txBody>
      </p:sp>
      <p:sp>
        <p:nvSpPr>
          <p:cNvPr id="33797" name="Rectangle 1027"/>
          <p:cNvSpPr>
            <a:spLocks noGrp="1" noChangeArrowheads="1"/>
          </p:cNvSpPr>
          <p:nvPr>
            <p:ph type="body" idx="1"/>
          </p:nvPr>
        </p:nvSpPr>
        <p:spPr>
          <a:xfrm>
            <a:off x="390898" y="5220994"/>
            <a:ext cx="6186790" cy="718631"/>
          </a:xfrm>
          <a:solidFill>
            <a:srgbClr val="FFFF00"/>
          </a:solidFill>
        </p:spPr>
        <p:txBody>
          <a:bodyPr/>
          <a:lstStyle/>
          <a:p>
            <a:pPr eaLnBrk="1" hangingPunct="1">
              <a:lnSpc>
                <a:spcPct val="90000"/>
              </a:lnSpc>
            </a:pPr>
            <a:r>
              <a:rPr lang="zh-CN" altLang="en-US" sz="1800" dirty="0" smtClean="0">
                <a:ea typeface="SimSun" pitchFamily="2" charset="-122"/>
              </a:rPr>
              <a:t>(50-</a:t>
            </a:r>
            <a:r>
              <a:rPr lang="en-US" altLang="zh-CN" sz="1800" dirty="0" smtClean="0">
                <a:ea typeface="SimSun" pitchFamily="2" charset="-122"/>
              </a:rPr>
              <a:t>C): 10</a:t>
            </a:r>
            <a:r>
              <a:rPr lang="en-US" altLang="zh-CN" sz="1800" baseline="30000" dirty="0" smtClean="0">
                <a:ea typeface="SimSun" pitchFamily="2" charset="-122"/>
              </a:rPr>
              <a:t>6</a:t>
            </a:r>
            <a:r>
              <a:rPr lang="en-US" altLang="zh-CN" sz="1800" dirty="0" smtClean="0">
                <a:ea typeface="SimSun" pitchFamily="2" charset="-122"/>
              </a:rPr>
              <a:t> tuples, 0 skew, 50 cardinality, fragment size 3</a:t>
            </a:r>
          </a:p>
          <a:p>
            <a:pPr eaLnBrk="1" hangingPunct="1">
              <a:lnSpc>
                <a:spcPct val="90000"/>
              </a:lnSpc>
            </a:pPr>
            <a:r>
              <a:rPr lang="en-US" altLang="zh-CN" sz="1800" dirty="0" smtClean="0">
                <a:ea typeface="SimSun" pitchFamily="2" charset="-122"/>
              </a:rPr>
              <a:t>(100-C): 10</a:t>
            </a:r>
            <a:r>
              <a:rPr lang="en-US" altLang="zh-CN" sz="1800" baseline="30000" dirty="0" smtClean="0">
                <a:ea typeface="SimSun" pitchFamily="2" charset="-122"/>
              </a:rPr>
              <a:t>6</a:t>
            </a:r>
            <a:r>
              <a:rPr lang="en-US" altLang="zh-CN" sz="1800" dirty="0" smtClean="0">
                <a:ea typeface="SimSun" pitchFamily="2" charset="-122"/>
              </a:rPr>
              <a:t> tuples, 2 skew, 100 cardinality, fragment size 2</a:t>
            </a:r>
          </a:p>
        </p:txBody>
      </p:sp>
      <p:pic>
        <p:nvPicPr>
          <p:cNvPr id="33798"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98" y="1610209"/>
            <a:ext cx="5855984" cy="348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27"/>
          <p:cNvSpPr txBox="1">
            <a:spLocks noChangeArrowheads="1"/>
          </p:cNvSpPr>
          <p:nvPr/>
        </p:nvSpPr>
        <p:spPr>
          <a:xfrm>
            <a:off x="6721812" y="1079770"/>
            <a:ext cx="5048655" cy="5778230"/>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None/>
            </a:pPr>
            <a:r>
              <a:rPr lang="en-US" altLang="zh-CN" sz="2400" b="1" dirty="0" smtClean="0">
                <a:ea typeface="SimSun" pitchFamily="2" charset="-122"/>
              </a:rPr>
              <a:t>Experiments on real-world data</a:t>
            </a:r>
          </a:p>
          <a:p>
            <a:r>
              <a:rPr lang="en-US" altLang="zh-CN" sz="2400" dirty="0" smtClean="0">
                <a:ea typeface="SimSun" pitchFamily="2" charset="-122"/>
              </a:rPr>
              <a:t>UCI Forest </a:t>
            </a:r>
            <a:r>
              <a:rPr lang="en-US" altLang="zh-CN" sz="2400" dirty="0" err="1" smtClean="0">
                <a:ea typeface="SimSun" pitchFamily="2" charset="-122"/>
              </a:rPr>
              <a:t>CoverType</a:t>
            </a:r>
            <a:r>
              <a:rPr lang="en-US" altLang="zh-CN" sz="2400" dirty="0" smtClean="0">
                <a:ea typeface="SimSun" pitchFamily="2" charset="-122"/>
              </a:rPr>
              <a:t> data set</a:t>
            </a:r>
          </a:p>
          <a:p>
            <a:pPr lvl="1"/>
            <a:r>
              <a:rPr lang="en-US" altLang="zh-CN" sz="2400" dirty="0" smtClean="0">
                <a:ea typeface="SimSun" pitchFamily="2" charset="-122"/>
              </a:rPr>
              <a:t>54 dimensions, 581K tuples</a:t>
            </a:r>
          </a:p>
          <a:p>
            <a:pPr lvl="1"/>
            <a:r>
              <a:rPr lang="en-US" altLang="zh-CN" sz="2400" dirty="0" smtClean="0">
                <a:ea typeface="SimSun" pitchFamily="2" charset="-122"/>
              </a:rPr>
              <a:t>Shell fragments of size 2 took 33 seconds and 325MB to compute</a:t>
            </a:r>
          </a:p>
          <a:p>
            <a:pPr lvl="1"/>
            <a:r>
              <a:rPr lang="en-US" altLang="zh-CN" sz="2400" dirty="0" smtClean="0">
                <a:ea typeface="SimSun" pitchFamily="2" charset="-122"/>
              </a:rPr>
              <a:t>3-D subquery with 1 instantiate D: 85ms~1.4 sec.</a:t>
            </a:r>
          </a:p>
          <a:p>
            <a:r>
              <a:rPr lang="en-US" altLang="zh-CN" sz="2400" dirty="0" smtClean="0">
                <a:ea typeface="SimSun" pitchFamily="2" charset="-122"/>
              </a:rPr>
              <a:t>Longitudinal Study of Vocational Rehab. </a:t>
            </a:r>
          </a:p>
          <a:p>
            <a:pPr lvl="1"/>
            <a:r>
              <a:rPr lang="en-US" altLang="zh-CN" sz="2400" dirty="0" smtClean="0">
                <a:ea typeface="SimSun" pitchFamily="2" charset="-122"/>
              </a:rPr>
              <a:t>Data: 24 dimensions, 8818 tuples</a:t>
            </a:r>
          </a:p>
          <a:p>
            <a:pPr lvl="1"/>
            <a:r>
              <a:rPr lang="en-US" altLang="zh-CN" sz="2400" dirty="0" smtClean="0">
                <a:ea typeface="SimSun" pitchFamily="2" charset="-122"/>
              </a:rPr>
              <a:t>Shell fragments of size 3 took 0.9 seconds and 60MB to compute</a:t>
            </a:r>
          </a:p>
          <a:p>
            <a:pPr lvl="1"/>
            <a:r>
              <a:rPr lang="en-US" altLang="zh-CN" sz="2400" dirty="0" smtClean="0">
                <a:ea typeface="SimSun" pitchFamily="2" charset="-122"/>
              </a:rPr>
              <a:t>5-D query with 0 instantiated D: 227ms~2.6 sec.</a:t>
            </a:r>
          </a:p>
        </p:txBody>
      </p:sp>
      <p:sp>
        <p:nvSpPr>
          <p:cNvPr id="6" name="Rectangle 1027"/>
          <p:cNvSpPr txBox="1">
            <a:spLocks noChangeArrowheads="1"/>
          </p:cNvSpPr>
          <p:nvPr/>
        </p:nvSpPr>
        <p:spPr>
          <a:xfrm>
            <a:off x="1209674" y="1273248"/>
            <a:ext cx="4686299" cy="336961"/>
          </a:xfrm>
          <a:prstGeom prst="rect">
            <a:avLst/>
          </a:prstGeom>
          <a:solidFill>
            <a:srgbClr val="92D050"/>
          </a:solidFill>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lnSpc>
                <a:spcPct val="90000"/>
              </a:lnSpc>
              <a:buNone/>
            </a:pPr>
            <a:r>
              <a:rPr lang="en-US" altLang="zh-CN" sz="2000" dirty="0" smtClean="0">
                <a:ea typeface="SimSun" pitchFamily="2" charset="-122"/>
              </a:rPr>
              <a:t>Limited size of materialized shell fragments</a:t>
            </a:r>
          </a:p>
        </p:txBody>
      </p:sp>
    </p:spTree>
    <p:extLst>
      <p:ext uri="{BB962C8B-B14F-4D97-AF65-F5344CB8AC3E}">
        <p14:creationId xmlns:p14="http://schemas.microsoft.com/office/powerpoint/2010/main" val="3926087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872" y="1254081"/>
            <a:ext cx="3653066" cy="216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Grp="1" noChangeArrowheads="1"/>
          </p:cNvSpPr>
          <p:nvPr>
            <p:ph type="title" idx="4294967295"/>
          </p:nvPr>
        </p:nvSpPr>
        <p:spPr>
          <a:xfrm>
            <a:off x="812800" y="152400"/>
            <a:ext cx="10769600" cy="1066800"/>
          </a:xfrm>
          <a:noFill/>
        </p:spPr>
        <p:txBody>
          <a:bodyPr lIns="92075" tIns="46038" rIns="92075" bIns="46038" anchor="ctr"/>
          <a:lstStyle/>
          <a:p>
            <a:pPr eaLnBrk="1" hangingPunct="1"/>
            <a:r>
              <a:rPr lang="en-US" altLang="zh-CN" dirty="0" smtClean="0">
                <a:ea typeface="SimSun" pitchFamily="2" charset="-122"/>
              </a:rPr>
              <a:t>Chapter 5: Data Cube Technology</a:t>
            </a:r>
          </a:p>
        </p:txBody>
      </p:sp>
      <p:sp>
        <p:nvSpPr>
          <p:cNvPr id="5125" name="Rectangle 3"/>
          <p:cNvSpPr>
            <a:spLocks noGrp="1" noChangeArrowheads="1"/>
          </p:cNvSpPr>
          <p:nvPr>
            <p:ph type="body" idx="4294967295"/>
          </p:nvPr>
        </p:nvSpPr>
        <p:spPr>
          <a:xfrm>
            <a:off x="781214" y="1362172"/>
            <a:ext cx="10056119" cy="4876800"/>
          </a:xfrm>
          <a:noFill/>
        </p:spPr>
        <p:txBody>
          <a:bodyPr lIns="92075" tIns="46038" rIns="92075" bIns="46038"/>
          <a:lstStyle/>
          <a:p>
            <a:pPr eaLnBrk="1" hangingPunct="1">
              <a:lnSpc>
                <a:spcPct val="200000"/>
              </a:lnSpc>
              <a:spcAft>
                <a:spcPts val="600"/>
              </a:spcAft>
            </a:pPr>
            <a:r>
              <a:rPr lang="en-US" altLang="zh-CN" sz="2800" dirty="0" smtClean="0">
                <a:ea typeface="SimSun" pitchFamily="2" charset="-122"/>
              </a:rPr>
              <a:t>Data Cube Computation: Basic Concepts </a:t>
            </a:r>
          </a:p>
          <a:p>
            <a:pPr>
              <a:lnSpc>
                <a:spcPct val="200000"/>
              </a:lnSpc>
              <a:spcAft>
                <a:spcPts val="600"/>
              </a:spcAft>
            </a:pPr>
            <a:r>
              <a:rPr lang="en-US" altLang="zh-CN" sz="2800" dirty="0" smtClean="0">
                <a:ea typeface="SimSun" pitchFamily="2" charset="-122"/>
              </a:rPr>
              <a:t>Data Cube Computation Methods</a:t>
            </a:r>
          </a:p>
          <a:p>
            <a:pPr eaLnBrk="1" hangingPunct="1">
              <a:lnSpc>
                <a:spcPct val="200000"/>
              </a:lnSpc>
              <a:spcAft>
                <a:spcPts val="600"/>
              </a:spcAft>
            </a:pPr>
            <a:r>
              <a:rPr lang="en-US" altLang="zh-CN" sz="2800" dirty="0" smtClean="0">
                <a:ea typeface="SimSun" pitchFamily="2" charset="-122"/>
              </a:rPr>
              <a:t>Processing Advanced Queries with Data Cube Technology</a:t>
            </a:r>
          </a:p>
          <a:p>
            <a:pPr eaLnBrk="1" hangingPunct="1">
              <a:lnSpc>
                <a:spcPct val="200000"/>
              </a:lnSpc>
              <a:spcAft>
                <a:spcPts val="600"/>
              </a:spcAft>
            </a:pPr>
            <a:r>
              <a:rPr lang="en-US" altLang="zh-CN" sz="2800" dirty="0" smtClean="0">
                <a:ea typeface="SimSun" pitchFamily="2" charset="-122"/>
              </a:rPr>
              <a:t>Multidimensional Data Analysis in Cube Space</a:t>
            </a:r>
          </a:p>
          <a:p>
            <a:pPr eaLnBrk="1" hangingPunct="1">
              <a:lnSpc>
                <a:spcPct val="200000"/>
              </a:lnSpc>
              <a:spcAft>
                <a:spcPts val="600"/>
              </a:spcAft>
            </a:pPr>
            <a:r>
              <a:rPr lang="en-US" altLang="zh-CN" sz="2800" dirty="0" smtClean="0">
                <a:ea typeface="SimSun" pitchFamily="2" charset="-122"/>
              </a:rPr>
              <a:t>Summary</a:t>
            </a:r>
          </a:p>
        </p:txBody>
      </p:sp>
      <p:sp>
        <p:nvSpPr>
          <p:cNvPr id="2" name="Striped Right Arrow 1"/>
          <p:cNvSpPr/>
          <p:nvPr/>
        </p:nvSpPr>
        <p:spPr>
          <a:xfrm rot="8814220">
            <a:off x="9823107" y="3398848"/>
            <a:ext cx="586596" cy="68162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256270"/>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872" y="1254081"/>
            <a:ext cx="3653066" cy="216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Grp="1" noChangeArrowheads="1"/>
          </p:cNvSpPr>
          <p:nvPr>
            <p:ph type="title" idx="4294967295"/>
          </p:nvPr>
        </p:nvSpPr>
        <p:spPr>
          <a:xfrm>
            <a:off x="812800" y="152400"/>
            <a:ext cx="10769600" cy="1066800"/>
          </a:xfrm>
          <a:noFill/>
        </p:spPr>
        <p:txBody>
          <a:bodyPr lIns="92075" tIns="46038" rIns="92075" bIns="46038" anchor="ctr"/>
          <a:lstStyle/>
          <a:p>
            <a:pPr eaLnBrk="1" hangingPunct="1"/>
            <a:r>
              <a:rPr lang="en-US" altLang="zh-CN" dirty="0" smtClean="0">
                <a:ea typeface="SimSun" pitchFamily="2" charset="-122"/>
              </a:rPr>
              <a:t>Chapter 5: Data Cube Technology</a:t>
            </a:r>
          </a:p>
        </p:txBody>
      </p:sp>
      <p:sp>
        <p:nvSpPr>
          <p:cNvPr id="5125" name="Rectangle 3"/>
          <p:cNvSpPr>
            <a:spLocks noGrp="1" noChangeArrowheads="1"/>
          </p:cNvSpPr>
          <p:nvPr>
            <p:ph type="body" idx="4294967295"/>
          </p:nvPr>
        </p:nvSpPr>
        <p:spPr>
          <a:xfrm>
            <a:off x="781214" y="1362172"/>
            <a:ext cx="10056119" cy="4876800"/>
          </a:xfrm>
          <a:noFill/>
        </p:spPr>
        <p:txBody>
          <a:bodyPr lIns="92075" tIns="46038" rIns="92075" bIns="46038"/>
          <a:lstStyle/>
          <a:p>
            <a:pPr eaLnBrk="1" hangingPunct="1">
              <a:lnSpc>
                <a:spcPct val="200000"/>
              </a:lnSpc>
              <a:spcAft>
                <a:spcPts val="600"/>
              </a:spcAft>
            </a:pPr>
            <a:r>
              <a:rPr lang="en-US" altLang="zh-CN" sz="2800" dirty="0" smtClean="0">
                <a:ea typeface="SimSun" pitchFamily="2" charset="-122"/>
              </a:rPr>
              <a:t>Data Cube Computation: Basic Concepts </a:t>
            </a:r>
          </a:p>
          <a:p>
            <a:pPr>
              <a:lnSpc>
                <a:spcPct val="200000"/>
              </a:lnSpc>
              <a:spcAft>
                <a:spcPts val="600"/>
              </a:spcAft>
            </a:pPr>
            <a:r>
              <a:rPr lang="en-US" altLang="zh-CN" sz="2800" dirty="0" smtClean="0">
                <a:ea typeface="SimSun" pitchFamily="2" charset="-122"/>
              </a:rPr>
              <a:t>Data Cube Computation Methods</a:t>
            </a:r>
          </a:p>
          <a:p>
            <a:pPr eaLnBrk="1" hangingPunct="1">
              <a:lnSpc>
                <a:spcPct val="200000"/>
              </a:lnSpc>
              <a:spcAft>
                <a:spcPts val="600"/>
              </a:spcAft>
            </a:pPr>
            <a:r>
              <a:rPr lang="en-US" altLang="zh-CN" sz="2800" dirty="0" smtClean="0">
                <a:ea typeface="SimSun" pitchFamily="2" charset="-122"/>
              </a:rPr>
              <a:t>Processing Advanced Queries with Data Cube Technology</a:t>
            </a:r>
          </a:p>
          <a:p>
            <a:pPr eaLnBrk="1" hangingPunct="1">
              <a:lnSpc>
                <a:spcPct val="200000"/>
              </a:lnSpc>
              <a:spcAft>
                <a:spcPts val="600"/>
              </a:spcAft>
            </a:pPr>
            <a:r>
              <a:rPr lang="en-US" altLang="zh-CN" sz="2800" dirty="0" smtClean="0">
                <a:ea typeface="SimSun" pitchFamily="2" charset="-122"/>
              </a:rPr>
              <a:t>Multidimensional Data Analysis in Cube Space</a:t>
            </a:r>
          </a:p>
          <a:p>
            <a:pPr eaLnBrk="1" hangingPunct="1">
              <a:lnSpc>
                <a:spcPct val="200000"/>
              </a:lnSpc>
              <a:spcAft>
                <a:spcPts val="600"/>
              </a:spcAft>
            </a:pPr>
            <a:r>
              <a:rPr lang="en-US" altLang="zh-CN" sz="2800" dirty="0" smtClean="0">
                <a:ea typeface="SimSun" pitchFamily="2" charset="-122"/>
              </a:rPr>
              <a:t>Summary</a:t>
            </a:r>
          </a:p>
        </p:txBody>
      </p:sp>
      <p:sp>
        <p:nvSpPr>
          <p:cNvPr id="2" name="Striped Right Arrow 1"/>
          <p:cNvSpPr/>
          <p:nvPr/>
        </p:nvSpPr>
        <p:spPr>
          <a:xfrm rot="8814220">
            <a:off x="8242663" y="4360961"/>
            <a:ext cx="586596" cy="68162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411186"/>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smtClean="0"/>
              <a:t>Data Mining in Cube Space</a:t>
            </a:r>
          </a:p>
        </p:txBody>
      </p:sp>
      <p:sp>
        <p:nvSpPr>
          <p:cNvPr id="48132" name="Rectangle 3"/>
          <p:cNvSpPr>
            <a:spLocks noGrp="1" noChangeArrowheads="1"/>
          </p:cNvSpPr>
          <p:nvPr>
            <p:ph type="body" idx="1"/>
          </p:nvPr>
        </p:nvSpPr>
        <p:spPr>
          <a:xfrm>
            <a:off x="603250" y="1143000"/>
            <a:ext cx="11480800" cy="5334000"/>
          </a:xfrm>
        </p:spPr>
        <p:txBody>
          <a:bodyPr/>
          <a:lstStyle/>
          <a:p>
            <a:pPr>
              <a:spcAft>
                <a:spcPts val="600"/>
              </a:spcAft>
            </a:pPr>
            <a:r>
              <a:rPr lang="en-US" altLang="en-US" sz="2400" dirty="0" smtClean="0"/>
              <a:t>Data cube greatly increases the analysis bandwidth </a:t>
            </a:r>
          </a:p>
          <a:p>
            <a:pPr>
              <a:spcAft>
                <a:spcPts val="600"/>
              </a:spcAft>
            </a:pPr>
            <a:r>
              <a:rPr lang="en-US" altLang="en-US" sz="2400" dirty="0" smtClean="0"/>
              <a:t>Four ways to interact OLAP-styled analysis and data mining</a:t>
            </a:r>
          </a:p>
          <a:p>
            <a:pPr marL="762000" lvl="1" indent="-304800">
              <a:spcAft>
                <a:spcPts val="600"/>
              </a:spcAft>
            </a:pPr>
            <a:r>
              <a:rPr lang="en-US" altLang="en-US" sz="2400" dirty="0" smtClean="0"/>
              <a:t>Using cube space to define data space for mining </a:t>
            </a:r>
          </a:p>
          <a:p>
            <a:pPr marL="762000" lvl="1" indent="-304800">
              <a:spcAft>
                <a:spcPts val="600"/>
              </a:spcAft>
            </a:pPr>
            <a:r>
              <a:rPr lang="en-US" altLang="en-US" sz="2400" dirty="0" smtClean="0"/>
              <a:t>Using OLAP queries to generate features and targets for mining, e.g., multi-feature cube</a:t>
            </a:r>
          </a:p>
          <a:p>
            <a:pPr marL="762000" lvl="1" indent="-304800">
              <a:spcAft>
                <a:spcPts val="600"/>
              </a:spcAft>
            </a:pPr>
            <a:r>
              <a:rPr lang="en-US" altLang="en-US" sz="2400" dirty="0" smtClean="0"/>
              <a:t>Using data-mining models as building blocks in a multi-step mining process, e.g., prediction cube</a:t>
            </a:r>
          </a:p>
          <a:p>
            <a:pPr marL="762000" lvl="1" indent="-304800">
              <a:spcAft>
                <a:spcPts val="600"/>
              </a:spcAft>
            </a:pPr>
            <a:r>
              <a:rPr lang="en-US" altLang="en-US" sz="2400" dirty="0" smtClean="0"/>
              <a:t>Using data-cube computation techniques to speed up repeated model construction</a:t>
            </a:r>
          </a:p>
          <a:p>
            <a:pPr marL="1181100" lvl="2" indent="-266700">
              <a:spcAft>
                <a:spcPts val="600"/>
              </a:spcAft>
            </a:pPr>
            <a:r>
              <a:rPr lang="en-US" altLang="en-US" sz="2400" dirty="0" smtClean="0"/>
              <a:t>Cube-space data mining may require building a model for each candidate data space</a:t>
            </a:r>
          </a:p>
          <a:p>
            <a:pPr marL="1181100" lvl="2" indent="-266700">
              <a:spcAft>
                <a:spcPts val="600"/>
              </a:spcAft>
            </a:pPr>
            <a:r>
              <a:rPr lang="en-US" altLang="en-US" sz="2400" dirty="0" smtClean="0"/>
              <a:t>Sharing computation across model-construction for different candidates may lead to efficient mining</a:t>
            </a:r>
          </a:p>
        </p:txBody>
      </p:sp>
    </p:spTree>
    <p:extLst>
      <p:ext uri="{BB962C8B-B14F-4D97-AF65-F5344CB8AC3E}">
        <p14:creationId xmlns:p14="http://schemas.microsoft.com/office/powerpoint/2010/main" val="313621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a:xfrm>
            <a:off x="0" y="0"/>
            <a:ext cx="11988800" cy="1219200"/>
          </a:xfrm>
        </p:spPr>
        <p:txBody>
          <a:bodyPr>
            <a:noAutofit/>
          </a:bodyPr>
          <a:lstStyle/>
          <a:p>
            <a:pPr eaLnBrk="1" hangingPunct="1"/>
            <a:r>
              <a:rPr lang="en-US" altLang="zh-CN" dirty="0" smtClean="0">
                <a:ea typeface="SimSun" pitchFamily="2" charset="-122"/>
              </a:rPr>
              <a:t>Complex Aggregation at Multiple Granularities: Multi-Feature Cubes</a:t>
            </a:r>
          </a:p>
        </p:txBody>
      </p:sp>
      <p:sp>
        <p:nvSpPr>
          <p:cNvPr id="49157" name="Rectangle 3"/>
          <p:cNvSpPr>
            <a:spLocks noGrp="1" noChangeArrowheads="1"/>
          </p:cNvSpPr>
          <p:nvPr>
            <p:ph type="body" idx="4294967295"/>
          </p:nvPr>
        </p:nvSpPr>
        <p:spPr>
          <a:xfrm>
            <a:off x="536576" y="1295400"/>
            <a:ext cx="11070167" cy="5029200"/>
          </a:xfrm>
        </p:spPr>
        <p:txBody>
          <a:bodyPr/>
          <a:lstStyle/>
          <a:p>
            <a:pPr marL="457200" eaLnBrk="1" hangingPunct="1">
              <a:spcBef>
                <a:spcPts val="600"/>
              </a:spcBef>
            </a:pPr>
            <a:r>
              <a:rPr lang="en-US" altLang="zh-CN" dirty="0" smtClean="0">
                <a:ea typeface="SimSun" pitchFamily="2" charset="-122"/>
              </a:rPr>
              <a:t>Multi-feature cubes (Ross, et al. 1998): Compute complex queries involving multiple dependent aggregates at multiple granularities</a:t>
            </a:r>
          </a:p>
          <a:p>
            <a:pPr marL="457200" eaLnBrk="1" hangingPunct="1">
              <a:spcBef>
                <a:spcPts val="600"/>
              </a:spcBef>
            </a:pPr>
            <a:r>
              <a:rPr lang="en-US" altLang="zh-CN" dirty="0" smtClean="0">
                <a:ea typeface="SimSun" pitchFamily="2" charset="-122"/>
              </a:rPr>
              <a:t>Ex. Grouping by all subsets of {item, region, month}, find the maximum price in 2010 for each group, and the total sales among all maximum price tuples</a:t>
            </a:r>
          </a:p>
          <a:p>
            <a:pPr marL="1371600" lvl="4" eaLnBrk="1" hangingPunct="1">
              <a:spcBef>
                <a:spcPts val="600"/>
              </a:spcBef>
              <a:buFont typeface="Wingdings" pitchFamily="2" charset="2"/>
              <a:buNone/>
            </a:pPr>
            <a:r>
              <a:rPr lang="en-US" altLang="zh-CN" dirty="0" smtClean="0">
                <a:solidFill>
                  <a:srgbClr val="FF0000"/>
                </a:solidFill>
                <a:ea typeface="SimSun" pitchFamily="2" charset="-122"/>
              </a:rPr>
              <a:t>select</a:t>
            </a:r>
            <a:r>
              <a:rPr lang="en-US" altLang="zh-CN" dirty="0" smtClean="0">
                <a:ea typeface="SimSun" pitchFamily="2" charset="-122"/>
              </a:rPr>
              <a:t> item, region, month, max(price), sum(</a:t>
            </a:r>
            <a:r>
              <a:rPr lang="en-US" altLang="zh-CN" dirty="0" err="1" smtClean="0">
                <a:ea typeface="SimSun" pitchFamily="2" charset="-122"/>
              </a:rPr>
              <a:t>R.sales</a:t>
            </a:r>
            <a:r>
              <a:rPr lang="en-US" altLang="zh-CN" dirty="0" smtClean="0">
                <a:ea typeface="SimSun" pitchFamily="2" charset="-122"/>
              </a:rPr>
              <a:t>)</a:t>
            </a:r>
          </a:p>
          <a:p>
            <a:pPr marL="1371600" lvl="4" eaLnBrk="1" hangingPunct="1">
              <a:spcBef>
                <a:spcPts val="600"/>
              </a:spcBef>
              <a:buFont typeface="Wingdings" pitchFamily="2" charset="2"/>
              <a:buNone/>
            </a:pPr>
            <a:r>
              <a:rPr lang="en-US" altLang="zh-CN" dirty="0" smtClean="0">
                <a:solidFill>
                  <a:srgbClr val="FF0000"/>
                </a:solidFill>
                <a:ea typeface="SimSun" pitchFamily="2" charset="-122"/>
              </a:rPr>
              <a:t>from</a:t>
            </a:r>
            <a:r>
              <a:rPr lang="en-US" altLang="zh-CN" dirty="0" smtClean="0">
                <a:solidFill>
                  <a:schemeClr val="hlink"/>
                </a:solidFill>
                <a:ea typeface="SimSun" pitchFamily="2" charset="-122"/>
              </a:rPr>
              <a:t> </a:t>
            </a:r>
            <a:r>
              <a:rPr lang="en-US" altLang="zh-CN" dirty="0" smtClean="0">
                <a:ea typeface="SimSun" pitchFamily="2" charset="-122"/>
              </a:rPr>
              <a:t>purchases</a:t>
            </a:r>
          </a:p>
          <a:p>
            <a:pPr marL="1371600" lvl="4" eaLnBrk="1" hangingPunct="1">
              <a:spcBef>
                <a:spcPts val="600"/>
              </a:spcBef>
              <a:buFont typeface="Wingdings" pitchFamily="2" charset="2"/>
              <a:buNone/>
            </a:pPr>
            <a:r>
              <a:rPr lang="en-US" altLang="zh-CN" dirty="0" smtClean="0">
                <a:solidFill>
                  <a:srgbClr val="FF0000"/>
                </a:solidFill>
                <a:ea typeface="SimSun" pitchFamily="2" charset="-122"/>
              </a:rPr>
              <a:t>where</a:t>
            </a:r>
            <a:r>
              <a:rPr lang="en-US" altLang="zh-CN" dirty="0" smtClean="0">
                <a:ea typeface="SimSun" pitchFamily="2" charset="-122"/>
              </a:rPr>
              <a:t> year = 2010</a:t>
            </a:r>
          </a:p>
          <a:p>
            <a:pPr marL="1371600" lvl="4" eaLnBrk="1" hangingPunct="1">
              <a:spcBef>
                <a:spcPts val="600"/>
              </a:spcBef>
              <a:buFont typeface="Wingdings" pitchFamily="2" charset="2"/>
              <a:buNone/>
            </a:pPr>
            <a:r>
              <a:rPr lang="en-US" altLang="zh-CN" dirty="0" smtClean="0">
                <a:solidFill>
                  <a:srgbClr val="FF0000"/>
                </a:solidFill>
                <a:ea typeface="SimSun" pitchFamily="2" charset="-122"/>
              </a:rPr>
              <a:t>cube by </a:t>
            </a:r>
            <a:r>
              <a:rPr lang="en-US" altLang="zh-CN" dirty="0" smtClean="0">
                <a:ea typeface="SimSun" pitchFamily="2" charset="-122"/>
              </a:rPr>
              <a:t>item, region, month: R</a:t>
            </a:r>
          </a:p>
          <a:p>
            <a:pPr marL="1371600" lvl="4" eaLnBrk="1" hangingPunct="1">
              <a:spcBef>
                <a:spcPts val="600"/>
              </a:spcBef>
              <a:buFont typeface="Wingdings" pitchFamily="2" charset="2"/>
              <a:buNone/>
            </a:pPr>
            <a:r>
              <a:rPr lang="en-US" altLang="zh-CN" dirty="0" smtClean="0">
                <a:solidFill>
                  <a:srgbClr val="FF0000"/>
                </a:solidFill>
                <a:ea typeface="SimSun" pitchFamily="2" charset="-122"/>
              </a:rPr>
              <a:t>such that </a:t>
            </a:r>
            <a:r>
              <a:rPr lang="en-US" altLang="zh-CN" dirty="0" err="1" smtClean="0">
                <a:ea typeface="SimSun" pitchFamily="2" charset="-122"/>
              </a:rPr>
              <a:t>R.price</a:t>
            </a:r>
            <a:r>
              <a:rPr lang="en-US" altLang="zh-CN" dirty="0" smtClean="0">
                <a:ea typeface="SimSun" pitchFamily="2" charset="-122"/>
              </a:rPr>
              <a:t> = max(price)</a:t>
            </a:r>
          </a:p>
          <a:p>
            <a:pPr marL="457200" eaLnBrk="1" hangingPunct="1">
              <a:spcBef>
                <a:spcPts val="600"/>
              </a:spcBef>
            </a:pPr>
            <a:r>
              <a:rPr lang="en-US" altLang="zh-CN" dirty="0" smtClean="0">
                <a:ea typeface="SimSun" pitchFamily="2" charset="-122"/>
              </a:rPr>
              <a:t>Continuing the last example, among the max price tuples, find the  min and max shelf live, and find the fraction of the total sales due to tuple that have min shelf life within the set of all max price tuples</a:t>
            </a:r>
          </a:p>
        </p:txBody>
      </p:sp>
    </p:spTree>
    <p:extLst>
      <p:ext uri="{BB962C8B-B14F-4D97-AF65-F5344CB8AC3E}">
        <p14:creationId xmlns:p14="http://schemas.microsoft.com/office/powerpoint/2010/main" val="4251202515"/>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872" y="1254081"/>
            <a:ext cx="3653066" cy="216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Grp="1" noChangeArrowheads="1"/>
          </p:cNvSpPr>
          <p:nvPr>
            <p:ph type="title" idx="4294967295"/>
          </p:nvPr>
        </p:nvSpPr>
        <p:spPr>
          <a:xfrm>
            <a:off x="812800" y="152400"/>
            <a:ext cx="10769600" cy="1066800"/>
          </a:xfrm>
          <a:noFill/>
        </p:spPr>
        <p:txBody>
          <a:bodyPr lIns="92075" tIns="46038" rIns="92075" bIns="46038" anchor="ctr"/>
          <a:lstStyle/>
          <a:p>
            <a:pPr eaLnBrk="1" hangingPunct="1"/>
            <a:r>
              <a:rPr lang="en-US" altLang="zh-CN" dirty="0" smtClean="0">
                <a:ea typeface="SimSun" pitchFamily="2" charset="-122"/>
              </a:rPr>
              <a:t>Chapter 5: Data Cube Technology</a:t>
            </a:r>
          </a:p>
        </p:txBody>
      </p:sp>
      <p:sp>
        <p:nvSpPr>
          <p:cNvPr id="5125" name="Rectangle 3"/>
          <p:cNvSpPr>
            <a:spLocks noGrp="1" noChangeArrowheads="1"/>
          </p:cNvSpPr>
          <p:nvPr>
            <p:ph type="body" idx="4294967295"/>
          </p:nvPr>
        </p:nvSpPr>
        <p:spPr>
          <a:xfrm>
            <a:off x="781214" y="1362172"/>
            <a:ext cx="10056119" cy="4876800"/>
          </a:xfrm>
          <a:noFill/>
        </p:spPr>
        <p:txBody>
          <a:bodyPr lIns="92075" tIns="46038" rIns="92075" bIns="46038"/>
          <a:lstStyle/>
          <a:p>
            <a:pPr eaLnBrk="1" hangingPunct="1">
              <a:lnSpc>
                <a:spcPct val="200000"/>
              </a:lnSpc>
              <a:spcAft>
                <a:spcPts val="600"/>
              </a:spcAft>
            </a:pPr>
            <a:r>
              <a:rPr lang="en-US" altLang="zh-CN" sz="2800" dirty="0" smtClean="0">
                <a:ea typeface="SimSun" pitchFamily="2" charset="-122"/>
              </a:rPr>
              <a:t>Data Cube Computation: Basic Concepts </a:t>
            </a:r>
          </a:p>
          <a:p>
            <a:pPr>
              <a:lnSpc>
                <a:spcPct val="200000"/>
              </a:lnSpc>
              <a:spcAft>
                <a:spcPts val="600"/>
              </a:spcAft>
            </a:pPr>
            <a:r>
              <a:rPr lang="en-US" altLang="zh-CN" sz="2800" dirty="0" smtClean="0">
                <a:ea typeface="SimSun" pitchFamily="2" charset="-122"/>
              </a:rPr>
              <a:t>Data Cube Computation Methods</a:t>
            </a:r>
          </a:p>
          <a:p>
            <a:pPr eaLnBrk="1" hangingPunct="1">
              <a:lnSpc>
                <a:spcPct val="200000"/>
              </a:lnSpc>
              <a:spcAft>
                <a:spcPts val="600"/>
              </a:spcAft>
            </a:pPr>
            <a:r>
              <a:rPr lang="en-US" altLang="zh-CN" sz="2800" dirty="0" smtClean="0">
                <a:ea typeface="SimSun" pitchFamily="2" charset="-122"/>
              </a:rPr>
              <a:t>Processing Advanced Queries with Data Cube Technology</a:t>
            </a:r>
          </a:p>
          <a:p>
            <a:pPr eaLnBrk="1" hangingPunct="1">
              <a:lnSpc>
                <a:spcPct val="200000"/>
              </a:lnSpc>
              <a:spcAft>
                <a:spcPts val="600"/>
              </a:spcAft>
            </a:pPr>
            <a:r>
              <a:rPr lang="en-US" altLang="zh-CN" sz="2800" dirty="0" smtClean="0">
                <a:ea typeface="SimSun" pitchFamily="2" charset="-122"/>
              </a:rPr>
              <a:t>Multidimensional Data Analysis in Cube Space</a:t>
            </a:r>
          </a:p>
          <a:p>
            <a:pPr eaLnBrk="1" hangingPunct="1">
              <a:lnSpc>
                <a:spcPct val="200000"/>
              </a:lnSpc>
              <a:spcAft>
                <a:spcPts val="600"/>
              </a:spcAft>
            </a:pPr>
            <a:r>
              <a:rPr lang="en-US" altLang="zh-CN" sz="2800" dirty="0" smtClean="0">
                <a:ea typeface="SimSun" pitchFamily="2" charset="-122"/>
              </a:rPr>
              <a:t>Summary</a:t>
            </a:r>
          </a:p>
        </p:txBody>
      </p:sp>
      <p:sp>
        <p:nvSpPr>
          <p:cNvPr id="2" name="Striped Right Arrow 1"/>
          <p:cNvSpPr/>
          <p:nvPr/>
        </p:nvSpPr>
        <p:spPr>
          <a:xfrm rot="8814220">
            <a:off x="7277916" y="1358941"/>
            <a:ext cx="586596" cy="68162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776659"/>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074"/>
          <p:cNvSpPr>
            <a:spLocks noGrp="1" noChangeArrowheads="1"/>
          </p:cNvSpPr>
          <p:nvPr>
            <p:ph type="title" idx="4294967295"/>
          </p:nvPr>
        </p:nvSpPr>
        <p:spPr>
          <a:xfrm>
            <a:off x="0" y="228600"/>
            <a:ext cx="12192000" cy="762000"/>
          </a:xfrm>
          <a:noFill/>
        </p:spPr>
        <p:txBody>
          <a:bodyPr lIns="92075" tIns="46038" rIns="92075" bIns="46038">
            <a:normAutofit/>
          </a:bodyPr>
          <a:lstStyle/>
          <a:p>
            <a:pPr eaLnBrk="1" hangingPunct="1"/>
            <a:r>
              <a:rPr lang="en-US" altLang="zh-CN" dirty="0" smtClean="0">
                <a:ea typeface="SimSun" pitchFamily="2" charset="-122"/>
              </a:rPr>
              <a:t>Discovery-Driven Exploration of Data Cubes</a:t>
            </a:r>
          </a:p>
        </p:txBody>
      </p:sp>
      <p:sp>
        <p:nvSpPr>
          <p:cNvPr id="50181" name="Rectangle 3075"/>
          <p:cNvSpPr>
            <a:spLocks noGrp="1" noChangeArrowheads="1"/>
          </p:cNvSpPr>
          <p:nvPr>
            <p:ph type="body" idx="4294967295"/>
          </p:nvPr>
        </p:nvSpPr>
        <p:spPr>
          <a:xfrm>
            <a:off x="565150" y="1104899"/>
            <a:ext cx="10893426" cy="5534025"/>
          </a:xfrm>
          <a:noFill/>
        </p:spPr>
        <p:txBody>
          <a:bodyPr lIns="92075" tIns="46038" rIns="92075" bIns="46038"/>
          <a:lstStyle/>
          <a:p>
            <a:pPr>
              <a:spcBef>
                <a:spcPts val="300"/>
              </a:spcBef>
            </a:pPr>
            <a:r>
              <a:rPr lang="en-US" altLang="zh-CN" sz="2400" dirty="0" smtClean="0">
                <a:ea typeface="SimSun" pitchFamily="2" charset="-122"/>
              </a:rPr>
              <a:t>Discovery-driven exploration </a:t>
            </a:r>
            <a:r>
              <a:rPr lang="en-US" altLang="zh-CN" dirty="0">
                <a:ea typeface="SimSun" pitchFamily="2" charset="-122"/>
              </a:rPr>
              <a:t>of huge </a:t>
            </a:r>
            <a:r>
              <a:rPr lang="en-US" altLang="zh-CN" dirty="0" smtClean="0">
                <a:ea typeface="SimSun" pitchFamily="2" charset="-122"/>
              </a:rPr>
              <a:t>cube space </a:t>
            </a:r>
            <a:r>
              <a:rPr lang="en-US" altLang="zh-CN" sz="2400" dirty="0" smtClean="0">
                <a:ea typeface="SimSun" pitchFamily="2" charset="-122"/>
              </a:rPr>
              <a:t>(</a:t>
            </a:r>
            <a:r>
              <a:rPr lang="en-US" altLang="zh-CN" sz="2400" dirty="0" err="1" smtClean="0">
                <a:ea typeface="SimSun" pitchFamily="2" charset="-122"/>
              </a:rPr>
              <a:t>Sarawagi</a:t>
            </a:r>
            <a:r>
              <a:rPr lang="en-US" altLang="zh-CN" sz="2400" dirty="0" smtClean="0">
                <a:ea typeface="SimSun" pitchFamily="2" charset="-122"/>
              </a:rPr>
              <a:t>, et al.’98)</a:t>
            </a:r>
          </a:p>
          <a:p>
            <a:pPr lvl="1" eaLnBrk="1" hangingPunct="1">
              <a:spcBef>
                <a:spcPts val="300"/>
              </a:spcBef>
            </a:pPr>
            <a:r>
              <a:rPr lang="en-US" altLang="zh-CN" sz="2400" dirty="0" smtClean="0">
                <a:ea typeface="SimSun" pitchFamily="2" charset="-122"/>
              </a:rPr>
              <a:t>Effective navigation of large OLAP data cubes</a:t>
            </a:r>
          </a:p>
          <a:p>
            <a:pPr lvl="1" eaLnBrk="1" hangingPunct="1">
              <a:spcBef>
                <a:spcPts val="300"/>
              </a:spcBef>
            </a:pPr>
            <a:r>
              <a:rPr lang="en-US" altLang="zh-CN" sz="2400" dirty="0" smtClean="0">
                <a:ea typeface="SimSun" pitchFamily="2" charset="-122"/>
              </a:rPr>
              <a:t>pre-compute measures indicating exceptions, guide user in the data analysis, at all levels of aggregation</a:t>
            </a:r>
          </a:p>
          <a:p>
            <a:pPr lvl="1" eaLnBrk="1" hangingPunct="1">
              <a:spcBef>
                <a:spcPts val="300"/>
              </a:spcBef>
            </a:pPr>
            <a:r>
              <a:rPr lang="en-US" altLang="zh-CN" sz="2400" dirty="0" smtClean="0">
                <a:ea typeface="SimSun" pitchFamily="2" charset="-122"/>
              </a:rPr>
              <a:t>Exception: significantly different from the value anticipated, based on a statistical model</a:t>
            </a:r>
          </a:p>
          <a:p>
            <a:pPr lvl="1" eaLnBrk="1" hangingPunct="1">
              <a:spcBef>
                <a:spcPts val="300"/>
              </a:spcBef>
            </a:pPr>
            <a:r>
              <a:rPr lang="en-US" altLang="zh-CN" sz="2400" dirty="0" smtClean="0">
                <a:ea typeface="SimSun" pitchFamily="2" charset="-122"/>
              </a:rPr>
              <a:t>Visual cues such as background color are used to reflect the degree of exception of each cell</a:t>
            </a:r>
          </a:p>
          <a:p>
            <a:pPr>
              <a:spcBef>
                <a:spcPts val="300"/>
              </a:spcBef>
            </a:pPr>
            <a:r>
              <a:rPr lang="en-US" altLang="zh-CN" dirty="0">
                <a:ea typeface="SimSun" pitchFamily="2" charset="-122"/>
              </a:rPr>
              <a:t>Kinds of </a:t>
            </a:r>
            <a:r>
              <a:rPr lang="en-US" altLang="zh-CN" dirty="0" smtClean="0">
                <a:ea typeface="SimSun" pitchFamily="2" charset="-122"/>
              </a:rPr>
              <a:t>exceptions</a:t>
            </a:r>
          </a:p>
          <a:p>
            <a:pPr lvl="1">
              <a:spcBef>
                <a:spcPts val="300"/>
              </a:spcBef>
            </a:pPr>
            <a:r>
              <a:rPr lang="en-US" altLang="zh-CN" dirty="0" err="1" smtClean="0">
                <a:ea typeface="SimSun" pitchFamily="2" charset="-122"/>
              </a:rPr>
              <a:t>SelfExp</a:t>
            </a:r>
            <a:r>
              <a:rPr lang="en-US" altLang="zh-CN" dirty="0">
                <a:ea typeface="SimSun" pitchFamily="2" charset="-122"/>
              </a:rPr>
              <a:t>: surprise of cell relative to other cells at same level of aggregation</a:t>
            </a:r>
          </a:p>
          <a:p>
            <a:pPr lvl="1">
              <a:spcBef>
                <a:spcPts val="300"/>
              </a:spcBef>
            </a:pPr>
            <a:r>
              <a:rPr lang="en-US" altLang="zh-CN" dirty="0" err="1">
                <a:ea typeface="SimSun" pitchFamily="2" charset="-122"/>
              </a:rPr>
              <a:t>InExp</a:t>
            </a:r>
            <a:r>
              <a:rPr lang="en-US" altLang="zh-CN" dirty="0">
                <a:ea typeface="SimSun" pitchFamily="2" charset="-122"/>
              </a:rPr>
              <a:t>: surprise beneath the cell</a:t>
            </a:r>
          </a:p>
          <a:p>
            <a:pPr lvl="1">
              <a:spcBef>
                <a:spcPts val="300"/>
              </a:spcBef>
            </a:pPr>
            <a:r>
              <a:rPr lang="en-US" altLang="zh-CN" dirty="0" err="1">
                <a:ea typeface="SimSun" pitchFamily="2" charset="-122"/>
              </a:rPr>
              <a:t>PathExp</a:t>
            </a:r>
            <a:r>
              <a:rPr lang="en-US" altLang="zh-CN" dirty="0">
                <a:ea typeface="SimSun" pitchFamily="2" charset="-122"/>
              </a:rPr>
              <a:t>: surprise beneath cell for each drill-down path</a:t>
            </a:r>
          </a:p>
          <a:p>
            <a:pPr>
              <a:spcBef>
                <a:spcPts val="300"/>
              </a:spcBef>
            </a:pPr>
            <a:r>
              <a:rPr lang="en-US" altLang="zh-CN" dirty="0">
                <a:ea typeface="SimSun" pitchFamily="2" charset="-122"/>
              </a:rPr>
              <a:t>Computation of exception indicator </a:t>
            </a:r>
            <a:r>
              <a:rPr lang="en-US" altLang="zh-CN" dirty="0" smtClean="0">
                <a:ea typeface="SimSun" pitchFamily="2" charset="-122"/>
              </a:rPr>
              <a:t>can </a:t>
            </a:r>
            <a:r>
              <a:rPr lang="en-US" altLang="zh-CN" dirty="0">
                <a:ea typeface="SimSun" pitchFamily="2" charset="-122"/>
              </a:rPr>
              <a:t>be overlapped with cube construction</a:t>
            </a:r>
          </a:p>
          <a:p>
            <a:pPr lvl="1">
              <a:spcBef>
                <a:spcPts val="300"/>
              </a:spcBef>
            </a:pPr>
            <a:r>
              <a:rPr lang="en-US" altLang="zh-CN" dirty="0" smtClean="0">
                <a:ea typeface="SimSun" pitchFamily="2" charset="-122"/>
              </a:rPr>
              <a:t>Exceptions </a:t>
            </a:r>
            <a:r>
              <a:rPr lang="en-US" altLang="zh-CN" dirty="0">
                <a:ea typeface="SimSun" pitchFamily="2" charset="-122"/>
              </a:rPr>
              <a:t>can be stored, indexed and retrieved like precomputed </a:t>
            </a:r>
            <a:r>
              <a:rPr lang="en-US" altLang="zh-CN" dirty="0" smtClean="0">
                <a:ea typeface="SimSun" pitchFamily="2" charset="-122"/>
              </a:rPr>
              <a:t>aggregates</a:t>
            </a:r>
            <a:endParaRPr lang="en-US" altLang="zh-CN" dirty="0">
              <a:ea typeface="SimSun" pitchFamily="2" charset="-122"/>
            </a:endParaRPr>
          </a:p>
        </p:txBody>
      </p:sp>
    </p:spTree>
    <p:extLst>
      <p:ext uri="{BB962C8B-B14F-4D97-AF65-F5344CB8AC3E}">
        <p14:creationId xmlns:p14="http://schemas.microsoft.com/office/powerpoint/2010/main" val="1424187376"/>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DB68DA11-196D-4F08-952B-E0DB37DE55BE}" type="slidenum">
              <a:rPr lang="zh-CN" altLang="en-US" sz="1200" smtClean="0"/>
              <a:pPr eaLnBrk="1" hangingPunct="1">
                <a:spcBef>
                  <a:spcPct val="0"/>
                </a:spcBef>
                <a:buClrTx/>
                <a:buSzTx/>
                <a:buFontTx/>
                <a:buNone/>
              </a:pPr>
              <a:t>31</a:t>
            </a:fld>
            <a:endParaRPr lang="en-US" altLang="zh-CN" sz="1200" smtClean="0"/>
          </a:p>
        </p:txBody>
      </p:sp>
      <p:sp>
        <p:nvSpPr>
          <p:cNvPr id="52227" name="Slide Number Placeholder 5"/>
          <p:cNvSpPr txBox="1">
            <a:spLocks noGrp="1"/>
          </p:cNvSpPr>
          <p:nvPr/>
        </p:nvSpPr>
        <p:spPr bwMode="auto">
          <a:xfrm>
            <a:off x="9652000" y="64008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eaLnBrk="1" hangingPunct="1">
              <a:spcBef>
                <a:spcPct val="0"/>
              </a:spcBef>
              <a:buClrTx/>
              <a:buSzTx/>
              <a:buFontTx/>
              <a:buNone/>
            </a:pPr>
            <a:fld id="{19DC6568-1888-4DAA-9C3E-4836292CB1CC}" type="slidenum">
              <a:rPr lang="zh-CN" altLang="en-US" sz="1200">
                <a:ea typeface="SimSun" pitchFamily="2" charset="-122"/>
              </a:rPr>
              <a:pPr algn="r" eaLnBrk="1" hangingPunct="1">
                <a:spcBef>
                  <a:spcPct val="0"/>
                </a:spcBef>
                <a:buClrTx/>
                <a:buSzTx/>
                <a:buFontTx/>
                <a:buNone/>
              </a:pPr>
              <a:t>31</a:t>
            </a:fld>
            <a:endParaRPr lang="en-US" altLang="zh-CN" sz="1200">
              <a:ea typeface="SimSun" pitchFamily="2" charset="-122"/>
            </a:endParaRPr>
          </a:p>
        </p:txBody>
      </p:sp>
      <p:sp>
        <p:nvSpPr>
          <p:cNvPr id="52228" name="Rectangle 2"/>
          <p:cNvSpPr>
            <a:spLocks noGrp="1" noChangeArrowheads="1"/>
          </p:cNvSpPr>
          <p:nvPr>
            <p:ph type="title" idx="4294967295"/>
          </p:nvPr>
        </p:nvSpPr>
        <p:spPr>
          <a:xfrm>
            <a:off x="304800" y="381001"/>
            <a:ext cx="11582400" cy="600075"/>
          </a:xfrm>
          <a:noFill/>
        </p:spPr>
        <p:txBody>
          <a:bodyPr lIns="92075" tIns="46038" rIns="92075" bIns="46038"/>
          <a:lstStyle/>
          <a:p>
            <a:pPr eaLnBrk="1" hangingPunct="1"/>
            <a:r>
              <a:rPr lang="en-US" altLang="zh-CN" sz="3200" smtClean="0">
                <a:ea typeface="SimSun" pitchFamily="2" charset="-122"/>
              </a:rPr>
              <a:t>Examples: Discovery-Driven Data Cubes</a:t>
            </a:r>
          </a:p>
        </p:txBody>
      </p:sp>
      <p:pic>
        <p:nvPicPr>
          <p:cNvPr id="52229" name="Picture 4" descr="d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10160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5" descr="d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10490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6" descr="dd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1" y="4724401"/>
            <a:ext cx="11383433"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820583"/>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872" y="1254081"/>
            <a:ext cx="3653066" cy="216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Grp="1" noChangeArrowheads="1"/>
          </p:cNvSpPr>
          <p:nvPr>
            <p:ph type="title" idx="4294967295"/>
          </p:nvPr>
        </p:nvSpPr>
        <p:spPr>
          <a:xfrm>
            <a:off x="812800" y="152400"/>
            <a:ext cx="10769600" cy="1066800"/>
          </a:xfrm>
          <a:noFill/>
        </p:spPr>
        <p:txBody>
          <a:bodyPr lIns="92075" tIns="46038" rIns="92075" bIns="46038" anchor="ctr"/>
          <a:lstStyle/>
          <a:p>
            <a:pPr eaLnBrk="1" hangingPunct="1"/>
            <a:r>
              <a:rPr lang="en-US" altLang="zh-CN" dirty="0" smtClean="0">
                <a:ea typeface="SimSun" pitchFamily="2" charset="-122"/>
              </a:rPr>
              <a:t>Chapter 5: Data Cube Technology</a:t>
            </a:r>
          </a:p>
        </p:txBody>
      </p:sp>
      <p:sp>
        <p:nvSpPr>
          <p:cNvPr id="5125" name="Rectangle 3"/>
          <p:cNvSpPr>
            <a:spLocks noGrp="1" noChangeArrowheads="1"/>
          </p:cNvSpPr>
          <p:nvPr>
            <p:ph type="body" idx="4294967295"/>
          </p:nvPr>
        </p:nvSpPr>
        <p:spPr>
          <a:xfrm>
            <a:off x="781214" y="1362172"/>
            <a:ext cx="10056119" cy="4876800"/>
          </a:xfrm>
          <a:noFill/>
        </p:spPr>
        <p:txBody>
          <a:bodyPr lIns="92075" tIns="46038" rIns="92075" bIns="46038"/>
          <a:lstStyle/>
          <a:p>
            <a:pPr eaLnBrk="1" hangingPunct="1">
              <a:lnSpc>
                <a:spcPct val="200000"/>
              </a:lnSpc>
              <a:spcAft>
                <a:spcPts val="600"/>
              </a:spcAft>
            </a:pPr>
            <a:r>
              <a:rPr lang="en-US" altLang="zh-CN" sz="2800" dirty="0" smtClean="0">
                <a:ea typeface="SimSun" pitchFamily="2" charset="-122"/>
              </a:rPr>
              <a:t>Data Cube Computation: Basic Concepts </a:t>
            </a:r>
          </a:p>
          <a:p>
            <a:pPr>
              <a:lnSpc>
                <a:spcPct val="200000"/>
              </a:lnSpc>
              <a:spcAft>
                <a:spcPts val="600"/>
              </a:spcAft>
            </a:pPr>
            <a:r>
              <a:rPr lang="en-US" altLang="zh-CN" sz="2800" dirty="0" smtClean="0">
                <a:ea typeface="SimSun" pitchFamily="2" charset="-122"/>
              </a:rPr>
              <a:t>Data Cube Computation Methods</a:t>
            </a:r>
          </a:p>
          <a:p>
            <a:pPr eaLnBrk="1" hangingPunct="1">
              <a:lnSpc>
                <a:spcPct val="200000"/>
              </a:lnSpc>
              <a:spcAft>
                <a:spcPts val="600"/>
              </a:spcAft>
            </a:pPr>
            <a:r>
              <a:rPr lang="en-US" altLang="zh-CN" sz="2800" dirty="0" smtClean="0">
                <a:ea typeface="SimSun" pitchFamily="2" charset="-122"/>
              </a:rPr>
              <a:t>Processing Advanced Queries with Data Cube Technology</a:t>
            </a:r>
          </a:p>
          <a:p>
            <a:pPr eaLnBrk="1" hangingPunct="1">
              <a:lnSpc>
                <a:spcPct val="200000"/>
              </a:lnSpc>
              <a:spcAft>
                <a:spcPts val="600"/>
              </a:spcAft>
            </a:pPr>
            <a:r>
              <a:rPr lang="en-US" altLang="zh-CN" sz="2800" dirty="0" smtClean="0">
                <a:ea typeface="SimSun" pitchFamily="2" charset="-122"/>
              </a:rPr>
              <a:t>Multidimensional Data Analysis in Cube Space</a:t>
            </a:r>
          </a:p>
          <a:p>
            <a:pPr eaLnBrk="1" hangingPunct="1">
              <a:lnSpc>
                <a:spcPct val="200000"/>
              </a:lnSpc>
              <a:spcAft>
                <a:spcPts val="600"/>
              </a:spcAft>
            </a:pPr>
            <a:r>
              <a:rPr lang="en-US" altLang="zh-CN" sz="2800" dirty="0" smtClean="0">
                <a:ea typeface="SimSun" pitchFamily="2" charset="-122"/>
              </a:rPr>
              <a:t>Summary</a:t>
            </a:r>
          </a:p>
        </p:txBody>
      </p:sp>
      <p:sp>
        <p:nvSpPr>
          <p:cNvPr id="2" name="Striped Right Arrow 1"/>
          <p:cNvSpPr/>
          <p:nvPr/>
        </p:nvSpPr>
        <p:spPr>
          <a:xfrm rot="8814220">
            <a:off x="2970752" y="5363114"/>
            <a:ext cx="586596" cy="68162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500377"/>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mtClean="0">
                <a:ea typeface="SimSun" pitchFamily="2" charset="-122"/>
              </a:rPr>
              <a:t>Data Cube Technology: Summary</a:t>
            </a:r>
          </a:p>
        </p:txBody>
      </p:sp>
      <p:sp>
        <p:nvSpPr>
          <p:cNvPr id="54277" name="Rectangle 3"/>
          <p:cNvSpPr>
            <a:spLocks noGrp="1" noChangeArrowheads="1"/>
          </p:cNvSpPr>
          <p:nvPr>
            <p:ph type="body" idx="1"/>
          </p:nvPr>
        </p:nvSpPr>
        <p:spPr>
          <a:xfrm>
            <a:off x="647700" y="1295400"/>
            <a:ext cx="10833100" cy="5257800"/>
          </a:xfrm>
        </p:spPr>
        <p:txBody>
          <a:bodyPr/>
          <a:lstStyle/>
          <a:p>
            <a:pPr eaLnBrk="1" hangingPunct="1">
              <a:lnSpc>
                <a:spcPct val="150000"/>
              </a:lnSpc>
            </a:pPr>
            <a:r>
              <a:rPr lang="en-US" altLang="zh-CN" sz="2400" dirty="0" smtClean="0">
                <a:ea typeface="SimSun" pitchFamily="2" charset="-122"/>
              </a:rPr>
              <a:t>Data Cube Computation: Preliminary Concepts </a:t>
            </a:r>
          </a:p>
          <a:p>
            <a:pPr eaLnBrk="1" hangingPunct="1">
              <a:lnSpc>
                <a:spcPct val="150000"/>
              </a:lnSpc>
            </a:pPr>
            <a:r>
              <a:rPr lang="en-US" altLang="zh-CN" sz="2400" dirty="0" smtClean="0">
                <a:ea typeface="SimSun" pitchFamily="2" charset="-122"/>
              </a:rPr>
              <a:t>Data Cube Computation Methods</a:t>
            </a:r>
          </a:p>
          <a:p>
            <a:pPr lvl="1" eaLnBrk="1" hangingPunct="1">
              <a:lnSpc>
                <a:spcPct val="150000"/>
              </a:lnSpc>
              <a:spcBef>
                <a:spcPct val="10000"/>
              </a:spcBef>
            </a:pPr>
            <a:r>
              <a:rPr lang="en-US" altLang="zh-CN" sz="2400" dirty="0" err="1" smtClean="0">
                <a:ea typeface="SimSun" pitchFamily="2" charset="-122"/>
              </a:rPr>
              <a:t>MultiWay</a:t>
            </a:r>
            <a:r>
              <a:rPr lang="en-US" altLang="zh-CN" sz="2400" dirty="0" smtClean="0">
                <a:ea typeface="SimSun" pitchFamily="2" charset="-122"/>
              </a:rPr>
              <a:t> Array Aggregation</a:t>
            </a:r>
          </a:p>
          <a:p>
            <a:pPr lvl="1" eaLnBrk="1" hangingPunct="1">
              <a:lnSpc>
                <a:spcPct val="150000"/>
              </a:lnSpc>
              <a:spcBef>
                <a:spcPct val="10000"/>
              </a:spcBef>
            </a:pPr>
            <a:r>
              <a:rPr lang="en-US" altLang="zh-CN" sz="2400" dirty="0" smtClean="0">
                <a:ea typeface="SimSun" pitchFamily="2" charset="-122"/>
              </a:rPr>
              <a:t>BUC</a:t>
            </a:r>
          </a:p>
          <a:p>
            <a:pPr lvl="1" eaLnBrk="1" hangingPunct="1">
              <a:lnSpc>
                <a:spcPct val="150000"/>
              </a:lnSpc>
              <a:spcBef>
                <a:spcPct val="10000"/>
              </a:spcBef>
            </a:pPr>
            <a:r>
              <a:rPr lang="en-US" altLang="zh-CN" sz="2400" dirty="0" smtClean="0">
                <a:ea typeface="SimSun" pitchFamily="2" charset="-122"/>
              </a:rPr>
              <a:t>High-Dimensional OLAP with Shell-Fragments</a:t>
            </a:r>
          </a:p>
          <a:p>
            <a:pPr eaLnBrk="1" hangingPunct="1">
              <a:lnSpc>
                <a:spcPct val="150000"/>
              </a:lnSpc>
            </a:pPr>
            <a:r>
              <a:rPr lang="en-US" altLang="zh-CN" sz="2400" dirty="0" smtClean="0">
                <a:ea typeface="SimSun" pitchFamily="2" charset="-122"/>
              </a:rPr>
              <a:t>Multidimensional Data Analysis in Cube Space</a:t>
            </a:r>
          </a:p>
          <a:p>
            <a:pPr lvl="1">
              <a:lnSpc>
                <a:spcPct val="150000"/>
              </a:lnSpc>
            </a:pPr>
            <a:r>
              <a:rPr lang="en-US" altLang="zh-CN" sz="2400" dirty="0" smtClean="0">
                <a:ea typeface="SimSun" pitchFamily="2" charset="-122"/>
              </a:rPr>
              <a:t>Multi-feature Cubes </a:t>
            </a:r>
          </a:p>
          <a:p>
            <a:pPr lvl="1">
              <a:lnSpc>
                <a:spcPct val="150000"/>
              </a:lnSpc>
            </a:pPr>
            <a:r>
              <a:rPr lang="en-US" altLang="zh-CN" sz="2400" dirty="0">
                <a:ea typeface="SimSun" pitchFamily="2" charset="-122"/>
              </a:rPr>
              <a:t>Discovery-Driven Exploration of Data Cubes </a:t>
            </a:r>
          </a:p>
        </p:txBody>
      </p:sp>
    </p:spTree>
    <p:extLst>
      <p:ext uri="{BB962C8B-B14F-4D97-AF65-F5344CB8AC3E}">
        <p14:creationId xmlns:p14="http://schemas.microsoft.com/office/powerpoint/2010/main" val="416446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rmAutofit/>
          </a:bodyPr>
          <a:lstStyle/>
          <a:p>
            <a:r>
              <a:rPr lang="en-US" altLang="zh-CN" dirty="0" smtClean="0">
                <a:ea typeface="SimSun" pitchFamily="2" charset="-122"/>
              </a:rPr>
              <a:t>Data Cube Technology</a:t>
            </a:r>
            <a:r>
              <a:rPr lang="en-US" altLang="zh-CN" dirty="0">
                <a:ea typeface="SimSun" pitchFamily="2" charset="-122"/>
              </a:rPr>
              <a:t>: </a:t>
            </a:r>
            <a:r>
              <a:rPr lang="en-US" altLang="zh-CN" dirty="0" smtClean="0">
                <a:ea typeface="SimSun" pitchFamily="2" charset="-122"/>
              </a:rPr>
              <a:t>References (I)</a:t>
            </a:r>
          </a:p>
        </p:txBody>
      </p:sp>
      <p:sp>
        <p:nvSpPr>
          <p:cNvPr id="55301" name="Rectangle 3"/>
          <p:cNvSpPr>
            <a:spLocks noGrp="1" noChangeArrowheads="1"/>
          </p:cNvSpPr>
          <p:nvPr>
            <p:ph type="body" idx="1"/>
          </p:nvPr>
        </p:nvSpPr>
        <p:spPr>
          <a:xfrm>
            <a:off x="625475" y="1143000"/>
            <a:ext cx="10995025" cy="5715000"/>
          </a:xfrm>
        </p:spPr>
        <p:txBody>
          <a:bodyPr/>
          <a:lstStyle/>
          <a:p>
            <a:pPr eaLnBrk="1" hangingPunct="1">
              <a:spcBef>
                <a:spcPts val="0"/>
              </a:spcBef>
            </a:pPr>
            <a:r>
              <a:rPr lang="en-US" altLang="zh-CN" sz="2000" dirty="0" smtClean="0">
                <a:solidFill>
                  <a:srgbClr val="FF0000"/>
                </a:solidFill>
                <a:ea typeface="SimSun" pitchFamily="2" charset="-122"/>
              </a:rPr>
              <a:t>S. Agarwal, R. Agrawal, P. M. Deshpande, A. Gupta, J. F. Naughton, R. Ramakrishnan, and S. </a:t>
            </a:r>
            <a:r>
              <a:rPr lang="en-US" altLang="zh-CN" sz="2000" dirty="0" err="1" smtClean="0">
                <a:solidFill>
                  <a:srgbClr val="FF0000"/>
                </a:solidFill>
                <a:ea typeface="SimSun" pitchFamily="2" charset="-122"/>
              </a:rPr>
              <a:t>Sarawagi</a:t>
            </a:r>
            <a:r>
              <a:rPr lang="en-US" altLang="zh-CN" sz="2000" dirty="0" smtClean="0">
                <a:solidFill>
                  <a:srgbClr val="FF0000"/>
                </a:solidFill>
                <a:ea typeface="SimSun" pitchFamily="2" charset="-122"/>
              </a:rPr>
              <a:t>.  On the computation of multidimensional aggregates. VLDB’96</a:t>
            </a:r>
          </a:p>
          <a:p>
            <a:pPr eaLnBrk="1" hangingPunct="1">
              <a:spcBef>
                <a:spcPts val="0"/>
              </a:spcBef>
            </a:pPr>
            <a:r>
              <a:rPr lang="en-US" altLang="zh-CN" sz="2000" dirty="0" smtClean="0">
                <a:solidFill>
                  <a:srgbClr val="FF0000"/>
                </a:solidFill>
                <a:ea typeface="SimSun" pitchFamily="2" charset="-122"/>
              </a:rPr>
              <a:t>K. Beyer and R. Ramakrishnan. Bottom-Up Computation of Sparse and Iceberg CUBEs.. SIGMOD’99</a:t>
            </a:r>
          </a:p>
          <a:p>
            <a:pPr eaLnBrk="1" hangingPunct="1">
              <a:spcBef>
                <a:spcPts val="0"/>
              </a:spcBef>
            </a:pPr>
            <a:r>
              <a:rPr lang="en-US" altLang="zh-CN" sz="2000" dirty="0" smtClean="0">
                <a:ea typeface="SimSun" pitchFamily="2" charset="-122"/>
              </a:rPr>
              <a:t>J. Han, J. Pei, G. Dong, K. Wang. Efficient Computation of Iceberg Cubes With Complex Measures. SIGMOD’01</a:t>
            </a:r>
          </a:p>
          <a:p>
            <a:pPr eaLnBrk="1" hangingPunct="1">
              <a:spcBef>
                <a:spcPts val="0"/>
              </a:spcBef>
            </a:pPr>
            <a:r>
              <a:rPr lang="en-US" altLang="zh-CN" sz="2000" dirty="0" smtClean="0">
                <a:ea typeface="SimSun" pitchFamily="2" charset="-122"/>
              </a:rPr>
              <a:t>L. V. S. </a:t>
            </a:r>
            <a:r>
              <a:rPr lang="en-US" altLang="zh-CN" sz="2000" dirty="0" err="1" smtClean="0">
                <a:ea typeface="SimSun" pitchFamily="2" charset="-122"/>
              </a:rPr>
              <a:t>Lakshmanan</a:t>
            </a:r>
            <a:r>
              <a:rPr lang="en-US" altLang="zh-CN" sz="2000" dirty="0" smtClean="0">
                <a:ea typeface="SimSun" pitchFamily="2" charset="-122"/>
              </a:rPr>
              <a:t>, J. Pei, and J. Han, Quotient Cube: How to Summarize the Semantics of a Data Cube, VLDB'02</a:t>
            </a:r>
          </a:p>
          <a:p>
            <a:pPr eaLnBrk="1" hangingPunct="1">
              <a:spcBef>
                <a:spcPts val="0"/>
              </a:spcBef>
            </a:pPr>
            <a:r>
              <a:rPr lang="en-US" altLang="zh-CN" sz="2000" dirty="0" smtClean="0">
                <a:solidFill>
                  <a:srgbClr val="FF0000"/>
                </a:solidFill>
                <a:ea typeface="SimSun" pitchFamily="2" charset="-122"/>
              </a:rPr>
              <a:t>X. Li, J. Han, and H. Gonzalez, High-Dimensional OLAP: A Minimal Cubing Approach, VLDB'04</a:t>
            </a:r>
          </a:p>
          <a:p>
            <a:r>
              <a:rPr lang="en-US" altLang="en-US" sz="2000" dirty="0"/>
              <a:t>X. Li, J. Han, Z. Yin, J.-G. Lee, Y. Sun, “Sampling Cube: A Framework for Statistical OLAP over Sampling Data”, SIGMOD’08</a:t>
            </a:r>
          </a:p>
          <a:p>
            <a:pPr eaLnBrk="1" hangingPunct="1">
              <a:spcBef>
                <a:spcPts val="0"/>
              </a:spcBef>
            </a:pPr>
            <a:r>
              <a:rPr lang="en-US" altLang="zh-CN" sz="2000" dirty="0" smtClean="0">
                <a:ea typeface="SimSun" pitchFamily="2" charset="-122"/>
              </a:rPr>
              <a:t>K. Ross and D. Srivastava.  Fast computation of sparse </a:t>
            </a:r>
            <a:r>
              <a:rPr lang="en-US" altLang="zh-CN" sz="2000" dirty="0" err="1" smtClean="0">
                <a:ea typeface="SimSun" pitchFamily="2" charset="-122"/>
              </a:rPr>
              <a:t>datacubes</a:t>
            </a:r>
            <a:r>
              <a:rPr lang="en-US" altLang="zh-CN" sz="2000" dirty="0" smtClean="0">
                <a:ea typeface="SimSun" pitchFamily="2" charset="-122"/>
              </a:rPr>
              <a:t>. VLDB’97</a:t>
            </a:r>
          </a:p>
          <a:p>
            <a:pPr eaLnBrk="1" hangingPunct="1">
              <a:spcBef>
                <a:spcPts val="0"/>
              </a:spcBef>
            </a:pPr>
            <a:r>
              <a:rPr lang="en-US" altLang="zh-CN" sz="2000" dirty="0" smtClean="0">
                <a:ea typeface="SimSun" pitchFamily="2" charset="-122"/>
              </a:rPr>
              <a:t>D. Xin, J. Han, X. Li, B. W. </a:t>
            </a:r>
            <a:r>
              <a:rPr lang="en-US" altLang="zh-CN" sz="2000" dirty="0" err="1" smtClean="0">
                <a:ea typeface="SimSun" pitchFamily="2" charset="-122"/>
              </a:rPr>
              <a:t>Wah</a:t>
            </a:r>
            <a:r>
              <a:rPr lang="en-US" altLang="zh-CN" sz="2000" dirty="0" smtClean="0">
                <a:ea typeface="SimSun" pitchFamily="2" charset="-122"/>
              </a:rPr>
              <a:t>, Star-Cubing: Computing Iceberg Cubes by Top-Down and Bottom-Up Integration, VLDB'03</a:t>
            </a:r>
          </a:p>
          <a:p>
            <a:pPr>
              <a:spcBef>
                <a:spcPts val="0"/>
              </a:spcBef>
            </a:pPr>
            <a:r>
              <a:rPr lang="en-US" altLang="zh-CN" sz="2000" dirty="0" smtClean="0">
                <a:solidFill>
                  <a:srgbClr val="FF0000"/>
                </a:solidFill>
                <a:ea typeface="SimSun" pitchFamily="2" charset="-122"/>
              </a:rPr>
              <a:t>Y. </a:t>
            </a:r>
            <a:r>
              <a:rPr lang="en-US" altLang="zh-CN" sz="2000" dirty="0">
                <a:solidFill>
                  <a:srgbClr val="FF0000"/>
                </a:solidFill>
                <a:ea typeface="SimSun" pitchFamily="2" charset="-122"/>
              </a:rPr>
              <a:t>Zhao, P. M. Deshpande, and J. F. Naughton. An array-based algorithm for simultaneous multidimensional aggregates. </a:t>
            </a:r>
            <a:r>
              <a:rPr lang="en-US" altLang="zh-CN" sz="2000" dirty="0" smtClean="0">
                <a:solidFill>
                  <a:srgbClr val="FF0000"/>
                </a:solidFill>
                <a:ea typeface="SimSun" pitchFamily="2" charset="-122"/>
              </a:rPr>
              <a:t>SIGMOD’97</a:t>
            </a:r>
            <a:endParaRPr lang="en-US" altLang="zh-CN" sz="2000" dirty="0" smtClean="0">
              <a:ea typeface="SimSun" pitchFamily="2" charset="-122"/>
            </a:endParaRPr>
          </a:p>
          <a:p>
            <a:r>
              <a:rPr lang="en-US" altLang="en-US" sz="2000" dirty="0"/>
              <a:t>D. Burdick, P. Deshpande, T. S. </a:t>
            </a:r>
            <a:r>
              <a:rPr lang="en-US" altLang="en-US" sz="2000" dirty="0" err="1"/>
              <a:t>Jayram</a:t>
            </a:r>
            <a:r>
              <a:rPr lang="en-US" altLang="en-US" sz="2000" dirty="0"/>
              <a:t>, R. Ramakrishnan, and S. </a:t>
            </a:r>
            <a:r>
              <a:rPr lang="en-US" altLang="en-US" sz="2000" dirty="0" err="1"/>
              <a:t>Vaithyanathan</a:t>
            </a:r>
            <a:r>
              <a:rPr lang="en-US" altLang="en-US" sz="2000" dirty="0"/>
              <a:t>. OLAP over uncertain and imprecise data. </a:t>
            </a:r>
            <a:r>
              <a:rPr lang="en-US" altLang="en-US" sz="2000" dirty="0" smtClean="0"/>
              <a:t>VLDB’05</a:t>
            </a:r>
            <a:endParaRPr lang="en-US" altLang="en-US" sz="2000" dirty="0"/>
          </a:p>
        </p:txBody>
      </p:sp>
    </p:spTree>
    <p:extLst>
      <p:ext uri="{BB962C8B-B14F-4D97-AF65-F5344CB8AC3E}">
        <p14:creationId xmlns:p14="http://schemas.microsoft.com/office/powerpoint/2010/main" val="385944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0" y="381000"/>
            <a:ext cx="12192000" cy="533400"/>
          </a:xfrm>
        </p:spPr>
        <p:txBody>
          <a:bodyPr>
            <a:noAutofit/>
          </a:bodyPr>
          <a:lstStyle/>
          <a:p>
            <a:r>
              <a:rPr lang="en-US" altLang="zh-CN" dirty="0">
                <a:ea typeface="SimSun" pitchFamily="2" charset="-122"/>
              </a:rPr>
              <a:t>Data Cube Technology: References (</a:t>
            </a:r>
            <a:r>
              <a:rPr lang="en-US" altLang="zh-CN" dirty="0" smtClean="0">
                <a:ea typeface="SimSun" pitchFamily="2" charset="-122"/>
              </a:rPr>
              <a:t>II)</a:t>
            </a:r>
            <a:endParaRPr lang="en-US" altLang="en-US" dirty="0" smtClean="0"/>
          </a:p>
        </p:txBody>
      </p:sp>
      <p:sp>
        <p:nvSpPr>
          <p:cNvPr id="57348" name="Rectangle 3"/>
          <p:cNvSpPr>
            <a:spLocks noGrp="1" noChangeArrowheads="1"/>
          </p:cNvSpPr>
          <p:nvPr>
            <p:ph type="body" idx="1"/>
          </p:nvPr>
        </p:nvSpPr>
        <p:spPr>
          <a:xfrm>
            <a:off x="549275" y="1171575"/>
            <a:ext cx="11277600" cy="5257800"/>
          </a:xfrm>
        </p:spPr>
        <p:txBody>
          <a:bodyPr/>
          <a:lstStyle/>
          <a:p>
            <a:pPr eaLnBrk="1" hangingPunct="1">
              <a:lnSpc>
                <a:spcPct val="90000"/>
              </a:lnSpc>
            </a:pPr>
            <a:r>
              <a:rPr lang="en-US" altLang="zh-CN" sz="2000" dirty="0" smtClean="0">
                <a:ea typeface="SimSun" pitchFamily="2" charset="-122"/>
              </a:rPr>
              <a:t>R. Agrawal, A. Gupta, and S. </a:t>
            </a:r>
            <a:r>
              <a:rPr lang="en-US" altLang="zh-CN" sz="2000" dirty="0" err="1" smtClean="0">
                <a:ea typeface="SimSun" pitchFamily="2" charset="-122"/>
              </a:rPr>
              <a:t>Sarawagi</a:t>
            </a:r>
            <a:r>
              <a:rPr lang="en-US" altLang="zh-CN" sz="2000" dirty="0" smtClean="0">
                <a:ea typeface="SimSun" pitchFamily="2" charset="-122"/>
              </a:rPr>
              <a:t>. Modeling multidimensional databases.  ICDE’97</a:t>
            </a:r>
          </a:p>
          <a:p>
            <a:pPr>
              <a:lnSpc>
                <a:spcPct val="90000"/>
              </a:lnSpc>
            </a:pPr>
            <a:r>
              <a:rPr lang="en-US" altLang="zh-CN" sz="2000" dirty="0" smtClean="0">
                <a:ea typeface="SimSun" pitchFamily="2" charset="-122"/>
              </a:rPr>
              <a:t>B.-C. Chen, L. Chen, Y. Lin, and R. Ramakrishnan. Prediction cubes. VLDB’05</a:t>
            </a:r>
          </a:p>
          <a:p>
            <a:pPr>
              <a:lnSpc>
                <a:spcPct val="90000"/>
              </a:lnSpc>
            </a:pPr>
            <a:r>
              <a:rPr lang="en-US" altLang="zh-CN" sz="2000" dirty="0" smtClean="0">
                <a:ea typeface="SimSun" pitchFamily="2" charset="-122"/>
              </a:rPr>
              <a:t>B.-C. Chen, R. Ramakrishnan, J.W. Shavlik, and P. </a:t>
            </a:r>
            <a:r>
              <a:rPr lang="en-US" altLang="zh-CN" sz="2000" dirty="0" err="1" smtClean="0">
                <a:ea typeface="SimSun" pitchFamily="2" charset="-122"/>
              </a:rPr>
              <a:t>Tamma</a:t>
            </a:r>
            <a:r>
              <a:rPr lang="en-US" altLang="zh-CN" sz="2000" dirty="0" smtClean="0">
                <a:ea typeface="SimSun" pitchFamily="2" charset="-122"/>
              </a:rPr>
              <a:t>. Bellwether analysis: Predicting global aggregates from local regions. VLDB’06</a:t>
            </a:r>
          </a:p>
          <a:p>
            <a:pPr>
              <a:lnSpc>
                <a:spcPct val="90000"/>
              </a:lnSpc>
            </a:pPr>
            <a:r>
              <a:rPr lang="en-US" altLang="zh-CN" sz="2000" dirty="0" smtClean="0">
                <a:ea typeface="SimSun" pitchFamily="2" charset="-122"/>
              </a:rPr>
              <a:t>Y. Chen, G. Dong, J. Han, B. W. </a:t>
            </a:r>
            <a:r>
              <a:rPr lang="en-US" altLang="zh-CN" sz="2000" dirty="0" err="1" smtClean="0">
                <a:ea typeface="SimSun" pitchFamily="2" charset="-122"/>
              </a:rPr>
              <a:t>Wah</a:t>
            </a:r>
            <a:r>
              <a:rPr lang="en-US" altLang="zh-CN" sz="2000" dirty="0" smtClean="0">
                <a:ea typeface="SimSun" pitchFamily="2" charset="-122"/>
              </a:rPr>
              <a:t>, and J. Wang, Multi-Dimensional Regression Analysis of Time-Series Data Streams, VLDB'02</a:t>
            </a:r>
          </a:p>
          <a:p>
            <a:pPr>
              <a:lnSpc>
                <a:spcPct val="90000"/>
              </a:lnSpc>
            </a:pPr>
            <a:r>
              <a:rPr lang="en-US" altLang="zh-CN" sz="2000" dirty="0" smtClean="0">
                <a:ea typeface="SimSun" pitchFamily="2" charset="-122"/>
              </a:rPr>
              <a:t>R. Fagin, R. V. </a:t>
            </a:r>
            <a:r>
              <a:rPr lang="en-US" altLang="zh-CN" sz="2000" dirty="0" err="1" smtClean="0">
                <a:ea typeface="SimSun" pitchFamily="2" charset="-122"/>
              </a:rPr>
              <a:t>Guha</a:t>
            </a:r>
            <a:r>
              <a:rPr lang="en-US" altLang="zh-CN" sz="2000" dirty="0" smtClean="0">
                <a:ea typeface="SimSun" pitchFamily="2" charset="-122"/>
              </a:rPr>
              <a:t>, R. Kumar, J. Novak, D. </a:t>
            </a:r>
            <a:r>
              <a:rPr lang="en-US" altLang="zh-CN" sz="2000" dirty="0" err="1" smtClean="0">
                <a:ea typeface="SimSun" pitchFamily="2" charset="-122"/>
              </a:rPr>
              <a:t>Sivakumar</a:t>
            </a:r>
            <a:r>
              <a:rPr lang="en-US" altLang="zh-CN" sz="2000" dirty="0" smtClean="0">
                <a:ea typeface="SimSun" pitchFamily="2" charset="-122"/>
              </a:rPr>
              <a:t>, and A. Tomkins. Multi-structural databases. PODS’05</a:t>
            </a:r>
          </a:p>
          <a:p>
            <a:pPr>
              <a:lnSpc>
                <a:spcPct val="90000"/>
              </a:lnSpc>
            </a:pPr>
            <a:r>
              <a:rPr lang="en-US" altLang="zh-CN" sz="2000" dirty="0" smtClean="0">
                <a:ea typeface="SimSun" pitchFamily="2" charset="-122"/>
              </a:rPr>
              <a:t>J. Han. Towards on-line analytical mining in large databases. SIGMOD Record, 27:97–107, 1998</a:t>
            </a:r>
          </a:p>
          <a:p>
            <a:pPr>
              <a:lnSpc>
                <a:spcPct val="90000"/>
              </a:lnSpc>
            </a:pPr>
            <a:r>
              <a:rPr lang="en-US" altLang="zh-CN" sz="2000" dirty="0" smtClean="0">
                <a:ea typeface="SimSun" pitchFamily="2" charset="-122"/>
              </a:rPr>
              <a:t>T. </a:t>
            </a:r>
            <a:r>
              <a:rPr lang="en-US" altLang="zh-CN" sz="2000" dirty="0" err="1" smtClean="0">
                <a:ea typeface="SimSun" pitchFamily="2" charset="-122"/>
              </a:rPr>
              <a:t>Imielinski</a:t>
            </a:r>
            <a:r>
              <a:rPr lang="en-US" altLang="zh-CN" sz="2000" dirty="0" smtClean="0">
                <a:ea typeface="SimSun" pitchFamily="2" charset="-122"/>
              </a:rPr>
              <a:t>, L. </a:t>
            </a:r>
            <a:r>
              <a:rPr lang="en-US" altLang="zh-CN" sz="2000" dirty="0" err="1" smtClean="0">
                <a:ea typeface="SimSun" pitchFamily="2" charset="-122"/>
              </a:rPr>
              <a:t>Khachiyan</a:t>
            </a:r>
            <a:r>
              <a:rPr lang="en-US" altLang="zh-CN" sz="2000" dirty="0" smtClean="0">
                <a:ea typeface="SimSun" pitchFamily="2" charset="-122"/>
              </a:rPr>
              <a:t>, and A. </a:t>
            </a:r>
            <a:r>
              <a:rPr lang="en-US" altLang="zh-CN" sz="2000" dirty="0" err="1" smtClean="0">
                <a:ea typeface="SimSun" pitchFamily="2" charset="-122"/>
              </a:rPr>
              <a:t>Abdulghani</a:t>
            </a:r>
            <a:r>
              <a:rPr lang="en-US" altLang="zh-CN" sz="2000" dirty="0" smtClean="0">
                <a:ea typeface="SimSun" pitchFamily="2" charset="-122"/>
              </a:rPr>
              <a:t>. </a:t>
            </a:r>
            <a:r>
              <a:rPr lang="en-US" altLang="zh-CN" sz="2000" dirty="0" err="1" smtClean="0">
                <a:ea typeface="SimSun" pitchFamily="2" charset="-122"/>
              </a:rPr>
              <a:t>Cubegrades</a:t>
            </a:r>
            <a:r>
              <a:rPr lang="en-US" altLang="zh-CN" sz="2000" dirty="0" smtClean="0">
                <a:ea typeface="SimSun" pitchFamily="2" charset="-122"/>
              </a:rPr>
              <a:t>: Generalizing association rules. Data Mining &amp; Knowledge Discovery, 6:219–258, 2002.</a:t>
            </a:r>
          </a:p>
          <a:p>
            <a:pPr>
              <a:lnSpc>
                <a:spcPct val="90000"/>
              </a:lnSpc>
            </a:pPr>
            <a:r>
              <a:rPr lang="en-US" altLang="zh-CN" sz="2000" dirty="0" smtClean="0">
                <a:ea typeface="SimSun" pitchFamily="2" charset="-122"/>
              </a:rPr>
              <a:t>R. Ramakrishnan and B.-C. Chen. Exploratory mining in cube space. Data Mining and Knowledge Discovery, 15:29–54, 2007.</a:t>
            </a:r>
          </a:p>
          <a:p>
            <a:pPr eaLnBrk="1" hangingPunct="1">
              <a:lnSpc>
                <a:spcPct val="90000"/>
              </a:lnSpc>
            </a:pPr>
            <a:r>
              <a:rPr lang="en-US" altLang="zh-CN" sz="2000" dirty="0" smtClean="0">
                <a:solidFill>
                  <a:srgbClr val="FF0000"/>
                </a:solidFill>
                <a:ea typeface="SimSun" pitchFamily="2" charset="-122"/>
              </a:rPr>
              <a:t>K. A. Ross, D. Srivastava, and D. </a:t>
            </a:r>
            <a:r>
              <a:rPr lang="en-US" altLang="zh-CN" sz="2000" dirty="0" err="1" smtClean="0">
                <a:solidFill>
                  <a:srgbClr val="FF0000"/>
                </a:solidFill>
                <a:ea typeface="SimSun" pitchFamily="2" charset="-122"/>
              </a:rPr>
              <a:t>Chatziantoniou</a:t>
            </a:r>
            <a:r>
              <a:rPr lang="en-US" altLang="zh-CN" sz="2000" dirty="0" smtClean="0">
                <a:solidFill>
                  <a:srgbClr val="FF0000"/>
                </a:solidFill>
                <a:ea typeface="SimSun" pitchFamily="2" charset="-122"/>
              </a:rPr>
              <a:t>. Complex aggregation at multiple granularities. EDBT'98</a:t>
            </a:r>
          </a:p>
          <a:p>
            <a:pPr eaLnBrk="1" hangingPunct="1">
              <a:lnSpc>
                <a:spcPct val="90000"/>
              </a:lnSpc>
            </a:pPr>
            <a:r>
              <a:rPr lang="en-US" altLang="zh-CN" sz="2000" dirty="0" smtClean="0">
                <a:solidFill>
                  <a:srgbClr val="FF0000"/>
                </a:solidFill>
                <a:ea typeface="SimSun" pitchFamily="2" charset="-122"/>
              </a:rPr>
              <a:t>S. </a:t>
            </a:r>
            <a:r>
              <a:rPr lang="en-US" altLang="zh-CN" sz="2000" dirty="0" err="1" smtClean="0">
                <a:solidFill>
                  <a:srgbClr val="FF0000"/>
                </a:solidFill>
                <a:ea typeface="SimSun" pitchFamily="2" charset="-122"/>
              </a:rPr>
              <a:t>Sarawagi</a:t>
            </a:r>
            <a:r>
              <a:rPr lang="en-US" altLang="zh-CN" sz="2000" dirty="0" smtClean="0">
                <a:solidFill>
                  <a:srgbClr val="FF0000"/>
                </a:solidFill>
                <a:ea typeface="SimSun" pitchFamily="2" charset="-122"/>
              </a:rPr>
              <a:t>, R. Agrawal, and N. Megiddo. Discovery-driven exploration of OLAP data cubes. EDBT'98</a:t>
            </a:r>
          </a:p>
          <a:p>
            <a:pPr eaLnBrk="1" hangingPunct="1">
              <a:lnSpc>
                <a:spcPct val="90000"/>
              </a:lnSpc>
            </a:pPr>
            <a:r>
              <a:rPr lang="en-US" altLang="zh-CN" sz="2000" dirty="0" smtClean="0">
                <a:ea typeface="SimSun" pitchFamily="2" charset="-122"/>
              </a:rPr>
              <a:t>G. </a:t>
            </a:r>
            <a:r>
              <a:rPr lang="en-US" altLang="zh-CN" sz="2000" dirty="0" err="1" smtClean="0">
                <a:ea typeface="SimSun" pitchFamily="2" charset="-122"/>
              </a:rPr>
              <a:t>Sathe</a:t>
            </a:r>
            <a:r>
              <a:rPr lang="en-US" altLang="zh-CN" sz="2000" dirty="0" smtClean="0">
                <a:ea typeface="SimSun" pitchFamily="2" charset="-122"/>
              </a:rPr>
              <a:t> and S. </a:t>
            </a:r>
            <a:r>
              <a:rPr lang="en-US" altLang="zh-CN" sz="2000" dirty="0" err="1" smtClean="0">
                <a:ea typeface="SimSun" pitchFamily="2" charset="-122"/>
              </a:rPr>
              <a:t>Sarawagi</a:t>
            </a:r>
            <a:r>
              <a:rPr lang="en-US" altLang="zh-CN" sz="2000" dirty="0" smtClean="0">
                <a:ea typeface="SimSun" pitchFamily="2" charset="-122"/>
              </a:rPr>
              <a:t>. Intelligent Rollups in Multidimensional OLAP Data. </a:t>
            </a:r>
            <a:r>
              <a:rPr lang="en-US" altLang="zh-CN" sz="2000" i="1" dirty="0" smtClean="0">
                <a:ea typeface="SimSun" pitchFamily="2" charset="-122"/>
              </a:rPr>
              <a:t>VLDB'01</a:t>
            </a:r>
            <a:endParaRPr lang="en-US" altLang="en-US" sz="2000" dirty="0" smtClean="0"/>
          </a:p>
        </p:txBody>
      </p:sp>
    </p:spTree>
    <p:extLst>
      <p:ext uri="{BB962C8B-B14F-4D97-AF65-F5344CB8AC3E}">
        <p14:creationId xmlns:p14="http://schemas.microsoft.com/office/powerpoint/2010/main" val="220793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2"/>
          </p:nvPr>
        </p:nvSpPr>
        <p:spPr>
          <a:xfrm>
            <a:off x="203200" y="6324600"/>
            <a:ext cx="25400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l" eaLnBrk="1" hangingPunct="1">
              <a:spcBef>
                <a:spcPct val="0"/>
              </a:spcBef>
              <a:buClrTx/>
              <a:buSzTx/>
              <a:buFontTx/>
              <a:buNone/>
            </a:pPr>
            <a:fld id="{E5D06577-7798-4685-A990-1B792EDDE218}" type="slidenum">
              <a:rPr lang="zh-CN" altLang="en-US" sz="1400" smtClean="0">
                <a:latin typeface="Calibri" pitchFamily="34" charset="0"/>
                <a:cs typeface="Arial" pitchFamily="34" charset="0"/>
              </a:rPr>
              <a:pPr algn="l" eaLnBrk="1" hangingPunct="1">
                <a:spcBef>
                  <a:spcPct val="0"/>
                </a:spcBef>
                <a:buClrTx/>
                <a:buSzTx/>
                <a:buFontTx/>
                <a:buNone/>
              </a:pPr>
              <a:t>36</a:t>
            </a:fld>
            <a:r>
              <a:rPr lang="en-US" altLang="zh-CN" sz="1200" smtClean="0">
                <a:latin typeface="SimSun" pitchFamily="2" charset="-122"/>
                <a:cs typeface="Arial" pitchFamily="34" charset="0"/>
              </a:rPr>
              <a:t> </a:t>
            </a:r>
          </a:p>
        </p:txBody>
      </p:sp>
      <p:pic>
        <p:nvPicPr>
          <p:cNvPr id="58371" name="Picture 6" descr="Barcelona_Jiawei 26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733" y="0"/>
            <a:ext cx="13682133" cy="769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190890"/>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836085" y="381000"/>
            <a:ext cx="10136716" cy="685800"/>
          </a:xfrm>
        </p:spPr>
        <p:txBody>
          <a:bodyPr/>
          <a:lstStyle/>
          <a:p>
            <a:pPr eaLnBrk="1" hangingPunct="1"/>
            <a:r>
              <a:rPr lang="en-US" altLang="zh-CN" smtClean="0">
                <a:ea typeface="SimSun" pitchFamily="2" charset="-122"/>
              </a:rPr>
              <a:t>Data Cube: A Lattice of Cuboids</a:t>
            </a:r>
          </a:p>
        </p:txBody>
      </p:sp>
      <p:grpSp>
        <p:nvGrpSpPr>
          <p:cNvPr id="6149" name="Group 78"/>
          <p:cNvGrpSpPr>
            <a:grpSpLocks/>
          </p:cNvGrpSpPr>
          <p:nvPr/>
        </p:nvGrpSpPr>
        <p:grpSpPr bwMode="auto">
          <a:xfrm>
            <a:off x="182034" y="1371600"/>
            <a:ext cx="11013017" cy="4910138"/>
            <a:chOff x="86" y="864"/>
            <a:chExt cx="5203" cy="3093"/>
          </a:xfrm>
        </p:grpSpPr>
        <p:sp>
          <p:nvSpPr>
            <p:cNvPr id="6150" name="Text Box 3"/>
            <p:cNvSpPr txBox="1">
              <a:spLocks noChangeArrowheads="1"/>
            </p:cNvSpPr>
            <p:nvPr/>
          </p:nvSpPr>
          <p:spPr bwMode="auto">
            <a:xfrm>
              <a:off x="86" y="2343"/>
              <a:ext cx="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a:t>
              </a:r>
              <a:endParaRPr lang="en-US" altLang="zh-CN" sz="2400">
                <a:latin typeface="Times New Roman" pitchFamily="18" charset="0"/>
                <a:ea typeface="SimSun" pitchFamily="2" charset="-122"/>
              </a:endParaRPr>
            </a:p>
          </p:txBody>
        </p:sp>
        <p:sp>
          <p:nvSpPr>
            <p:cNvPr id="6151" name="Text Box 4"/>
            <p:cNvSpPr txBox="1">
              <a:spLocks noChangeArrowheads="1"/>
            </p:cNvSpPr>
            <p:nvPr/>
          </p:nvSpPr>
          <p:spPr bwMode="auto">
            <a:xfrm>
              <a:off x="86" y="3111"/>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time,item,location</a:t>
              </a:r>
              <a:endParaRPr lang="en-US" altLang="zh-CN" sz="2400">
                <a:latin typeface="Times New Roman" pitchFamily="18" charset="0"/>
                <a:ea typeface="SimSun" pitchFamily="2" charset="-122"/>
              </a:endParaRPr>
            </a:p>
          </p:txBody>
        </p:sp>
        <p:sp>
          <p:nvSpPr>
            <p:cNvPr id="6152" name="Text Box 5"/>
            <p:cNvSpPr txBox="1">
              <a:spLocks noChangeArrowheads="1"/>
            </p:cNvSpPr>
            <p:nvPr/>
          </p:nvSpPr>
          <p:spPr bwMode="auto">
            <a:xfrm>
              <a:off x="1248" y="3744"/>
              <a:ext cx="13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 item, location, supplierc</a:t>
              </a:r>
              <a:endParaRPr lang="en-US" altLang="zh-CN" sz="2400">
                <a:latin typeface="Times New Roman" pitchFamily="18" charset="0"/>
                <a:ea typeface="SimSun" pitchFamily="2" charset="-122"/>
              </a:endParaRPr>
            </a:p>
          </p:txBody>
        </p:sp>
        <p:grpSp>
          <p:nvGrpSpPr>
            <p:cNvPr id="6153" name="Group 6"/>
            <p:cNvGrpSpPr>
              <a:grpSpLocks/>
            </p:cNvGrpSpPr>
            <p:nvPr/>
          </p:nvGrpSpPr>
          <p:grpSpPr bwMode="auto">
            <a:xfrm>
              <a:off x="384" y="864"/>
              <a:ext cx="4905" cy="2823"/>
              <a:chOff x="384" y="1209"/>
              <a:chExt cx="4905" cy="2823"/>
            </a:xfrm>
          </p:grpSpPr>
          <p:sp>
            <p:nvSpPr>
              <p:cNvPr id="6154"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5"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6"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7"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8"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9"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0"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1"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2"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3"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4"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5"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6"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7"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8"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9"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70" name="Text Box 23"/>
              <p:cNvSpPr txBox="1">
                <a:spLocks noChangeArrowheads="1"/>
              </p:cNvSpPr>
              <p:nvPr/>
            </p:nvSpPr>
            <p:spPr bwMode="auto">
              <a:xfrm>
                <a:off x="1800" y="1209"/>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000">
                    <a:latin typeface="Times New Roman" pitchFamily="18" charset="0"/>
                    <a:ea typeface="SimSun" pitchFamily="2" charset="-122"/>
                  </a:rPr>
                  <a:t>all</a:t>
                </a:r>
                <a:endParaRPr lang="en-US" altLang="zh-CN" sz="2400">
                  <a:latin typeface="Times New Roman" pitchFamily="18" charset="0"/>
                  <a:ea typeface="SimSun" pitchFamily="2" charset="-122"/>
                </a:endParaRPr>
              </a:p>
            </p:txBody>
          </p:sp>
          <p:sp>
            <p:nvSpPr>
              <p:cNvPr id="6171" name="Text Box 24"/>
              <p:cNvSpPr txBox="1">
                <a:spLocks noChangeArrowheads="1"/>
              </p:cNvSpPr>
              <p:nvPr/>
            </p:nvSpPr>
            <p:spPr bwMode="auto">
              <a:xfrm>
                <a:off x="758" y="1737"/>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6172" name="Text Box 25"/>
              <p:cNvSpPr txBox="1">
                <a:spLocks noChangeArrowheads="1"/>
              </p:cNvSpPr>
              <p:nvPr/>
            </p:nvSpPr>
            <p:spPr bwMode="auto">
              <a:xfrm>
                <a:off x="1478" y="1737"/>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item</a:t>
                </a:r>
                <a:endParaRPr lang="en-US" altLang="zh-CN" sz="2400">
                  <a:latin typeface="Times New Roman" pitchFamily="18" charset="0"/>
                  <a:ea typeface="SimSun" pitchFamily="2" charset="-122"/>
                </a:endParaRPr>
              </a:p>
            </p:txBody>
          </p:sp>
          <p:sp>
            <p:nvSpPr>
              <p:cNvPr id="6173" name="Text Box 26"/>
              <p:cNvSpPr txBox="1">
                <a:spLocks noChangeArrowheads="1"/>
              </p:cNvSpPr>
              <p:nvPr/>
            </p:nvSpPr>
            <p:spPr bwMode="auto">
              <a:xfrm>
                <a:off x="2198" y="1737"/>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6174" name="Text Box 27"/>
              <p:cNvSpPr txBox="1">
                <a:spLocks noChangeArrowheads="1"/>
              </p:cNvSpPr>
              <p:nvPr/>
            </p:nvSpPr>
            <p:spPr bwMode="auto">
              <a:xfrm>
                <a:off x="2918" y="1737"/>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6175" name="Line 28"/>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29"/>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30"/>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31"/>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32"/>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3"/>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4"/>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5"/>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6"/>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37"/>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38"/>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39"/>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Line 40"/>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41"/>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42"/>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43"/>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44"/>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5"/>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46"/>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4" name="Line 47"/>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48"/>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49"/>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50"/>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Line 51"/>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52"/>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Line 53"/>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1" name="Line 54"/>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Line 55"/>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3" name="Line 56"/>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4" name="Line 57"/>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58"/>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59"/>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7" name="Text Box 60"/>
              <p:cNvSpPr txBox="1">
                <a:spLocks noChangeArrowheads="1"/>
              </p:cNvSpPr>
              <p:nvPr/>
            </p:nvSpPr>
            <p:spPr bwMode="auto">
              <a:xfrm>
                <a:off x="806" y="2343"/>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time,location</a:t>
                </a:r>
                <a:endParaRPr lang="en-US" altLang="zh-CN" sz="2400">
                  <a:latin typeface="Times New Roman" pitchFamily="18" charset="0"/>
                  <a:ea typeface="SimSun" pitchFamily="2" charset="-122"/>
                </a:endParaRPr>
              </a:p>
            </p:txBody>
          </p:sp>
          <p:sp>
            <p:nvSpPr>
              <p:cNvPr id="6208" name="Text Box 61"/>
              <p:cNvSpPr txBox="1">
                <a:spLocks noChangeArrowheads="1"/>
              </p:cNvSpPr>
              <p:nvPr/>
            </p:nvSpPr>
            <p:spPr bwMode="auto">
              <a:xfrm>
                <a:off x="1430" y="2679"/>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6209" name="Text Box 62"/>
              <p:cNvSpPr txBox="1">
                <a:spLocks noChangeArrowheads="1"/>
              </p:cNvSpPr>
              <p:nvPr/>
            </p:nvSpPr>
            <p:spPr bwMode="auto">
              <a:xfrm>
                <a:off x="2102" y="2343"/>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a:t>
                </a:r>
                <a:endParaRPr lang="en-US" altLang="zh-CN" sz="2400">
                  <a:latin typeface="Times New Roman" pitchFamily="18" charset="0"/>
                  <a:ea typeface="SimSun" pitchFamily="2" charset="-122"/>
                </a:endParaRPr>
              </a:p>
            </p:txBody>
          </p:sp>
          <p:sp>
            <p:nvSpPr>
              <p:cNvPr id="6210" name="Text Box 63"/>
              <p:cNvSpPr txBox="1">
                <a:spLocks noChangeArrowheads="1"/>
              </p:cNvSpPr>
              <p:nvPr/>
            </p:nvSpPr>
            <p:spPr bwMode="auto">
              <a:xfrm>
                <a:off x="2678" y="2727"/>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item,supplier</a:t>
                </a:r>
                <a:endParaRPr lang="en-US" altLang="zh-CN" sz="2400">
                  <a:latin typeface="Times New Roman" pitchFamily="18" charset="0"/>
                  <a:ea typeface="SimSun" pitchFamily="2" charset="-122"/>
                </a:endParaRPr>
              </a:p>
            </p:txBody>
          </p:sp>
          <p:sp>
            <p:nvSpPr>
              <p:cNvPr id="6211" name="Text Box 64"/>
              <p:cNvSpPr txBox="1">
                <a:spLocks noChangeArrowheads="1"/>
              </p:cNvSpPr>
              <p:nvPr/>
            </p:nvSpPr>
            <p:spPr bwMode="auto">
              <a:xfrm>
                <a:off x="3398" y="2343"/>
                <a:ext cx="7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6212" name="Text Box 65"/>
              <p:cNvSpPr txBox="1">
                <a:spLocks noChangeArrowheads="1"/>
              </p:cNvSpPr>
              <p:nvPr/>
            </p:nvSpPr>
            <p:spPr bwMode="auto">
              <a:xfrm>
                <a:off x="1046" y="3463"/>
                <a:ext cx="7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a:latin typeface="Times New Roman" pitchFamily="18" charset="0"/>
                    <a:ea typeface="SimSun" pitchFamily="2" charset="-122"/>
                  </a:rPr>
                  <a:t>time,item,supplier</a:t>
                </a:r>
                <a:endParaRPr lang="en-US" altLang="zh-CN" sz="2400">
                  <a:latin typeface="Times New Roman" pitchFamily="18" charset="0"/>
                  <a:ea typeface="SimSun" pitchFamily="2" charset="-122"/>
                </a:endParaRPr>
              </a:p>
            </p:txBody>
          </p:sp>
          <p:sp>
            <p:nvSpPr>
              <p:cNvPr id="6213" name="Text Box 66"/>
              <p:cNvSpPr txBox="1">
                <a:spLocks noChangeArrowheads="1"/>
              </p:cNvSpPr>
              <p:nvPr/>
            </p:nvSpPr>
            <p:spPr bwMode="auto">
              <a:xfrm>
                <a:off x="1728" y="3024"/>
                <a:ext cx="8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6214" name="Text Box 67"/>
              <p:cNvSpPr txBox="1">
                <a:spLocks noChangeArrowheads="1"/>
              </p:cNvSpPr>
              <p:nvPr/>
            </p:nvSpPr>
            <p:spPr bwMode="auto">
              <a:xfrm>
                <a:off x="2486" y="3447"/>
                <a:ext cx="9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item,location,supplier</a:t>
                </a:r>
                <a:endParaRPr lang="en-US" altLang="zh-CN" sz="2400">
                  <a:latin typeface="Times New Roman" pitchFamily="18" charset="0"/>
                  <a:ea typeface="SimSun" pitchFamily="2" charset="-122"/>
                </a:endParaRPr>
              </a:p>
            </p:txBody>
          </p:sp>
          <p:sp>
            <p:nvSpPr>
              <p:cNvPr id="6215" name="Text Box 68"/>
              <p:cNvSpPr txBox="1">
                <a:spLocks noChangeArrowheads="1"/>
              </p:cNvSpPr>
              <p:nvPr/>
            </p:nvSpPr>
            <p:spPr bwMode="auto">
              <a:xfrm>
                <a:off x="4320" y="1296"/>
                <a:ext cx="9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6216" name="Text Box 69"/>
              <p:cNvSpPr txBox="1">
                <a:spLocks noChangeArrowheads="1"/>
              </p:cNvSpPr>
              <p:nvPr/>
            </p:nvSpPr>
            <p:spPr bwMode="auto">
              <a:xfrm>
                <a:off x="4310" y="1881"/>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7" name="Text Box 70"/>
              <p:cNvSpPr txBox="1">
                <a:spLocks noChangeArrowheads="1"/>
              </p:cNvSpPr>
              <p:nvPr/>
            </p:nvSpPr>
            <p:spPr bwMode="auto">
              <a:xfrm>
                <a:off x="4310" y="2553"/>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8" name="Text Box 71"/>
              <p:cNvSpPr txBox="1">
                <a:spLocks noChangeArrowheads="1"/>
              </p:cNvSpPr>
              <p:nvPr/>
            </p:nvSpPr>
            <p:spPr bwMode="auto">
              <a:xfrm>
                <a:off x="4310" y="3129"/>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9" name="Text Box 72"/>
              <p:cNvSpPr txBox="1">
                <a:spLocks noChangeArrowheads="1"/>
              </p:cNvSpPr>
              <p:nvPr/>
            </p:nvSpPr>
            <p:spPr bwMode="auto">
              <a:xfrm>
                <a:off x="4358" y="3705"/>
                <a:ext cx="9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grpSp>
    </p:spTree>
    <p:extLst>
      <p:ext uri="{BB962C8B-B14F-4D97-AF65-F5344CB8AC3E}">
        <p14:creationId xmlns:p14="http://schemas.microsoft.com/office/powerpoint/2010/main" val="244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228600"/>
            <a:ext cx="12192000" cy="685800"/>
          </a:xfrm>
        </p:spPr>
        <p:txBody>
          <a:bodyPr/>
          <a:lstStyle/>
          <a:p>
            <a:r>
              <a:rPr lang="en-US" altLang="zh-CN" smtClean="0">
                <a:ea typeface="SimSun" pitchFamily="2" charset="-122"/>
              </a:rPr>
              <a:t>Data Cube: A Lattice of Cuboids</a:t>
            </a:r>
            <a:endParaRPr lang="en-US" altLang="en-US" smtClean="0">
              <a:ea typeface="SimSun" pitchFamily="2" charset="-122"/>
            </a:endParaRPr>
          </a:p>
        </p:txBody>
      </p:sp>
      <p:sp>
        <p:nvSpPr>
          <p:cNvPr id="7172" name="Rectangle 3"/>
          <p:cNvSpPr>
            <a:spLocks noGrp="1" noChangeArrowheads="1"/>
          </p:cNvSpPr>
          <p:nvPr>
            <p:ph type="body" idx="1"/>
          </p:nvPr>
        </p:nvSpPr>
        <p:spPr>
          <a:xfrm>
            <a:off x="8218311" y="1257042"/>
            <a:ext cx="3973689" cy="5211491"/>
          </a:xfrm>
        </p:spPr>
        <p:txBody>
          <a:bodyPr/>
          <a:lstStyle/>
          <a:p>
            <a:r>
              <a:rPr lang="en-US" altLang="en-US" sz="2400" dirty="0" smtClean="0"/>
              <a:t>Base vs. aggregate cells</a:t>
            </a:r>
          </a:p>
          <a:p>
            <a:r>
              <a:rPr lang="en-US" altLang="en-US" sz="2400" dirty="0" smtClean="0"/>
              <a:t> </a:t>
            </a:r>
            <a:r>
              <a:rPr lang="en-US" altLang="en-US" sz="2400" dirty="0"/>
              <a:t>A</a:t>
            </a:r>
            <a:r>
              <a:rPr lang="en-US" altLang="en-US" sz="2400" dirty="0" smtClean="0"/>
              <a:t>ncestor vs. descendant cells</a:t>
            </a:r>
          </a:p>
          <a:p>
            <a:r>
              <a:rPr lang="en-US" altLang="en-US" sz="2400" dirty="0" smtClean="0"/>
              <a:t>Parent vs. child cells</a:t>
            </a:r>
          </a:p>
          <a:p>
            <a:endParaRPr lang="en-US" altLang="en-US" sz="2400" dirty="0" smtClean="0"/>
          </a:p>
          <a:p>
            <a:pPr marL="523881" indent="-342900">
              <a:buClr>
                <a:schemeClr val="accent1"/>
              </a:buClr>
            </a:pPr>
            <a:r>
              <a:rPr lang="en-US" altLang="en-US" sz="2400" dirty="0" smtClean="0"/>
              <a:t>(*,*,*)</a:t>
            </a:r>
          </a:p>
          <a:p>
            <a:pPr marL="523881" indent="-342900">
              <a:buClr>
                <a:schemeClr val="accent1"/>
              </a:buClr>
            </a:pPr>
            <a:r>
              <a:rPr lang="en-US" altLang="en-US" sz="2400" dirty="0" smtClean="0"/>
              <a:t>(*, milk, *, *)</a:t>
            </a:r>
          </a:p>
          <a:p>
            <a:pPr marL="523881" indent="-342900">
              <a:buClr>
                <a:schemeClr val="accent1"/>
              </a:buClr>
            </a:pPr>
            <a:r>
              <a:rPr lang="en-US" altLang="en-US" sz="2400" dirty="0"/>
              <a:t>(*, milk, Urbana, *)</a:t>
            </a:r>
          </a:p>
          <a:p>
            <a:pPr marL="523881" indent="-342900">
              <a:buClr>
                <a:schemeClr val="accent1"/>
              </a:buClr>
            </a:pPr>
            <a:r>
              <a:rPr lang="en-US" altLang="en-US" sz="2400" dirty="0"/>
              <a:t>(*, milk, Chicago, </a:t>
            </a:r>
            <a:r>
              <a:rPr lang="en-US" altLang="en-US" sz="2400" dirty="0" smtClean="0"/>
              <a:t>*) </a:t>
            </a:r>
          </a:p>
          <a:p>
            <a:pPr marL="523881" indent="-342900">
              <a:buClr>
                <a:schemeClr val="accent1"/>
              </a:buClr>
            </a:pPr>
            <a:r>
              <a:rPr lang="en-US" altLang="en-US" sz="2400" dirty="0"/>
              <a:t>(9/15, milk, Urbana, *) </a:t>
            </a:r>
            <a:endParaRPr lang="en-US" altLang="en-US" sz="2400" dirty="0" smtClean="0"/>
          </a:p>
          <a:p>
            <a:pPr marL="523881" indent="-342900">
              <a:buClr>
                <a:schemeClr val="accent1"/>
              </a:buClr>
            </a:pPr>
            <a:r>
              <a:rPr lang="en-US" altLang="en-US" sz="2400" dirty="0"/>
              <a:t>(9/15, milk, Urbana, </a:t>
            </a:r>
            <a:r>
              <a:rPr lang="en-US" altLang="en-US" sz="2400" dirty="0" err="1"/>
              <a:t>Dairy_land</a:t>
            </a:r>
            <a:r>
              <a:rPr lang="en-US" altLang="en-US" sz="2400" dirty="0"/>
              <a:t>) </a:t>
            </a:r>
          </a:p>
        </p:txBody>
      </p:sp>
      <p:grpSp>
        <p:nvGrpSpPr>
          <p:cNvPr id="3" name="Group 2"/>
          <p:cNvGrpSpPr/>
          <p:nvPr/>
        </p:nvGrpSpPr>
        <p:grpSpPr>
          <a:xfrm>
            <a:off x="0" y="1249332"/>
            <a:ext cx="7574844" cy="5219201"/>
            <a:chOff x="0" y="1249332"/>
            <a:chExt cx="7574844" cy="5219201"/>
          </a:xfrm>
        </p:grpSpPr>
        <p:sp>
          <p:nvSpPr>
            <p:cNvPr id="7173" name="Text Box 23"/>
            <p:cNvSpPr txBox="1">
              <a:spLocks noChangeArrowheads="1"/>
            </p:cNvSpPr>
            <p:nvPr/>
          </p:nvSpPr>
          <p:spPr bwMode="auto">
            <a:xfrm>
              <a:off x="2261209" y="1249332"/>
              <a:ext cx="7425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000" dirty="0">
                  <a:latin typeface="Times New Roman" pitchFamily="18" charset="0"/>
                  <a:ea typeface="SimSun" pitchFamily="2" charset="-122"/>
                </a:rPr>
                <a:t>all</a:t>
              </a:r>
              <a:endParaRPr lang="en-US" altLang="zh-CN" sz="2400" dirty="0">
                <a:latin typeface="Times New Roman" pitchFamily="18" charset="0"/>
                <a:ea typeface="SimSun" pitchFamily="2" charset="-122"/>
              </a:endParaRPr>
            </a:p>
          </p:txBody>
        </p:sp>
        <p:grpSp>
          <p:nvGrpSpPr>
            <p:cNvPr id="7174" name="Group 210"/>
            <p:cNvGrpSpPr>
              <a:grpSpLocks/>
            </p:cNvGrpSpPr>
            <p:nvPr/>
          </p:nvGrpSpPr>
          <p:grpSpPr bwMode="auto">
            <a:xfrm>
              <a:off x="0" y="1387476"/>
              <a:ext cx="7574844" cy="5081057"/>
              <a:chOff x="0" y="874"/>
              <a:chExt cx="5404" cy="1862"/>
            </a:xfrm>
          </p:grpSpPr>
          <p:sp>
            <p:nvSpPr>
              <p:cNvPr id="7175" name="Text Box 3"/>
              <p:cNvSpPr txBox="1">
                <a:spLocks noChangeArrowheads="1"/>
              </p:cNvSpPr>
              <p:nvPr/>
            </p:nvSpPr>
            <p:spPr bwMode="auto">
              <a:xfrm>
                <a:off x="0" y="1536"/>
                <a:ext cx="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a:t>
                </a:r>
                <a:endParaRPr lang="en-US" altLang="zh-CN" sz="2400">
                  <a:latin typeface="Times New Roman" pitchFamily="18" charset="0"/>
                  <a:ea typeface="SimSun" pitchFamily="2" charset="-122"/>
                </a:endParaRPr>
              </a:p>
            </p:txBody>
          </p:sp>
          <p:sp>
            <p:nvSpPr>
              <p:cNvPr id="7176" name="Text Box 4"/>
              <p:cNvSpPr txBox="1">
                <a:spLocks noChangeArrowheads="1"/>
              </p:cNvSpPr>
              <p:nvPr/>
            </p:nvSpPr>
            <p:spPr bwMode="auto">
              <a:xfrm>
                <a:off x="0" y="2208"/>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time,item,location</a:t>
                </a:r>
                <a:endParaRPr lang="en-US" altLang="zh-CN" sz="2400">
                  <a:latin typeface="Times New Roman" pitchFamily="18" charset="0"/>
                  <a:ea typeface="SimSun" pitchFamily="2" charset="-122"/>
                </a:endParaRPr>
              </a:p>
            </p:txBody>
          </p:sp>
          <p:sp>
            <p:nvSpPr>
              <p:cNvPr id="7177" name="Text Box 5"/>
              <p:cNvSpPr txBox="1">
                <a:spLocks noChangeArrowheads="1"/>
              </p:cNvSpPr>
              <p:nvPr/>
            </p:nvSpPr>
            <p:spPr bwMode="auto">
              <a:xfrm>
                <a:off x="2119" y="2524"/>
                <a:ext cx="18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 item, location, supplier</a:t>
                </a:r>
                <a:endParaRPr lang="en-US" altLang="zh-CN" sz="2400">
                  <a:latin typeface="Times New Roman" pitchFamily="18" charset="0"/>
                  <a:ea typeface="SimSun" pitchFamily="2" charset="-122"/>
                </a:endParaRPr>
              </a:p>
            </p:txBody>
          </p:sp>
          <p:sp>
            <p:nvSpPr>
              <p:cNvPr id="7178" name="AutoShape 7"/>
              <p:cNvSpPr>
                <a:spLocks noChangeArrowheads="1"/>
              </p:cNvSpPr>
              <p:nvPr/>
            </p:nvSpPr>
            <p:spPr bwMode="auto">
              <a:xfrm>
                <a:off x="1870" y="970"/>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79" name="AutoShape 8"/>
              <p:cNvSpPr>
                <a:spLocks noChangeArrowheads="1"/>
              </p:cNvSpPr>
              <p:nvPr/>
            </p:nvSpPr>
            <p:spPr bwMode="auto">
              <a:xfrm>
                <a:off x="764"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0" name="AutoShape 9"/>
              <p:cNvSpPr>
                <a:spLocks noChangeArrowheads="1"/>
              </p:cNvSpPr>
              <p:nvPr/>
            </p:nvSpPr>
            <p:spPr bwMode="auto">
              <a:xfrm>
                <a:off x="1518"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1" name="AutoShape 10"/>
              <p:cNvSpPr>
                <a:spLocks noChangeArrowheads="1"/>
              </p:cNvSpPr>
              <p:nvPr/>
            </p:nvSpPr>
            <p:spPr bwMode="auto">
              <a:xfrm>
                <a:off x="2272"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2" name="AutoShape 11"/>
              <p:cNvSpPr>
                <a:spLocks noChangeArrowheads="1"/>
              </p:cNvSpPr>
              <p:nvPr/>
            </p:nvSpPr>
            <p:spPr bwMode="auto">
              <a:xfrm>
                <a:off x="171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3" name="AutoShape 12"/>
              <p:cNvSpPr>
                <a:spLocks noChangeArrowheads="1"/>
              </p:cNvSpPr>
              <p:nvPr/>
            </p:nvSpPr>
            <p:spPr bwMode="auto">
              <a:xfrm>
                <a:off x="3026"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4" name="AutoShape 13"/>
              <p:cNvSpPr>
                <a:spLocks noChangeArrowheads="1"/>
              </p:cNvSpPr>
              <p:nvPr/>
            </p:nvSpPr>
            <p:spPr bwMode="auto">
              <a:xfrm>
                <a:off x="2423"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5" name="AutoShape 14"/>
              <p:cNvSpPr>
                <a:spLocks noChangeArrowheads="1"/>
              </p:cNvSpPr>
              <p:nvPr/>
            </p:nvSpPr>
            <p:spPr bwMode="auto">
              <a:xfrm>
                <a:off x="1016" y="1739"/>
                <a:ext cx="150"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6" name="AutoShape 15"/>
              <p:cNvSpPr>
                <a:spLocks noChangeArrowheads="1"/>
              </p:cNvSpPr>
              <p:nvPr/>
            </p:nvSpPr>
            <p:spPr bwMode="auto">
              <a:xfrm>
                <a:off x="312"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7" name="AutoShape 16"/>
              <p:cNvSpPr>
                <a:spLocks noChangeArrowheads="1"/>
              </p:cNvSpPr>
              <p:nvPr/>
            </p:nvSpPr>
            <p:spPr bwMode="auto">
              <a:xfrm>
                <a:off x="2925" y="1355"/>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8" name="AutoShape 17"/>
              <p:cNvSpPr>
                <a:spLocks noChangeArrowheads="1"/>
              </p:cNvSpPr>
              <p:nvPr/>
            </p:nvSpPr>
            <p:spPr bwMode="auto">
              <a:xfrm>
                <a:off x="764"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9" name="AutoShape 18"/>
              <p:cNvSpPr>
                <a:spLocks noChangeArrowheads="1"/>
              </p:cNvSpPr>
              <p:nvPr/>
            </p:nvSpPr>
            <p:spPr bwMode="auto">
              <a:xfrm>
                <a:off x="362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0" name="AutoShape 19"/>
              <p:cNvSpPr>
                <a:spLocks noChangeArrowheads="1"/>
              </p:cNvSpPr>
              <p:nvPr/>
            </p:nvSpPr>
            <p:spPr bwMode="auto">
              <a:xfrm>
                <a:off x="1920" y="2604"/>
                <a:ext cx="151" cy="97"/>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1" name="AutoShape 20"/>
              <p:cNvSpPr>
                <a:spLocks noChangeArrowheads="1"/>
              </p:cNvSpPr>
              <p:nvPr/>
            </p:nvSpPr>
            <p:spPr bwMode="auto">
              <a:xfrm>
                <a:off x="2825"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2" name="AutoShape 21"/>
              <p:cNvSpPr>
                <a:spLocks noChangeArrowheads="1"/>
              </p:cNvSpPr>
              <p:nvPr/>
            </p:nvSpPr>
            <p:spPr bwMode="auto">
              <a:xfrm>
                <a:off x="2121"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3" name="AutoShape 22"/>
              <p:cNvSpPr>
                <a:spLocks noChangeArrowheads="1"/>
              </p:cNvSpPr>
              <p:nvPr/>
            </p:nvSpPr>
            <p:spPr bwMode="auto">
              <a:xfrm>
                <a:off x="1418" y="2188"/>
                <a:ext cx="150"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4" name="Text Box 24"/>
              <p:cNvSpPr txBox="1">
                <a:spLocks noChangeArrowheads="1"/>
              </p:cNvSpPr>
              <p:nvPr/>
            </p:nvSpPr>
            <p:spPr bwMode="auto">
              <a:xfrm>
                <a:off x="704" y="1094"/>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7195" name="Text Box 25"/>
              <p:cNvSpPr txBox="1">
                <a:spLocks noChangeArrowheads="1"/>
              </p:cNvSpPr>
              <p:nvPr/>
            </p:nvSpPr>
            <p:spPr bwMode="auto">
              <a:xfrm>
                <a:off x="1457" y="1104"/>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item</a:t>
                </a:r>
                <a:endParaRPr lang="en-US" altLang="zh-CN" sz="2400">
                  <a:latin typeface="Times New Roman" pitchFamily="18" charset="0"/>
                  <a:ea typeface="SimSun" pitchFamily="2" charset="-122"/>
                </a:endParaRPr>
              </a:p>
            </p:txBody>
          </p:sp>
          <p:sp>
            <p:nvSpPr>
              <p:cNvPr id="7196" name="Text Box 26"/>
              <p:cNvSpPr txBox="1">
                <a:spLocks noChangeArrowheads="1"/>
              </p:cNvSpPr>
              <p:nvPr/>
            </p:nvSpPr>
            <p:spPr bwMode="auto">
              <a:xfrm>
                <a:off x="2211" y="1104"/>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7197" name="Text Box 27"/>
              <p:cNvSpPr txBox="1">
                <a:spLocks noChangeArrowheads="1"/>
              </p:cNvSpPr>
              <p:nvPr/>
            </p:nvSpPr>
            <p:spPr bwMode="auto">
              <a:xfrm>
                <a:off x="2966" y="1104"/>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7198" name="Line 28"/>
              <p:cNvSpPr>
                <a:spLocks noChangeShapeType="1"/>
              </p:cNvSpPr>
              <p:nvPr/>
            </p:nvSpPr>
            <p:spPr bwMode="auto">
              <a:xfrm flipH="1">
                <a:off x="815" y="1002"/>
                <a:ext cx="1105"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29"/>
              <p:cNvSpPr>
                <a:spLocks noChangeShapeType="1"/>
              </p:cNvSpPr>
              <p:nvPr/>
            </p:nvSpPr>
            <p:spPr bwMode="auto">
              <a:xfrm flipH="1">
                <a:off x="1619" y="1002"/>
                <a:ext cx="301"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0" name="Line 30"/>
              <p:cNvSpPr>
                <a:spLocks noChangeShapeType="1"/>
              </p:cNvSpPr>
              <p:nvPr/>
            </p:nvSpPr>
            <p:spPr bwMode="auto">
              <a:xfrm>
                <a:off x="1920" y="1002"/>
                <a:ext cx="402"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1" name="Line 31"/>
              <p:cNvSpPr>
                <a:spLocks noChangeShapeType="1"/>
              </p:cNvSpPr>
              <p:nvPr/>
            </p:nvSpPr>
            <p:spPr bwMode="auto">
              <a:xfrm>
                <a:off x="1920" y="1002"/>
                <a:ext cx="1106"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2" name="Line 32"/>
              <p:cNvSpPr>
                <a:spLocks noChangeShapeType="1"/>
              </p:cNvSpPr>
              <p:nvPr/>
            </p:nvSpPr>
            <p:spPr bwMode="auto">
              <a:xfrm flipH="1">
                <a:off x="362" y="1355"/>
                <a:ext cx="453"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3" name="Line 33"/>
              <p:cNvSpPr>
                <a:spLocks noChangeShapeType="1"/>
              </p:cNvSpPr>
              <p:nvPr/>
            </p:nvSpPr>
            <p:spPr bwMode="auto">
              <a:xfrm>
                <a:off x="815" y="1355"/>
                <a:ext cx="2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4" name="Line 34"/>
              <p:cNvSpPr>
                <a:spLocks noChangeShapeType="1"/>
              </p:cNvSpPr>
              <p:nvPr/>
            </p:nvSpPr>
            <p:spPr bwMode="auto">
              <a:xfrm>
                <a:off x="815" y="1355"/>
                <a:ext cx="9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35"/>
              <p:cNvSpPr>
                <a:spLocks noChangeShapeType="1"/>
              </p:cNvSpPr>
              <p:nvPr/>
            </p:nvSpPr>
            <p:spPr bwMode="auto">
              <a:xfrm flipH="1">
                <a:off x="362" y="1355"/>
                <a:ext cx="12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36"/>
              <p:cNvSpPr>
                <a:spLocks noChangeShapeType="1"/>
              </p:cNvSpPr>
              <p:nvPr/>
            </p:nvSpPr>
            <p:spPr bwMode="auto">
              <a:xfrm>
                <a:off x="1619" y="1355"/>
                <a:ext cx="8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Line 37"/>
              <p:cNvSpPr>
                <a:spLocks noChangeShapeType="1"/>
              </p:cNvSpPr>
              <p:nvPr/>
            </p:nvSpPr>
            <p:spPr bwMode="auto">
              <a:xfrm>
                <a:off x="1619" y="1355"/>
                <a:ext cx="14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8" name="Line 38"/>
              <p:cNvSpPr>
                <a:spLocks noChangeShapeType="1"/>
              </p:cNvSpPr>
              <p:nvPr/>
            </p:nvSpPr>
            <p:spPr bwMode="auto">
              <a:xfrm>
                <a:off x="2322" y="1355"/>
                <a:ext cx="1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 name="Line 39"/>
              <p:cNvSpPr>
                <a:spLocks noChangeShapeType="1"/>
              </p:cNvSpPr>
              <p:nvPr/>
            </p:nvSpPr>
            <p:spPr bwMode="auto">
              <a:xfrm>
                <a:off x="2322" y="1355"/>
                <a:ext cx="13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0" name="Line 40"/>
              <p:cNvSpPr>
                <a:spLocks noChangeShapeType="1"/>
              </p:cNvSpPr>
              <p:nvPr/>
            </p:nvSpPr>
            <p:spPr bwMode="auto">
              <a:xfrm flipH="1">
                <a:off x="1066" y="1355"/>
                <a:ext cx="1256"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1" name="Line 41"/>
              <p:cNvSpPr>
                <a:spLocks noChangeShapeType="1"/>
              </p:cNvSpPr>
              <p:nvPr/>
            </p:nvSpPr>
            <p:spPr bwMode="auto">
              <a:xfrm flipH="1">
                <a:off x="1769" y="1387"/>
                <a:ext cx="1257"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2" name="Line 42"/>
              <p:cNvSpPr>
                <a:spLocks noChangeShapeType="1"/>
              </p:cNvSpPr>
              <p:nvPr/>
            </p:nvSpPr>
            <p:spPr bwMode="auto">
              <a:xfrm>
                <a:off x="3026" y="1387"/>
                <a:ext cx="5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3" name="Line 43"/>
              <p:cNvSpPr>
                <a:spLocks noChangeShapeType="1"/>
              </p:cNvSpPr>
              <p:nvPr/>
            </p:nvSpPr>
            <p:spPr bwMode="auto">
              <a:xfrm>
                <a:off x="3026" y="1387"/>
                <a:ext cx="653"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4" name="Line 44"/>
              <p:cNvSpPr>
                <a:spLocks noChangeShapeType="1"/>
              </p:cNvSpPr>
              <p:nvPr/>
            </p:nvSpPr>
            <p:spPr bwMode="auto">
              <a:xfrm>
                <a:off x="362" y="1771"/>
                <a:ext cx="4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5" name="Line 45"/>
              <p:cNvSpPr>
                <a:spLocks noChangeShapeType="1"/>
              </p:cNvSpPr>
              <p:nvPr/>
            </p:nvSpPr>
            <p:spPr bwMode="auto">
              <a:xfrm>
                <a:off x="362" y="1771"/>
                <a:ext cx="1106"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6" name="Line 46"/>
              <p:cNvSpPr>
                <a:spLocks noChangeShapeType="1"/>
              </p:cNvSpPr>
              <p:nvPr/>
            </p:nvSpPr>
            <p:spPr bwMode="auto">
              <a:xfrm flipH="1">
                <a:off x="815" y="1771"/>
                <a:ext cx="25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7" name="Line 47"/>
              <p:cNvSpPr>
                <a:spLocks noChangeShapeType="1"/>
              </p:cNvSpPr>
              <p:nvPr/>
            </p:nvSpPr>
            <p:spPr bwMode="auto">
              <a:xfrm>
                <a:off x="1066" y="1771"/>
                <a:ext cx="1105"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8" name="Line 48"/>
              <p:cNvSpPr>
                <a:spLocks noChangeShapeType="1"/>
              </p:cNvSpPr>
              <p:nvPr/>
            </p:nvSpPr>
            <p:spPr bwMode="auto">
              <a:xfrm flipH="1">
                <a:off x="1468" y="1771"/>
                <a:ext cx="3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 name="Line 49"/>
              <p:cNvSpPr>
                <a:spLocks noChangeShapeType="1"/>
              </p:cNvSpPr>
              <p:nvPr/>
            </p:nvSpPr>
            <p:spPr bwMode="auto">
              <a:xfrm>
                <a:off x="1769"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50"/>
              <p:cNvSpPr>
                <a:spLocks noChangeShapeType="1"/>
              </p:cNvSpPr>
              <p:nvPr/>
            </p:nvSpPr>
            <p:spPr bwMode="auto">
              <a:xfrm flipH="1">
                <a:off x="815" y="1771"/>
                <a:ext cx="1658"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Line 51"/>
              <p:cNvSpPr>
                <a:spLocks noChangeShapeType="1"/>
              </p:cNvSpPr>
              <p:nvPr/>
            </p:nvSpPr>
            <p:spPr bwMode="auto">
              <a:xfrm>
                <a:off x="2473"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Line 52"/>
              <p:cNvSpPr>
                <a:spLocks noChangeShapeType="1"/>
              </p:cNvSpPr>
              <p:nvPr/>
            </p:nvSpPr>
            <p:spPr bwMode="auto">
              <a:xfrm flipH="1">
                <a:off x="1468" y="1771"/>
                <a:ext cx="16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3" name="Line 53"/>
              <p:cNvSpPr>
                <a:spLocks noChangeShapeType="1"/>
              </p:cNvSpPr>
              <p:nvPr/>
            </p:nvSpPr>
            <p:spPr bwMode="auto">
              <a:xfrm flipH="1">
                <a:off x="2875" y="1771"/>
                <a:ext cx="2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4" name="Line 54"/>
              <p:cNvSpPr>
                <a:spLocks noChangeShapeType="1"/>
              </p:cNvSpPr>
              <p:nvPr/>
            </p:nvSpPr>
            <p:spPr bwMode="auto">
              <a:xfrm flipH="1">
                <a:off x="2875" y="1771"/>
                <a:ext cx="804"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5" name="Line 55"/>
              <p:cNvSpPr>
                <a:spLocks noChangeShapeType="1"/>
              </p:cNvSpPr>
              <p:nvPr/>
            </p:nvSpPr>
            <p:spPr bwMode="auto">
              <a:xfrm flipH="1">
                <a:off x="2171" y="1771"/>
                <a:ext cx="15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6" name="Line 56"/>
              <p:cNvSpPr>
                <a:spLocks noChangeShapeType="1"/>
              </p:cNvSpPr>
              <p:nvPr/>
            </p:nvSpPr>
            <p:spPr bwMode="auto">
              <a:xfrm>
                <a:off x="815" y="2252"/>
                <a:ext cx="1155"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7" name="Line 57"/>
              <p:cNvSpPr>
                <a:spLocks noChangeShapeType="1"/>
              </p:cNvSpPr>
              <p:nvPr/>
            </p:nvSpPr>
            <p:spPr bwMode="auto">
              <a:xfrm>
                <a:off x="1468" y="2220"/>
                <a:ext cx="5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8" name="Line 58"/>
              <p:cNvSpPr>
                <a:spLocks noChangeShapeType="1"/>
              </p:cNvSpPr>
              <p:nvPr/>
            </p:nvSpPr>
            <p:spPr bwMode="auto">
              <a:xfrm flipH="1">
                <a:off x="2021" y="2220"/>
                <a:ext cx="150"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 name="Line 59"/>
              <p:cNvSpPr>
                <a:spLocks noChangeShapeType="1"/>
              </p:cNvSpPr>
              <p:nvPr/>
            </p:nvSpPr>
            <p:spPr bwMode="auto">
              <a:xfrm flipH="1">
                <a:off x="1970" y="2252"/>
                <a:ext cx="905"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0" name="Text Box 60"/>
              <p:cNvSpPr txBox="1">
                <a:spLocks noChangeArrowheads="1"/>
              </p:cNvSpPr>
              <p:nvPr/>
            </p:nvSpPr>
            <p:spPr bwMode="auto">
              <a:xfrm>
                <a:off x="755" y="1536"/>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time,location</a:t>
                </a:r>
                <a:endParaRPr lang="en-US" altLang="zh-CN" sz="2400">
                  <a:latin typeface="Times New Roman" pitchFamily="18" charset="0"/>
                  <a:ea typeface="SimSun" pitchFamily="2" charset="-122"/>
                </a:endParaRPr>
              </a:p>
            </p:txBody>
          </p:sp>
          <p:sp>
            <p:nvSpPr>
              <p:cNvPr id="7231" name="Text Box 61"/>
              <p:cNvSpPr txBox="1">
                <a:spLocks noChangeArrowheads="1"/>
              </p:cNvSpPr>
              <p:nvPr/>
            </p:nvSpPr>
            <p:spPr bwMode="auto">
              <a:xfrm>
                <a:off x="1407" y="1776"/>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7232" name="Text Box 62"/>
              <p:cNvSpPr txBox="1">
                <a:spLocks noChangeArrowheads="1"/>
              </p:cNvSpPr>
              <p:nvPr/>
            </p:nvSpPr>
            <p:spPr bwMode="auto">
              <a:xfrm>
                <a:off x="2111" y="1573"/>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a:t>
                </a:r>
                <a:endParaRPr lang="en-US" altLang="zh-CN" sz="2400">
                  <a:latin typeface="Times New Roman" pitchFamily="18" charset="0"/>
                  <a:ea typeface="SimSun" pitchFamily="2" charset="-122"/>
                </a:endParaRPr>
              </a:p>
            </p:txBody>
          </p:sp>
          <p:sp>
            <p:nvSpPr>
              <p:cNvPr id="7233" name="Text Box 63"/>
              <p:cNvSpPr txBox="1">
                <a:spLocks noChangeArrowheads="1"/>
              </p:cNvSpPr>
              <p:nvPr/>
            </p:nvSpPr>
            <p:spPr bwMode="auto">
              <a:xfrm>
                <a:off x="2714" y="1756"/>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dirty="0" err="1">
                    <a:latin typeface="Times New Roman" pitchFamily="18" charset="0"/>
                    <a:ea typeface="SimSun" pitchFamily="2" charset="-122"/>
                  </a:rPr>
                  <a:t>item,supplier</a:t>
                </a:r>
                <a:endParaRPr lang="en-US" altLang="zh-CN" sz="2400" dirty="0">
                  <a:latin typeface="Times New Roman" pitchFamily="18" charset="0"/>
                  <a:ea typeface="SimSun" pitchFamily="2" charset="-122"/>
                </a:endParaRPr>
              </a:p>
            </p:txBody>
          </p:sp>
          <p:sp>
            <p:nvSpPr>
              <p:cNvPr id="7234" name="Text Box 64"/>
              <p:cNvSpPr txBox="1">
                <a:spLocks noChangeArrowheads="1"/>
              </p:cNvSpPr>
              <p:nvPr/>
            </p:nvSpPr>
            <p:spPr bwMode="auto">
              <a:xfrm>
                <a:off x="3468" y="1573"/>
                <a:ext cx="7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7235" name="Text Box 65"/>
              <p:cNvSpPr txBox="1">
                <a:spLocks noChangeArrowheads="1"/>
              </p:cNvSpPr>
              <p:nvPr/>
            </p:nvSpPr>
            <p:spPr bwMode="auto">
              <a:xfrm>
                <a:off x="1149" y="2256"/>
                <a:ext cx="112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time,item,supplier</a:t>
                </a:r>
                <a:endParaRPr lang="en-US" altLang="zh-CN" sz="2400" dirty="0">
                  <a:latin typeface="Times New Roman" pitchFamily="18" charset="0"/>
                  <a:ea typeface="SimSun" pitchFamily="2" charset="-122"/>
                </a:endParaRPr>
              </a:p>
            </p:txBody>
          </p:sp>
          <p:sp>
            <p:nvSpPr>
              <p:cNvPr id="7236" name="Text Box 66"/>
              <p:cNvSpPr txBox="1">
                <a:spLocks noChangeArrowheads="1"/>
              </p:cNvSpPr>
              <p:nvPr/>
            </p:nvSpPr>
            <p:spPr bwMode="auto">
              <a:xfrm>
                <a:off x="1719" y="1968"/>
                <a:ext cx="1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7237" name="Text Box 67"/>
              <p:cNvSpPr txBox="1">
                <a:spLocks noChangeArrowheads="1"/>
              </p:cNvSpPr>
              <p:nvPr/>
            </p:nvSpPr>
            <p:spPr bwMode="auto">
              <a:xfrm>
                <a:off x="2677" y="2208"/>
                <a:ext cx="9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item,location,supplier</a:t>
                </a:r>
                <a:endParaRPr lang="en-US" altLang="zh-CN" sz="2400">
                  <a:latin typeface="Times New Roman" pitchFamily="18" charset="0"/>
                  <a:ea typeface="SimSun" pitchFamily="2" charset="-122"/>
                </a:endParaRPr>
              </a:p>
            </p:txBody>
          </p:sp>
          <p:sp>
            <p:nvSpPr>
              <p:cNvPr id="7238" name="Text Box 68"/>
              <p:cNvSpPr txBox="1">
                <a:spLocks noChangeArrowheads="1"/>
              </p:cNvSpPr>
              <p:nvPr/>
            </p:nvSpPr>
            <p:spPr bwMode="auto">
              <a:xfrm>
                <a:off x="4433" y="874"/>
                <a:ext cx="9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7239" name="Text Box 69"/>
              <p:cNvSpPr txBox="1">
                <a:spLocks noChangeArrowheads="1"/>
              </p:cNvSpPr>
              <p:nvPr/>
            </p:nvSpPr>
            <p:spPr bwMode="auto">
              <a:xfrm>
                <a:off x="4421" y="1265"/>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240" name="Text Box 70"/>
              <p:cNvSpPr txBox="1">
                <a:spLocks noChangeArrowheads="1"/>
              </p:cNvSpPr>
              <p:nvPr/>
            </p:nvSpPr>
            <p:spPr bwMode="auto">
              <a:xfrm>
                <a:off x="4421" y="1713"/>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dirty="0">
                    <a:latin typeface="Times New Roman" pitchFamily="18" charset="0"/>
                    <a:ea typeface="SimSun" pitchFamily="2" charset="-122"/>
                  </a:rPr>
                  <a:t>2-</a:t>
                </a:r>
                <a:r>
                  <a:rPr lang="en-US" altLang="zh-CN" sz="2000" dirty="0">
                    <a:latin typeface="Times New Roman" pitchFamily="18" charset="0"/>
                    <a:ea typeface="SimSun" pitchFamily="2" charset="-122"/>
                  </a:rPr>
                  <a:t>D cuboids</a:t>
                </a:r>
                <a:endParaRPr lang="en-US" altLang="zh-CN" sz="2400" dirty="0">
                  <a:latin typeface="Times New Roman" pitchFamily="18" charset="0"/>
                  <a:ea typeface="SimSun" pitchFamily="2" charset="-122"/>
                </a:endParaRPr>
              </a:p>
            </p:txBody>
          </p:sp>
          <p:sp>
            <p:nvSpPr>
              <p:cNvPr id="7241" name="Text Box 71"/>
              <p:cNvSpPr txBox="1">
                <a:spLocks noChangeArrowheads="1"/>
              </p:cNvSpPr>
              <p:nvPr/>
            </p:nvSpPr>
            <p:spPr bwMode="auto">
              <a:xfrm>
                <a:off x="4421" y="2098"/>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dirty="0">
                    <a:latin typeface="Times New Roman" pitchFamily="18" charset="0"/>
                    <a:ea typeface="SimSun" pitchFamily="2" charset="-122"/>
                  </a:rPr>
                  <a:t>3-</a:t>
                </a:r>
                <a:r>
                  <a:rPr lang="en-US" altLang="zh-CN" sz="2000" dirty="0">
                    <a:latin typeface="Times New Roman" pitchFamily="18" charset="0"/>
                    <a:ea typeface="SimSun" pitchFamily="2" charset="-122"/>
                  </a:rPr>
                  <a:t>D cuboids</a:t>
                </a:r>
                <a:endParaRPr lang="en-US" altLang="zh-CN" sz="2400" dirty="0">
                  <a:latin typeface="Times New Roman" pitchFamily="18" charset="0"/>
                  <a:ea typeface="SimSun" pitchFamily="2" charset="-122"/>
                </a:endParaRPr>
              </a:p>
            </p:txBody>
          </p:sp>
          <p:sp>
            <p:nvSpPr>
              <p:cNvPr id="7242" name="Text Box 72"/>
              <p:cNvSpPr txBox="1">
                <a:spLocks noChangeArrowheads="1"/>
              </p:cNvSpPr>
              <p:nvPr/>
            </p:nvSpPr>
            <p:spPr bwMode="auto">
              <a:xfrm>
                <a:off x="4473" y="2482"/>
                <a:ext cx="9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grpSp>
    </p:spTree>
    <p:extLst>
      <p:ext uri="{BB962C8B-B14F-4D97-AF65-F5344CB8AC3E}">
        <p14:creationId xmlns:p14="http://schemas.microsoft.com/office/powerpoint/2010/main" val="326730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idx="4294967295"/>
          </p:nvPr>
        </p:nvSpPr>
        <p:spPr>
          <a:xfrm>
            <a:off x="0" y="234244"/>
            <a:ext cx="12191999" cy="685800"/>
          </a:xfrm>
        </p:spPr>
        <p:txBody>
          <a:bodyPr>
            <a:noAutofit/>
          </a:bodyPr>
          <a:lstStyle/>
          <a:p>
            <a:pPr eaLnBrk="1" hangingPunct="1"/>
            <a:r>
              <a:rPr lang="en-US" altLang="en-US" dirty="0" smtClean="0"/>
              <a:t>Cube Materialization: Full Cube vs. Iceberg Cube</a:t>
            </a:r>
          </a:p>
        </p:txBody>
      </p:sp>
      <p:sp>
        <p:nvSpPr>
          <p:cNvPr id="8197" name="Rectangle 1027"/>
          <p:cNvSpPr>
            <a:spLocks noGrp="1" noChangeArrowheads="1"/>
          </p:cNvSpPr>
          <p:nvPr>
            <p:ph type="body" idx="4294967295"/>
          </p:nvPr>
        </p:nvSpPr>
        <p:spPr>
          <a:xfrm>
            <a:off x="620889" y="1181099"/>
            <a:ext cx="8209843" cy="2690990"/>
          </a:xfrm>
        </p:spPr>
        <p:txBody>
          <a:bodyPr/>
          <a:lstStyle/>
          <a:p>
            <a:r>
              <a:rPr lang="en-US" altLang="en-US" dirty="0" smtClean="0"/>
              <a:t>Full cube vs. iceberg cube</a:t>
            </a:r>
          </a:p>
          <a:p>
            <a:pPr lvl="3">
              <a:buFont typeface="Wingdings" pitchFamily="2" charset="2"/>
              <a:buNone/>
            </a:pPr>
            <a:r>
              <a:rPr lang="en-US" altLang="en-US" dirty="0" smtClean="0">
                <a:solidFill>
                  <a:srgbClr val="006666"/>
                </a:solidFill>
              </a:rPr>
              <a:t>compute cube sales iceberg as</a:t>
            </a:r>
          </a:p>
          <a:p>
            <a:pPr lvl="3">
              <a:buFont typeface="Wingdings" pitchFamily="2" charset="2"/>
              <a:buNone/>
            </a:pPr>
            <a:r>
              <a:rPr lang="en-US" altLang="en-US" dirty="0" smtClean="0">
                <a:solidFill>
                  <a:srgbClr val="006666"/>
                </a:solidFill>
              </a:rPr>
              <a:t>select month, city, customer group, count(*)</a:t>
            </a:r>
          </a:p>
          <a:p>
            <a:pPr lvl="3">
              <a:buFont typeface="Wingdings" pitchFamily="2" charset="2"/>
              <a:buNone/>
            </a:pPr>
            <a:r>
              <a:rPr lang="en-US" altLang="en-US" dirty="0" smtClean="0">
                <a:solidFill>
                  <a:srgbClr val="006666"/>
                </a:solidFill>
              </a:rPr>
              <a:t>from </a:t>
            </a:r>
            <a:r>
              <a:rPr lang="en-US" altLang="en-US" dirty="0" err="1" smtClean="0">
                <a:solidFill>
                  <a:srgbClr val="006666"/>
                </a:solidFill>
              </a:rPr>
              <a:t>salesInfo</a:t>
            </a:r>
            <a:endParaRPr lang="en-US" altLang="en-US" dirty="0" smtClean="0">
              <a:solidFill>
                <a:srgbClr val="006666"/>
              </a:solidFill>
            </a:endParaRPr>
          </a:p>
          <a:p>
            <a:pPr lvl="3">
              <a:buFont typeface="Wingdings" pitchFamily="2" charset="2"/>
              <a:buNone/>
            </a:pPr>
            <a:r>
              <a:rPr lang="en-US" altLang="en-US" dirty="0" smtClean="0">
                <a:solidFill>
                  <a:srgbClr val="006666"/>
                </a:solidFill>
              </a:rPr>
              <a:t>cube by month, city, customer group</a:t>
            </a:r>
          </a:p>
          <a:p>
            <a:pPr lvl="3">
              <a:buFont typeface="Wingdings" pitchFamily="2" charset="2"/>
              <a:buNone/>
            </a:pPr>
            <a:r>
              <a:rPr lang="en-US" altLang="en-US" dirty="0" smtClean="0">
                <a:solidFill>
                  <a:srgbClr val="006666"/>
                </a:solidFill>
              </a:rPr>
              <a:t>having </a:t>
            </a:r>
            <a:r>
              <a:rPr lang="en-US" altLang="en-US" dirty="0" smtClean="0">
                <a:solidFill>
                  <a:srgbClr val="FF0000"/>
                </a:solidFill>
              </a:rPr>
              <a:t>count(*) &gt;= min support</a:t>
            </a:r>
          </a:p>
        </p:txBody>
      </p:sp>
      <p:pic>
        <p:nvPicPr>
          <p:cNvPr id="8198" name="Picture 1028" descr="ice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160" y="1272147"/>
            <a:ext cx="3185016" cy="332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1029"/>
          <p:cNvSpPr>
            <a:spLocks noChangeArrowheads="1"/>
          </p:cNvSpPr>
          <p:nvPr/>
        </p:nvSpPr>
        <p:spPr bwMode="auto">
          <a:xfrm>
            <a:off x="666044" y="3916017"/>
            <a:ext cx="8037690" cy="272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ts val="600"/>
              </a:spcBef>
              <a:buClr>
                <a:srgbClr val="0033CC"/>
              </a:buClr>
              <a:buSzPct val="80000"/>
              <a:buFont typeface="Wingdings" panose="05000000000000000000" pitchFamily="2" charset="2"/>
              <a:buChar char="q"/>
            </a:pPr>
            <a:r>
              <a:rPr lang="en-US" altLang="en-US" sz="2400" dirty="0" smtClean="0">
                <a:latin typeface="Calibri" pitchFamily="34" charset="0"/>
              </a:rPr>
              <a:t>Compute </a:t>
            </a:r>
            <a:r>
              <a:rPr lang="en-US" altLang="en-US" sz="2400" i="1" dirty="0">
                <a:latin typeface="Calibri" pitchFamily="34" charset="0"/>
              </a:rPr>
              <a:t>only</a:t>
            </a:r>
            <a:r>
              <a:rPr lang="en-US" altLang="en-US" sz="2400" dirty="0">
                <a:latin typeface="Calibri" pitchFamily="34" charset="0"/>
              </a:rPr>
              <a:t> the </a:t>
            </a:r>
            <a:r>
              <a:rPr lang="en-US" altLang="en-US" sz="2400" dirty="0" smtClean="0">
                <a:latin typeface="Calibri" pitchFamily="34" charset="0"/>
              </a:rPr>
              <a:t>cells </a:t>
            </a:r>
            <a:r>
              <a:rPr lang="en-US" altLang="en-US" sz="2400" dirty="0">
                <a:latin typeface="Calibri" pitchFamily="34" charset="0"/>
              </a:rPr>
              <a:t>whose measure satisfies the iceberg condition </a:t>
            </a:r>
          </a:p>
          <a:p>
            <a:pPr eaLnBrk="1" hangingPunct="1">
              <a:spcBef>
                <a:spcPts val="600"/>
              </a:spcBef>
              <a:buClr>
                <a:srgbClr val="0033CC"/>
              </a:buClr>
              <a:buSzPct val="80000"/>
              <a:buFont typeface="Wingdings" panose="05000000000000000000" pitchFamily="2" charset="2"/>
              <a:buChar char="q"/>
            </a:pPr>
            <a:r>
              <a:rPr lang="en-US" altLang="en-US" sz="2400" dirty="0">
                <a:latin typeface="Calibri" pitchFamily="34" charset="0"/>
              </a:rPr>
              <a:t>Only a small portion of cells may be “above the water’’ in a sparse </a:t>
            </a:r>
            <a:r>
              <a:rPr lang="en-US" altLang="en-US" sz="2400" dirty="0" smtClean="0">
                <a:latin typeface="Calibri" pitchFamily="34" charset="0"/>
              </a:rPr>
              <a:t>cube</a:t>
            </a:r>
          </a:p>
          <a:p>
            <a:pPr eaLnBrk="1" hangingPunct="1">
              <a:spcBef>
                <a:spcPts val="600"/>
              </a:spcBef>
              <a:buClr>
                <a:srgbClr val="0033CC"/>
              </a:buClr>
              <a:buSzPct val="80000"/>
              <a:buFont typeface="Wingdings" panose="05000000000000000000" pitchFamily="2" charset="2"/>
              <a:buChar char="q"/>
            </a:pPr>
            <a:r>
              <a:rPr lang="en-US" altLang="en-US" sz="2400" dirty="0" smtClean="0">
                <a:latin typeface="Calibri" pitchFamily="34" charset="0"/>
              </a:rPr>
              <a:t>Ex.:  Show only those cells whose count is no less than 100 </a:t>
            </a:r>
          </a:p>
        </p:txBody>
      </p:sp>
      <p:sp>
        <p:nvSpPr>
          <p:cNvPr id="8200" name="Text Box 10"/>
          <p:cNvSpPr txBox="1">
            <a:spLocks noChangeArrowheads="1"/>
          </p:cNvSpPr>
          <p:nvPr/>
        </p:nvSpPr>
        <p:spPr bwMode="auto">
          <a:xfrm>
            <a:off x="6327702" y="2932848"/>
            <a:ext cx="1524000" cy="830997"/>
          </a:xfrm>
          <a:prstGeom prst="rect">
            <a:avLst/>
          </a:prstGeom>
          <a:solidFill>
            <a:srgbClr val="FFFF00"/>
          </a:solidFill>
          <a:ln>
            <a:noFill/>
          </a:ln>
          <a:effec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eaLnBrk="1" hangingPunct="1">
              <a:spcBef>
                <a:spcPct val="50000"/>
              </a:spcBef>
              <a:buClrTx/>
              <a:buSzTx/>
              <a:buFontTx/>
              <a:buNone/>
            </a:pPr>
            <a:r>
              <a:rPr lang="en-US" altLang="en-US" sz="2400" b="1" dirty="0">
                <a:solidFill>
                  <a:srgbClr val="FF0000"/>
                </a:solidFill>
                <a:latin typeface="+mn-lt"/>
                <a:sym typeface="Wingdings" pitchFamily="2" charset="2"/>
              </a:rPr>
              <a:t>iceberg condition</a:t>
            </a:r>
          </a:p>
        </p:txBody>
      </p:sp>
      <p:sp>
        <p:nvSpPr>
          <p:cNvPr id="2" name="Down Arrow 1"/>
          <p:cNvSpPr/>
          <p:nvPr/>
        </p:nvSpPr>
        <p:spPr>
          <a:xfrm rot="4956922">
            <a:off x="5785079" y="3275211"/>
            <a:ext cx="383157" cy="52926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41306"/>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304800"/>
            <a:ext cx="12192000" cy="685800"/>
          </a:xfrm>
        </p:spPr>
        <p:txBody>
          <a:bodyPr>
            <a:normAutofit/>
          </a:bodyPr>
          <a:lstStyle/>
          <a:p>
            <a:r>
              <a:rPr lang="en-US" altLang="en-US" dirty="0" smtClean="0"/>
              <a:t>Why Iceberg Cube?</a:t>
            </a:r>
          </a:p>
        </p:txBody>
      </p:sp>
      <p:sp>
        <p:nvSpPr>
          <p:cNvPr id="6" name="Rectangle 3"/>
          <p:cNvSpPr txBox="1">
            <a:spLocks noChangeArrowheads="1"/>
          </p:cNvSpPr>
          <p:nvPr/>
        </p:nvSpPr>
        <p:spPr>
          <a:xfrm>
            <a:off x="566724" y="1158970"/>
            <a:ext cx="10812476" cy="5445030"/>
          </a:xfrm>
          <a:prstGeom prst="rect">
            <a:avLst/>
          </a:prstGeom>
          <a:noFill/>
        </p:spPr>
        <p:txBody>
          <a:bodyPr vert="horz" lIns="92075" tIns="46038" rIns="92075" bIns="4603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spcAft>
                <a:spcPts val="600"/>
              </a:spcAft>
            </a:pPr>
            <a:r>
              <a:rPr lang="en-US" altLang="en-US" dirty="0" smtClean="0"/>
              <a:t>Advantages of computing </a:t>
            </a:r>
            <a:r>
              <a:rPr lang="en-US" altLang="en-US" dirty="0"/>
              <a:t>iceberg cubes </a:t>
            </a:r>
            <a:endParaRPr lang="en-US" altLang="en-US" dirty="0" smtClean="0"/>
          </a:p>
          <a:p>
            <a:pPr lvl="1">
              <a:spcAft>
                <a:spcPts val="600"/>
              </a:spcAft>
            </a:pPr>
            <a:r>
              <a:rPr lang="en-US" altLang="en-US" dirty="0" smtClean="0"/>
              <a:t>No need to save nor </a:t>
            </a:r>
            <a:r>
              <a:rPr lang="en-US" altLang="en-US" dirty="0"/>
              <a:t>show those cells whose value is below the threshold (iceberg </a:t>
            </a:r>
            <a:r>
              <a:rPr lang="en-US" altLang="en-US" dirty="0" smtClean="0"/>
              <a:t>condition)</a:t>
            </a:r>
          </a:p>
          <a:p>
            <a:pPr lvl="1">
              <a:spcAft>
                <a:spcPts val="600"/>
              </a:spcAft>
            </a:pPr>
            <a:r>
              <a:rPr lang="en-US" altLang="en-US" dirty="0" smtClean="0"/>
              <a:t>Efficient </a:t>
            </a:r>
            <a:r>
              <a:rPr lang="en-US" altLang="en-US" dirty="0"/>
              <a:t>methods may even avoid computing the un-needed, intermediate </a:t>
            </a:r>
            <a:r>
              <a:rPr lang="en-US" altLang="en-US" dirty="0" smtClean="0"/>
              <a:t>cells</a:t>
            </a:r>
          </a:p>
          <a:p>
            <a:pPr lvl="1">
              <a:spcAft>
                <a:spcPts val="600"/>
              </a:spcAft>
            </a:pPr>
            <a:r>
              <a:rPr lang="en-US" altLang="en-US" dirty="0" smtClean="0"/>
              <a:t>Avoid </a:t>
            </a:r>
            <a:r>
              <a:rPr lang="en-US" altLang="en-US" dirty="0"/>
              <a:t>explosive </a:t>
            </a:r>
            <a:r>
              <a:rPr lang="en-US" altLang="en-US" dirty="0" smtClean="0"/>
              <a:t>growth</a:t>
            </a:r>
          </a:p>
          <a:p>
            <a:pPr>
              <a:spcAft>
                <a:spcPts val="600"/>
              </a:spcAft>
            </a:pPr>
            <a:r>
              <a:rPr lang="en-US" altLang="en-US" dirty="0" smtClean="0"/>
              <a:t>Example</a:t>
            </a:r>
            <a:r>
              <a:rPr lang="en-US" altLang="en-US" dirty="0"/>
              <a:t>:  A cube with 100 </a:t>
            </a:r>
            <a:r>
              <a:rPr lang="en-US" altLang="en-US" dirty="0" smtClean="0"/>
              <a:t>dimensions</a:t>
            </a:r>
          </a:p>
          <a:p>
            <a:pPr lvl="1">
              <a:spcAft>
                <a:spcPts val="600"/>
              </a:spcAft>
            </a:pPr>
            <a:r>
              <a:rPr lang="en-US" altLang="en-US" dirty="0" smtClean="0"/>
              <a:t>Suppose </a:t>
            </a:r>
            <a:r>
              <a:rPr lang="en-US" altLang="en-US" dirty="0"/>
              <a:t>it contains only 2 base cells: </a:t>
            </a:r>
            <a:r>
              <a:rPr lang="en-US" altLang="en-US" dirty="0" smtClean="0"/>
              <a:t>{(</a:t>
            </a:r>
            <a:r>
              <a:rPr lang="en-US" altLang="en-US" dirty="0"/>
              <a:t>a</a:t>
            </a:r>
            <a:r>
              <a:rPr lang="en-US" altLang="en-US" baseline="-25000" dirty="0"/>
              <a:t>1</a:t>
            </a:r>
            <a:r>
              <a:rPr lang="en-US" altLang="en-US" dirty="0"/>
              <a:t>, a</a:t>
            </a:r>
            <a:r>
              <a:rPr lang="en-US" altLang="en-US" baseline="-25000" dirty="0"/>
              <a:t>2</a:t>
            </a:r>
            <a:r>
              <a:rPr lang="en-US" altLang="en-US" dirty="0"/>
              <a:t>, a</a:t>
            </a:r>
            <a:r>
              <a:rPr lang="en-US" altLang="en-US" baseline="-25000" dirty="0"/>
              <a:t>3</a:t>
            </a:r>
            <a:r>
              <a:rPr lang="en-US" altLang="en-US" dirty="0"/>
              <a:t>, …., a</a:t>
            </a:r>
            <a:r>
              <a:rPr lang="en-US" altLang="en-US" baseline="-25000" dirty="0"/>
              <a:t>100</a:t>
            </a:r>
            <a:r>
              <a:rPr lang="en-US" altLang="en-US" dirty="0" smtClean="0"/>
              <a:t>), </a:t>
            </a:r>
            <a:r>
              <a:rPr lang="en-US" altLang="en-US" dirty="0"/>
              <a:t>(a</a:t>
            </a:r>
            <a:r>
              <a:rPr lang="en-US" altLang="en-US" baseline="-25000" dirty="0"/>
              <a:t>1</a:t>
            </a:r>
            <a:r>
              <a:rPr lang="en-US" altLang="en-US" dirty="0"/>
              <a:t>, a</a:t>
            </a:r>
            <a:r>
              <a:rPr lang="en-US" altLang="en-US" baseline="-25000" dirty="0"/>
              <a:t>2</a:t>
            </a:r>
            <a:r>
              <a:rPr lang="en-US" altLang="en-US" dirty="0"/>
              <a:t>, b</a:t>
            </a:r>
            <a:r>
              <a:rPr lang="en-US" altLang="en-US" baseline="-25000" dirty="0"/>
              <a:t>3</a:t>
            </a:r>
            <a:r>
              <a:rPr lang="en-US" altLang="en-US" dirty="0"/>
              <a:t>, …, b</a:t>
            </a:r>
            <a:r>
              <a:rPr lang="en-US" altLang="en-US" baseline="-25000" dirty="0"/>
              <a:t>100</a:t>
            </a:r>
            <a:r>
              <a:rPr lang="en-US" altLang="en-US" dirty="0" smtClean="0"/>
              <a:t>)}  </a:t>
            </a:r>
          </a:p>
          <a:p>
            <a:pPr lvl="1">
              <a:spcAft>
                <a:spcPts val="600"/>
              </a:spcAft>
            </a:pPr>
            <a:r>
              <a:rPr lang="en-US" altLang="en-US" dirty="0" smtClean="0"/>
              <a:t>How </a:t>
            </a:r>
            <a:r>
              <a:rPr lang="en-US" altLang="en-US" dirty="0"/>
              <a:t>many aggregate cells if “having count &gt;= 1”? </a:t>
            </a:r>
            <a:endParaRPr lang="en-US" altLang="en-US" dirty="0" smtClean="0"/>
          </a:p>
          <a:p>
            <a:pPr lvl="3">
              <a:spcAft>
                <a:spcPts val="600"/>
              </a:spcAft>
            </a:pPr>
            <a:r>
              <a:rPr lang="en-US" altLang="en-US" dirty="0" smtClean="0"/>
              <a:t>Answer: 2</a:t>
            </a:r>
            <a:r>
              <a:rPr lang="en-US" altLang="en-US" baseline="30000" dirty="0" smtClean="0"/>
              <a:t>101</a:t>
            </a:r>
            <a:r>
              <a:rPr lang="en-US" altLang="en-US" dirty="0" smtClean="0"/>
              <a:t> ─ 4  (Why?!)</a:t>
            </a:r>
          </a:p>
          <a:p>
            <a:pPr lvl="1">
              <a:spcAft>
                <a:spcPts val="600"/>
              </a:spcAft>
            </a:pPr>
            <a:r>
              <a:rPr lang="en-US" altLang="en-US" dirty="0" smtClean="0"/>
              <a:t>What </a:t>
            </a:r>
            <a:r>
              <a:rPr lang="en-US" altLang="en-US" dirty="0"/>
              <a:t>about </a:t>
            </a:r>
            <a:r>
              <a:rPr lang="en-US" altLang="en-US" dirty="0" smtClean="0"/>
              <a:t>the iceberg cells, (</a:t>
            </a:r>
            <a:r>
              <a:rPr lang="en-US" altLang="en-US" dirty="0" err="1" smtClean="0"/>
              <a:t>i,e</a:t>
            </a:r>
            <a:r>
              <a:rPr lang="en-US" altLang="en-US" dirty="0" smtClean="0"/>
              <a:t>., with condition: “having </a:t>
            </a:r>
            <a:r>
              <a:rPr lang="en-US" altLang="en-US" dirty="0"/>
              <a:t>count &gt;= 2</a:t>
            </a:r>
            <a:r>
              <a:rPr lang="en-US" altLang="en-US" dirty="0" smtClean="0"/>
              <a:t>”)?</a:t>
            </a:r>
          </a:p>
          <a:p>
            <a:pPr lvl="3">
              <a:spcAft>
                <a:spcPts val="600"/>
              </a:spcAft>
            </a:pPr>
            <a:r>
              <a:rPr lang="en-US" altLang="en-US" dirty="0" smtClean="0"/>
              <a:t>Answer</a:t>
            </a:r>
            <a:r>
              <a:rPr lang="en-US" altLang="en-US" dirty="0"/>
              <a:t>: </a:t>
            </a:r>
            <a:r>
              <a:rPr lang="en-US" altLang="en-US" dirty="0" smtClean="0"/>
              <a:t>4  </a:t>
            </a:r>
            <a:r>
              <a:rPr lang="en-US" altLang="en-US" dirty="0"/>
              <a:t>(Why</a:t>
            </a:r>
            <a:r>
              <a:rPr lang="en-US" altLang="en-US" dirty="0" smtClean="0"/>
              <a:t>?!)</a:t>
            </a:r>
            <a:endParaRPr lang="en-US" altLang="en-US" dirty="0"/>
          </a:p>
        </p:txBody>
      </p:sp>
    </p:spTree>
    <p:extLst>
      <p:ext uri="{BB962C8B-B14F-4D97-AF65-F5344CB8AC3E}">
        <p14:creationId xmlns:p14="http://schemas.microsoft.com/office/powerpoint/2010/main" val="236422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304800"/>
            <a:ext cx="12192000" cy="620889"/>
          </a:xfrm>
        </p:spPr>
        <p:txBody>
          <a:bodyPr>
            <a:normAutofit/>
          </a:bodyPr>
          <a:lstStyle/>
          <a:p>
            <a:r>
              <a:rPr lang="en-US" altLang="en-US" sz="3600" dirty="0"/>
              <a:t>Is </a:t>
            </a:r>
            <a:r>
              <a:rPr lang="en-US" altLang="en-US" sz="3600" dirty="0" smtClean="0"/>
              <a:t>Iceberg Cube Good Enough? Closed Cube &amp; Cube Shell</a:t>
            </a:r>
          </a:p>
        </p:txBody>
      </p:sp>
      <p:sp>
        <p:nvSpPr>
          <p:cNvPr id="9220" name="Rectangle 3"/>
          <p:cNvSpPr>
            <a:spLocks noGrp="1" noChangeArrowheads="1"/>
          </p:cNvSpPr>
          <p:nvPr>
            <p:ph type="body" idx="1"/>
          </p:nvPr>
        </p:nvSpPr>
        <p:spPr>
          <a:xfrm>
            <a:off x="541867" y="1195448"/>
            <a:ext cx="11379200" cy="5410200"/>
          </a:xfrm>
        </p:spPr>
        <p:txBody>
          <a:bodyPr/>
          <a:lstStyle/>
          <a:p>
            <a:r>
              <a:rPr lang="en-US" altLang="en-US" sz="2400" dirty="0" smtClean="0"/>
              <a:t>Let cube P have only 2 base cells:  {(a</a:t>
            </a:r>
            <a:r>
              <a:rPr lang="en-US" altLang="en-US" sz="2400" baseline="-25000" dirty="0" smtClean="0"/>
              <a:t>1</a:t>
            </a:r>
            <a:r>
              <a:rPr lang="en-US" altLang="en-US" sz="2400" dirty="0" smtClean="0"/>
              <a:t>, a</a:t>
            </a:r>
            <a:r>
              <a:rPr lang="en-US" altLang="en-US" sz="2400" baseline="-25000" dirty="0" smtClean="0"/>
              <a:t>2</a:t>
            </a:r>
            <a:r>
              <a:rPr lang="en-US" altLang="en-US" sz="2400" dirty="0" smtClean="0"/>
              <a:t>, a</a:t>
            </a:r>
            <a:r>
              <a:rPr lang="en-US" altLang="en-US" sz="2400" baseline="-25000" dirty="0" smtClean="0"/>
              <a:t>3</a:t>
            </a:r>
            <a:r>
              <a:rPr lang="en-US" altLang="en-US" sz="2400" dirty="0" smtClean="0"/>
              <a:t> . . . , a</a:t>
            </a:r>
            <a:r>
              <a:rPr lang="en-US" altLang="en-US" sz="2400" baseline="-25000" dirty="0" smtClean="0"/>
              <a:t>100</a:t>
            </a:r>
            <a:r>
              <a:rPr lang="en-US" altLang="en-US" sz="2400" dirty="0" smtClean="0"/>
              <a:t>):10, (a</a:t>
            </a:r>
            <a:r>
              <a:rPr lang="en-US" altLang="en-US" sz="2400" baseline="-25000" dirty="0" smtClean="0"/>
              <a:t>1</a:t>
            </a:r>
            <a:r>
              <a:rPr lang="en-US" altLang="en-US" sz="2400" dirty="0" smtClean="0"/>
              <a:t>, a</a:t>
            </a:r>
            <a:r>
              <a:rPr lang="en-US" altLang="en-US" sz="2400" baseline="-25000" dirty="0" smtClean="0"/>
              <a:t>2</a:t>
            </a:r>
            <a:r>
              <a:rPr lang="en-US" altLang="en-US" sz="2400" dirty="0" smtClean="0"/>
              <a:t>, b</a:t>
            </a:r>
            <a:r>
              <a:rPr lang="en-US" altLang="en-US" sz="2400" baseline="-25000" dirty="0" smtClean="0"/>
              <a:t>3</a:t>
            </a:r>
            <a:r>
              <a:rPr lang="en-US" altLang="en-US" sz="2400" dirty="0" smtClean="0"/>
              <a:t>, . . . , b</a:t>
            </a:r>
            <a:r>
              <a:rPr lang="en-US" altLang="en-US" sz="2400" baseline="-25000" dirty="0" smtClean="0"/>
              <a:t>100</a:t>
            </a:r>
            <a:r>
              <a:rPr lang="en-US" altLang="en-US" sz="2400" dirty="0" smtClean="0"/>
              <a:t>):10}</a:t>
            </a:r>
          </a:p>
          <a:p>
            <a:pPr lvl="1"/>
            <a:r>
              <a:rPr lang="en-US" altLang="en-US" sz="2400" dirty="0" smtClean="0"/>
              <a:t>How many cells will the iceberg cube contain if “having count(*) ≥ 10”?</a:t>
            </a:r>
          </a:p>
          <a:p>
            <a:pPr lvl="3"/>
            <a:r>
              <a:rPr lang="en-US" altLang="en-US" sz="2400" dirty="0" smtClean="0"/>
              <a:t>Answer</a:t>
            </a:r>
            <a:r>
              <a:rPr lang="en-US" altLang="en-US" sz="2400" dirty="0"/>
              <a:t>: 2</a:t>
            </a:r>
            <a:r>
              <a:rPr lang="en-US" altLang="en-US" sz="2400" baseline="30000" dirty="0"/>
              <a:t>101</a:t>
            </a:r>
            <a:r>
              <a:rPr lang="en-US" altLang="en-US" sz="2400" dirty="0"/>
              <a:t> ─ 4 </a:t>
            </a:r>
            <a:r>
              <a:rPr lang="en-US" altLang="en-US" sz="2400" dirty="0" smtClean="0"/>
              <a:t> (still too big!)</a:t>
            </a:r>
            <a:endParaRPr lang="en-US" altLang="en-US" sz="2400" dirty="0"/>
          </a:p>
          <a:p>
            <a:r>
              <a:rPr lang="en-US" altLang="en-US" sz="2400" b="1" dirty="0" smtClean="0"/>
              <a:t>Close cube:</a:t>
            </a:r>
          </a:p>
          <a:p>
            <a:pPr lvl="1"/>
            <a:r>
              <a:rPr lang="en-US" altLang="en-US" sz="2400" dirty="0" smtClean="0"/>
              <a:t>A cell c is </a:t>
            </a:r>
            <a:r>
              <a:rPr lang="en-US" altLang="en-US" sz="2400" b="1" i="1" dirty="0" smtClean="0"/>
              <a:t>closed</a:t>
            </a:r>
            <a:r>
              <a:rPr lang="en-US" altLang="en-US" sz="2400" dirty="0" smtClean="0"/>
              <a:t> if there exists no cell </a:t>
            </a:r>
            <a:r>
              <a:rPr lang="en-US" altLang="en-US" sz="2400" i="1" dirty="0" smtClean="0"/>
              <a:t>d</a:t>
            </a:r>
            <a:r>
              <a:rPr lang="en-US" altLang="en-US" sz="2400" dirty="0" smtClean="0"/>
              <a:t>, such that </a:t>
            </a:r>
            <a:r>
              <a:rPr lang="en-US" altLang="en-US" sz="2400" i="1" dirty="0" smtClean="0"/>
              <a:t>d</a:t>
            </a:r>
            <a:r>
              <a:rPr lang="en-US" altLang="en-US" sz="2400" dirty="0" smtClean="0"/>
              <a:t> is a descendant of </a:t>
            </a:r>
            <a:r>
              <a:rPr lang="en-US" altLang="en-US" sz="2400" i="1" dirty="0" smtClean="0"/>
              <a:t>c</a:t>
            </a:r>
            <a:r>
              <a:rPr lang="en-US" altLang="en-US" sz="2400" dirty="0" smtClean="0"/>
              <a:t>, and </a:t>
            </a:r>
            <a:r>
              <a:rPr lang="en-US" altLang="en-US" sz="2400" i="1" dirty="0" smtClean="0"/>
              <a:t>d</a:t>
            </a:r>
            <a:r>
              <a:rPr lang="en-US" altLang="en-US" sz="2400" dirty="0" smtClean="0"/>
              <a:t> has the same measure value as </a:t>
            </a:r>
            <a:r>
              <a:rPr lang="en-US" altLang="en-US" sz="2400" i="1" dirty="0" smtClean="0"/>
              <a:t>c</a:t>
            </a:r>
          </a:p>
          <a:p>
            <a:pPr lvl="2"/>
            <a:r>
              <a:rPr lang="en-US" altLang="en-US" sz="2400" dirty="0" smtClean="0"/>
              <a:t>Ex. </a:t>
            </a:r>
            <a:r>
              <a:rPr lang="en-US" altLang="en-US" sz="2400" dirty="0" smtClean="0"/>
              <a:t>The same cube P </a:t>
            </a:r>
            <a:r>
              <a:rPr lang="en-US" altLang="en-US" sz="2400" dirty="0" smtClean="0"/>
              <a:t>has only 3 closed cells: </a:t>
            </a:r>
            <a:endParaRPr lang="en-US" altLang="en-US" sz="2400" dirty="0" smtClean="0"/>
          </a:p>
          <a:p>
            <a:pPr marL="1012808" lvl="3" indent="-342900"/>
            <a:r>
              <a:rPr lang="en-US" altLang="en-US" sz="2400" dirty="0" smtClean="0"/>
              <a:t>{(a</a:t>
            </a:r>
            <a:r>
              <a:rPr lang="en-US" altLang="en-US" sz="2400" baseline="-25000" dirty="0" smtClean="0"/>
              <a:t>1</a:t>
            </a:r>
            <a:r>
              <a:rPr lang="en-US" altLang="en-US" sz="2400" dirty="0" smtClean="0"/>
              <a:t>,  a</a:t>
            </a:r>
            <a:r>
              <a:rPr lang="en-US" altLang="en-US" sz="2400" baseline="-25000" dirty="0" smtClean="0"/>
              <a:t>2</a:t>
            </a:r>
            <a:r>
              <a:rPr lang="en-US" altLang="en-US" sz="2400" dirty="0" smtClean="0"/>
              <a:t>, *, …, *): </a:t>
            </a:r>
            <a:r>
              <a:rPr lang="en-US" altLang="en-US" sz="2400" dirty="0" smtClean="0"/>
              <a:t>20, (</a:t>
            </a:r>
            <a:r>
              <a:rPr lang="en-US" altLang="en-US" sz="2400" dirty="0"/>
              <a:t>a</a:t>
            </a:r>
            <a:r>
              <a:rPr lang="en-US" altLang="en-US" sz="2400" baseline="-25000" dirty="0"/>
              <a:t>1</a:t>
            </a:r>
            <a:r>
              <a:rPr lang="en-US" altLang="en-US" sz="2400" dirty="0"/>
              <a:t>, a</a:t>
            </a:r>
            <a:r>
              <a:rPr lang="en-US" altLang="en-US" sz="2400" baseline="-25000" dirty="0"/>
              <a:t>2</a:t>
            </a:r>
            <a:r>
              <a:rPr lang="en-US" altLang="en-US" sz="2400" dirty="0"/>
              <a:t>, a</a:t>
            </a:r>
            <a:r>
              <a:rPr lang="en-US" altLang="en-US" sz="2400" baseline="-25000" dirty="0"/>
              <a:t>3</a:t>
            </a:r>
            <a:r>
              <a:rPr lang="en-US" altLang="en-US" sz="2400" dirty="0"/>
              <a:t> . . . , a</a:t>
            </a:r>
            <a:r>
              <a:rPr lang="en-US" altLang="en-US" sz="2400" baseline="-25000" dirty="0"/>
              <a:t>100</a:t>
            </a:r>
            <a:r>
              <a:rPr lang="en-US" altLang="en-US" sz="2400" dirty="0" smtClean="0"/>
              <a:t>): 10</a:t>
            </a:r>
            <a:r>
              <a:rPr lang="en-US" altLang="en-US" sz="2400" dirty="0"/>
              <a:t>, (a</a:t>
            </a:r>
            <a:r>
              <a:rPr lang="en-US" altLang="en-US" sz="2400" baseline="-25000" dirty="0"/>
              <a:t>1</a:t>
            </a:r>
            <a:r>
              <a:rPr lang="en-US" altLang="en-US" sz="2400" dirty="0"/>
              <a:t>, a</a:t>
            </a:r>
            <a:r>
              <a:rPr lang="en-US" altLang="en-US" sz="2400" baseline="-25000" dirty="0"/>
              <a:t>2</a:t>
            </a:r>
            <a:r>
              <a:rPr lang="en-US" altLang="en-US" sz="2400" dirty="0"/>
              <a:t>, b</a:t>
            </a:r>
            <a:r>
              <a:rPr lang="en-US" altLang="en-US" sz="2400" baseline="-25000" dirty="0"/>
              <a:t>3</a:t>
            </a:r>
            <a:r>
              <a:rPr lang="en-US" altLang="en-US" sz="2400" dirty="0"/>
              <a:t>, . . . , b</a:t>
            </a:r>
            <a:r>
              <a:rPr lang="en-US" altLang="en-US" sz="2400" baseline="-25000" dirty="0"/>
              <a:t>100</a:t>
            </a:r>
            <a:r>
              <a:rPr lang="en-US" altLang="en-US" sz="2400" dirty="0" smtClean="0"/>
              <a:t>): 10</a:t>
            </a:r>
            <a:r>
              <a:rPr lang="en-US" altLang="en-US" sz="2400" dirty="0" smtClean="0"/>
              <a:t>}</a:t>
            </a:r>
          </a:p>
          <a:p>
            <a:pPr lvl="1"/>
            <a:r>
              <a:rPr lang="en-US" altLang="en-US" sz="2400" dirty="0" smtClean="0"/>
              <a:t>A </a:t>
            </a:r>
            <a:r>
              <a:rPr lang="en-US" altLang="en-US" sz="2400" b="1" i="1" dirty="0" smtClean="0"/>
              <a:t>closed</a:t>
            </a:r>
            <a:r>
              <a:rPr lang="en-US" altLang="en-US" sz="2400" dirty="0" smtClean="0"/>
              <a:t> </a:t>
            </a:r>
            <a:r>
              <a:rPr lang="en-US" altLang="en-US" sz="2400" b="1" i="1" dirty="0" smtClean="0"/>
              <a:t>cube</a:t>
            </a:r>
            <a:r>
              <a:rPr lang="en-US" altLang="en-US" sz="2400" dirty="0"/>
              <a:t> </a:t>
            </a:r>
            <a:r>
              <a:rPr lang="en-US" altLang="en-US" sz="2400" dirty="0" smtClean="0"/>
              <a:t>is a cube consisting of only closed cells</a:t>
            </a:r>
          </a:p>
          <a:p>
            <a:r>
              <a:rPr lang="en-US" altLang="en-US" sz="2400" b="1" dirty="0" smtClean="0"/>
              <a:t>Cube </a:t>
            </a:r>
            <a:r>
              <a:rPr lang="en-US" altLang="en-US" sz="2400" b="1" dirty="0" smtClean="0"/>
              <a:t>Shell: </a:t>
            </a:r>
            <a:r>
              <a:rPr lang="en-US" altLang="en-US" sz="2400" dirty="0" smtClean="0"/>
              <a:t>The </a:t>
            </a:r>
            <a:r>
              <a:rPr lang="en-US" altLang="en-US" sz="2400" dirty="0" smtClean="0"/>
              <a:t>cuboids involving </a:t>
            </a:r>
            <a:r>
              <a:rPr lang="en-US" altLang="en-US" sz="2400" dirty="0" smtClean="0"/>
              <a:t>only a </a:t>
            </a:r>
            <a:r>
              <a:rPr lang="en-US" altLang="en-US" sz="2400" dirty="0" smtClean="0"/>
              <a:t>small # of dimensions, e.g., </a:t>
            </a:r>
            <a:r>
              <a:rPr lang="en-US" altLang="en-US" sz="2400" dirty="0" smtClean="0"/>
              <a:t>2</a:t>
            </a:r>
            <a:endParaRPr lang="en-US" altLang="en-US" sz="2400" dirty="0" smtClean="0"/>
          </a:p>
          <a:p>
            <a:pPr lvl="1"/>
            <a:r>
              <a:rPr lang="en-US" altLang="en-US" sz="2400" dirty="0" smtClean="0"/>
              <a:t>Idea: Only compute cube shells, other dimension combinations can be computed on the fly</a:t>
            </a:r>
          </a:p>
        </p:txBody>
      </p:sp>
      <p:sp>
        <p:nvSpPr>
          <p:cNvPr id="9221" name="Text Box 5"/>
          <p:cNvSpPr txBox="1">
            <a:spLocks noChangeArrowheads="1"/>
          </p:cNvSpPr>
          <p:nvPr/>
        </p:nvSpPr>
        <p:spPr bwMode="auto">
          <a:xfrm>
            <a:off x="3171394" y="6113980"/>
            <a:ext cx="8026400" cy="461665"/>
          </a:xfrm>
          <a:prstGeom prst="rect">
            <a:avLst/>
          </a:prstGeom>
          <a:solidFill>
            <a:srgbClr val="FFFF00"/>
          </a:solidFill>
          <a:ln>
            <a:noFill/>
          </a:ln>
          <a:effec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50000"/>
              </a:spcBef>
              <a:buClrTx/>
              <a:buSzTx/>
              <a:buFontTx/>
              <a:buNone/>
            </a:pPr>
            <a:r>
              <a:rPr lang="en-US" altLang="en-US" sz="1800" dirty="0"/>
              <a:t> </a:t>
            </a:r>
            <a:r>
              <a:rPr lang="en-US" altLang="en-US" sz="2400" dirty="0" smtClean="0">
                <a:latin typeface="+mn-lt"/>
              </a:rPr>
              <a:t>Q:  For </a:t>
            </a:r>
            <a:r>
              <a:rPr lang="en-US" altLang="en-US" sz="2400" dirty="0">
                <a:latin typeface="+mn-lt"/>
              </a:rPr>
              <a:t>(A</a:t>
            </a:r>
            <a:r>
              <a:rPr lang="en-US" altLang="en-US" sz="2400" baseline="-25000" dirty="0">
                <a:latin typeface="+mn-lt"/>
              </a:rPr>
              <a:t>1</a:t>
            </a:r>
            <a:r>
              <a:rPr lang="en-US" altLang="en-US" sz="2400" dirty="0">
                <a:latin typeface="+mn-lt"/>
              </a:rPr>
              <a:t>, A</a:t>
            </a:r>
            <a:r>
              <a:rPr lang="en-US" altLang="en-US" sz="2400" baseline="-25000" dirty="0">
                <a:latin typeface="+mn-lt"/>
              </a:rPr>
              <a:t>2</a:t>
            </a:r>
            <a:r>
              <a:rPr lang="en-US" altLang="en-US" sz="2400" dirty="0">
                <a:latin typeface="+mn-lt"/>
              </a:rPr>
              <a:t>, … </a:t>
            </a:r>
            <a:r>
              <a:rPr lang="en-US" altLang="en-US" sz="2400" dirty="0" smtClean="0">
                <a:latin typeface="+mn-lt"/>
              </a:rPr>
              <a:t>A</a:t>
            </a:r>
            <a:r>
              <a:rPr lang="en-US" altLang="en-US" sz="2400" baseline="-25000" dirty="0" smtClean="0">
                <a:latin typeface="+mn-lt"/>
              </a:rPr>
              <a:t>100</a:t>
            </a:r>
            <a:r>
              <a:rPr lang="en-US" altLang="en-US" sz="2400" dirty="0" smtClean="0">
                <a:latin typeface="+mn-lt"/>
              </a:rPr>
              <a:t>), </a:t>
            </a:r>
            <a:r>
              <a:rPr lang="en-US" altLang="en-US" sz="2400" dirty="0">
                <a:latin typeface="+mn-lt"/>
              </a:rPr>
              <a:t>how many combinations to compute?</a:t>
            </a:r>
          </a:p>
        </p:txBody>
      </p:sp>
      <p:sp>
        <p:nvSpPr>
          <p:cNvPr id="9222" name="AutoShape 6"/>
          <p:cNvSpPr>
            <a:spLocks noChangeArrowheads="1"/>
          </p:cNvSpPr>
          <p:nvPr/>
        </p:nvSpPr>
        <p:spPr bwMode="auto">
          <a:xfrm rot="868217">
            <a:off x="2633370" y="6084686"/>
            <a:ext cx="508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4369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872" y="1254081"/>
            <a:ext cx="3653066" cy="216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Grp="1" noChangeArrowheads="1"/>
          </p:cNvSpPr>
          <p:nvPr>
            <p:ph type="title" idx="4294967295"/>
          </p:nvPr>
        </p:nvSpPr>
        <p:spPr>
          <a:xfrm>
            <a:off x="812800" y="152400"/>
            <a:ext cx="10769600" cy="1066800"/>
          </a:xfrm>
          <a:noFill/>
        </p:spPr>
        <p:txBody>
          <a:bodyPr lIns="92075" tIns="46038" rIns="92075" bIns="46038" anchor="ctr"/>
          <a:lstStyle/>
          <a:p>
            <a:pPr eaLnBrk="1" hangingPunct="1"/>
            <a:r>
              <a:rPr lang="en-US" altLang="zh-CN" dirty="0" smtClean="0">
                <a:ea typeface="SimSun" pitchFamily="2" charset="-122"/>
              </a:rPr>
              <a:t>Chapter 5: Data Cube Technology</a:t>
            </a:r>
          </a:p>
        </p:txBody>
      </p:sp>
      <p:sp>
        <p:nvSpPr>
          <p:cNvPr id="5125" name="Rectangle 3"/>
          <p:cNvSpPr>
            <a:spLocks noGrp="1" noChangeArrowheads="1"/>
          </p:cNvSpPr>
          <p:nvPr>
            <p:ph type="body" idx="4294967295"/>
          </p:nvPr>
        </p:nvSpPr>
        <p:spPr>
          <a:xfrm>
            <a:off x="781214" y="1362172"/>
            <a:ext cx="10056119" cy="4876800"/>
          </a:xfrm>
          <a:noFill/>
        </p:spPr>
        <p:txBody>
          <a:bodyPr lIns="92075" tIns="46038" rIns="92075" bIns="46038"/>
          <a:lstStyle/>
          <a:p>
            <a:pPr eaLnBrk="1" hangingPunct="1">
              <a:lnSpc>
                <a:spcPct val="200000"/>
              </a:lnSpc>
              <a:spcAft>
                <a:spcPts val="600"/>
              </a:spcAft>
            </a:pPr>
            <a:r>
              <a:rPr lang="en-US" altLang="zh-CN" sz="2800" dirty="0" smtClean="0">
                <a:ea typeface="SimSun" pitchFamily="2" charset="-122"/>
              </a:rPr>
              <a:t>Data Cube Computation: Basic Concepts </a:t>
            </a:r>
          </a:p>
          <a:p>
            <a:pPr>
              <a:lnSpc>
                <a:spcPct val="200000"/>
              </a:lnSpc>
              <a:spcAft>
                <a:spcPts val="600"/>
              </a:spcAft>
            </a:pPr>
            <a:r>
              <a:rPr lang="en-US" altLang="zh-CN" sz="2800" dirty="0" smtClean="0">
                <a:ea typeface="SimSun" pitchFamily="2" charset="-122"/>
              </a:rPr>
              <a:t>Data Cube Computation Methods</a:t>
            </a:r>
          </a:p>
          <a:p>
            <a:pPr eaLnBrk="1" hangingPunct="1">
              <a:lnSpc>
                <a:spcPct val="200000"/>
              </a:lnSpc>
              <a:spcAft>
                <a:spcPts val="600"/>
              </a:spcAft>
            </a:pPr>
            <a:r>
              <a:rPr lang="en-US" altLang="zh-CN" sz="2800" dirty="0" smtClean="0">
                <a:ea typeface="SimSun" pitchFamily="2" charset="-122"/>
              </a:rPr>
              <a:t>Processing Advanced Queries with Data Cube Technology</a:t>
            </a:r>
          </a:p>
          <a:p>
            <a:pPr eaLnBrk="1" hangingPunct="1">
              <a:lnSpc>
                <a:spcPct val="200000"/>
              </a:lnSpc>
              <a:spcAft>
                <a:spcPts val="600"/>
              </a:spcAft>
            </a:pPr>
            <a:r>
              <a:rPr lang="en-US" altLang="zh-CN" sz="2800" dirty="0" smtClean="0">
                <a:ea typeface="SimSun" pitchFamily="2" charset="-122"/>
              </a:rPr>
              <a:t>Multidimensional Data Analysis in Cube Space</a:t>
            </a:r>
          </a:p>
          <a:p>
            <a:pPr eaLnBrk="1" hangingPunct="1">
              <a:lnSpc>
                <a:spcPct val="200000"/>
              </a:lnSpc>
              <a:spcAft>
                <a:spcPts val="600"/>
              </a:spcAft>
            </a:pPr>
            <a:r>
              <a:rPr lang="en-US" altLang="zh-CN" sz="2800" dirty="0" smtClean="0">
                <a:ea typeface="SimSun" pitchFamily="2" charset="-122"/>
              </a:rPr>
              <a:t>Summary</a:t>
            </a:r>
          </a:p>
        </p:txBody>
      </p:sp>
      <p:sp>
        <p:nvSpPr>
          <p:cNvPr id="2" name="Striped Right Arrow 1"/>
          <p:cNvSpPr/>
          <p:nvPr/>
        </p:nvSpPr>
        <p:spPr>
          <a:xfrm rot="8814220">
            <a:off x="6216762" y="2236093"/>
            <a:ext cx="586596" cy="68162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559137"/>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22341</TotalTime>
  <Words>3574</Words>
  <Application>Microsoft Office PowerPoint</Application>
  <PresentationFormat>Custom</PresentationFormat>
  <Paragraphs>672</Paragraphs>
  <Slides>36</Slides>
  <Notes>36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Retrospect</vt:lpstr>
      <vt:lpstr>SmartDraw</vt:lpstr>
      <vt:lpstr>Equation</vt:lpstr>
      <vt:lpstr>CS 412 Intro. to Data Mining</vt:lpstr>
      <vt:lpstr>PowerPoint Presentation</vt:lpstr>
      <vt:lpstr>Chapter 5: Data Cube Technology</vt:lpstr>
      <vt:lpstr>Data Cube: A Lattice of Cuboids</vt:lpstr>
      <vt:lpstr>Data Cube: A Lattice of Cuboids</vt:lpstr>
      <vt:lpstr>Cube Materialization: Full Cube vs. Iceberg Cube</vt:lpstr>
      <vt:lpstr>Why Iceberg Cube?</vt:lpstr>
      <vt:lpstr>Is Iceberg Cube Good Enough? Closed Cube &amp; Cube Shell</vt:lpstr>
      <vt:lpstr>Chapter 5: Data Cube Technology</vt:lpstr>
      <vt:lpstr>Roadmap for Efficient Computation</vt:lpstr>
      <vt:lpstr>Efficient Data Cube Computation: General Heuristics</vt:lpstr>
      <vt:lpstr>Multi-Way Array Aggregation</vt:lpstr>
      <vt:lpstr>Cube Computation: Multi-Way Array Aggregation (MOLAP)</vt:lpstr>
      <vt:lpstr>Multi-way Array Aggregation (3-D to 2-D)</vt:lpstr>
      <vt:lpstr>Multi-Way Array Aggregation (2-D to 1-D)</vt:lpstr>
      <vt:lpstr>Cube Computation: Computing in Reverse Order</vt:lpstr>
      <vt:lpstr>BUC: Partitioning and Aggregating</vt:lpstr>
      <vt:lpstr>High-Dimensional OLAP?—The Curse of Dimensionality</vt:lpstr>
      <vt:lpstr>Fast High-D OLAP with Minimal Cubing</vt:lpstr>
      <vt:lpstr>Computing a 5-D Cube with 2-Shell Fragments</vt:lpstr>
      <vt:lpstr>Shell Fragment Cubes: Ideas</vt:lpstr>
      <vt:lpstr>Shell Fragment Cubes: Size and Design</vt:lpstr>
      <vt:lpstr>Use Frag-Shells for Online OLAP Query Computation</vt:lpstr>
      <vt:lpstr>Online Query Computation with Shell-Fragments</vt:lpstr>
      <vt:lpstr>Experiment: Size vs. Dimensionality (50 and 100 cardinality)</vt:lpstr>
      <vt:lpstr>Chapter 5: Data Cube Technology</vt:lpstr>
      <vt:lpstr>Chapter 5: Data Cube Technology</vt:lpstr>
      <vt:lpstr>Data Mining in Cube Space</vt:lpstr>
      <vt:lpstr>Complex Aggregation at Multiple Granularities: Multi-Feature Cubes</vt:lpstr>
      <vt:lpstr>Discovery-Driven Exploration of Data Cubes</vt:lpstr>
      <vt:lpstr>Examples: Discovery-Driven Data Cubes</vt:lpstr>
      <vt:lpstr>Chapter 5: Data Cube Technology</vt:lpstr>
      <vt:lpstr>Data Cube Technology: Summary</vt:lpstr>
      <vt:lpstr>Data Cube Technology: References (I)</vt:lpstr>
      <vt:lpstr>Data Cube Technology: References (II)</vt:lpstr>
      <vt:lpstr>PowerPoint Presentation</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Han, Jiawei</cp:lastModifiedBy>
  <cp:revision>959</cp:revision>
  <cp:lastPrinted>2015-09-24T15:46:10Z</cp:lastPrinted>
  <dcterms:created xsi:type="dcterms:W3CDTF">2014-06-02T15:06:14Z</dcterms:created>
  <dcterms:modified xsi:type="dcterms:W3CDTF">2016-09-15T18:26:34Z</dcterms:modified>
</cp:coreProperties>
</file>