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1292" r:id="rId2"/>
    <p:sldId id="1591" r:id="rId3"/>
    <p:sldId id="1608" r:id="rId4"/>
    <p:sldId id="1596" r:id="rId5"/>
    <p:sldId id="1597" r:id="rId6"/>
    <p:sldId id="1599" r:id="rId7"/>
    <p:sldId id="1600" r:id="rId8"/>
    <p:sldId id="1602" r:id="rId9"/>
    <p:sldId id="1603" r:id="rId10"/>
    <p:sldId id="1604" r:id="rId11"/>
    <p:sldId id="1609" r:id="rId12"/>
    <p:sldId id="1611" r:id="rId13"/>
    <p:sldId id="1613" r:id="rId14"/>
    <p:sldId id="1614" r:id="rId15"/>
    <p:sldId id="1616" r:id="rId16"/>
    <p:sldId id="1617" r:id="rId17"/>
    <p:sldId id="1618" r:id="rId18"/>
    <p:sldId id="1619" r:id="rId19"/>
    <p:sldId id="1620" r:id="rId20"/>
    <p:sldId id="1622" r:id="rId21"/>
    <p:sldId id="1623" r:id="rId22"/>
    <p:sldId id="1624" r:id="rId23"/>
    <p:sldId id="1626" r:id="rId24"/>
    <p:sldId id="1628" r:id="rId25"/>
    <p:sldId id="1629" r:id="rId26"/>
    <p:sldId id="1630" r:id="rId27"/>
    <p:sldId id="1631" r:id="rId28"/>
    <p:sldId id="1632" r:id="rId29"/>
    <p:sldId id="1633" r:id="rId30"/>
    <p:sldId id="1635" r:id="rId31"/>
    <p:sldId id="1639" r:id="rId32"/>
    <p:sldId id="1643" r:id="rId33"/>
    <p:sldId id="1644" r:id="rId34"/>
    <p:sldId id="1646" r:id="rId35"/>
    <p:sldId id="1647" r:id="rId36"/>
    <p:sldId id="1648" r:id="rId37"/>
    <p:sldId id="1650" r:id="rId38"/>
    <p:sldId id="1651" r:id="rId39"/>
    <p:sldId id="1653" r:id="rId40"/>
    <p:sldId id="1654" r:id="rId41"/>
    <p:sldId id="1655" r:id="rId42"/>
    <p:sldId id="1657" r:id="rId43"/>
    <p:sldId id="1660" r:id="rId44"/>
    <p:sldId id="1658" r:id="rId45"/>
    <p:sldId id="1607" r:id="rId46"/>
    <p:sldId id="1638" r:id="rId47"/>
    <p:sldId id="1659" r:id="rId48"/>
    <p:sldId id="1593" r:id="rId49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94A088"/>
    <a:srgbClr val="F0CDBC"/>
    <a:srgbClr val="008080"/>
    <a:srgbClr val="0033CC"/>
    <a:srgbClr val="0000CC"/>
    <a:srgbClr val="BD582C"/>
    <a:srgbClr val="7F7F7F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1" autoAdjust="0"/>
    <p:restoredTop sz="89744" autoAdjust="0"/>
  </p:normalViewPr>
  <p:slideViewPr>
    <p:cSldViewPr snapToGrid="0">
      <p:cViewPr>
        <p:scale>
          <a:sx n="93" d="100"/>
          <a:sy n="93" d="100"/>
        </p:scale>
        <p:origin x="36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13" Type="http://schemas.openxmlformats.org/officeDocument/2006/relationships/slide" Target="slides/slide39.xml"/><Relationship Id="rId3" Type="http://schemas.openxmlformats.org/officeDocument/2006/relationships/slide" Target="slides/slide16.xml"/><Relationship Id="rId7" Type="http://schemas.openxmlformats.org/officeDocument/2006/relationships/slide" Target="slides/slide33.xml"/><Relationship Id="rId12" Type="http://schemas.openxmlformats.org/officeDocument/2006/relationships/slide" Target="slides/slide38.xml"/><Relationship Id="rId2" Type="http://schemas.openxmlformats.org/officeDocument/2006/relationships/slide" Target="slides/slide11.xml"/><Relationship Id="rId16" Type="http://schemas.openxmlformats.org/officeDocument/2006/relationships/slide" Target="slides/slide47.xml"/><Relationship Id="rId1" Type="http://schemas.openxmlformats.org/officeDocument/2006/relationships/slide" Target="slides/slide3.xml"/><Relationship Id="rId6" Type="http://schemas.openxmlformats.org/officeDocument/2006/relationships/slide" Target="slides/slide32.xml"/><Relationship Id="rId11" Type="http://schemas.openxmlformats.org/officeDocument/2006/relationships/slide" Target="slides/slide37.xml"/><Relationship Id="rId5" Type="http://schemas.openxmlformats.org/officeDocument/2006/relationships/slide" Target="slides/slide31.xml"/><Relationship Id="rId15" Type="http://schemas.openxmlformats.org/officeDocument/2006/relationships/slide" Target="slides/slide43.xml"/><Relationship Id="rId10" Type="http://schemas.openxmlformats.org/officeDocument/2006/relationships/slide" Target="slides/slide36.xml"/><Relationship Id="rId4" Type="http://schemas.openxmlformats.org/officeDocument/2006/relationships/slide" Target="slides/slide17.xml"/><Relationship Id="rId9" Type="http://schemas.openxmlformats.org/officeDocument/2006/relationships/slide" Target="slides/slide35.xml"/><Relationship Id="rId14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2494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10D758-D54F-4243-BBF4-E2F3A74C1D3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7902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BBDAB1-D568-438B-B32D-5096A7F7530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48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F56C08-C5DF-4706-AF2A-BCEF867042EB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7028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A7BBC7-9430-4521-BA36-9FC838276A8E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1107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F862EB-7413-4372-91DA-32714A91BDD3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004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5A49F-893D-441A-AED6-25E56DAEF746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3596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FD76E2-1090-46B7-9DEF-AE4F1950069C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2221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F66AC2-2738-43CD-802C-31927391F991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6643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3236E-EB75-4695-A32C-59BF833B713E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46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2555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164805-E853-4B95-9333-9ED32223E613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7154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8A8342-6377-4EF1-A6D0-E61927AE9D95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3730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634A4-A9CC-48D0-8B3C-C622AF09CC3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1204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4DA2D8-EBD3-4C15-9B2F-1FBAD39A1039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65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16CD1D-289A-4E56-A0FB-151B82AF76C7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3532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1B6CC6-39E2-4B64-8115-5C1211B244C3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4743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BD8A33-0570-4468-9D7C-FDFC380C8DAB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5120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62CB84-8CAB-464C-816A-F3A19A04BF43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7067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7387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565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575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3F2A32-F655-4209-B9D0-9FAF9CC08B32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2975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2999D2D-C1B3-4EF7-A99D-8FCC12AC553C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2965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5A19D10-6310-4878-9C20-6725592EBCDF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4194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C43FEB7-164C-4EAC-BAF1-86BA512CA9C1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4826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5A19D10-6310-4878-9C20-6725592EBCDF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7743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06529A2-B9AD-4B9F-B923-8BB1C618CD0E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5690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D95883B-4A01-458D-AE50-7C953F24672E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7967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2D678C9-E9A6-41B3-BC40-885361BE045B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8631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E5DB219-222D-4F98-88ED-42DBBBE4F70D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62304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231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616907-D452-43A8-930C-0C3B71EB61A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37191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3F2A32-F655-4209-B9D0-9FAF9CC08B32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42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938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19471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EBA007-3FA3-461C-A931-99FB60057C03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4415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B67518-D2B7-4FD7-B914-CBDA0CEFAE7B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78399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8E9F2A7-09AA-428D-A311-218A3AB8A5C7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7876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51D4DC-1AD5-4972-AE8A-3459CECF8235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7916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72AEA44-99F3-4B07-B647-24F1E2C1A650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64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92E033-6E78-4E59-80D5-9F5272DC959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75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212861-B6E2-4123-838A-C61641229D1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440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6BF47A9-A440-4FB5-8DE2-E15921D8C1AB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570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6BF47A9-A440-4FB5-8DE2-E15921D8C1A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708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203200" y="6324600"/>
            <a:ext cx="25400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51A89-488A-40F4-925D-3A8D716DC85C}" type="datetime4">
              <a:rPr lang="en-US"/>
              <a:pPr>
                <a:defRPr/>
              </a:pPr>
              <a:t>August 28, 2016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267200" y="6324600"/>
            <a:ext cx="3860800" cy="533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008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7563FD-6697-45D1-A120-28B4ECD114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2020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FFBA9-6F95-4F70-A0C1-45366D5DB750}" type="datetime4">
              <a:rPr lang="en-US"/>
              <a:pPr>
                <a:defRPr/>
              </a:pPr>
              <a:t>August 28, 2016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0B6D57-B021-463B-8D62-09A83E2EE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993140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E658-57DF-4B39-B118-E03A2B79081A}" type="datetime4">
              <a:rPr lang="en-US"/>
              <a:pPr>
                <a:defRPr/>
              </a:pPr>
              <a:t>August 28, 2016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9DA83-A2E4-4BB2-82C9-33E7C745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2498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858"/>
            <a:ext cx="12192000" cy="995083"/>
          </a:xfrm>
        </p:spPr>
        <p:txBody>
          <a:bodyPr>
            <a:noAutofit/>
          </a:bodyPr>
          <a:lstStyle/>
          <a:p>
            <a:pPr algn="ctr" defTabSz="1219110"/>
            <a:r>
              <a:rPr lang="en-US" dirty="0" smtClean="0"/>
              <a:t>CS 412 Intro. to Data Mining</a:t>
            </a:r>
            <a:endParaRPr lang="en-US" b="1" spc="0" dirty="0">
              <a:solidFill>
                <a:prstClr val="black"/>
              </a:solidFill>
              <a:effectLst>
                <a:outerShdw blurRad="50800" dist="38100" dir="2700000" algn="tl" rotWithShape="0">
                  <a:scrgbClr r="0" g="0" b="0">
                    <a:alpha val="43000"/>
                  </a:sc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8725"/>
            <a:ext cx="12192000" cy="1039906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6. </a:t>
            </a:r>
            <a:r>
              <a:rPr lang="en-US" altLang="en-US" sz="3600" dirty="0"/>
              <a:t>Mining Frequent Patterns, Association and Correlations: Basic Concepts and Methods</a:t>
            </a:r>
            <a:endParaRPr lang="en-US" altLang="en-US" sz="3600" dirty="0" smtClean="0"/>
          </a:p>
          <a:p>
            <a:r>
              <a:rPr lang="en-US" dirty="0" smtClean="0"/>
              <a:t>Jiawei Han, Computer Science, Univ. Illinois at Urbana-Champaign, 2106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" y="6492879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5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0145"/>
            <a:ext cx="12191999" cy="6557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Expressing Patterns in Compressed Form: Max-Patterns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53" y="1173020"/>
            <a:ext cx="9200938" cy="556029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Solution 2: </a:t>
            </a:r>
            <a:r>
              <a:rPr lang="en-US" altLang="en-US" sz="2400" b="1" dirty="0" smtClean="0"/>
              <a:t>Max-patterns</a:t>
            </a:r>
            <a:r>
              <a:rPr lang="en-US" altLang="en-US" sz="2400" dirty="0" smtClean="0"/>
              <a:t>:  A pattern X 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max-pattern</a:t>
            </a:r>
            <a:r>
              <a:rPr lang="en-US" altLang="en-US" sz="2400" dirty="0" smtClean="0"/>
              <a:t> if X is frequent and there exists no frequent super-pattern Y </a:t>
            </a:r>
            <a:r>
              <a:rPr lang="he-IL" altLang="en-US" sz="2400" dirty="0" smtClean="0"/>
              <a:t>כ</a:t>
            </a:r>
            <a:r>
              <a:rPr lang="en-US" altLang="en-US" sz="2400" dirty="0" smtClean="0"/>
              <a:t> X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Let Transaction DB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</a:t>
            </a:r>
            <a:r>
              <a:rPr lang="en-US" altLang="en-US" sz="2400" baseline="-25000" dirty="0"/>
              <a:t>   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};  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Suppose </a:t>
            </a:r>
            <a:r>
              <a:rPr lang="en-US" altLang="en-US" sz="2400" i="1" dirty="0" err="1">
                <a:latin typeface="Calibri" pitchFamily="34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alibri" pitchFamily="34" charset="0"/>
                <a:sym typeface="Wingdings" pitchFamily="2" charset="2"/>
              </a:rPr>
              <a:t>= 1. </a:t>
            </a:r>
            <a:r>
              <a:rPr lang="en-US" altLang="en-US" sz="2400" dirty="0"/>
              <a:t>How many </a:t>
            </a:r>
            <a:r>
              <a:rPr lang="en-US" altLang="en-US" sz="2400" dirty="0" smtClean="0"/>
              <a:t>max-patterns </a:t>
            </a:r>
            <a:r>
              <a:rPr lang="en-US" altLang="en-US" sz="2400" dirty="0"/>
              <a:t>does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alibri" pitchFamily="34" charset="0"/>
              </a:rPr>
              <a:t>One:  P: </a:t>
            </a:r>
            <a:r>
              <a:rPr lang="en-US" altLang="en-US" sz="2400" dirty="0" smtClean="0">
                <a:latin typeface="Calibri" pitchFamily="34" charset="0"/>
              </a:rPr>
              <a:t>“{a</a:t>
            </a:r>
            <a:r>
              <a:rPr lang="en-US" altLang="en-US" sz="2400" baseline="-25000" dirty="0" smtClean="0">
                <a:latin typeface="Calibri" pitchFamily="34" charset="0"/>
              </a:rPr>
              <a:t>1</a:t>
            </a:r>
            <a:r>
              <a:rPr lang="en-US" altLang="en-US" sz="2400" dirty="0">
                <a:latin typeface="Calibri" pitchFamily="34" charset="0"/>
              </a:rPr>
              <a:t>, …, </a:t>
            </a:r>
            <a:r>
              <a:rPr lang="en-US" altLang="en-US" sz="2400" dirty="0" smtClean="0">
                <a:latin typeface="Calibri" pitchFamily="34" charset="0"/>
              </a:rPr>
              <a:t>a</a:t>
            </a:r>
            <a:r>
              <a:rPr lang="en-US" altLang="en-US" sz="2400" baseline="-25000" dirty="0" smtClean="0">
                <a:latin typeface="Calibri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1” </a:t>
            </a:r>
            <a:endParaRPr lang="en-US" altLang="en-US" sz="2400" dirty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Max-pattern</a:t>
            </a:r>
            <a:r>
              <a:rPr lang="en-US" altLang="en-US" sz="2400" dirty="0" smtClean="0"/>
              <a:t> is a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lossy</a:t>
            </a:r>
            <a:r>
              <a:rPr lang="en-US" altLang="en-US" sz="2400" dirty="0" smtClean="0">
                <a:solidFill>
                  <a:srgbClr val="FF0000"/>
                </a:solidFill>
              </a:rPr>
              <a:t> compression</a:t>
            </a:r>
            <a:r>
              <a:rPr lang="en-US" altLang="en-US" sz="2400" dirty="0" smtClean="0"/>
              <a:t>! </a:t>
            </a:r>
          </a:p>
          <a:p>
            <a:pPr lvl="1"/>
            <a:r>
              <a:rPr lang="en-US" altLang="en-US" sz="2400" dirty="0" smtClean="0"/>
              <a:t>We only know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 is frequent</a:t>
            </a:r>
          </a:p>
          <a:p>
            <a:pPr lvl="1"/>
            <a:r>
              <a:rPr lang="en-US" altLang="en-US" sz="2400" dirty="0" smtClean="0"/>
              <a:t>But we do not know the real support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…, any more!</a:t>
            </a:r>
          </a:p>
          <a:p>
            <a:r>
              <a:rPr lang="en-US" altLang="en-US" sz="2400" dirty="0" smtClean="0"/>
              <a:t>Thus in many applications, mining close-patterns is more desirable than mining max-patterns</a:t>
            </a:r>
          </a:p>
        </p:txBody>
      </p:sp>
    </p:spTree>
    <p:extLst>
      <p:ext uri="{BB962C8B-B14F-4D97-AF65-F5344CB8AC3E}">
        <p14:creationId xmlns:p14="http://schemas.microsoft.com/office/powerpoint/2010/main" val="31445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Frequent </a:t>
            </a:r>
            <a:r>
              <a:rPr lang="en-US" altLang="en-US" sz="2800" dirty="0" err="1" smtClean="0"/>
              <a:t>Itemset</a:t>
            </a:r>
            <a:r>
              <a:rPr lang="en-US" altLang="en-US" sz="2800" dirty="0" smtClean="0"/>
              <a:t> Mining Methods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Which Patterns Are Interesting?—Pattern Evaluation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6553759" y="2454779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27439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 smtClean="0"/>
              <a:t>Efficient </a:t>
            </a:r>
            <a:r>
              <a:rPr lang="en-US" altLang="en-US" kern="0" dirty="0"/>
              <a:t>Pattern Mining </a:t>
            </a:r>
            <a:r>
              <a:rPr lang="en-US" altLang="en-US" kern="0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1422400"/>
            <a:ext cx="9590808" cy="48952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Downward Closure Property of Frequent Patterns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</a:t>
            </a:r>
            <a:endParaRPr lang="en-US" altLang="en-US" dirty="0"/>
          </a:p>
          <a:p>
            <a:pPr defTabSz="1219110"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prstClr val="black"/>
                </a:solidFill>
              </a:rPr>
              <a:t>Mining </a:t>
            </a:r>
            <a:r>
              <a:rPr lang="en-US" altLang="en-US" dirty="0">
                <a:solidFill>
                  <a:prstClr val="black"/>
                </a:solidFill>
              </a:rPr>
              <a:t>Frequent Patterns by Exploring Vertical Data </a:t>
            </a:r>
            <a:r>
              <a:rPr lang="en-US" altLang="en-US" dirty="0" smtClean="0">
                <a:solidFill>
                  <a:prstClr val="black"/>
                </a:solidFill>
              </a:rPr>
              <a:t>Format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err="1"/>
              <a:t>FPGrowth</a:t>
            </a:r>
            <a:r>
              <a:rPr lang="en-US" altLang="en-US" dirty="0"/>
              <a:t>:  A Frequent Pattern-Growth Approach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Mining Closed </a:t>
            </a:r>
            <a:r>
              <a:rPr lang="en-US" altLang="en-US" dirty="0" smtClean="0"/>
              <a:t>Patterns </a:t>
            </a:r>
          </a:p>
        </p:txBody>
      </p:sp>
    </p:spTree>
    <p:extLst>
      <p:ext uri="{BB962C8B-B14F-4D97-AF65-F5344CB8AC3E}">
        <p14:creationId xmlns:p14="http://schemas.microsoft.com/office/powerpoint/2010/main" val="2541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048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dirty="0" smtClean="0"/>
              <a:t>The Downward Closure Property of Frequent Patterns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999" y="1219200"/>
            <a:ext cx="10321925" cy="5334000"/>
          </a:xfrm>
        </p:spPr>
        <p:txBody>
          <a:bodyPr/>
          <a:lstStyle/>
          <a:p>
            <a:pPr marL="342900" lvl="1" indent="-342900" eaLnBrk="1" hangingPunct="1">
              <a:buClr>
                <a:srgbClr val="0000CC"/>
              </a:buClr>
            </a:pPr>
            <a:r>
              <a:rPr lang="en-US" altLang="en-US" sz="2400" dirty="0" smtClean="0"/>
              <a:t>Observation:  From TDB</a:t>
            </a:r>
            <a:r>
              <a:rPr lang="en-US" altLang="en-US" sz="2400" baseline="-25000" dirty="0" smtClean="0"/>
              <a:t>1: </a:t>
            </a:r>
            <a:r>
              <a:rPr lang="en-US" altLang="en-US" sz="2400" dirty="0" smtClean="0"/>
              <a:t>T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: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 smtClean="0"/>
              <a:t>};  T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: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100</a:t>
            </a:r>
            <a:r>
              <a:rPr lang="en-US" altLang="en-US" sz="2400" dirty="0" smtClean="0"/>
              <a:t>}</a:t>
            </a:r>
          </a:p>
          <a:p>
            <a:pPr marL="742950" lvl="2" indent="-342900"/>
            <a:r>
              <a:rPr lang="en-US" altLang="en-US" sz="2400" dirty="0" smtClean="0"/>
              <a:t>We get a frequent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:  </a:t>
            </a:r>
            <a:r>
              <a:rPr lang="en-US" altLang="en-US" sz="2400" dirty="0" smtClean="0">
                <a:latin typeface="Calibri" panose="020F0502020204030204" pitchFamily="34" charset="0"/>
              </a:rPr>
              <a:t>{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endParaRPr lang="en-US" altLang="en-US" sz="2400" dirty="0" smtClean="0"/>
          </a:p>
          <a:p>
            <a:pPr marL="742950" lvl="2" indent="-342900"/>
            <a:r>
              <a:rPr lang="en-US" altLang="en-US" sz="2400" dirty="0" smtClean="0"/>
              <a:t>Also, its subsets are all frequent: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{a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…, {a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…,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49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</a:t>
            </a:r>
          </a:p>
          <a:p>
            <a:pPr marL="742950" lvl="2" indent="-342900" eaLnBrk="1" hangingPunct="1"/>
            <a:r>
              <a:rPr lang="en-US" altLang="en-US" sz="2400" dirty="0" smtClean="0"/>
              <a:t>There must be some hidden relationships among frequent patterns! </a:t>
            </a:r>
          </a:p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FF0000"/>
                </a:solidFill>
              </a:rPr>
              <a:t>downward closure (also called “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Apriori</a:t>
            </a:r>
            <a:r>
              <a:rPr lang="en-US" altLang="en-US" sz="2400" dirty="0" smtClean="0">
                <a:solidFill>
                  <a:srgbClr val="FF0000"/>
                </a:solidFill>
              </a:rPr>
              <a:t>”) </a:t>
            </a:r>
            <a:r>
              <a:rPr lang="en-US" altLang="en-US" sz="2400" dirty="0" smtClean="0"/>
              <a:t>property of frequent patterns</a:t>
            </a:r>
          </a:p>
          <a:p>
            <a:pPr marL="742950" lvl="2" indent="-342900" eaLnBrk="1" hangingPunct="1"/>
            <a:r>
              <a:rPr lang="en-US" altLang="en-US" sz="2400" dirty="0" smtClean="0"/>
              <a:t>If </a:t>
            </a:r>
            <a:r>
              <a:rPr lang="en-US" altLang="en-US" sz="2400" b="1" dirty="0" smtClean="0"/>
              <a:t>{beer, diaper, nuts}</a:t>
            </a:r>
            <a:r>
              <a:rPr lang="en-US" altLang="en-US" sz="2400" dirty="0" smtClean="0"/>
              <a:t> is frequent, so is </a:t>
            </a:r>
            <a:r>
              <a:rPr lang="en-US" altLang="en-US" sz="2400" b="1" dirty="0" smtClean="0"/>
              <a:t>{beer, diaper}</a:t>
            </a:r>
            <a:endParaRPr lang="en-US" altLang="en-US" sz="2400" dirty="0" smtClean="0"/>
          </a:p>
          <a:p>
            <a:pPr marL="742950" lvl="2" indent="-342900" eaLnBrk="1" hangingPunct="1"/>
            <a:r>
              <a:rPr lang="en-US" altLang="en-US" sz="2400" dirty="0" smtClean="0"/>
              <a:t>Every transaction containing {beer, diaper, nuts} also contains {beer, diaper} </a:t>
            </a:r>
          </a:p>
          <a:p>
            <a:pPr marL="742950" lvl="2" indent="-342900" eaLnBrk="1" hangingPunct="1"/>
            <a:r>
              <a:rPr lang="en-US" altLang="en-US" sz="2400" u="sng" dirty="0" err="1" smtClean="0">
                <a:solidFill>
                  <a:srgbClr val="FF0000"/>
                </a:solidFill>
              </a:rPr>
              <a:t>Apriori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:  Any subset of a frequent </a:t>
            </a:r>
            <a:r>
              <a:rPr lang="en-US" altLang="en-US" sz="2400" u="sng" dirty="0" err="1" smtClean="0">
                <a:solidFill>
                  <a:srgbClr val="FF0000"/>
                </a:solidFill>
              </a:rPr>
              <a:t>itemset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 must be frequent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 smtClean="0"/>
              <a:t>Efficient mining methodology</a:t>
            </a:r>
          </a:p>
          <a:p>
            <a:pPr marL="742950" lvl="2" indent="-342900" eaLnBrk="1" hangingPunct="1"/>
            <a:r>
              <a:rPr lang="en-US" altLang="en-US" sz="2400" dirty="0" smtClean="0"/>
              <a:t>If</a:t>
            </a:r>
            <a:r>
              <a:rPr lang="en-US" altLang="en-US" sz="2400" dirty="0" smtClean="0">
                <a:solidFill>
                  <a:srgbClr val="FF0000"/>
                </a:solidFill>
              </a:rPr>
              <a:t> any subset of an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itemset</a:t>
            </a:r>
            <a:r>
              <a:rPr lang="en-US" altLang="en-US" sz="2400" dirty="0" smtClean="0">
                <a:solidFill>
                  <a:srgbClr val="FF0000"/>
                </a:solidFill>
              </a:rPr>
              <a:t> S </a:t>
            </a:r>
            <a:r>
              <a:rPr lang="en-US" altLang="en-US" sz="2400" dirty="0" smtClean="0"/>
              <a:t>is infrequent, then there is no chance for S to be frequent—why do we even have to consider S!?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96372" y="5686425"/>
            <a:ext cx="352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sharp knife for pruning!</a:t>
            </a:r>
            <a:endParaRPr lang="en-US" sz="2400" dirty="0"/>
          </a:p>
        </p:txBody>
      </p:sp>
      <p:sp>
        <p:nvSpPr>
          <p:cNvPr id="3" name="Down Arrow 2"/>
          <p:cNvSpPr/>
          <p:nvPr/>
        </p:nvSpPr>
        <p:spPr>
          <a:xfrm rot="6544611">
            <a:off x="7979691" y="5623426"/>
            <a:ext cx="276225" cy="493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0"/>
            <a:ext cx="12598400" cy="7620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 Pruning and Scalable Mining Methods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66825"/>
            <a:ext cx="1021715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u="sng" dirty="0" err="1" smtClean="0"/>
              <a:t>Apriori</a:t>
            </a:r>
            <a:r>
              <a:rPr lang="en-US" altLang="en-US" u="sng" dirty="0" smtClean="0"/>
              <a:t> pruning principle</a:t>
            </a:r>
            <a:r>
              <a:rPr lang="en-US" altLang="en-US" dirty="0" smtClean="0"/>
              <a:t>: If there is any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which is infrequent, its superset should not even be generated! (Agrawal &amp;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 @VLDB’94,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et al. @ KDD’ 94)</a:t>
            </a:r>
          </a:p>
          <a:p>
            <a:pPr eaLnBrk="1" hangingPunct="1"/>
            <a:r>
              <a:rPr lang="en-US" altLang="en-US" dirty="0" smtClean="0"/>
              <a:t>Scalable mining Methods:  Three major approaches</a:t>
            </a:r>
          </a:p>
          <a:p>
            <a:pPr lvl="1" eaLnBrk="1" hangingPunct="1"/>
            <a:r>
              <a:rPr lang="en-US" altLang="en-US" dirty="0" smtClean="0"/>
              <a:t>Level-wise, join-based approach: 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(Agrawal &amp; Srikant@VLDB’94)</a:t>
            </a:r>
          </a:p>
          <a:p>
            <a:pPr lvl="1" eaLnBrk="1" hangingPunct="1"/>
            <a:r>
              <a:rPr lang="en-US" altLang="en-US" dirty="0" smtClean="0"/>
              <a:t>Vertical data format approach: </a:t>
            </a:r>
            <a:r>
              <a:rPr lang="en-US" altLang="en-US" dirty="0" err="1" smtClean="0"/>
              <a:t>Eclat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Li @KDD’97)</a:t>
            </a:r>
          </a:p>
          <a:p>
            <a:pPr lvl="1" eaLnBrk="1" hangingPunct="1"/>
            <a:r>
              <a:rPr lang="en-US" altLang="en-US" dirty="0" smtClean="0"/>
              <a:t>Frequent pattern projection and growth: </a:t>
            </a:r>
            <a:r>
              <a:rPr lang="en-US" altLang="en-US" dirty="0" err="1" smtClean="0"/>
              <a:t>FPgrowth</a:t>
            </a:r>
            <a:r>
              <a:rPr lang="en-US" altLang="en-US" dirty="0" smtClean="0"/>
              <a:t> (Han, Pei, Yin @SIGMOD’00)</a:t>
            </a:r>
          </a:p>
        </p:txBody>
      </p:sp>
    </p:spTree>
    <p:extLst>
      <p:ext uri="{BB962C8B-B14F-4D97-AF65-F5344CB8AC3E}">
        <p14:creationId xmlns:p14="http://schemas.microsoft.com/office/powerpoint/2010/main" val="1964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0"/>
            <a:ext cx="12598400" cy="7620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: A Candidate Generation &amp; Test Approach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95400"/>
            <a:ext cx="11480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Outline of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(level-wise, candidate generation and test)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Repeat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Generate length-(k+1) candidate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from length-k frequent </a:t>
            </a:r>
            <a:r>
              <a:rPr lang="en-US" altLang="en-US" dirty="0" err="1" smtClean="0"/>
              <a:t>itemsets</a:t>
            </a:r>
            <a:endParaRPr lang="en-US" altLang="en-US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Test the candidates against DB to find frequent (k+1)-</a:t>
            </a:r>
            <a:r>
              <a:rPr lang="en-US" altLang="en-US" dirty="0" err="1" smtClean="0"/>
              <a:t>itemsets</a:t>
            </a:r>
            <a:endParaRPr lang="en-US" altLang="en-US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Set k := k +1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Until</a:t>
            </a:r>
            <a:r>
              <a:rPr lang="en-US" altLang="en-US" dirty="0" smtClean="0"/>
              <a:t> no frequent or candidate set can be generated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Return all the frequent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derived</a:t>
            </a:r>
          </a:p>
        </p:txBody>
      </p:sp>
    </p:spTree>
    <p:extLst>
      <p:ext uri="{BB962C8B-B14F-4D97-AF65-F5344CB8AC3E}">
        <p14:creationId xmlns:p14="http://schemas.microsoft.com/office/powerpoint/2010/main" val="20977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28600"/>
            <a:ext cx="10058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The </a:t>
            </a:r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 Algorithm (Pseudo-Code</a:t>
            </a:r>
            <a:r>
              <a:rPr lang="en-US" altLang="en-US" sz="4000" u="sng" dirty="0" smtClean="0"/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95400"/>
            <a:ext cx="10871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err="1" smtClean="0"/>
              <a:t>C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: Candidate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: Frequent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K :=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:= {frequent items};   // frequent 1-itemset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While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!= </a:t>
            </a:r>
            <a:r>
              <a:rPr lang="en-US" altLang="en-US" sz="2400" dirty="0" smtClean="0">
                <a:sym typeface="Symbol" pitchFamily="18" charset="2"/>
              </a:rPr>
              <a:t></a:t>
            </a:r>
            <a:r>
              <a:rPr lang="en-US" altLang="en-US" sz="2400" dirty="0" smtClean="0"/>
              <a:t>)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do {	 </a:t>
            </a:r>
            <a:r>
              <a:rPr lang="en-US" altLang="en-US" sz="2400" dirty="0" smtClean="0"/>
              <a:t>// when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baseline="-25000" dirty="0" smtClean="0"/>
              <a:t> </a:t>
            </a:r>
            <a:r>
              <a:rPr lang="en-US" altLang="en-US" sz="2400" dirty="0" smtClean="0"/>
              <a:t>is non-empty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:= candidates generated from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;  // candidate generation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 Derive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k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by counting candidates in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with respect to </a:t>
            </a:r>
            <a:r>
              <a:rPr lang="en-US" altLang="en-US" sz="2400" i="1" dirty="0" smtClean="0"/>
              <a:t>TDB </a:t>
            </a:r>
            <a:r>
              <a:rPr lang="en-US" altLang="en-US" sz="2400" dirty="0" smtClean="0"/>
              <a:t>at </a:t>
            </a:r>
            <a:r>
              <a:rPr lang="en-US" altLang="en-US" sz="2400" dirty="0" err="1" smtClean="0"/>
              <a:t>minsup</a:t>
            </a:r>
            <a:r>
              <a:rPr lang="en-US" altLang="en-US" sz="2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 k := k + 1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 }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return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</a:t>
            </a:r>
            <a:r>
              <a:rPr lang="en-US" altLang="en-US" sz="2400" i="1" baseline="-25000" dirty="0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   	            // return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baseline="-25000" dirty="0" smtClean="0"/>
              <a:t> </a:t>
            </a:r>
            <a:r>
              <a:rPr lang="en-US" altLang="en-US" sz="2400" dirty="0" smtClean="0"/>
              <a:t>generated at each level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513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034" y="304800"/>
            <a:ext cx="10945284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Algorithm—An Example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62143" y="1369368"/>
            <a:ext cx="1923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Database TDB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79035" y="2271068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1</a:t>
            </a:r>
            <a:r>
              <a:rPr lang="en-US" altLang="en-US" baseline="30000">
                <a:latin typeface="Times New Roman" pitchFamily="18" charset="0"/>
              </a:rPr>
              <a:t>st</a:t>
            </a:r>
            <a:r>
              <a:rPr lang="en-US" altLang="en-US">
                <a:latin typeface="Times New Roman" pitchFamily="18" charset="0"/>
              </a:rPr>
              <a:t> scan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3062818" y="2719388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758512" y="171861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195271" y="1561455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itchFamily="18" charset="0"/>
              </a:rPr>
              <a:t>F</a:t>
            </a:r>
            <a:r>
              <a:rPr lang="en-US" alt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468504" y="3726806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itchFamily="18" charset="0"/>
              </a:rPr>
              <a:t>F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3718296" y="332993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8101912" y="338073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6836834" y="4648200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999305" y="4112568"/>
            <a:ext cx="116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</a:rPr>
              <a:t>nd</a:t>
            </a:r>
            <a:r>
              <a:rPr lang="en-US" altLang="en-US">
                <a:latin typeface="Times New Roman" pitchFamily="18" charset="0"/>
              </a:rPr>
              <a:t> scan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10481734" y="3267224"/>
            <a:ext cx="836084" cy="461665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3380318" y="6299200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011079" y="580008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itchFamily="18" charset="0"/>
              </a:rPr>
              <a:t>C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5552738" y="5788969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Times New Roman" pitchFamily="18" charset="0"/>
              </a:rPr>
              <a:t>F</a:t>
            </a:r>
            <a:r>
              <a:rPr lang="en-US" alt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3793511" y="5879456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3</a:t>
            </a:r>
            <a:r>
              <a:rPr lang="en-US" altLang="en-US" baseline="30000">
                <a:latin typeface="Times New Roman" pitchFamily="18" charset="0"/>
              </a:rPr>
              <a:t>rd</a:t>
            </a:r>
            <a:r>
              <a:rPr lang="en-US" altLang="en-US">
                <a:latin typeface="Times New Roman" pitchFamily="18" charset="0"/>
              </a:rPr>
              <a:t> scan</a:t>
            </a:r>
          </a:p>
        </p:txBody>
      </p:sp>
      <p:sp>
        <p:nvSpPr>
          <p:cNvPr id="19475" name="AutoShape 18"/>
          <p:cNvSpPr>
            <a:spLocks noChangeArrowheads="1"/>
          </p:cNvSpPr>
          <p:nvPr/>
        </p:nvSpPr>
        <p:spPr bwMode="auto">
          <a:xfrm>
            <a:off x="468503" y="4648200"/>
            <a:ext cx="381241" cy="1053952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112000" y="2438400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 flipH="1">
            <a:off x="3556000" y="4648200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/>
          </p:nvPr>
        </p:nvGraphicFramePr>
        <p:xfrm>
          <a:off x="203200" y="1828800"/>
          <a:ext cx="2540000" cy="1554180"/>
        </p:xfrm>
        <a:graphic>
          <a:graphicData uri="http://schemas.openxmlformats.org/drawingml/2006/table">
            <a:tbl>
              <a:tblPr/>
              <a:tblGrid>
                <a:gridCol w="914400"/>
                <a:gridCol w="16256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/>
          </p:nvPr>
        </p:nvGraphicFramePr>
        <p:xfrm>
          <a:off x="4572000" y="1335088"/>
          <a:ext cx="2336800" cy="1865328"/>
        </p:xfrm>
        <a:graphic>
          <a:graphicData uri="http://schemas.openxmlformats.org/drawingml/2006/table">
            <a:tbl>
              <a:tblPr/>
              <a:tblGrid>
                <a:gridCol w="1524000"/>
                <a:gridCol w="812800"/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/>
          </p:nvPr>
        </p:nvGraphicFramePr>
        <p:xfrm>
          <a:off x="7924800" y="1524000"/>
          <a:ext cx="2336800" cy="1554180"/>
        </p:xfrm>
        <a:graphic>
          <a:graphicData uri="http://schemas.openxmlformats.org/drawingml/2006/table">
            <a:tbl>
              <a:tblPr/>
              <a:tblGrid>
                <a:gridCol w="1524000"/>
                <a:gridCol w="8128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/>
          </p:nvPr>
        </p:nvGraphicFramePr>
        <p:xfrm>
          <a:off x="8737600" y="3581401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/>
          </p:nvPr>
        </p:nvGraphicFramePr>
        <p:xfrm>
          <a:off x="4267200" y="3557588"/>
          <a:ext cx="2336800" cy="2005024"/>
        </p:xfrm>
        <a:graphic>
          <a:graphicData uri="http://schemas.openxmlformats.org/drawingml/2006/table">
            <a:tbl>
              <a:tblPr/>
              <a:tblGrid>
                <a:gridCol w="1524000"/>
                <a:gridCol w="812800"/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/>
          </p:nvPr>
        </p:nvGraphicFramePr>
        <p:xfrm>
          <a:off x="1016000" y="3862388"/>
          <a:ext cx="2336800" cy="1431940"/>
        </p:xfrm>
        <a:graphic>
          <a:graphicData uri="http://schemas.openxmlformats.org/drawingml/2006/table">
            <a:tbl>
              <a:tblPr/>
              <a:tblGrid>
                <a:gridCol w="1524000"/>
                <a:gridCol w="812800"/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/>
          </p:nvPr>
        </p:nvGraphicFramePr>
        <p:xfrm>
          <a:off x="1524000" y="5867401"/>
          <a:ext cx="1524000" cy="658813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/>
          </p:nvPr>
        </p:nvGraphicFramePr>
        <p:xfrm>
          <a:off x="6096000" y="5867400"/>
          <a:ext cx="2336800" cy="619126"/>
        </p:xfrm>
        <a:graphic>
          <a:graphicData uri="http://schemas.openxmlformats.org/drawingml/2006/table">
            <a:tbl>
              <a:tblPr/>
              <a:tblGrid>
                <a:gridCol w="1524000"/>
                <a:gridCol w="8128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24" name="Text Box 167"/>
          <p:cNvSpPr txBox="1">
            <a:spLocks noChangeArrowheads="1"/>
          </p:cNvSpPr>
          <p:nvPr/>
        </p:nvSpPr>
        <p:spPr bwMode="auto">
          <a:xfrm>
            <a:off x="2641601" y="1295400"/>
            <a:ext cx="17653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minsup = 2</a:t>
            </a:r>
          </a:p>
        </p:txBody>
      </p:sp>
    </p:spTree>
    <p:extLst>
      <p:ext uri="{BB962C8B-B14F-4D97-AF65-F5344CB8AC3E}">
        <p14:creationId xmlns:p14="http://schemas.microsoft.com/office/powerpoint/2010/main" val="33530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745065" y="1930409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/>
                <a:gridCol w="1022349"/>
                <a:gridCol w="1020233"/>
                <a:gridCol w="1022351"/>
                <a:gridCol w="10223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20496" name="Curved Up Arrow 3"/>
          <p:cNvSpPr>
            <a:spLocks noChangeArrowheads="1"/>
          </p:cNvSpPr>
          <p:nvPr/>
        </p:nvSpPr>
        <p:spPr bwMode="auto">
          <a:xfrm>
            <a:off x="6354664" y="2311408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0497" name="Curved Up Arrow 7"/>
          <p:cNvSpPr>
            <a:spLocks noChangeArrowheads="1"/>
          </p:cNvSpPr>
          <p:nvPr/>
        </p:nvSpPr>
        <p:spPr bwMode="auto">
          <a:xfrm>
            <a:off x="8386664" y="2311408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5" name="Minus 4"/>
          <p:cNvSpPr/>
          <p:nvPr/>
        </p:nvSpPr>
        <p:spPr bwMode="auto">
          <a:xfrm>
            <a:off x="5846664" y="2235208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Minus 9"/>
          <p:cNvSpPr/>
          <p:nvPr/>
        </p:nvSpPr>
        <p:spPr bwMode="auto">
          <a:xfrm>
            <a:off x="6862664" y="2235208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7878664" y="2235208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Minus 11"/>
          <p:cNvSpPr/>
          <p:nvPr/>
        </p:nvSpPr>
        <p:spPr bwMode="auto">
          <a:xfrm>
            <a:off x="8894664" y="2235208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40365" y="2616209"/>
          <a:ext cx="1231900" cy="396875"/>
        </p:xfrm>
        <a:graphic>
          <a:graphicData uri="http://schemas.openxmlformats.org/drawingml/2006/table">
            <a:tbl>
              <a:tblPr/>
              <a:tblGrid>
                <a:gridCol w="12319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abcd</a:t>
                      </a: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86664" y="2616209"/>
          <a:ext cx="1117600" cy="396875"/>
        </p:xfrm>
        <a:graphic>
          <a:graphicData uri="http://schemas.openxmlformats.org/drawingml/2006/table">
            <a:tbl>
              <a:tblPr/>
              <a:tblGrid>
                <a:gridCol w="11176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sp>
        <p:nvSpPr>
          <p:cNvPr id="20514" name="Down Arrow 8"/>
          <p:cNvSpPr>
            <a:spLocks noChangeArrowheads="1"/>
          </p:cNvSpPr>
          <p:nvPr/>
        </p:nvSpPr>
        <p:spPr bwMode="auto">
          <a:xfrm>
            <a:off x="6761064" y="2463808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0515" name="Down Arrow 17"/>
          <p:cNvSpPr>
            <a:spLocks noChangeArrowheads="1"/>
          </p:cNvSpPr>
          <p:nvPr/>
        </p:nvSpPr>
        <p:spPr bwMode="auto">
          <a:xfrm>
            <a:off x="8818464" y="2463808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19" name="Minus 18"/>
          <p:cNvSpPr/>
          <p:nvPr/>
        </p:nvSpPr>
        <p:spPr bwMode="auto">
          <a:xfrm>
            <a:off x="6608664" y="2921008"/>
            <a:ext cx="711200" cy="46038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517" name="Curved Up Arrow 19"/>
          <p:cNvSpPr>
            <a:spLocks noChangeArrowheads="1"/>
          </p:cNvSpPr>
          <p:nvPr/>
        </p:nvSpPr>
        <p:spPr bwMode="auto">
          <a:xfrm rot="-922558">
            <a:off x="6902882" y="2671771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1464" y="1549408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alibri" charset="0"/>
              </a:rPr>
              <a:t>self-join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5064" y="1549408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alibri" charset="0"/>
              </a:rPr>
              <a:t>self-join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7971798" y="2511433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20015" y="3482983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alibri" charset="0"/>
              </a:rPr>
              <a:t>pruned</a:t>
            </a:r>
          </a:p>
        </p:txBody>
      </p:sp>
      <p:sp>
        <p:nvSpPr>
          <p:cNvPr id="4" name="Curved Right Arrow 3"/>
          <p:cNvSpPr/>
          <p:nvPr/>
        </p:nvSpPr>
        <p:spPr bwMode="auto">
          <a:xfrm rot="20251953">
            <a:off x="8141131" y="2832108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Apriori: Implementation Tricks</a:t>
            </a:r>
          </a:p>
        </p:txBody>
      </p:sp>
      <p:sp>
        <p:nvSpPr>
          <p:cNvPr id="20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122228"/>
            <a:ext cx="7015063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Step 1: self-joining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endParaRPr lang="en-US" altLang="en-US" sz="2400" i="1" baseline="-25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3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{</a:t>
            </a:r>
            <a:r>
              <a:rPr lang="en-US" altLang="en-US" sz="2400" i="1" dirty="0" err="1" smtClean="0"/>
              <a:t>abc</a:t>
            </a:r>
            <a:r>
              <a:rPr lang="en-US" altLang="en-US" sz="2400" i="1" dirty="0" smtClean="0"/>
              <a:t>, </a:t>
            </a:r>
            <a:r>
              <a:rPr lang="en-US" altLang="en-US" sz="2400" i="1" dirty="0" err="1" smtClean="0"/>
              <a:t>abd</a:t>
            </a:r>
            <a:r>
              <a:rPr lang="en-US" altLang="en-US" sz="2400" i="1" dirty="0" smtClean="0"/>
              <a:t>, </a:t>
            </a:r>
            <a:r>
              <a:rPr lang="en-US" altLang="en-US" sz="2400" i="1" dirty="0" err="1" smtClean="0"/>
              <a:t>acd</a:t>
            </a:r>
            <a:r>
              <a:rPr lang="en-US" altLang="en-US" sz="2400" i="1" dirty="0" smtClean="0"/>
              <a:t>, ace, </a:t>
            </a:r>
            <a:r>
              <a:rPr lang="en-US" altLang="en-US" sz="2400" i="1" dirty="0" err="1" smtClean="0"/>
              <a:t>bcd</a:t>
            </a:r>
            <a:r>
              <a:rPr lang="en-US" altLang="en-US" sz="2400" dirty="0" smtClean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Self-joining: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3</a:t>
            </a:r>
            <a:r>
              <a:rPr lang="en-US" altLang="en-US" sz="2400" i="1" dirty="0" smtClean="0"/>
              <a:t>*F</a:t>
            </a:r>
            <a:r>
              <a:rPr lang="en-US" altLang="en-US" sz="2400" i="1" baseline="-25000" dirty="0" smtClean="0"/>
              <a:t>3</a:t>
            </a:r>
            <a:endParaRPr lang="en-US" altLang="en-US" sz="2400" i="1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 smtClean="0"/>
              <a:t>abcd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from </a:t>
            </a:r>
            <a:r>
              <a:rPr lang="en-US" altLang="en-US" sz="2400" i="1" dirty="0" err="1" smtClean="0"/>
              <a:t>abc</a:t>
            </a:r>
            <a:r>
              <a:rPr lang="en-US" altLang="en-US" sz="2400" dirty="0" smtClean="0"/>
              <a:t> and </a:t>
            </a:r>
            <a:r>
              <a:rPr lang="en-US" altLang="en-US" sz="2400" i="1" dirty="0" err="1" smtClean="0"/>
              <a:t>abd</a:t>
            </a:r>
            <a:endParaRPr lang="en-US" altLang="en-US" sz="2400" i="1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 smtClean="0"/>
              <a:t>acde</a:t>
            </a:r>
            <a:r>
              <a:rPr lang="en-US" altLang="en-US" sz="2400" dirty="0" smtClean="0"/>
              <a:t> from </a:t>
            </a:r>
            <a:r>
              <a:rPr lang="en-US" altLang="en-US" sz="2400" i="1" dirty="0" err="1" smtClean="0"/>
              <a:t>acd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 smtClean="0"/>
              <a:t>acde</a:t>
            </a:r>
            <a:r>
              <a:rPr lang="en-US" altLang="en-US" sz="2400" dirty="0" smtClean="0"/>
              <a:t> is removed because </a:t>
            </a:r>
            <a:r>
              <a:rPr lang="en-US" altLang="en-US" sz="2400" i="1" dirty="0" err="1" smtClean="0"/>
              <a:t>ade</a:t>
            </a:r>
            <a:r>
              <a:rPr lang="en-US" altLang="en-US" sz="2400" dirty="0" smtClean="0"/>
              <a:t> is not in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4 </a:t>
            </a:r>
            <a:r>
              <a:rPr lang="en-US" altLang="en-US" sz="2400" dirty="0" smtClean="0"/>
              <a:t>= {</a:t>
            </a:r>
            <a:r>
              <a:rPr lang="en-US" altLang="en-US" sz="2400" i="1" dirty="0" err="1" smtClean="0"/>
              <a:t>abcd</a:t>
            </a:r>
            <a:r>
              <a:rPr lang="en-US" altLang="en-US" sz="2400" dirty="0" smtClean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 smtClean="0"/>
          </a:p>
        </p:txBody>
      </p:sp>
      <p:sp>
        <p:nvSpPr>
          <p:cNvPr id="15" name="Right Arrow 14"/>
          <p:cNvSpPr/>
          <p:nvPr/>
        </p:nvSpPr>
        <p:spPr bwMode="auto">
          <a:xfrm rot="19869230">
            <a:off x="5302682" y="3267084"/>
            <a:ext cx="1087967" cy="314325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0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1"/>
            <a:ext cx="12598400" cy="639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Candidate Generation: An SQL Implementation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55699"/>
            <a:ext cx="10585450" cy="5597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the items in </a:t>
            </a:r>
            <a:r>
              <a:rPr lang="en-US" altLang="en-US" i="1" dirty="0" smtClean="0"/>
              <a:t>F</a:t>
            </a:r>
            <a:r>
              <a:rPr lang="en-US" altLang="en-US" i="1" baseline="-25000" dirty="0" smtClean="0"/>
              <a:t>k-1</a:t>
            </a:r>
            <a:r>
              <a:rPr lang="en-US" altLang="en-US" dirty="0" smtClean="0"/>
              <a:t> are listed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in an order</a:t>
            </a:r>
          </a:p>
          <a:p>
            <a:pPr eaLnBrk="1" hangingPunct="1"/>
            <a:r>
              <a:rPr lang="en-US" altLang="en-US" dirty="0" smtClean="0"/>
              <a:t>Step 1: self-joining </a:t>
            </a:r>
            <a:r>
              <a:rPr lang="en-US" altLang="en-US" i="1" dirty="0" smtClean="0"/>
              <a:t>F</a:t>
            </a:r>
            <a:r>
              <a:rPr lang="en-US" altLang="en-US" i="1" baseline="-25000" dirty="0" smtClean="0"/>
              <a:t>k-1</a:t>
            </a:r>
            <a:r>
              <a:rPr lang="en-US" altLang="en-US" dirty="0" smtClean="0"/>
              <a:t>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insert into</a:t>
            </a:r>
            <a:r>
              <a:rPr lang="en-US" altLang="en-US" b="1" dirty="0" smtClean="0"/>
              <a:t> </a:t>
            </a:r>
            <a:r>
              <a:rPr lang="en-US" altLang="en-US" b="1" i="1" dirty="0" err="1" smtClean="0"/>
              <a:t>C</a:t>
            </a:r>
            <a:r>
              <a:rPr lang="en-US" altLang="en-US" b="1" i="1" baseline="-25000" dirty="0" err="1" smtClean="0"/>
              <a:t>k</a:t>
            </a:r>
            <a:endParaRPr lang="en-US" altLang="en-US" b="1" i="1" baseline="-25000" dirty="0" smtClean="0"/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select </a:t>
            </a:r>
            <a:r>
              <a:rPr lang="en-US" altLang="en-US" b="1" i="1" dirty="0" smtClean="0"/>
              <a:t>p.item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p.item</a:t>
            </a:r>
            <a:r>
              <a:rPr lang="en-US" altLang="en-US" b="1" i="1" baseline="-25000" dirty="0" smtClean="0"/>
              <a:t>2</a:t>
            </a:r>
            <a:r>
              <a:rPr lang="en-US" altLang="en-US" b="1" i="1" dirty="0" smtClean="0"/>
              <a:t>, …, p.item</a:t>
            </a:r>
            <a:r>
              <a:rPr lang="en-US" altLang="en-US" b="1" i="1" baseline="-25000" dirty="0" smtClean="0"/>
              <a:t>k-1</a:t>
            </a:r>
            <a:r>
              <a:rPr lang="en-US" altLang="en-US" b="1" i="1" dirty="0" smtClean="0"/>
              <a:t>, q.item</a:t>
            </a:r>
            <a:r>
              <a:rPr lang="en-US" altLang="en-US" b="1" i="1" baseline="-25000" dirty="0" smtClean="0"/>
              <a:t>k-1</a:t>
            </a:r>
            <a:endParaRPr lang="en-US" altLang="en-US" b="1" dirty="0" smtClean="0"/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from </a:t>
            </a:r>
            <a:r>
              <a:rPr lang="en-US" altLang="en-US" b="1" i="1" dirty="0" smtClean="0"/>
              <a:t>F</a:t>
            </a:r>
            <a:r>
              <a:rPr lang="en-US" altLang="en-US" b="1" i="1" baseline="-25000" dirty="0" smtClean="0"/>
              <a:t>k-1</a:t>
            </a:r>
            <a:r>
              <a:rPr lang="en-US" altLang="en-US" b="1" i="1" dirty="0" smtClean="0"/>
              <a:t> as p, F</a:t>
            </a:r>
            <a:r>
              <a:rPr lang="en-US" altLang="en-US" b="1" i="1" baseline="-25000" dirty="0" smtClean="0"/>
              <a:t>k-1 </a:t>
            </a:r>
            <a:r>
              <a:rPr lang="en-US" altLang="en-US" b="1" i="1" dirty="0" smtClean="0"/>
              <a:t>as q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where </a:t>
            </a:r>
            <a:r>
              <a:rPr lang="en-US" altLang="en-US" b="1" i="1" dirty="0" smtClean="0"/>
              <a:t>p.item</a:t>
            </a:r>
            <a:r>
              <a:rPr lang="en-US" altLang="en-US" b="1" i="1" baseline="-25000" dirty="0" smtClean="0"/>
              <a:t>1</a:t>
            </a:r>
            <a:r>
              <a:rPr lang="en-US" altLang="en-US" b="1" dirty="0" smtClean="0"/>
              <a:t>=</a:t>
            </a:r>
            <a:r>
              <a:rPr lang="en-US" altLang="en-US" b="1" i="1" dirty="0" smtClean="0"/>
              <a:t> q.item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…, p.item</a:t>
            </a:r>
            <a:r>
              <a:rPr lang="en-US" altLang="en-US" b="1" i="1" baseline="-25000" dirty="0" smtClean="0"/>
              <a:t>k-2 </a:t>
            </a:r>
            <a:r>
              <a:rPr lang="en-US" altLang="en-US" b="1" dirty="0" smtClean="0"/>
              <a:t>=</a:t>
            </a:r>
            <a:r>
              <a:rPr lang="en-US" altLang="en-US" b="1" i="1" dirty="0" smtClean="0"/>
              <a:t> q.item</a:t>
            </a:r>
            <a:r>
              <a:rPr lang="en-US" altLang="en-US" b="1" i="1" baseline="-25000" dirty="0" smtClean="0"/>
              <a:t>k-2</a:t>
            </a:r>
            <a:r>
              <a:rPr lang="en-US" altLang="en-US" b="1" i="1" dirty="0" smtClean="0"/>
              <a:t>, p.item</a:t>
            </a:r>
            <a:r>
              <a:rPr lang="en-US" altLang="en-US" b="1" i="1" baseline="-25000" dirty="0" smtClean="0"/>
              <a:t>k-1 </a:t>
            </a:r>
            <a:r>
              <a:rPr lang="en-US" altLang="en-US" b="1" i="1" dirty="0" smtClean="0"/>
              <a:t>&lt; q.item</a:t>
            </a:r>
            <a:r>
              <a:rPr lang="en-US" altLang="en-US" b="1" i="1" baseline="-25000" dirty="0" smtClean="0"/>
              <a:t>k-1</a:t>
            </a:r>
          </a:p>
          <a:p>
            <a:pPr eaLnBrk="1" hangingPunct="1"/>
            <a:r>
              <a:rPr lang="en-US" altLang="en-US" dirty="0" smtClean="0"/>
              <a:t>Step 2: pruning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for all </a:t>
            </a:r>
            <a:r>
              <a:rPr lang="en-US" altLang="en-US" b="1" i="1" dirty="0" err="1" smtClean="0"/>
              <a:t>itemsets</a:t>
            </a:r>
            <a:r>
              <a:rPr lang="en-US" altLang="en-US" b="1" i="1" dirty="0" smtClean="0"/>
              <a:t> c in </a:t>
            </a:r>
            <a:r>
              <a:rPr lang="en-US" altLang="en-US" b="1" i="1" dirty="0" err="1" smtClean="0"/>
              <a:t>C</a:t>
            </a:r>
            <a:r>
              <a:rPr lang="en-US" altLang="en-US" b="1" i="1" baseline="-25000" dirty="0" err="1" smtClean="0"/>
              <a:t>k</a:t>
            </a:r>
            <a:r>
              <a:rPr lang="en-US" altLang="en-US" b="1" i="1" dirty="0" smtClean="0"/>
              <a:t> </a:t>
            </a:r>
            <a:r>
              <a:rPr lang="en-US" altLang="en-US" dirty="0" smtClean="0"/>
              <a:t>do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/>
              <a:t>for all </a:t>
            </a:r>
            <a:r>
              <a:rPr lang="en-US" altLang="en-US" b="1" i="1" dirty="0" smtClean="0"/>
              <a:t>(k-1)-subsets s of c </a:t>
            </a:r>
            <a:r>
              <a:rPr lang="en-US" altLang="en-US" dirty="0" smtClean="0"/>
              <a:t>do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b="1" dirty="0" smtClean="0"/>
              <a:t>if </a:t>
            </a:r>
            <a:r>
              <a:rPr lang="en-US" altLang="en-US" i="1" dirty="0" smtClean="0"/>
              <a:t>(s is not in F</a:t>
            </a:r>
            <a:r>
              <a:rPr lang="en-US" altLang="en-US" i="1" baseline="-25000" dirty="0" smtClean="0"/>
              <a:t>k-1</a:t>
            </a:r>
            <a:r>
              <a:rPr lang="en-US" altLang="en-US" i="1" dirty="0" smtClean="0"/>
              <a:t>) </a:t>
            </a:r>
            <a:r>
              <a:rPr lang="en-US" altLang="en-US" b="1" dirty="0" smtClean="0"/>
              <a:t>then delete </a:t>
            </a:r>
            <a:r>
              <a:rPr lang="en-US" altLang="en-US" i="1" dirty="0" smtClean="0"/>
              <a:t>c</a:t>
            </a:r>
            <a:r>
              <a:rPr lang="en-US" altLang="en-US" b="1" dirty="0" smtClean="0"/>
              <a:t> from 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k</a:t>
            </a:r>
            <a:endParaRPr lang="en-US" altLang="en-US" i="1" baseline="-25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08801" y="1524001"/>
          <a:ext cx="5109633" cy="457346"/>
        </p:xfrm>
        <a:graphic>
          <a:graphicData uri="http://schemas.openxmlformats.org/drawingml/2006/table">
            <a:tbl>
              <a:tblPr/>
              <a:tblGrid>
                <a:gridCol w="1022351"/>
                <a:gridCol w="1022349"/>
                <a:gridCol w="1020233"/>
                <a:gridCol w="1022351"/>
                <a:gridCol w="10223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21523" name="Curved Up Arrow 5"/>
          <p:cNvSpPr>
            <a:spLocks noChangeArrowheads="1"/>
          </p:cNvSpPr>
          <p:nvPr/>
        </p:nvSpPr>
        <p:spPr bwMode="auto">
          <a:xfrm>
            <a:off x="7518400" y="190500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1524" name="Curved Up Arrow 6"/>
          <p:cNvSpPr>
            <a:spLocks noChangeArrowheads="1"/>
          </p:cNvSpPr>
          <p:nvPr/>
        </p:nvSpPr>
        <p:spPr bwMode="auto">
          <a:xfrm>
            <a:off x="9550400" y="190500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8" name="Minus 7"/>
          <p:cNvSpPr/>
          <p:nvPr/>
        </p:nvSpPr>
        <p:spPr bwMode="auto">
          <a:xfrm>
            <a:off x="6981825" y="1866900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Minus 8"/>
          <p:cNvSpPr/>
          <p:nvPr/>
        </p:nvSpPr>
        <p:spPr bwMode="auto">
          <a:xfrm>
            <a:off x="7997825" y="1866900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Minus 9"/>
          <p:cNvSpPr/>
          <p:nvPr/>
        </p:nvSpPr>
        <p:spPr bwMode="auto">
          <a:xfrm>
            <a:off x="8994775" y="1857375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10039350" y="1857375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404101" y="2209801"/>
          <a:ext cx="1231900" cy="457346"/>
        </p:xfrm>
        <a:graphic>
          <a:graphicData uri="http://schemas.openxmlformats.org/drawingml/2006/table">
            <a:tbl>
              <a:tblPr/>
              <a:tblGrid>
                <a:gridCol w="12319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50400" y="2209801"/>
          <a:ext cx="1117600" cy="457346"/>
        </p:xfrm>
        <a:graphic>
          <a:graphicData uri="http://schemas.openxmlformats.org/drawingml/2006/table">
            <a:tbl>
              <a:tblPr/>
              <a:tblGrid>
                <a:gridCol w="11176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sp>
        <p:nvSpPr>
          <p:cNvPr id="21541" name="Down Arrow 13"/>
          <p:cNvSpPr>
            <a:spLocks noChangeArrowheads="1"/>
          </p:cNvSpPr>
          <p:nvPr/>
        </p:nvSpPr>
        <p:spPr bwMode="auto">
          <a:xfrm>
            <a:off x="7924800" y="205740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1542" name="Down Arrow 14"/>
          <p:cNvSpPr>
            <a:spLocks noChangeArrowheads="1"/>
          </p:cNvSpPr>
          <p:nvPr/>
        </p:nvSpPr>
        <p:spPr bwMode="auto">
          <a:xfrm>
            <a:off x="9982200" y="205740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16" name="Minus 15"/>
          <p:cNvSpPr/>
          <p:nvPr/>
        </p:nvSpPr>
        <p:spPr bwMode="auto">
          <a:xfrm>
            <a:off x="7772400" y="2514600"/>
            <a:ext cx="711200" cy="46038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544" name="Curved Up Arrow 16"/>
          <p:cNvSpPr>
            <a:spLocks noChangeArrowheads="1"/>
          </p:cNvSpPr>
          <p:nvPr/>
        </p:nvSpPr>
        <p:spPr bwMode="auto">
          <a:xfrm rot="-922558">
            <a:off x="8066618" y="226536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114300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alibri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114300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alibri" charset="0"/>
              </a:rPr>
              <a:t>self-join</a:t>
            </a:r>
          </a:p>
        </p:txBody>
      </p:sp>
      <p:sp>
        <p:nvSpPr>
          <p:cNvPr id="21" name="Multiply 20"/>
          <p:cNvSpPr/>
          <p:nvPr/>
        </p:nvSpPr>
        <p:spPr bwMode="auto">
          <a:xfrm>
            <a:off x="9205384" y="2057400"/>
            <a:ext cx="548216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634440" y="3101983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alibri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9255556" y="2451108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\Pictures\2011\2011_09_Athens\2011_09_07_Athens\IMG_2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12192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5933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: Improvements and Alternatives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54548"/>
            <a:ext cx="108712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Reduce passes of transaction database scans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Partitioning (e.g.,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et al., 1995)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Dynamic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counting (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et al., 1997)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Shrink the number of candidates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Hashing (e.g., DHP: Park, et al., 1995)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Pruning by support lower bounding (e.g.,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 1998)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Sampling (e.g.,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1996)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Exploring special data structures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Tree projection (Agarwal, et al., 2001)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H-miner (Pei, et al., 2001)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err="1" smtClean="0"/>
              <a:t>Hypecube</a:t>
            </a:r>
            <a:r>
              <a:rPr lang="en-US" altLang="en-US" dirty="0" smtClean="0"/>
              <a:t> decomposition (e.g., LCM: Uno, et al., 2004)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69391" y="1496566"/>
            <a:ext cx="2813447" cy="707886"/>
            <a:chOff x="7569391" y="1496566"/>
            <a:chExt cx="2813447" cy="707886"/>
          </a:xfrm>
        </p:grpSpPr>
        <p:sp>
          <p:nvSpPr>
            <p:cNvPr id="22537" name="Right Arrow 1"/>
            <p:cNvSpPr>
              <a:spLocks noChangeArrowheads="1"/>
            </p:cNvSpPr>
            <p:nvPr/>
          </p:nvSpPr>
          <p:spPr bwMode="auto">
            <a:xfrm rot="9716294">
              <a:off x="7569391" y="1697918"/>
              <a:ext cx="577758" cy="3051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2538" name="TextBox 2"/>
            <p:cNvSpPr txBox="1">
              <a:spLocks noChangeArrowheads="1"/>
            </p:cNvSpPr>
            <p:nvPr/>
          </p:nvSpPr>
          <p:spPr bwMode="auto">
            <a:xfrm>
              <a:off x="8178769" y="1496566"/>
              <a:ext cx="2204069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To be discussed in subsequent slides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38327" y="2969714"/>
            <a:ext cx="2813447" cy="707886"/>
            <a:chOff x="7569391" y="1496566"/>
            <a:chExt cx="2813447" cy="707886"/>
          </a:xfrm>
        </p:grpSpPr>
        <p:sp>
          <p:nvSpPr>
            <p:cNvPr id="13" name="Right Arrow 1"/>
            <p:cNvSpPr>
              <a:spLocks noChangeArrowheads="1"/>
            </p:cNvSpPr>
            <p:nvPr/>
          </p:nvSpPr>
          <p:spPr bwMode="auto">
            <a:xfrm rot="9716294">
              <a:off x="7569391" y="1697918"/>
              <a:ext cx="577758" cy="3051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8178769" y="1496566"/>
              <a:ext cx="2204069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To be discussed in subsequent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52525"/>
            <a:ext cx="11277600" cy="2590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Theorem: </a:t>
            </a:r>
            <a:r>
              <a:rPr lang="en-US" altLang="en-US" sz="2400" i="1" dirty="0" smtClean="0"/>
              <a:t>Any </a:t>
            </a:r>
            <a:r>
              <a:rPr lang="en-US" altLang="en-US" sz="2400" i="1" dirty="0" err="1" smtClean="0"/>
              <a:t>itemset</a:t>
            </a:r>
            <a:r>
              <a:rPr lang="en-US" altLang="en-US" sz="2400" i="1" dirty="0" smtClean="0"/>
              <a:t> that is potentially frequent in TDB must be frequent in at least one of the partitions of TDB  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Method: (A. </a:t>
            </a:r>
            <a:r>
              <a:rPr lang="en-US" altLang="en-US" sz="2400" dirty="0" err="1" smtClean="0"/>
              <a:t>Savasere</a:t>
            </a:r>
            <a:r>
              <a:rPr lang="en-US" altLang="en-US" sz="2400" dirty="0" smtClean="0"/>
              <a:t>, E. </a:t>
            </a:r>
            <a:r>
              <a:rPr lang="en-US" altLang="en-US" sz="2400" dirty="0" err="1" smtClean="0"/>
              <a:t>Omiecinski</a:t>
            </a:r>
            <a:r>
              <a:rPr lang="en-US" altLang="en-US" sz="2400" dirty="0" smtClean="0"/>
              <a:t> and S. </a:t>
            </a:r>
            <a:r>
              <a:rPr lang="en-US" altLang="en-US" sz="2400" dirty="0" err="1" smtClean="0"/>
              <a:t>Navathe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VLDB’95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)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Scan 1: Partition database (how?) and find local frequent patterns</a:t>
            </a:r>
          </a:p>
          <a:p>
            <a:pPr lvl="1" eaLnBrk="1" hangingPunct="1"/>
            <a:r>
              <a:rPr lang="en-US" altLang="en-US" sz="2400" dirty="0" smtClean="0"/>
              <a:t>Scan 2: Consolidate global frequent patterns (how to?)</a:t>
            </a:r>
          </a:p>
          <a:p>
            <a:pPr eaLnBrk="1" hangingPunct="1"/>
            <a:r>
              <a:rPr lang="en-US" altLang="en-US" sz="2400" dirty="0" smtClean="0"/>
              <a:t>Why does this method guarantee to scan TDB only twice?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390717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Partitioning: Scan Database Only Twice</a:t>
            </a:r>
          </a:p>
        </p:txBody>
      </p:sp>
      <p:grpSp>
        <p:nvGrpSpPr>
          <p:cNvPr id="23557" name="Group 2"/>
          <p:cNvGrpSpPr>
            <a:grpSpLocks/>
          </p:cNvGrpSpPr>
          <p:nvPr/>
        </p:nvGrpSpPr>
        <p:grpSpPr bwMode="auto">
          <a:xfrm>
            <a:off x="438809" y="2152650"/>
            <a:ext cx="11605025" cy="2209800"/>
            <a:chOff x="364031" y="4267200"/>
            <a:chExt cx="8703769" cy="2209800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3562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itchFamily="34" charset="0"/>
              </a:endParaRPr>
            </a:p>
          </p:txBody>
        </p:sp>
        <p:sp>
          <p:nvSpPr>
            <p:cNvPr id="23565" name="TextBox 13"/>
            <p:cNvSpPr txBox="1">
              <a:spLocks noChangeArrowheads="1"/>
            </p:cNvSpPr>
            <p:nvPr/>
          </p:nvSpPr>
          <p:spPr bwMode="auto">
            <a:xfrm>
              <a:off x="1219200" y="57912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TDB</a:t>
              </a:r>
              <a:r>
                <a:rPr lang="en-US" altLang="en-US" sz="18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23566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TDB</a:t>
              </a:r>
              <a:r>
                <a:rPr lang="en-US" altLang="en-US" sz="18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23567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TDB</a:t>
              </a:r>
              <a:r>
                <a:rPr lang="en-US" altLang="en-US" sz="18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23568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+</a:t>
              </a:r>
            </a:p>
          </p:txBody>
        </p:sp>
        <p:sp>
          <p:nvSpPr>
            <p:cNvPr id="23569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+</a:t>
              </a:r>
            </a:p>
          </p:txBody>
        </p:sp>
        <p:sp>
          <p:nvSpPr>
            <p:cNvPr id="23571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itchFamily="34" charset="0"/>
                </a:rPr>
                <a:t>+</a:t>
              </a:r>
            </a:p>
          </p:txBody>
        </p:sp>
        <p:sp>
          <p:nvSpPr>
            <p:cNvPr id="23572" name="TextBox 21"/>
            <p:cNvSpPr txBox="1">
              <a:spLocks noChangeArrowheads="1"/>
            </p:cNvSpPr>
            <p:nvPr/>
          </p:nvSpPr>
          <p:spPr bwMode="auto">
            <a:xfrm>
              <a:off x="685800" y="60960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Tahoma" pitchFamily="34" charset="0"/>
                </a:rPr>
                <a:t>sup</a:t>
              </a:r>
              <a:r>
                <a:rPr lang="en-US" altLang="en-US" sz="1800" baseline="-25000" dirty="0" smtClean="0">
                  <a:latin typeface="Tahoma" pitchFamily="34" charset="0"/>
                </a:rPr>
                <a:t>1</a:t>
              </a:r>
              <a:r>
                <a:rPr lang="en-US" altLang="en-US" sz="1800" dirty="0" smtClean="0">
                  <a:latin typeface="Tahoma" pitchFamily="34" charset="0"/>
                </a:rPr>
                <a:t>(X) </a:t>
              </a:r>
              <a:r>
                <a:rPr lang="en-US" altLang="en-US" sz="1800" dirty="0"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latin typeface="Tahoma" pitchFamily="34" charset="0"/>
                </a:rPr>
                <a:t>|TDB</a:t>
              </a:r>
              <a:r>
                <a:rPr lang="en-US" altLang="en-US" sz="1800" baseline="-25000" dirty="0" smtClean="0">
                  <a:latin typeface="Tahoma" pitchFamily="34" charset="0"/>
                </a:rPr>
                <a:t>1</a:t>
              </a:r>
              <a:r>
                <a:rPr lang="en-US" altLang="en-US" sz="1800" dirty="0">
                  <a:latin typeface="Tahoma" pitchFamily="34" charset="0"/>
                </a:rPr>
                <a:t>|</a:t>
              </a:r>
              <a:endParaRPr lang="en-US" altLang="en-US" sz="1800" baseline="-25000" dirty="0">
                <a:latin typeface="Tahoma" pitchFamily="34" charset="0"/>
              </a:endParaRPr>
            </a:p>
          </p:txBody>
        </p:sp>
        <p:sp>
          <p:nvSpPr>
            <p:cNvPr id="23573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Tahoma" pitchFamily="34" charset="0"/>
                </a:rPr>
                <a:t>sup</a:t>
              </a:r>
              <a:r>
                <a:rPr lang="en-US" altLang="en-US" sz="1800" baseline="-25000" dirty="0" smtClean="0">
                  <a:latin typeface="Tahoma" pitchFamily="34" charset="0"/>
                </a:rPr>
                <a:t>2</a:t>
              </a:r>
              <a:r>
                <a:rPr lang="en-US" altLang="en-US" sz="1800" dirty="0" smtClean="0">
                  <a:latin typeface="Tahoma" pitchFamily="34" charset="0"/>
                </a:rPr>
                <a:t>(X) </a:t>
              </a:r>
              <a:r>
                <a:rPr lang="en-US" altLang="en-US" sz="1800" dirty="0"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latin typeface="Tahoma" pitchFamily="34" charset="0"/>
                </a:rPr>
                <a:t>|TDB</a:t>
              </a:r>
              <a:r>
                <a:rPr lang="en-US" altLang="en-US" sz="1800" baseline="-25000" dirty="0" smtClean="0">
                  <a:latin typeface="Tahoma" pitchFamily="34" charset="0"/>
                </a:rPr>
                <a:t>2</a:t>
              </a:r>
              <a:r>
                <a:rPr lang="en-US" altLang="en-US" sz="1800" dirty="0" smtClean="0">
                  <a:latin typeface="Tahoma" pitchFamily="34" charset="0"/>
                </a:rPr>
                <a:t>|</a:t>
              </a:r>
              <a:endParaRPr lang="en-US" altLang="en-US" sz="1800" baseline="-25000" dirty="0">
                <a:latin typeface="Tahoma" pitchFamily="34" charset="0"/>
              </a:endParaRPr>
            </a:p>
          </p:txBody>
        </p:sp>
        <p:sp>
          <p:nvSpPr>
            <p:cNvPr id="23574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 smtClean="0">
                  <a:latin typeface="Tahoma" pitchFamily="34" charset="0"/>
                </a:rPr>
                <a:t>sup</a:t>
              </a:r>
              <a:r>
                <a:rPr lang="en-US" altLang="en-US" sz="18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800" dirty="0" smtClean="0">
                  <a:latin typeface="Tahoma" pitchFamily="34" charset="0"/>
                </a:rPr>
                <a:t>(X) </a:t>
              </a:r>
              <a:r>
                <a:rPr lang="en-US" altLang="en-US" sz="1800" dirty="0"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latin typeface="Tahoma" pitchFamily="34" charset="0"/>
                </a:rPr>
                <a:t>|</a:t>
              </a:r>
              <a:r>
                <a:rPr lang="en-US" altLang="en-US" sz="1800" dirty="0" err="1" smtClean="0">
                  <a:latin typeface="Tahoma" pitchFamily="34" charset="0"/>
                </a:rPr>
                <a:t>TDB</a:t>
              </a:r>
              <a:r>
                <a:rPr lang="en-US" altLang="en-US" sz="18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800" dirty="0" smtClean="0">
                  <a:latin typeface="Tahoma" pitchFamily="34" charset="0"/>
                </a:rPr>
                <a:t>|</a:t>
              </a:r>
              <a:endParaRPr lang="en-US" altLang="en-US" sz="1800" baseline="-25000" dirty="0">
                <a:latin typeface="Tahoma" pitchFamily="34" charset="0"/>
              </a:endParaRPr>
            </a:p>
          </p:txBody>
        </p:sp>
        <p:sp>
          <p:nvSpPr>
            <p:cNvPr id="23575" name="TextBox 24"/>
            <p:cNvSpPr txBox="1">
              <a:spLocks noChangeArrowheads="1"/>
            </p:cNvSpPr>
            <p:nvPr/>
          </p:nvSpPr>
          <p:spPr bwMode="auto">
            <a:xfrm>
              <a:off x="7391400" y="6107113"/>
              <a:ext cx="1676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Tahoma" pitchFamily="34" charset="0"/>
                </a:rPr>
                <a:t>sup(X) </a:t>
              </a:r>
              <a:r>
                <a:rPr lang="en-US" altLang="en-US" sz="1800" dirty="0"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latin typeface="Tahoma" pitchFamily="34" charset="0"/>
                </a:rPr>
                <a:t>|TDB|</a:t>
              </a:r>
              <a:endParaRPr lang="en-US" altLang="en-US" sz="1800" baseline="-25000" dirty="0">
                <a:latin typeface="Tahoma" pitchFamily="34" charset="0"/>
              </a:endParaRPr>
            </a:p>
          </p:txBody>
        </p:sp>
        <p:sp>
          <p:nvSpPr>
            <p:cNvPr id="23576" name="TextBox 21"/>
            <p:cNvSpPr txBox="1">
              <a:spLocks noChangeArrowheads="1"/>
            </p:cNvSpPr>
            <p:nvPr/>
          </p:nvSpPr>
          <p:spPr bwMode="auto">
            <a:xfrm rot="338854">
              <a:off x="364031" y="4905345"/>
              <a:ext cx="1516665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/>
                <a:t>Here is the proof!</a:t>
              </a:r>
            </a:p>
          </p:txBody>
        </p:sp>
        <p:sp>
          <p:nvSpPr>
            <p:cNvPr id="23577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. . .</a:t>
              </a:r>
            </a:p>
          </p:txBody>
        </p:sp>
        <p:sp>
          <p:nvSpPr>
            <p:cNvPr id="23578" name="TextBox 23"/>
            <p:cNvSpPr txBox="1">
              <a:spLocks noChangeArrowheads="1"/>
            </p:cNvSpPr>
            <p:nvPr/>
          </p:nvSpPr>
          <p:spPr bwMode="auto">
            <a:xfrm>
              <a:off x="4703763" y="6015038"/>
              <a:ext cx="609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Direct Hashing and Pruning (DHP)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81" y="1198581"/>
            <a:ext cx="8810811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 smtClean="0"/>
              <a:t>DHP (Direct Hashing and Pruning): Reduce the number of candidates  (J. Park, M. Chen, and P. Yu, SIGMOD’95)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/>
              <a:t>Observation:  A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-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whose corresponding hashing bucket count is below the threshold cannot be frequent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dirty="0" smtClean="0"/>
              <a:t>Candidates: a, b, c, d, 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dirty="0" smtClean="0"/>
              <a:t>Hash entries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400" dirty="0" smtClean="0"/>
              <a:t>{ab, ad, ae}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400" dirty="0" smtClean="0"/>
              <a:t>{</a:t>
            </a:r>
            <a:r>
              <a:rPr lang="en-US" altLang="en-US" sz="2400" dirty="0" err="1" smtClean="0"/>
              <a:t>bd</a:t>
            </a:r>
            <a:r>
              <a:rPr lang="en-US" altLang="en-US" sz="2400" dirty="0" smtClean="0"/>
              <a:t>, be, de} 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2400" dirty="0" smtClean="0"/>
              <a:t>…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dirty="0" smtClean="0"/>
              <a:t>Frequent 1-itemset: a, b, d, e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2400" dirty="0" smtClean="0"/>
              <a:t>ab is not a candidate 2-itemset if the sum of count of {ab, ad, ae} is below support threshold</a:t>
            </a:r>
          </a:p>
        </p:txBody>
      </p: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5880946" y="4887914"/>
            <a:ext cx="1463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itchFamily="34" charset="0"/>
              </a:rPr>
              <a:t>Hash Table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297909" y="3070804"/>
          <a:ext cx="2700867" cy="1865313"/>
        </p:xfrm>
        <a:graphic>
          <a:graphicData uri="http://schemas.openxmlformats.org/drawingml/2006/table">
            <a:tbl>
              <a:tblPr/>
              <a:tblGrid>
                <a:gridCol w="1727200"/>
                <a:gridCol w="973667"/>
              </a:tblGrid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Count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{ab, ad, ae}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35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bd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, be, de}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298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……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…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{yz, qs, wt}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58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Exploring Vertical Data Format: ECLAT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066800"/>
            <a:ext cx="9023927" cy="5486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ECLAT (Equivalence Class Transformation): A depth-first search algorithm using set intersection [</a:t>
            </a:r>
            <a:r>
              <a:rPr lang="en-US" altLang="en-US" sz="2400" dirty="0" err="1" smtClean="0"/>
              <a:t>Zaki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et al. @</a:t>
            </a:r>
            <a:r>
              <a:rPr lang="en-US" altLang="en-US" sz="2400" dirty="0" smtClean="0"/>
              <a:t>KDD’97]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 smtClean="0"/>
              <a:t>Tid</a:t>
            </a:r>
            <a:r>
              <a:rPr lang="en-US" altLang="en-US" sz="2400" dirty="0" smtClean="0"/>
              <a:t>-List: List of transaction-ids containing 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Vertical format: </a:t>
            </a:r>
            <a:r>
              <a:rPr lang="en-US" altLang="en-US" sz="2400" dirty="0" smtClean="0"/>
              <a:t>t(e</a:t>
            </a:r>
            <a:r>
              <a:rPr lang="en-US" altLang="en-US" sz="2400" dirty="0"/>
              <a:t>) = {T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, T</a:t>
            </a:r>
            <a:r>
              <a:rPr lang="en-US" altLang="en-US" sz="2400" baseline="-25000" dirty="0"/>
              <a:t>20</a:t>
            </a:r>
            <a:r>
              <a:rPr lang="en-US" altLang="en-US" sz="2400" dirty="0"/>
              <a:t>, T</a:t>
            </a:r>
            <a:r>
              <a:rPr lang="en-US" altLang="en-US" sz="2400" baseline="-25000" dirty="0"/>
              <a:t>30</a:t>
            </a:r>
            <a:r>
              <a:rPr lang="en-US" altLang="en-US" sz="2400" dirty="0"/>
              <a:t>}; </a:t>
            </a:r>
            <a:r>
              <a:rPr lang="en-US" altLang="en-US" sz="2400" dirty="0" smtClean="0"/>
              <a:t>t(a)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{T</a:t>
            </a:r>
            <a:r>
              <a:rPr lang="en-US" altLang="en-US" sz="2400" baseline="-25000" dirty="0" smtClean="0"/>
              <a:t>10</a:t>
            </a:r>
            <a:r>
              <a:rPr lang="en-US" altLang="en-US" sz="2400" baseline="-25000" dirty="0"/>
              <a:t>,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20</a:t>
            </a:r>
            <a:r>
              <a:rPr lang="en-US" altLang="en-US" sz="2400" dirty="0" smtClean="0"/>
              <a:t>}; t(ae) = </a:t>
            </a:r>
            <a:r>
              <a:rPr lang="en-US" altLang="en-US" sz="2400" dirty="0"/>
              <a:t>{T</a:t>
            </a:r>
            <a:r>
              <a:rPr lang="en-US" altLang="en-US" sz="2400" baseline="-25000" dirty="0"/>
              <a:t>10,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20</a:t>
            </a:r>
            <a:r>
              <a:rPr lang="en-US" altLang="en-US" sz="2400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Properties of </a:t>
            </a:r>
            <a:r>
              <a:rPr lang="en-US" altLang="en-US" sz="2400" dirty="0" err="1" smtClean="0"/>
              <a:t>Tid</a:t>
            </a:r>
            <a:r>
              <a:rPr lang="en-US" altLang="en-US" sz="2400" dirty="0" smtClean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t(X) = t(Y): X and Y always happen together (</a:t>
            </a:r>
            <a:r>
              <a:rPr lang="en-US" altLang="en-US" sz="2400" dirty="0" smtClean="0">
                <a:sym typeface="Symbol" pitchFamily="18" charset="2"/>
              </a:rPr>
              <a:t>e.g</a:t>
            </a:r>
            <a:r>
              <a:rPr lang="en-US" altLang="en-US" sz="2400" dirty="0">
                <a:sym typeface="Symbol" pitchFamily="18" charset="2"/>
              </a:rPr>
              <a:t>., t(ac} = t(d</a:t>
            </a:r>
            <a:r>
              <a:rPr lang="en-US" altLang="en-US" sz="2400" dirty="0" smtClean="0">
                <a:sym typeface="Symbol" pitchFamily="18" charset="2"/>
              </a:rPr>
              <a:t>}) </a:t>
            </a:r>
            <a:endParaRPr lang="en-US" alt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t(X) </a:t>
            </a:r>
            <a:r>
              <a:rPr lang="en-US" altLang="en-US" sz="2400" dirty="0" smtClean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400" dirty="0" err="1" smtClean="0">
                <a:sym typeface="Symbol" pitchFamily="18" charset="2"/>
              </a:rPr>
              <a:t>ce</a:t>
            </a:r>
            <a:r>
              <a:rPr lang="en-US" altLang="en-US" sz="2400" dirty="0" smtClean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Deriving frequent patterns based on vertical </a:t>
            </a:r>
            <a:r>
              <a:rPr lang="en-US" altLang="en-US" sz="2400" dirty="0" smtClean="0"/>
              <a:t>intersections</a:t>
            </a:r>
            <a:endParaRPr lang="en-US" alt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ym typeface="Symbol" pitchFamily="18" charset="2"/>
              </a:rPr>
              <a:t>Using </a:t>
            </a:r>
            <a:r>
              <a:rPr lang="en-US" altLang="en-US" sz="2400" dirty="0" err="1" smtClean="0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to accelerate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sym typeface="Symbol" pitchFamily="18" charset="2"/>
              </a:rPr>
              <a:t>Only keep track of differences of </a:t>
            </a:r>
            <a:r>
              <a:rPr lang="en-US" altLang="en-US" sz="2400" dirty="0" err="1" smtClean="0">
                <a:sym typeface="Symbol" pitchFamily="18" charset="2"/>
              </a:rPr>
              <a:t>tids</a:t>
            </a:r>
            <a:endParaRPr lang="en-US" altLang="en-US" sz="24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sym typeface="Symbol" pitchFamily="18" charset="2"/>
              </a:rPr>
              <a:t>t(e) = {T</a:t>
            </a:r>
            <a:r>
              <a:rPr lang="en-US" altLang="en-US" sz="2400" baseline="-25000" dirty="0" smtClean="0">
                <a:sym typeface="Symbol" pitchFamily="18" charset="2"/>
              </a:rPr>
              <a:t>10</a:t>
            </a:r>
            <a:r>
              <a:rPr lang="en-US" altLang="en-US" sz="2400" dirty="0" smtClean="0">
                <a:sym typeface="Symbol" pitchFamily="18" charset="2"/>
              </a:rPr>
              <a:t>, T</a:t>
            </a:r>
            <a:r>
              <a:rPr lang="en-US" altLang="en-US" sz="2400" baseline="-25000" dirty="0" smtClean="0">
                <a:sym typeface="Symbol" pitchFamily="18" charset="2"/>
              </a:rPr>
              <a:t>20</a:t>
            </a:r>
            <a:r>
              <a:rPr lang="en-US" altLang="en-US" sz="2400" dirty="0" smtClean="0">
                <a:sym typeface="Symbol" pitchFamily="18" charset="2"/>
              </a:rPr>
              <a:t>, T</a:t>
            </a:r>
            <a:r>
              <a:rPr lang="en-US" altLang="en-US" sz="2400" baseline="-25000" dirty="0" smtClean="0">
                <a:sym typeface="Symbol" pitchFamily="18" charset="2"/>
              </a:rPr>
              <a:t>30</a:t>
            </a:r>
            <a:r>
              <a:rPr lang="en-US" altLang="en-US" sz="2400" dirty="0" smtClean="0">
                <a:sym typeface="Symbol" pitchFamily="18" charset="2"/>
              </a:rPr>
              <a:t>}, t(</a:t>
            </a:r>
            <a:r>
              <a:rPr lang="en-US" altLang="en-US" sz="2400" dirty="0" err="1" smtClean="0">
                <a:sym typeface="Symbol" pitchFamily="18" charset="2"/>
              </a:rPr>
              <a:t>ce</a:t>
            </a:r>
            <a:r>
              <a:rPr lang="en-US" altLang="en-US" sz="2400" dirty="0" smtClean="0">
                <a:sym typeface="Symbol" pitchFamily="18" charset="2"/>
              </a:rPr>
              <a:t>) = {T</a:t>
            </a:r>
            <a:r>
              <a:rPr lang="en-US" altLang="en-US" sz="2400" baseline="-25000" dirty="0" smtClean="0">
                <a:sym typeface="Symbol" pitchFamily="18" charset="2"/>
              </a:rPr>
              <a:t>10</a:t>
            </a:r>
            <a:r>
              <a:rPr lang="en-US" altLang="en-US" sz="2400" dirty="0" smtClean="0">
                <a:sym typeface="Symbol" pitchFamily="18" charset="2"/>
              </a:rPr>
              <a:t>, T</a:t>
            </a:r>
            <a:r>
              <a:rPr lang="en-US" altLang="en-US" sz="2400" baseline="-25000" dirty="0" smtClean="0">
                <a:sym typeface="Symbol" pitchFamily="18" charset="2"/>
              </a:rPr>
              <a:t>30</a:t>
            </a:r>
            <a:r>
              <a:rPr lang="en-US" altLang="en-US" sz="2400" dirty="0" smtClean="0">
                <a:sym typeface="Symbol" pitchFamily="18" charset="2"/>
              </a:rPr>
              <a:t>} → </a:t>
            </a:r>
            <a:r>
              <a:rPr lang="en-US" altLang="en-US" sz="2400" dirty="0" err="1" smtClean="0">
                <a:sym typeface="Symbol" pitchFamily="18" charset="2"/>
              </a:rPr>
              <a:t>Diffset</a:t>
            </a:r>
            <a:r>
              <a:rPr lang="en-US" altLang="en-US" sz="2400" dirty="0" smtClean="0">
                <a:sym typeface="Symbol" pitchFamily="18" charset="2"/>
              </a:rPr>
              <a:t> (</a:t>
            </a:r>
            <a:r>
              <a:rPr lang="en-US" altLang="en-US" sz="2400" dirty="0" err="1" smtClean="0">
                <a:sym typeface="Symbol" pitchFamily="18" charset="2"/>
              </a:rPr>
              <a:t>ce</a:t>
            </a:r>
            <a:r>
              <a:rPr lang="en-US" altLang="en-US" sz="2400" dirty="0" smtClean="0">
                <a:sym typeface="Symbol" pitchFamily="18" charset="2"/>
              </a:rPr>
              <a:t>, e) = {T</a:t>
            </a:r>
            <a:r>
              <a:rPr lang="en-US" altLang="en-US" sz="2400" baseline="-25000" dirty="0" smtClean="0">
                <a:sym typeface="Symbol" pitchFamily="18" charset="2"/>
              </a:rPr>
              <a:t>20</a:t>
            </a:r>
            <a:r>
              <a:rPr lang="en-US" altLang="en-US" sz="2400" dirty="0" smtClean="0">
                <a:sym typeface="Symbol" pitchFamily="18" charset="2"/>
              </a:rPr>
              <a:t>}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9245600" y="1168400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A transaction DB in Horizontal Data Format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652000" y="4098925"/>
          <a:ext cx="23368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/>
                <a:gridCol w="155786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10, 20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20, 30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10, 30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10, 20, 30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</a:tr>
            </a:tbl>
          </a:graphicData>
        </a:graphic>
      </p:graphicFrame>
      <p:sp>
        <p:nvSpPr>
          <p:cNvPr id="25629" name="TextBox 7"/>
          <p:cNvSpPr txBox="1">
            <a:spLocks noChangeArrowheads="1"/>
          </p:cNvSpPr>
          <p:nvPr/>
        </p:nvSpPr>
        <p:spPr bwMode="auto">
          <a:xfrm>
            <a:off x="9245600" y="3530600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The transaction DB in Vertical Data Format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50400" y="1808164"/>
          <a:ext cx="2336800" cy="146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/>
                <a:gridCol w="1557867"/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a, c, d, 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20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a, b, 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b, c, 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40852"/>
            <a:ext cx="11684000" cy="736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err="1" smtClean="0"/>
              <a:t>FPGrowth</a:t>
            </a:r>
            <a:r>
              <a:rPr lang="en-US" altLang="en-US" sz="3600" dirty="0" smtClean="0"/>
              <a:t>: Mining Frequent Patterns by Pattern Growth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288" y="1219200"/>
            <a:ext cx="9949587" cy="5283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Idea: Frequent pattern growth (</a:t>
            </a:r>
            <a:r>
              <a:rPr lang="en-US" altLang="en-US" sz="2400" dirty="0" err="1" smtClean="0"/>
              <a:t>FPGrowth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Recursively grow frequent patterns by doing the above for each </a:t>
            </a:r>
            <a:r>
              <a:rPr lang="en-US" altLang="en-US" sz="2400" dirty="0"/>
              <a:t>partitioned database (also called </a:t>
            </a:r>
            <a:r>
              <a:rPr lang="en-US" altLang="en-US" sz="2400" i="1" dirty="0" smtClean="0"/>
              <a:t>conditional </a:t>
            </a:r>
            <a:r>
              <a:rPr lang="en-US" altLang="en-US" sz="2400" i="1" dirty="0"/>
              <a:t>database</a:t>
            </a:r>
            <a:r>
              <a:rPr lang="en-US" altLang="en-US" sz="2400" dirty="0" smtClean="0"/>
              <a:t>)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U</a:t>
            </a:r>
            <a:r>
              <a:rPr lang="en-US" altLang="en-US" sz="2400" dirty="0" smtClean="0"/>
              <a:t>ntil the resulting FP-tree is empty, or until it contains only one path—single path will generate all the combinations of its sub-paths, each of which is a 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10615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689600" y="3802064"/>
          <a:ext cx="3149601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6971"/>
                <a:gridCol w="1400919"/>
                <a:gridCol w="991711"/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</a:tbl>
          </a:graphicData>
        </a:graphic>
      </p:graphicFrame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1168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Example: Construct FP-tree from a </a:t>
            </a:r>
            <a:r>
              <a:rPr lang="en-US" altLang="en-US" sz="4000" dirty="0" err="1" smtClean="0"/>
              <a:t>Transational</a:t>
            </a:r>
            <a:r>
              <a:rPr lang="en-US" altLang="en-US" sz="4000" dirty="0" smtClean="0"/>
              <a:t> DB</a:t>
            </a:r>
          </a:p>
        </p:txBody>
      </p:sp>
      <p:grpSp>
        <p:nvGrpSpPr>
          <p:cNvPr id="27686" name="Group 6"/>
          <p:cNvGrpSpPr>
            <a:grpSpLocks/>
          </p:cNvGrpSpPr>
          <p:nvPr/>
        </p:nvGrpSpPr>
        <p:grpSpPr bwMode="auto">
          <a:xfrm>
            <a:off x="8229599" y="2962276"/>
            <a:ext cx="3319548" cy="3614233"/>
            <a:chOff x="6172199" y="2962813"/>
            <a:chExt cx="2489240" cy="3614233"/>
          </a:xfrm>
        </p:grpSpPr>
        <p:sp>
          <p:nvSpPr>
            <p:cNvPr id="27723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7724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27725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27726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7727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27728" name="AutoShape 9"/>
            <p:cNvCxnSpPr>
              <a:cxnSpLocks noChangeShapeType="1"/>
              <a:stCxn id="27725" idx="2"/>
              <a:endCxn id="27726" idx="0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9" name="AutoShape 10"/>
            <p:cNvCxnSpPr>
              <a:cxnSpLocks noChangeShapeType="1"/>
              <a:stCxn id="27726" idx="2"/>
              <a:endCxn id="27727" idx="0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0" name="AutoShape 11"/>
            <p:cNvCxnSpPr>
              <a:cxnSpLocks noChangeShapeType="1"/>
              <a:stCxn id="27723" idx="2"/>
              <a:endCxn id="27725" idx="0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1" name="AutoShape 12"/>
            <p:cNvCxnSpPr>
              <a:cxnSpLocks noChangeShapeType="1"/>
              <a:stCxn id="27723" idx="2"/>
              <a:endCxn id="27724" idx="0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32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7733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27734" name="AutoShape 15"/>
            <p:cNvCxnSpPr>
              <a:cxnSpLocks noChangeShapeType="1"/>
              <a:stCxn id="27724" idx="2"/>
              <a:endCxn id="27733" idx="0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5" name="AutoShape 16"/>
            <p:cNvCxnSpPr>
              <a:cxnSpLocks noChangeShapeType="1"/>
              <a:stCxn id="27724" idx="2"/>
              <a:endCxn id="27732" idx="0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36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27737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7738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27739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27740" name="AutoShape 21"/>
            <p:cNvCxnSpPr>
              <a:cxnSpLocks noChangeShapeType="1"/>
              <a:stCxn id="27733" idx="2"/>
              <a:endCxn id="27736" idx="0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1" name="AutoShape 22"/>
            <p:cNvCxnSpPr>
              <a:cxnSpLocks noChangeShapeType="1"/>
              <a:stCxn id="27736" idx="2"/>
              <a:endCxn id="27738" idx="0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2" name="AutoShape 23"/>
            <p:cNvCxnSpPr>
              <a:cxnSpLocks noChangeShapeType="1"/>
              <a:stCxn id="27736" idx="2"/>
              <a:endCxn id="27737" idx="0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3" name="AutoShape 24"/>
            <p:cNvCxnSpPr>
              <a:cxnSpLocks noChangeShapeType="1"/>
              <a:stCxn id="27738" idx="2"/>
              <a:endCxn id="27739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44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27745" name="AutoShape 26"/>
            <p:cNvCxnSpPr>
              <a:cxnSpLocks noChangeShapeType="1"/>
              <a:stCxn id="27737" idx="2"/>
              <a:endCxn id="27744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46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7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8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49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0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4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5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2096323" y="3896255"/>
            <a:ext cx="2300270" cy="2769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/>
              <a:t>Let </a:t>
            </a:r>
            <a:r>
              <a:rPr lang="en-US" altLang="en-US" sz="2000" b="1" dirty="0" err="1"/>
              <a:t>min_support</a:t>
            </a:r>
            <a:r>
              <a:rPr lang="en-US" altLang="en-US" sz="2000" b="1" dirty="0"/>
              <a:t> = 3</a:t>
            </a:r>
            <a:endParaRPr lang="en-US" altLang="en-US" b="1" u="sng" dirty="0"/>
          </a:p>
        </p:txBody>
      </p: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406400" y="3450750"/>
            <a:ext cx="53848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2200" dirty="0"/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2200" dirty="0"/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2200" dirty="0"/>
              <a:t>Sort frequent items in frequency descending order, 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2200" dirty="0" smtClean="0"/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2200" dirty="0" smtClean="0"/>
              <a:t>Scan </a:t>
            </a:r>
            <a:r>
              <a:rPr lang="en-US" altLang="en-US" sz="2200" dirty="0"/>
              <a:t>DB again, construct FP-tree</a:t>
            </a: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1553705" y="5361517"/>
            <a:ext cx="2294282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</a:rPr>
              <a:t>F-list </a:t>
            </a:r>
            <a:r>
              <a:rPr lang="en-US" altLang="en-US" sz="2200" dirty="0"/>
              <a:t>= f-c-a-b-m-p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64633" y="1160464"/>
          <a:ext cx="8128000" cy="2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1"/>
                <a:gridCol w="3962400"/>
                <a:gridCol w="3312269"/>
              </a:tblGrid>
              <a:tr h="420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 in the Transaction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Ordered,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frequent items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Times New Roman" pitchFamily="18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	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Times New Roman" pitchFamily="18" charset="0"/>
                        </a:rPr>
                        <a:t>}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  <a:tr h="32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</a:tbl>
          </a:graphicData>
        </a:graphic>
      </p:graphicFrame>
      <p:sp>
        <p:nvSpPr>
          <p:cNvPr id="27720" name="Text Box 42"/>
          <p:cNvSpPr txBox="1">
            <a:spLocks noChangeArrowheads="1"/>
          </p:cNvSpPr>
          <p:nvPr/>
        </p:nvSpPr>
        <p:spPr bwMode="auto">
          <a:xfrm>
            <a:off x="1187451" y="4217988"/>
            <a:ext cx="3026791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/>
              <a:t>f:4, a:3, c:4, b:3, m:3, p:3</a:t>
            </a:r>
          </a:p>
        </p:txBody>
      </p:sp>
      <p:sp>
        <p:nvSpPr>
          <p:cNvPr id="27721" name="Freeform 31"/>
          <p:cNvSpPr>
            <a:spLocks/>
          </p:cNvSpPr>
          <p:nvPr/>
        </p:nvSpPr>
        <p:spPr bwMode="auto">
          <a:xfrm flipV="1">
            <a:off x="8331218" y="4549775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49434" y="3390900"/>
            <a:ext cx="2688167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anose="020F0502020204030204" pitchFamily="34" charset="0"/>
                <a:ea typeface="+mn-ea"/>
              </a:rPr>
              <a:t>Header Table</a:t>
            </a:r>
          </a:p>
        </p:txBody>
      </p:sp>
    </p:spTree>
    <p:extLst>
      <p:ext uri="{BB962C8B-B14F-4D97-AF65-F5344CB8AC3E}">
        <p14:creationId xmlns:p14="http://schemas.microsoft.com/office/powerpoint/2010/main" val="42209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799"/>
            <a:ext cx="12192000" cy="61652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Divide and Conquer Based on Patterns and Data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127" y="1143000"/>
            <a:ext cx="10474038" cy="1828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/>
              <a:t>Pattern mining can be partitioned according to current patterns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/>
              <a:t>Patterns containing p: p’s conditional database: </a:t>
            </a:r>
            <a:r>
              <a:rPr lang="en-US" altLang="en-US" sz="2400" i="1" dirty="0" smtClean="0"/>
              <a:t>fcam:2, cb:1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/>
              <a:t>Patterns having m but no p: m’s conditional database: </a:t>
            </a:r>
            <a:r>
              <a:rPr lang="en-US" altLang="en-US" sz="2400" i="1" dirty="0" smtClean="0"/>
              <a:t>fca:2, fcab:1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/>
              <a:t>…… ……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i="1" dirty="0" smtClean="0"/>
              <a:t>p’</a:t>
            </a:r>
            <a:r>
              <a:rPr lang="en-US" altLang="ja-JP" sz="2400" dirty="0" smtClean="0"/>
              <a:t>s conditional pattern base: 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transformed prefix paths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/>
              <a:t>of item </a:t>
            </a:r>
            <a:r>
              <a:rPr lang="en-US" altLang="ja-JP" sz="2400" i="1" dirty="0" smtClean="0"/>
              <a:t>p</a:t>
            </a:r>
            <a:endParaRPr lang="en-US" altLang="en-US" sz="2400" dirty="0" smtClean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406400" y="3886200"/>
          <a:ext cx="2904067" cy="25690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7960"/>
                <a:gridCol w="1235511"/>
                <a:gridCol w="970596"/>
              </a:tblGrid>
              <a:tr h="3440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</a:tbl>
          </a:graphicData>
        </a:graphic>
      </p:graphicFrame>
      <p:grpSp>
        <p:nvGrpSpPr>
          <p:cNvPr id="28711" name="Group 79"/>
          <p:cNvGrpSpPr>
            <a:grpSpLocks/>
          </p:cNvGrpSpPr>
          <p:nvPr/>
        </p:nvGrpSpPr>
        <p:grpSpPr bwMode="auto">
          <a:xfrm>
            <a:off x="2700868" y="3081338"/>
            <a:ext cx="3319547" cy="3614232"/>
            <a:chOff x="6172200" y="2962813"/>
            <a:chExt cx="2489239" cy="3614233"/>
          </a:xfrm>
        </p:grpSpPr>
        <p:sp>
          <p:nvSpPr>
            <p:cNvPr id="28716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8717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28718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28719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20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28721" name="AutoShape 9"/>
            <p:cNvCxnSpPr>
              <a:cxnSpLocks noChangeShapeType="1"/>
              <a:stCxn id="28718" idx="2"/>
              <a:endCxn id="28719" idx="0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2" name="AutoShape 10"/>
            <p:cNvCxnSpPr>
              <a:cxnSpLocks noChangeShapeType="1"/>
              <a:stCxn id="28719" idx="2"/>
              <a:endCxn id="28720" idx="0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1"/>
            <p:cNvCxnSpPr>
              <a:cxnSpLocks noChangeShapeType="1"/>
              <a:stCxn id="28716" idx="2"/>
              <a:endCxn id="28718" idx="0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2"/>
            <p:cNvCxnSpPr>
              <a:cxnSpLocks noChangeShapeType="1"/>
              <a:stCxn id="28716" idx="2"/>
              <a:endCxn id="28717" idx="0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5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26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28727" name="AutoShape 15"/>
            <p:cNvCxnSpPr>
              <a:cxnSpLocks noChangeShapeType="1"/>
              <a:stCxn id="28717" idx="2"/>
              <a:endCxn id="28726" idx="0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8" name="AutoShape 16"/>
            <p:cNvCxnSpPr>
              <a:cxnSpLocks noChangeShapeType="1"/>
              <a:stCxn id="28717" idx="2"/>
              <a:endCxn id="28725" idx="0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9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28730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31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28732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28733" name="AutoShape 21"/>
            <p:cNvCxnSpPr>
              <a:cxnSpLocks noChangeShapeType="1"/>
              <a:stCxn id="28726" idx="2"/>
              <a:endCxn id="28729" idx="0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4" name="AutoShape 22"/>
            <p:cNvCxnSpPr>
              <a:cxnSpLocks noChangeShapeType="1"/>
              <a:stCxn id="28729" idx="2"/>
              <a:endCxn id="28731" idx="0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5" name="AutoShape 23"/>
            <p:cNvCxnSpPr>
              <a:cxnSpLocks noChangeShapeType="1"/>
              <a:stCxn id="28729" idx="2"/>
              <a:endCxn id="28730" idx="0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6" name="AutoShape 24"/>
            <p:cNvCxnSpPr>
              <a:cxnSpLocks noChangeShapeType="1"/>
              <a:stCxn id="28731" idx="2"/>
              <a:endCxn id="28732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7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28738" name="AutoShape 26"/>
            <p:cNvCxnSpPr>
              <a:cxnSpLocks noChangeShapeType="1"/>
              <a:stCxn id="28730" idx="2"/>
              <a:endCxn id="28737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9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1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5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6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7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8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12" name="Freeform 31"/>
          <p:cNvSpPr>
            <a:spLocks/>
          </p:cNvSpPr>
          <p:nvPr/>
        </p:nvSpPr>
        <p:spPr bwMode="auto">
          <a:xfrm flipV="1">
            <a:off x="2802467" y="4481514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3" name="Group 2"/>
          <p:cNvGrpSpPr>
            <a:grpSpLocks/>
          </p:cNvGrpSpPr>
          <p:nvPr/>
        </p:nvGrpSpPr>
        <p:grpSpPr bwMode="auto">
          <a:xfrm>
            <a:off x="6483952" y="3327401"/>
            <a:ext cx="3546750" cy="2921157"/>
            <a:chOff x="5049994" y="3327204"/>
            <a:chExt cx="2660063" cy="2921353"/>
          </a:xfrm>
        </p:grpSpPr>
        <p:sp>
          <p:nvSpPr>
            <p:cNvPr id="28714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660063" cy="2339259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u="sng" dirty="0" smtClean="0"/>
                <a:t>Item    Conditional </a:t>
              </a:r>
              <a:r>
                <a:rPr lang="en-US" altLang="en-US" sz="2000" b="1" i="1" u="sng" dirty="0"/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c	</a:t>
              </a:r>
              <a:r>
                <a:rPr lang="en-US" altLang="en-US" sz="2000" b="1" i="1" dirty="0" smtClean="0"/>
                <a:t>        f:3</a:t>
              </a:r>
              <a:endParaRPr lang="en-US" altLang="en-US" sz="2000" b="1" i="1" dirty="0"/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a	</a:t>
              </a:r>
              <a:r>
                <a:rPr lang="en-US" altLang="en-US" sz="2000" b="1" i="1" dirty="0" smtClean="0"/>
                <a:t>        fc:3</a:t>
              </a:r>
              <a:endParaRPr lang="en-US" altLang="en-US" sz="2000" b="1" i="1" dirty="0"/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b	</a:t>
              </a:r>
              <a:r>
                <a:rPr lang="en-US" altLang="en-US" sz="2000" b="1" i="1" dirty="0" smtClean="0"/>
                <a:t>        fca:1</a:t>
              </a:r>
              <a:r>
                <a:rPr lang="en-US" altLang="en-US" sz="2000" b="1" i="1" dirty="0"/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m	</a:t>
              </a:r>
              <a:r>
                <a:rPr lang="en-US" altLang="en-US" sz="2000" b="1" i="1" dirty="0" smtClean="0"/>
                <a:t>        fca:2</a:t>
              </a:r>
              <a:r>
                <a:rPr lang="en-US" altLang="en-US" sz="2000" b="1" i="1" dirty="0"/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p	</a:t>
              </a:r>
              <a:r>
                <a:rPr lang="en-US" altLang="en-US" sz="2000" b="1" i="1" dirty="0" smtClean="0"/>
                <a:t>        fcam:2</a:t>
              </a:r>
              <a:r>
                <a:rPr lang="en-US" altLang="en-US" sz="2000" b="1" i="1" dirty="0"/>
                <a:t>, cb:1</a:t>
              </a:r>
            </a:p>
          </p:txBody>
        </p:sp>
        <p:sp>
          <p:nvSpPr>
            <p:cNvPr id="28715" name="TextBox 1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2630056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b="1" i="1"/>
                <a:t>Conditional </a:t>
              </a:r>
              <a:r>
                <a:rPr lang="en-US" altLang="en-US" b="1"/>
                <a:t>pattern bases</a:t>
              </a:r>
            </a:p>
          </p:txBody>
        </p: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910578" y="3419311"/>
            <a:ext cx="1985022" cy="29854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err="1" smtClean="0"/>
              <a:t>min_support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= 3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4950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3"/>
          <p:cNvSpPr txBox="1">
            <a:spLocks noChangeArrowheads="1"/>
          </p:cNvSpPr>
          <p:nvPr/>
        </p:nvSpPr>
        <p:spPr bwMode="auto">
          <a:xfrm>
            <a:off x="5080000" y="4876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Times New Roman" pitchFamily="18" charset="0"/>
              </a:rPr>
              <a:t>f:3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12192000" cy="609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Mine Each Conditional Pattern-Base Recursively</a:t>
            </a:r>
            <a:endParaRPr lang="en-US" altLang="en-US" sz="4800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5467" y="1143000"/>
            <a:ext cx="6908800" cy="1347787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For each conditional pattern-base</a:t>
            </a:r>
          </a:p>
          <a:p>
            <a:pPr lvl="1" eaLnBrk="1" hangingPunct="1"/>
            <a:r>
              <a:rPr lang="en-US" altLang="en-US" sz="2400" dirty="0" smtClean="0"/>
              <a:t>Mine single-item patterns</a:t>
            </a:r>
          </a:p>
          <a:p>
            <a:pPr lvl="1" eaLnBrk="1" hangingPunct="1"/>
            <a:r>
              <a:rPr lang="en-US" altLang="en-US" sz="2400" dirty="0" smtClean="0"/>
              <a:t>Construct its FP-tree &amp; mine it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-507998" y="4191000"/>
            <a:ext cx="1644651" cy="2408238"/>
            <a:chOff x="3264" y="2736"/>
            <a:chExt cx="777" cy="1517"/>
          </a:xfrm>
        </p:grpSpPr>
        <p:grpSp>
          <p:nvGrpSpPr>
            <p:cNvPr id="29730" name="Group 6"/>
            <p:cNvGrpSpPr>
              <a:grpSpLocks/>
            </p:cNvGrpSpPr>
            <p:nvPr/>
          </p:nvGrpSpPr>
          <p:grpSpPr bwMode="auto">
            <a:xfrm>
              <a:off x="3792" y="2736"/>
              <a:ext cx="249" cy="1299"/>
              <a:chOff x="2282" y="2456"/>
              <a:chExt cx="249" cy="1299"/>
            </a:xfrm>
          </p:grpSpPr>
          <p:sp>
            <p:nvSpPr>
              <p:cNvPr id="29732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itchFamily="18" charset="0"/>
                  </a:rPr>
                  <a:t>{}</a:t>
                </a:r>
              </a:p>
            </p:txBody>
          </p:sp>
          <p:sp>
            <p:nvSpPr>
              <p:cNvPr id="29733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f:3</a:t>
                </a:r>
              </a:p>
            </p:txBody>
          </p:sp>
          <p:sp>
            <p:nvSpPr>
              <p:cNvPr id="29734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c:3</a:t>
                </a:r>
              </a:p>
            </p:txBody>
          </p:sp>
          <p:sp>
            <p:nvSpPr>
              <p:cNvPr id="29735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4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a:3</a:t>
                </a:r>
              </a:p>
            </p:txBody>
          </p:sp>
          <p:cxnSp>
            <p:nvCxnSpPr>
              <p:cNvPr id="29736" name="AutoShape 11"/>
              <p:cNvCxnSpPr>
                <a:cxnSpLocks noChangeShapeType="1"/>
                <a:stCxn id="29732" idx="2"/>
                <a:endCxn id="29733" idx="0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7" name="AutoShape 12"/>
              <p:cNvCxnSpPr>
                <a:cxnSpLocks noChangeShapeType="1"/>
                <a:stCxn id="29733" idx="2"/>
                <a:endCxn id="29734" idx="0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8" name="AutoShape 13"/>
              <p:cNvCxnSpPr>
                <a:cxnSpLocks noChangeShapeType="1"/>
                <a:stCxn id="29734" idx="2"/>
                <a:endCxn id="29735" idx="0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31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i="1"/>
            </a:p>
          </p:txBody>
        </p:sp>
      </p:grpSp>
      <p:grpSp>
        <p:nvGrpSpPr>
          <p:cNvPr id="29703" name="Group 53"/>
          <p:cNvGrpSpPr>
            <a:grpSpLocks/>
          </p:cNvGrpSpPr>
          <p:nvPr/>
        </p:nvGrpSpPr>
        <p:grpSpPr bwMode="auto">
          <a:xfrm>
            <a:off x="406399" y="1143000"/>
            <a:ext cx="4137025" cy="2921000"/>
            <a:chOff x="5080000" y="3327204"/>
            <a:chExt cx="3102769" cy="2921196"/>
          </a:xfrm>
        </p:grpSpPr>
        <p:sp>
          <p:nvSpPr>
            <p:cNvPr id="2972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2555082" cy="2339102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u="sng" dirty="0"/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/>
                <a:t>p	fcam:2, cb:1</a:t>
              </a:r>
            </a:p>
          </p:txBody>
        </p:sp>
        <p:sp>
          <p:nvSpPr>
            <p:cNvPr id="2972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b="1" i="1"/>
                <a:t>Conditional </a:t>
              </a:r>
              <a:r>
                <a:rPr lang="en-US" altLang="en-US" b="1"/>
                <a:t>pattern bases</a:t>
              </a:r>
            </a:p>
          </p:txBody>
        </p:sp>
      </p:grpSp>
      <p:sp>
        <p:nvSpPr>
          <p:cNvPr id="29704" name="Rectangle 3"/>
          <p:cNvSpPr txBox="1">
            <a:spLocks noChangeArrowheads="1"/>
          </p:cNvSpPr>
          <p:nvPr/>
        </p:nvSpPr>
        <p:spPr bwMode="auto">
          <a:xfrm>
            <a:off x="5283200" y="2543176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i="1" dirty="0"/>
              <a:t>p</a:t>
            </a:r>
            <a:r>
              <a:rPr lang="en-US" altLang="en-US" dirty="0"/>
              <a:t>-conditional PB: </a:t>
            </a:r>
            <a:r>
              <a:rPr lang="en-US" altLang="en-US" b="1" i="1" dirty="0"/>
              <a:t>fcam:2, cb:1 </a:t>
            </a:r>
            <a:r>
              <a:rPr lang="en-US" altLang="en-US" b="1" dirty="0"/>
              <a:t>→</a:t>
            </a:r>
            <a:r>
              <a:rPr lang="en-US" altLang="en-US" b="1" i="1" dirty="0"/>
              <a:t> c: 3</a:t>
            </a: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5283200" y="3000376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i="1"/>
              <a:t>m</a:t>
            </a:r>
            <a:r>
              <a:rPr lang="en-US" altLang="en-US"/>
              <a:t>-conditional PB: </a:t>
            </a:r>
            <a:r>
              <a:rPr lang="en-US" altLang="en-US" b="1" i="1"/>
              <a:t>fca:2, fcab:1 </a:t>
            </a:r>
            <a:r>
              <a:rPr lang="en-US" altLang="en-US" b="1"/>
              <a:t>→</a:t>
            </a:r>
            <a:r>
              <a:rPr lang="en-US" altLang="en-US" b="1" i="1"/>
              <a:t> fca: 3</a:t>
            </a:r>
          </a:p>
        </p:txBody>
      </p:sp>
      <p:sp>
        <p:nvSpPr>
          <p:cNvPr id="29706" name="Rectangle 3"/>
          <p:cNvSpPr txBox="1">
            <a:spLocks noChangeArrowheads="1"/>
          </p:cNvSpPr>
          <p:nvPr/>
        </p:nvSpPr>
        <p:spPr bwMode="auto">
          <a:xfrm>
            <a:off x="5283199" y="3457576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i="1" dirty="0"/>
              <a:t>b</a:t>
            </a:r>
            <a:r>
              <a:rPr lang="en-US" altLang="en-US" dirty="0"/>
              <a:t>-conditional PB: </a:t>
            </a:r>
            <a:r>
              <a:rPr lang="en-US" altLang="en-US" b="1" i="1" dirty="0"/>
              <a:t>fca:1, f:1, c:1 </a:t>
            </a:r>
            <a:r>
              <a:rPr lang="en-US" altLang="en-US" b="1" dirty="0"/>
              <a:t>→</a:t>
            </a:r>
            <a:r>
              <a:rPr lang="en-US" altLang="en-US" b="1" i="1" dirty="0"/>
              <a:t> ɸ</a:t>
            </a:r>
          </a:p>
        </p:txBody>
      </p:sp>
      <p:grpSp>
        <p:nvGrpSpPr>
          <p:cNvPr id="29707" name="Group 14"/>
          <p:cNvGrpSpPr>
            <a:grpSpLocks/>
          </p:cNvGrpSpPr>
          <p:nvPr/>
        </p:nvGrpSpPr>
        <p:grpSpPr bwMode="auto">
          <a:xfrm>
            <a:off x="1523998" y="4229101"/>
            <a:ext cx="1340599" cy="1870075"/>
            <a:chOff x="4393" y="1248"/>
            <a:chExt cx="744" cy="1178"/>
          </a:xfrm>
        </p:grpSpPr>
        <p:sp>
          <p:nvSpPr>
            <p:cNvPr id="29722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2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9723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f:3</a:t>
              </a:r>
            </a:p>
          </p:txBody>
        </p:sp>
        <p:sp>
          <p:nvSpPr>
            <p:cNvPr id="29724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29725" name="AutoShape 18"/>
            <p:cNvCxnSpPr>
              <a:cxnSpLocks noChangeShapeType="1"/>
              <a:stCxn id="29722" idx="2"/>
              <a:endCxn id="29723" idx="0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19"/>
            <p:cNvCxnSpPr>
              <a:cxnSpLocks noChangeShapeType="1"/>
              <a:stCxn id="29723" idx="2"/>
              <a:endCxn id="29724" idx="0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7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i="1">
                <a:latin typeface="Times New Roman" pitchFamily="18" charset="0"/>
              </a:endParaRPr>
            </a:p>
          </p:txBody>
        </p:sp>
      </p:grp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2099879" y="5802313"/>
            <a:ext cx="10643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FP-tree</a:t>
            </a:r>
            <a:endParaRPr lang="en-US" altLang="en-US" sz="1800" i="1"/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457061" y="6172201"/>
            <a:ext cx="10882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FP-tree</a:t>
            </a:r>
          </a:p>
        </p:txBody>
      </p:sp>
      <p:sp>
        <p:nvSpPr>
          <p:cNvPr id="29710" name="Text Box 22"/>
          <p:cNvSpPr txBox="1">
            <a:spLocks noChangeArrowheads="1"/>
          </p:cNvSpPr>
          <p:nvPr/>
        </p:nvSpPr>
        <p:spPr bwMode="auto">
          <a:xfrm>
            <a:off x="3668185" y="4251326"/>
            <a:ext cx="431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{}</a:t>
            </a:r>
          </a:p>
        </p:txBody>
      </p:sp>
      <p:sp>
        <p:nvSpPr>
          <p:cNvPr id="29711" name="Text Box 23"/>
          <p:cNvSpPr txBox="1">
            <a:spLocks noChangeArrowheads="1"/>
          </p:cNvSpPr>
          <p:nvPr/>
        </p:nvSpPr>
        <p:spPr bwMode="auto">
          <a:xfrm>
            <a:off x="3642785" y="4860926"/>
            <a:ext cx="468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Times New Roman" pitchFamily="18" charset="0"/>
              </a:rPr>
              <a:t>f:3</a:t>
            </a:r>
          </a:p>
        </p:txBody>
      </p:sp>
      <p:cxnSp>
        <p:nvCxnSpPr>
          <p:cNvPr id="29712" name="AutoShape 24"/>
          <p:cNvCxnSpPr>
            <a:cxnSpLocks noChangeShapeType="1"/>
            <a:stCxn id="29710" idx="2"/>
            <a:endCxn id="29711" idx="0"/>
          </p:cNvCxnSpPr>
          <p:nvPr/>
        </p:nvCxnSpPr>
        <p:spPr bwMode="auto">
          <a:xfrm flipH="1">
            <a:off x="3876984" y="4651436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25"/>
          <p:cNvSpPr txBox="1">
            <a:spLocks noChangeArrowheads="1"/>
          </p:cNvSpPr>
          <p:nvPr/>
        </p:nvSpPr>
        <p:spPr bwMode="auto">
          <a:xfrm>
            <a:off x="3413908" y="5257801"/>
            <a:ext cx="1041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FP-tree</a:t>
            </a:r>
            <a:endParaRPr lang="en-US" altLang="en-US" sz="1800" i="1"/>
          </a:p>
        </p:txBody>
      </p:sp>
      <p:sp>
        <p:nvSpPr>
          <p:cNvPr id="29714" name="Curved Down Arrow 5"/>
          <p:cNvSpPr>
            <a:spLocks noChangeArrowheads="1"/>
          </p:cNvSpPr>
          <p:nvPr/>
        </p:nvSpPr>
        <p:spPr bwMode="auto">
          <a:xfrm rot="-882105">
            <a:off x="1134534" y="4783138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9715" name="Curved Up Arrow 6"/>
          <p:cNvSpPr>
            <a:spLocks noChangeArrowheads="1"/>
          </p:cNvSpPr>
          <p:nvPr/>
        </p:nvSpPr>
        <p:spPr bwMode="auto">
          <a:xfrm rot="-929925">
            <a:off x="2969685" y="5424488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9716" name="Curved Down Arrow 78"/>
          <p:cNvSpPr>
            <a:spLocks noChangeArrowheads="1"/>
          </p:cNvSpPr>
          <p:nvPr/>
        </p:nvSpPr>
        <p:spPr bwMode="auto">
          <a:xfrm rot="-1772547">
            <a:off x="1117601" y="5556251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5196418" y="4267201"/>
            <a:ext cx="431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itchFamily="18" charset="0"/>
              </a:rPr>
              <a:t>{}</a:t>
            </a:r>
          </a:p>
        </p:txBody>
      </p:sp>
      <p:cxnSp>
        <p:nvCxnSpPr>
          <p:cNvPr id="29718" name="AutoShape 24"/>
          <p:cNvCxnSpPr>
            <a:cxnSpLocks noChangeShapeType="1"/>
            <a:stCxn id="29717" idx="2"/>
            <a:endCxn id="29698" idx="0"/>
          </p:cNvCxnSpPr>
          <p:nvPr/>
        </p:nvCxnSpPr>
        <p:spPr bwMode="auto">
          <a:xfrm>
            <a:off x="5412182" y="4667311"/>
            <a:ext cx="23418" cy="20948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4845467" y="5273676"/>
            <a:ext cx="1159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FP-tree</a:t>
            </a:r>
            <a:endParaRPr lang="en-US" altLang="en-US" sz="1800" i="1"/>
          </a:p>
        </p:txBody>
      </p:sp>
      <p:sp>
        <p:nvSpPr>
          <p:cNvPr id="29720" name="Rectangle 15"/>
          <p:cNvSpPr>
            <a:spLocks noChangeArrowheads="1"/>
          </p:cNvSpPr>
          <p:nvPr/>
        </p:nvSpPr>
        <p:spPr bwMode="auto">
          <a:xfrm>
            <a:off x="6534150" y="4848225"/>
            <a:ext cx="2476500" cy="141577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Times New Roman" pitchFamily="18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latin typeface="Times New Roman" pitchFamily="18" charset="0"/>
              </a:rPr>
              <a:t>fm</a:t>
            </a:r>
            <a:r>
              <a:rPr lang="en-US" altLang="en-US" sz="2000" b="1" i="1" dirty="0">
                <a:latin typeface="Times New Roman" pitchFamily="18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latin typeface="Times New Roman" pitchFamily="18" charset="0"/>
              </a:rPr>
              <a:t>fcm</a:t>
            </a:r>
            <a:r>
              <a:rPr lang="en-US" altLang="en-US" sz="2000" b="1" i="1" dirty="0">
                <a:latin typeface="Times New Roman" pitchFamily="18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latin typeface="Times New Roman" pitchFamily="18" charset="0"/>
              </a:rPr>
              <a:t>fcam</a:t>
            </a:r>
            <a:r>
              <a:rPr lang="en-US" altLang="en-US" sz="2000" b="1" i="1" dirty="0">
                <a:latin typeface="Times New Roman" pitchFamily="18" charset="0"/>
              </a:rPr>
              <a:t>: 3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775966" y="4017964"/>
            <a:ext cx="6054084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kern="0" dirty="0" smtClean="0"/>
              <a:t>Actually, for single branch FP-tree, </a:t>
            </a:r>
            <a:r>
              <a:rPr lang="en-US" altLang="en-US" dirty="0" smtClean="0"/>
              <a:t>all frequent patterns can be generated in one shot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2190250" y="2095336"/>
            <a:ext cx="1985022" cy="29854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err="1" smtClean="0"/>
              <a:t>min_support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= 3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052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04799"/>
            <a:ext cx="11277600" cy="64654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A Special Case: Single Prefix Path in FP-tree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5600" y="1143000"/>
            <a:ext cx="9086849" cy="2346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Suppose a (conditional) FP-tree T has a shared single prefix-path 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Mining can be decomposed into two parts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Reduction of the single prefix path into one node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Concatenation of the mining results of the two parts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484616" y="4179476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latin typeface="Times New Roman" pitchFamily="18" charset="0"/>
                <a:sym typeface="Wingdings 3" pitchFamily="18" charset="2"/>
              </a:rPr>
              <a:t>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06400" y="2209800"/>
            <a:ext cx="2584450" cy="3646488"/>
            <a:chOff x="0" y="1824"/>
            <a:chExt cx="1221" cy="2297"/>
          </a:xfrm>
        </p:grpSpPr>
        <p:grpSp>
          <p:nvGrpSpPr>
            <p:cNvPr id="30751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30761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0762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763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0764" name="Group 10"/>
              <p:cNvGrpSpPr>
                <a:grpSpLocks/>
              </p:cNvGrpSpPr>
              <p:nvPr/>
            </p:nvGrpSpPr>
            <p:grpSpPr bwMode="auto">
              <a:xfrm>
                <a:off x="156" y="1824"/>
                <a:ext cx="204" cy="1001"/>
                <a:chOff x="2312" y="2456"/>
                <a:chExt cx="219" cy="1047"/>
              </a:xfrm>
            </p:grpSpPr>
            <p:sp>
              <p:nvSpPr>
                <p:cNvPr id="3076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0766" name="AutoShape 12"/>
                <p:cNvCxnSpPr>
                  <a:cxnSpLocks noChangeShapeType="1"/>
                  <a:stCxn id="30765" idx="2"/>
                  <a:endCxn id="30763" idx="0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67" name="AutoShape 13"/>
                <p:cNvCxnSpPr>
                  <a:cxnSpLocks noChangeShapeType="1"/>
                  <a:stCxn id="30763" idx="2"/>
                  <a:endCxn id="30761" idx="0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68" name="AutoShape 14"/>
                <p:cNvCxnSpPr>
                  <a:cxnSpLocks noChangeShapeType="1"/>
                  <a:stCxn id="30761" idx="2"/>
                  <a:endCxn id="30762" idx="0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52" name="Group 15"/>
            <p:cNvGrpSpPr>
              <a:grpSpLocks/>
            </p:cNvGrpSpPr>
            <p:nvPr/>
          </p:nvGrpSpPr>
          <p:grpSpPr bwMode="auto">
            <a:xfrm>
              <a:off x="0" y="3120"/>
              <a:ext cx="1221" cy="1001"/>
              <a:chOff x="0" y="3120"/>
              <a:chExt cx="1221" cy="1001"/>
            </a:xfrm>
          </p:grpSpPr>
          <p:sp>
            <p:nvSpPr>
              <p:cNvPr id="30753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54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55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  <a:r>
                  <a:rPr lang="en-US" altLang="en-US" sz="1800" i="1"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6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  <a:r>
                  <a:rPr lang="en-US" altLang="en-US" sz="1800" i="1"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7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58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59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latin typeface="Tahoma" pitchFamily="34" charset="0"/>
                  </a:rPr>
                  <a:t>2</a:t>
                </a:r>
                <a:r>
                  <a:rPr lang="en-US" altLang="en-US" sz="1800" i="1"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30760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latin typeface="Tahoma" pitchFamily="34" charset="0"/>
                  </a:rPr>
                  <a:t>3</a:t>
                </a:r>
                <a:r>
                  <a:rPr lang="en-US" altLang="en-US" sz="1800" i="1"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latin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30727" name="Group 24"/>
          <p:cNvGrpSpPr>
            <a:grpSpLocks/>
          </p:cNvGrpSpPr>
          <p:nvPr/>
        </p:nvGrpSpPr>
        <p:grpSpPr bwMode="auto">
          <a:xfrm>
            <a:off x="7259815" y="3417476"/>
            <a:ext cx="2584450" cy="2046288"/>
            <a:chOff x="2304" y="2880"/>
            <a:chExt cx="1221" cy="1289"/>
          </a:xfrm>
        </p:grpSpPr>
        <p:grpSp>
          <p:nvGrpSpPr>
            <p:cNvPr id="30741" name="Group 25"/>
            <p:cNvGrpSpPr>
              <a:grpSpLocks/>
            </p:cNvGrpSpPr>
            <p:nvPr/>
          </p:nvGrpSpPr>
          <p:grpSpPr bwMode="auto">
            <a:xfrm>
              <a:off x="2304" y="3168"/>
              <a:ext cx="1221" cy="1001"/>
              <a:chOff x="0" y="3120"/>
              <a:chExt cx="1221" cy="1001"/>
            </a:xfrm>
          </p:grpSpPr>
          <p:sp>
            <p:nvSpPr>
              <p:cNvPr id="30743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4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5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  <a:r>
                  <a:rPr lang="en-US" altLang="en-US" sz="1800" i="1"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46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  <a:r>
                  <a:rPr lang="en-US" altLang="en-US" sz="1800" i="1"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47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8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749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latin typeface="Tahoma" pitchFamily="34" charset="0"/>
                  </a:rPr>
                  <a:t>2</a:t>
                </a:r>
                <a:r>
                  <a:rPr lang="en-US" altLang="en-US" sz="1800" i="1"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30750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latin typeface="Tahoma" pitchFamily="34" charset="0"/>
                  </a:rPr>
                  <a:t>3</a:t>
                </a:r>
                <a:r>
                  <a:rPr lang="en-US" altLang="en-US" sz="1800" i="1"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latin typeface="Tahoma" pitchFamily="34" charset="0"/>
                  </a:rPr>
                  <a:t>3</a:t>
                </a:r>
              </a:p>
            </p:txBody>
          </p:sp>
        </p:grpSp>
        <p:sp>
          <p:nvSpPr>
            <p:cNvPr id="30742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Tahoma" pitchFamily="34" charset="0"/>
                </a:rPr>
                <a:t>r</a:t>
              </a:r>
              <a:r>
                <a:rPr lang="en-US" altLang="en-US" sz="1800" i="1" baseline="-2500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30728" name="Rectangle 35"/>
          <p:cNvSpPr>
            <a:spLocks noChangeArrowheads="1"/>
          </p:cNvSpPr>
          <p:nvPr/>
        </p:nvSpPr>
        <p:spPr bwMode="auto">
          <a:xfrm>
            <a:off x="6243816" y="4179476"/>
            <a:ext cx="447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Times New Roman" pitchFamily="18" charset="0"/>
                <a:sym typeface="Wingdings 3" pitchFamily="18" charset="2"/>
              </a:rPr>
              <a:t>+</a:t>
            </a:r>
          </a:p>
        </p:txBody>
      </p:sp>
      <p:grpSp>
        <p:nvGrpSpPr>
          <p:cNvPr id="30729" name="Group 36"/>
          <p:cNvGrpSpPr>
            <a:grpSpLocks/>
          </p:cNvGrpSpPr>
          <p:nvPr/>
        </p:nvGrpSpPr>
        <p:grpSpPr bwMode="auto">
          <a:xfrm>
            <a:off x="3500618" y="3493677"/>
            <a:ext cx="1926167" cy="1989138"/>
            <a:chOff x="2112" y="2928"/>
            <a:chExt cx="910" cy="1253"/>
          </a:xfrm>
        </p:grpSpPr>
        <p:grpSp>
          <p:nvGrpSpPr>
            <p:cNvPr id="30730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30733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0734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735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0736" name="Group 41"/>
              <p:cNvGrpSpPr>
                <a:grpSpLocks/>
              </p:cNvGrpSpPr>
              <p:nvPr/>
            </p:nvGrpSpPr>
            <p:grpSpPr bwMode="auto">
              <a:xfrm>
                <a:off x="156" y="1824"/>
                <a:ext cx="204" cy="1001"/>
                <a:chOff x="2312" y="2456"/>
                <a:chExt cx="219" cy="1047"/>
              </a:xfrm>
            </p:grpSpPr>
            <p:sp>
              <p:nvSpPr>
                <p:cNvPr id="3073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0738" name="AutoShape 43"/>
                <p:cNvCxnSpPr>
                  <a:cxnSpLocks noChangeShapeType="1"/>
                  <a:stCxn id="30737" idx="2"/>
                  <a:endCxn id="30735" idx="0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39" name="AutoShape 44"/>
                <p:cNvCxnSpPr>
                  <a:cxnSpLocks noChangeShapeType="1"/>
                  <a:stCxn id="30735" idx="2"/>
                  <a:endCxn id="30733" idx="0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0" name="AutoShape 45"/>
                <p:cNvCxnSpPr>
                  <a:cxnSpLocks noChangeShapeType="1"/>
                  <a:stCxn id="30733" idx="2"/>
                  <a:endCxn id="30734" idx="0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ahoma" pitchFamily="34" charset="0"/>
                </a:rPr>
                <a:t>r</a:t>
              </a:r>
              <a:r>
                <a:rPr lang="en-US" altLang="en-US" sz="2000" i="1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30732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46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6"/>
          <p:cNvSpPr txBox="1">
            <a:spLocks noChangeArrowheads="1"/>
          </p:cNvSpPr>
          <p:nvPr/>
        </p:nvSpPr>
        <p:spPr bwMode="auto">
          <a:xfrm>
            <a:off x="2133600" y="4495801"/>
            <a:ext cx="1930400" cy="1077218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Assume only f’s are freq. 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1</a:t>
            </a:r>
            <a:r>
              <a:rPr lang="en-US" altLang="en-US" sz="1600"/>
              <a:t>-f</a:t>
            </a:r>
            <a:r>
              <a:rPr lang="en-US" altLang="en-US" sz="1600" baseline="-25000"/>
              <a:t>2</a:t>
            </a:r>
            <a:r>
              <a:rPr lang="en-US" altLang="en-US" sz="1600"/>
              <a:t>-f</a:t>
            </a:r>
            <a:r>
              <a:rPr lang="en-US" altLang="en-US" sz="1600" baseline="-25000"/>
              <a:t>3</a:t>
            </a:r>
            <a:r>
              <a:rPr lang="en-US" altLang="en-US" sz="1600"/>
              <a:t>-f</a:t>
            </a:r>
            <a:r>
              <a:rPr lang="en-US" altLang="en-US" sz="1600" baseline="-25000"/>
              <a:t>4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1"/>
            <a:ext cx="12192000" cy="601663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Scaling FP-growth by Database Projection</a:t>
            </a:r>
            <a:endParaRPr lang="en-US" altLang="en-US" b="1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143000"/>
            <a:ext cx="11480800" cy="3276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 smtClean="0"/>
              <a:t>What if FP-tree cannot fit in memory? — DB projection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smtClean="0"/>
              <a:t>Project the DB based on patterns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smtClean="0"/>
              <a:t>Construct &amp; mine FP-tree for each projected DB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Parallel projection </a:t>
            </a:r>
            <a:r>
              <a:rPr lang="en-US" altLang="en-US" sz="2400" dirty="0" smtClean="0"/>
              <a:t>vs. </a:t>
            </a:r>
            <a:r>
              <a:rPr lang="en-US" altLang="en-US" sz="2400" dirty="0" smtClean="0">
                <a:solidFill>
                  <a:srgbClr val="FF0000"/>
                </a:solidFill>
              </a:rPr>
              <a:t>partition projection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smtClean="0"/>
              <a:t>Parallel projection: Project the DB on each frequent item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 smtClean="0"/>
              <a:t>Space costly, all partitions can be processed in parallel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smtClean="0"/>
              <a:t>Partition projection: Partition the DB in order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 smtClean="0"/>
              <a:t>Passing the unprocessed parts to subsequent partitions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8000" y="4876800"/>
          <a:ext cx="1625600" cy="1828800"/>
        </p:xfrm>
        <a:graphic>
          <a:graphicData uri="http://schemas.openxmlformats.org/drawingml/2006/table">
            <a:tbl>
              <a:tblPr/>
              <a:tblGrid>
                <a:gridCol w="1625600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i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9" name="TextBox 2"/>
          <p:cNvSpPr txBox="1">
            <a:spLocks noChangeArrowheads="1"/>
          </p:cNvSpPr>
          <p:nvPr/>
        </p:nvSpPr>
        <p:spPr bwMode="auto">
          <a:xfrm>
            <a:off x="508000" y="4419600"/>
            <a:ext cx="1524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Trans. DB</a:t>
            </a:r>
          </a:p>
        </p:txBody>
      </p:sp>
      <p:sp>
        <p:nvSpPr>
          <p:cNvPr id="31760" name="TextBox 6"/>
          <p:cNvSpPr txBox="1">
            <a:spLocks noChangeArrowheads="1"/>
          </p:cNvSpPr>
          <p:nvPr/>
        </p:nvSpPr>
        <p:spPr bwMode="auto">
          <a:xfrm>
            <a:off x="4267200" y="4419600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Parallel projection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241925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69" name="TextBox 3"/>
          <p:cNvSpPr txBox="1">
            <a:spLocks noChangeArrowheads="1"/>
          </p:cNvSpPr>
          <p:nvPr/>
        </p:nvSpPr>
        <p:spPr bwMode="auto">
          <a:xfrm>
            <a:off x="4064000" y="4843464"/>
            <a:ext cx="15240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f</a:t>
            </a:r>
            <a:r>
              <a:rPr lang="en-US" altLang="en-US" sz="1600" b="1" baseline="-25000"/>
              <a:t>4</a:t>
            </a:r>
            <a:r>
              <a:rPr lang="en-US" altLang="en-US" sz="1600" b="1"/>
              <a:t>-proj. DB</a:t>
            </a:r>
          </a:p>
        </p:txBody>
      </p:sp>
      <p:sp>
        <p:nvSpPr>
          <p:cNvPr id="31770" name="TextBox 9"/>
          <p:cNvSpPr txBox="1">
            <a:spLocks noChangeArrowheads="1"/>
          </p:cNvSpPr>
          <p:nvPr/>
        </p:nvSpPr>
        <p:spPr bwMode="auto">
          <a:xfrm>
            <a:off x="5689600" y="4843464"/>
            <a:ext cx="14224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f</a:t>
            </a:r>
            <a:r>
              <a:rPr lang="en-US" altLang="en-US" sz="1600" b="1" baseline="-25000"/>
              <a:t>3</a:t>
            </a:r>
            <a:r>
              <a:rPr lang="en-US" altLang="en-US" sz="1600" b="1"/>
              <a:t>-proj. DB</a:t>
            </a:r>
          </a:p>
        </p:txBody>
      </p:sp>
      <p:sp>
        <p:nvSpPr>
          <p:cNvPr id="31771" name="TextBox 10"/>
          <p:cNvSpPr txBox="1">
            <a:spLocks noChangeArrowheads="1"/>
          </p:cNvSpPr>
          <p:nvPr/>
        </p:nvSpPr>
        <p:spPr bwMode="auto">
          <a:xfrm>
            <a:off x="7721601" y="4843464"/>
            <a:ext cx="1528233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f</a:t>
            </a:r>
            <a:r>
              <a:rPr lang="en-US" altLang="en-US" sz="1600" b="1" baseline="-25000"/>
              <a:t>4</a:t>
            </a:r>
            <a:r>
              <a:rPr lang="en-US" altLang="en-US" sz="1600" b="1"/>
              <a:t>-proj. DB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94400" y="5257800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9" name="TextBox 12"/>
          <p:cNvSpPr txBox="1">
            <a:spLocks noChangeArrowheads="1"/>
          </p:cNvSpPr>
          <p:nvPr/>
        </p:nvSpPr>
        <p:spPr bwMode="auto">
          <a:xfrm>
            <a:off x="8026401" y="4432300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Partition projection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128000" y="5181600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855200" y="5181600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94" name="TextBox 15"/>
          <p:cNvSpPr txBox="1">
            <a:spLocks noChangeArrowheads="1"/>
          </p:cNvSpPr>
          <p:nvPr/>
        </p:nvSpPr>
        <p:spPr bwMode="auto">
          <a:xfrm>
            <a:off x="9550400" y="4840289"/>
            <a:ext cx="14224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f</a:t>
            </a:r>
            <a:r>
              <a:rPr lang="en-US" altLang="en-US" sz="1600" b="1" baseline="-25000"/>
              <a:t>3</a:t>
            </a:r>
            <a:r>
              <a:rPr lang="en-US" altLang="en-US" sz="1600" b="1"/>
              <a:t>-proj. DB</a:t>
            </a:r>
          </a:p>
        </p:txBody>
      </p:sp>
      <p:sp>
        <p:nvSpPr>
          <p:cNvPr id="31795" name="Oval 4"/>
          <p:cNvSpPr>
            <a:spLocks noChangeArrowheads="1"/>
          </p:cNvSpPr>
          <p:nvPr/>
        </p:nvSpPr>
        <p:spPr bwMode="auto">
          <a:xfrm>
            <a:off x="8128000" y="5257800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31796" name="TextBox 8"/>
          <p:cNvSpPr txBox="1">
            <a:spLocks noChangeArrowheads="1"/>
          </p:cNvSpPr>
          <p:nvPr/>
        </p:nvSpPr>
        <p:spPr bwMode="auto">
          <a:xfrm>
            <a:off x="8839200" y="5943601"/>
            <a:ext cx="2641600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f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will be projected to f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-proj. DB only when processing f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-proj. DB </a:t>
            </a:r>
          </a:p>
        </p:txBody>
      </p:sp>
      <p:sp>
        <p:nvSpPr>
          <p:cNvPr id="31797" name="Curved Up Arrow 2"/>
          <p:cNvSpPr>
            <a:spLocks noChangeArrowheads="1"/>
          </p:cNvSpPr>
          <p:nvPr/>
        </p:nvSpPr>
        <p:spPr bwMode="auto">
          <a:xfrm rot="687619">
            <a:off x="8244418" y="5662614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31798" name="Curved Up Arrow 21"/>
          <p:cNvSpPr>
            <a:spLocks noChangeArrowheads="1"/>
          </p:cNvSpPr>
          <p:nvPr/>
        </p:nvSpPr>
        <p:spPr bwMode="auto">
          <a:xfrm rot="151062">
            <a:off x="2139951" y="5916613"/>
            <a:ext cx="2527300" cy="25876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  <p:sp>
        <p:nvSpPr>
          <p:cNvPr id="31799" name="Curved Up Arrow 22"/>
          <p:cNvSpPr>
            <a:spLocks noChangeArrowheads="1"/>
          </p:cNvSpPr>
          <p:nvPr/>
        </p:nvSpPr>
        <p:spPr bwMode="auto">
          <a:xfrm rot="151062">
            <a:off x="2074333" y="5938839"/>
            <a:ext cx="3922184" cy="276225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Frequent </a:t>
            </a:r>
            <a:r>
              <a:rPr lang="en-US" altLang="en-US" sz="2800" dirty="0" err="1" smtClean="0"/>
              <a:t>Itemset</a:t>
            </a:r>
            <a:r>
              <a:rPr lang="en-US" altLang="en-US" sz="2800" dirty="0" smtClean="0"/>
              <a:t> Mining Methods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Which Patterns Are Interesting?—Pattern Evaluation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3822915" y="161452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5334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CLOSET+: Mining Closed </a:t>
            </a:r>
            <a:r>
              <a:rPr lang="en-US" altLang="en-US" sz="4000" dirty="0" err="1" smtClean="0"/>
              <a:t>Itemsets</a:t>
            </a:r>
            <a:r>
              <a:rPr lang="en-US" altLang="en-US" sz="4000" dirty="0" smtClean="0"/>
              <a:t> by Pattern-Growth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8820727" cy="5486400"/>
          </a:xfrm>
        </p:spPr>
        <p:txBody>
          <a:bodyPr/>
          <a:lstStyle/>
          <a:p>
            <a:r>
              <a:rPr lang="en-US" altLang="en-US" sz="2400" dirty="0" smtClean="0"/>
              <a:t>Efficient, </a:t>
            </a:r>
            <a:r>
              <a:rPr lang="en-US" altLang="en-US" sz="2400" i="1" dirty="0" smtClean="0"/>
              <a:t>direct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mining of closed 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 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Ex. 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merging:  If Y appears in every occurrence of X, then Y is merged with X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/>
              <a:t>d-</a:t>
            </a:r>
            <a:r>
              <a:rPr lang="en-US" altLang="en-US" sz="2400" dirty="0" err="1" smtClean="0"/>
              <a:t>proj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db</a:t>
            </a:r>
            <a:r>
              <a:rPr lang="en-US" altLang="en-US" sz="2400" dirty="0" smtClean="0"/>
              <a:t>: {</a:t>
            </a:r>
            <a:r>
              <a:rPr lang="en-US" altLang="en-US" sz="2400" u="sng" dirty="0" err="1" smtClean="0"/>
              <a:t>ac</a:t>
            </a:r>
            <a:r>
              <a:rPr lang="en-US" altLang="en-US" sz="2400" dirty="0" err="1" smtClean="0"/>
              <a:t>e</a:t>
            </a:r>
            <a:r>
              <a:rPr lang="en-US" altLang="en-US" sz="2400" u="sng" dirty="0" err="1" smtClean="0"/>
              <a:t>f</a:t>
            </a:r>
            <a:r>
              <a:rPr lang="en-US" altLang="en-US" sz="2400" dirty="0" smtClean="0"/>
              <a:t>, </a:t>
            </a:r>
            <a:r>
              <a:rPr lang="en-US" altLang="en-US" sz="2400" u="sng" dirty="0" err="1" smtClean="0"/>
              <a:t>acf</a:t>
            </a:r>
            <a:r>
              <a:rPr lang="en-US" altLang="en-US" sz="2400" dirty="0" smtClean="0"/>
              <a:t>} </a:t>
            </a:r>
            <a:r>
              <a:rPr lang="en-US" altLang="en-US" sz="2400" dirty="0" smtClean="0">
                <a:sym typeface="Wingdings 3" pitchFamily="18" charset="2"/>
              </a:rPr>
              <a:t> </a:t>
            </a:r>
            <a:r>
              <a:rPr lang="en-US" altLang="en-US" sz="2400" dirty="0" err="1" smtClean="0">
                <a:sym typeface="Wingdings 3" pitchFamily="18" charset="2"/>
              </a:rPr>
              <a:t>acfd-proj</a:t>
            </a:r>
            <a:r>
              <a:rPr lang="en-US" altLang="en-US" sz="2400" dirty="0" smtClean="0">
                <a:sym typeface="Wingdings 3" pitchFamily="18" charset="2"/>
              </a:rPr>
              <a:t>. </a:t>
            </a:r>
            <a:r>
              <a:rPr lang="en-US" altLang="en-US" sz="2400" dirty="0" err="1" smtClean="0">
                <a:sym typeface="Wingdings 3" pitchFamily="18" charset="2"/>
              </a:rPr>
              <a:t>db</a:t>
            </a:r>
            <a:r>
              <a:rPr lang="en-US" altLang="en-US" sz="2400" dirty="0" smtClean="0">
                <a:sym typeface="Wingdings 3" pitchFamily="18" charset="2"/>
              </a:rPr>
              <a:t>: {e}, thus we get: acfd:2</a:t>
            </a:r>
            <a:endParaRPr lang="en-US" altLang="en-US" sz="2400" dirty="0" smtClean="0"/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Many other tricks (but not detailed here), such as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/>
              <a:t>Hybrid tree projection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 smtClean="0"/>
              <a:t>Bottom-up physical tree-projection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 smtClean="0"/>
              <a:t>Top-down pseudo tree-projection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/>
              <a:t>Sub-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pruning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/>
              <a:t>Item skipping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/>
              <a:t>Efficient subset checking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For details, see J. Wang, et al., “CLOSET+: ……”, KDD'03</a:t>
            </a:r>
          </a:p>
          <a:p>
            <a:pPr>
              <a:spcBef>
                <a:spcPts val="600"/>
              </a:spcBef>
            </a:pPr>
            <a:endParaRPr lang="en-US" altLang="en-US" sz="2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301036" y="1143000"/>
          <a:ext cx="193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/>
                <a:gridCol w="1249083"/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acdef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abe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333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cefg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  <a:tr h="333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acdf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2793" name="TextBox 3"/>
          <p:cNvSpPr txBox="1">
            <a:spLocks noChangeArrowheads="1"/>
          </p:cNvSpPr>
          <p:nvPr/>
        </p:nvSpPr>
        <p:spPr bwMode="auto">
          <a:xfrm>
            <a:off x="8996236" y="3048000"/>
            <a:ext cx="25400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Let minsupport = 2</a:t>
            </a:r>
          </a:p>
        </p:txBody>
      </p:sp>
      <p:sp>
        <p:nvSpPr>
          <p:cNvPr id="32794" name="TextBox 5"/>
          <p:cNvSpPr txBox="1">
            <a:spLocks noChangeArrowheads="1"/>
          </p:cNvSpPr>
          <p:nvPr/>
        </p:nvSpPr>
        <p:spPr bwMode="auto">
          <a:xfrm>
            <a:off x="9088592" y="3440114"/>
            <a:ext cx="2429146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a:3, c:3, d:2, e:3, f:3</a:t>
            </a:r>
          </a:p>
        </p:txBody>
      </p:sp>
      <p:sp>
        <p:nvSpPr>
          <p:cNvPr id="32795" name="TextBox 10"/>
          <p:cNvSpPr txBox="1">
            <a:spLocks noChangeArrowheads="1"/>
          </p:cNvSpPr>
          <p:nvPr/>
        </p:nvSpPr>
        <p:spPr bwMode="auto">
          <a:xfrm>
            <a:off x="9402636" y="3886200"/>
            <a:ext cx="1736419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F-List: a-c-e-f-d</a:t>
            </a:r>
          </a:p>
        </p:txBody>
      </p:sp>
    </p:spTree>
    <p:extLst>
      <p:ext uri="{BB962C8B-B14F-4D97-AF65-F5344CB8AC3E}">
        <p14:creationId xmlns:p14="http://schemas.microsoft.com/office/powerpoint/2010/main" val="10248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Frequent </a:t>
            </a:r>
            <a:r>
              <a:rPr lang="en-US" altLang="en-US" sz="2800" dirty="0" err="1" smtClean="0"/>
              <a:t>Itemset</a:t>
            </a:r>
            <a:r>
              <a:rPr lang="en-US" altLang="en-US" sz="2800" dirty="0" smtClean="0"/>
              <a:t> Mining Methods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Which Patterns Are Interesting?—Pattern Evaluation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10513169" y="3455676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2693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785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How to Judge if a Rule/Pattern Is Interesting?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95400"/>
            <a:ext cx="9335247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Pattern-mining will generate a large set of patterns/rules</a:t>
            </a: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Not all the generated patterns/rules are interesting</a:t>
            </a:r>
          </a:p>
          <a:p>
            <a:pPr>
              <a:spcAft>
                <a:spcPts val="300"/>
              </a:spcAft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Interestingness measures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Objective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vs.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subjective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</a:t>
            </a:r>
            <a:endParaRPr lang="en-US" altLang="en-US" sz="2400" dirty="0" smtClean="0">
              <a:latin typeface="Calibri" pitchFamily="34" charset="0"/>
              <a:sym typeface="Symbol" pitchFamily="18" charset="2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Objective</a:t>
            </a: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 interestingness measures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Support, confidence, correlation, …</a:t>
            </a: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Subjective</a:t>
            </a: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 interestingness measures: One man’s trash could be another man’s treasure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Query-based:  Relevant to a user’s particular request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Against one’s knowledge-base: unexpected, freshness, timeliness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Visualization tools: Multi-dimensional, interactive examination</a:t>
            </a:r>
          </a:p>
        </p:txBody>
      </p:sp>
    </p:spTree>
    <p:extLst>
      <p:ext uri="{BB962C8B-B14F-4D97-AF65-F5344CB8AC3E}">
        <p14:creationId xmlns:p14="http://schemas.microsoft.com/office/powerpoint/2010/main" val="26439973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381000"/>
            <a:ext cx="12598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Limitation of the Support-Confidence Framework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295400"/>
            <a:ext cx="9147175" cy="51054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Are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s</a:t>
            </a:r>
            <a:r>
              <a:rPr lang="en-US" altLang="en-US" sz="2400" dirty="0" smtClean="0">
                <a:latin typeface="Calibri" panose="020F0502020204030204" pitchFamily="34" charset="0"/>
              </a:rPr>
              <a:t> and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c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interesting </a:t>
            </a:r>
            <a:r>
              <a:rPr lang="en-US" altLang="en-US" dirty="0">
                <a:latin typeface="Calibri" panose="020F0502020204030204" pitchFamily="34" charset="0"/>
              </a:rPr>
              <a:t>in association rules: “A 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  B” [</a:t>
            </a: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s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c</a:t>
            </a:r>
            <a:r>
              <a:rPr lang="en-US" altLang="en-US" dirty="0" smtClean="0">
                <a:latin typeface="Calibri" panose="020F0502020204030204" pitchFamily="34" charset="0"/>
                <a:sym typeface="Symbol" pitchFamily="18" charset="2"/>
              </a:rPr>
              <a:t>]? </a:t>
            </a:r>
            <a:endParaRPr lang="en-US" altLang="en-US" sz="24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Example:  Suppose one school may have the following statistics on # of students who may play basketball and/or eat cereal: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endParaRPr lang="en-US" altLang="en-US" sz="2400" i="1" dirty="0" smtClean="0">
              <a:latin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endParaRPr lang="en-US" altLang="en-US" sz="2400" i="1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Association rule mining may generate the following: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i="1" dirty="0" smtClean="0">
                <a:latin typeface="Calibri" panose="020F0502020204030204" pitchFamily="34" charset="0"/>
              </a:rPr>
              <a:t>play-basketball</a:t>
            </a:r>
            <a:r>
              <a:rPr lang="en-US" altLang="en-US" sz="2400" dirty="0" smtClean="0">
                <a:latin typeface="Calibri" panose="020F0502020204030204" pitchFamily="34" charset="0"/>
              </a:rPr>
              <a:t> 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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eat-cereal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 [40%, 66.7%]  (higher s &amp; c)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But </a:t>
            </a:r>
            <a:r>
              <a:rPr lang="en-US" altLang="en-US" sz="2400" dirty="0" smtClean="0">
                <a:latin typeface="Calibri" panose="020F0502020204030204" pitchFamily="34" charset="0"/>
              </a:rPr>
              <a:t>this strong association rule is misleading: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The overall % of students eating cereal is 75% &gt; 66.7%, a more telling rule:</a:t>
            </a:r>
          </a:p>
          <a:p>
            <a:pPr marL="742950" lvl="2" indent="-342900" eaLnBrk="1" hangingPunct="1">
              <a:spcBef>
                <a:spcPts val="600"/>
              </a:spcBef>
              <a:spcAft>
                <a:spcPts val="300"/>
              </a:spcAft>
              <a:buSzPct val="60000"/>
              <a:defRPr/>
            </a:pPr>
            <a:r>
              <a:rPr lang="en-US" altLang="en-US" i="1" dirty="0" smtClean="0">
                <a:latin typeface="Calibri" panose="020F0502020204030204" pitchFamily="34" charset="0"/>
                <a:sym typeface="Symbol" pitchFamily="18" charset="2"/>
              </a:rPr>
              <a:t>¬ </a:t>
            </a:r>
            <a:r>
              <a:rPr lang="en-US" altLang="en-US" i="1" dirty="0" smtClean="0">
                <a:latin typeface="Calibri" panose="020F0502020204030204" pitchFamily="34" charset="0"/>
              </a:rPr>
              <a:t>play-basketball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sym typeface="Symbol" pitchFamily="18" charset="2"/>
              </a:rPr>
              <a:t> </a:t>
            </a:r>
            <a:r>
              <a:rPr lang="en-US" altLang="en-US" i="1" dirty="0" smtClean="0">
                <a:latin typeface="Calibri" panose="020F0502020204030204" pitchFamily="34" charset="0"/>
                <a:sym typeface="Symbol" pitchFamily="18" charset="2"/>
              </a:rPr>
              <a:t>eat-cereal</a:t>
            </a:r>
            <a:r>
              <a:rPr lang="en-US" altLang="en-US" dirty="0" smtClean="0">
                <a:latin typeface="Calibri" panose="020F0502020204030204" pitchFamily="34" charset="0"/>
                <a:sym typeface="Symbol" pitchFamily="18" charset="2"/>
              </a:rPr>
              <a:t> [35%, 87.5%] (high s &amp; c)</a:t>
            </a:r>
          </a:p>
        </p:txBody>
      </p:sp>
      <p:graphicFrame>
        <p:nvGraphicFramePr>
          <p:cNvPr id="1408050" name="Group 50"/>
          <p:cNvGraphicFramePr>
            <a:graphicFrameLocks noGrp="1"/>
          </p:cNvGraphicFramePr>
          <p:nvPr>
            <p:extLst/>
          </p:nvPr>
        </p:nvGraphicFramePr>
        <p:xfrm>
          <a:off x="1222375" y="2676865"/>
          <a:ext cx="7213600" cy="1262063"/>
        </p:xfrm>
        <a:graphic>
          <a:graphicData uri="http://schemas.openxmlformats.org/drawingml/2006/table">
            <a:tbl>
              <a:tblPr/>
              <a:tblGrid>
                <a:gridCol w="1727200"/>
                <a:gridCol w="1851401"/>
                <a:gridCol w="2233263"/>
                <a:gridCol w="140173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 rot="766528">
            <a:off x="8034038" y="3141115"/>
            <a:ext cx="279286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itchFamily="34" charset="0"/>
              </a:rPr>
              <a:t>2-way contingency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3539" y="1253722"/>
            <a:ext cx="1581373" cy="461665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Be careful!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96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Interestingness Measure: Lift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236" y="1254124"/>
            <a:ext cx="7213600" cy="53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Measure of dependent/correlated events: </a:t>
            </a:r>
            <a:r>
              <a:rPr lang="en-US" altLang="en-US" b="1" dirty="0" smtClean="0">
                <a:latin typeface="Calibri" pitchFamily="34" charset="0"/>
                <a:sym typeface="Symbol" pitchFamily="18" charset="2"/>
              </a:rPr>
              <a:t>lift</a:t>
            </a:r>
          </a:p>
        </p:txBody>
      </p:sp>
      <p:graphicFrame>
        <p:nvGraphicFramePr>
          <p:cNvPr id="8197" name="Object 3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369533" y="4463171"/>
          <a:ext cx="528531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4" imgW="2514600" imgH="393700" progId="Equation.3">
                  <p:embed/>
                </p:oleObj>
              </mc:Choice>
              <mc:Fallback>
                <p:oleObj name="Equation" r:id="rId4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533" y="4463171"/>
                        <a:ext cx="528531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1"/>
          <p:cNvGraphicFramePr>
            <a:graphicFrameLocks noChangeAspect="1"/>
          </p:cNvGraphicFramePr>
          <p:nvPr>
            <p:extLst/>
          </p:nvPr>
        </p:nvGraphicFramePr>
        <p:xfrm>
          <a:off x="1136526" y="1720849"/>
          <a:ext cx="540173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6" imgW="2184400" imgH="419100" progId="Equation.3">
                  <p:embed/>
                </p:oleObj>
              </mc:Choice>
              <mc:Fallback>
                <p:oleObj name="Equation" r:id="rId6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26" y="1720849"/>
                        <a:ext cx="540173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39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082101" y="5055693"/>
          <a:ext cx="557106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8" imgW="2616200" imgH="393700" progId="Equation.3">
                  <p:embed/>
                </p:oleObj>
              </mc:Choice>
              <mc:Fallback>
                <p:oleObj name="Equation" r:id="rId8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101" y="5055693"/>
                        <a:ext cx="557106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/>
          </p:nvPr>
        </p:nvGraphicFramePr>
        <p:xfrm>
          <a:off x="7823201" y="1785939"/>
          <a:ext cx="4063999" cy="1350327"/>
        </p:xfrm>
        <a:graphic>
          <a:graphicData uri="http://schemas.openxmlformats.org/drawingml/2006/table">
            <a:tbl>
              <a:tblPr/>
              <a:tblGrid>
                <a:gridCol w="1219199"/>
                <a:gridCol w="711200"/>
                <a:gridCol w="711200"/>
                <a:gridCol w="1422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3733800"/>
            <a:ext cx="701963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en-US" altLang="en-US" sz="2000" kern="0" dirty="0" smtClean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8228" name="TextBox 1"/>
          <p:cNvSpPr txBox="1">
            <a:spLocks noChangeArrowheads="1"/>
          </p:cNvSpPr>
          <p:nvPr/>
        </p:nvSpPr>
        <p:spPr bwMode="auto">
          <a:xfrm>
            <a:off x="8275782" y="1320799"/>
            <a:ext cx="326043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alibri" pitchFamily="34" charset="0"/>
              </a:rPr>
              <a:t>Lift</a:t>
            </a:r>
            <a:r>
              <a:rPr lang="en-US" altLang="en-US" sz="2000" dirty="0">
                <a:latin typeface="Calibri" pitchFamily="34" charset="0"/>
              </a:rPr>
              <a:t> is more telling than s &amp; c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1095" y="2730526"/>
            <a:ext cx="7644717" cy="386391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Lift(B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&lt; 1: negatively </a:t>
            </a:r>
            <a:r>
              <a:rPr lang="en-US" altLang="en-US" kern="0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correlated</a:t>
            </a:r>
            <a:endParaRPr lang="en-US" altLang="en-US" kern="0" dirty="0">
              <a:solidFill>
                <a:srgbClr val="FF0000"/>
              </a:solidFill>
              <a:latin typeface="Calibri" pitchFamily="34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kern="0" dirty="0">
              <a:latin typeface="Calibri" pitchFamily="34" charset="0"/>
              <a:sym typeface="Symbol" pitchFamily="18" charset="2"/>
            </a:endParaRPr>
          </a:p>
          <a:p>
            <a:pPr>
              <a:defRPr/>
            </a:pPr>
            <a:endParaRPr lang="en-US" altLang="en-US" kern="0" dirty="0" smtClean="0">
              <a:latin typeface="Calibri" pitchFamily="34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B 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and 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¬C 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are 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positively 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correlated 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since 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lift(B, 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¬C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) 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&gt; 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13962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619" y="316454"/>
            <a:ext cx="1107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Interestingness Measure: </a:t>
            </a:r>
            <a:r>
              <a:rPr lang="el-GR" altLang="en-US" b="1" dirty="0" smtClean="0">
                <a:latin typeface="MingLiU" pitchFamily="49" charset="-120"/>
                <a:ea typeface="MingLiU" pitchFamily="49" charset="-120"/>
              </a:rPr>
              <a:t>χ</a:t>
            </a:r>
            <a:r>
              <a:rPr lang="en-US" altLang="en-US" b="1" baseline="30000" dirty="0" smtClean="0"/>
              <a:t>2</a:t>
            </a:r>
            <a:r>
              <a:rPr lang="en-US" altLang="en-US" dirty="0" smtClean="0"/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236245"/>
            <a:ext cx="7213600" cy="53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Another measure to test correlated events: </a:t>
            </a:r>
            <a:r>
              <a:rPr lang="el-GR" altLang="en-US" b="1" dirty="0" smtClean="0">
                <a:ea typeface="MingLiU" pitchFamily="49" charset="-120"/>
              </a:rPr>
              <a:t>χ</a:t>
            </a:r>
            <a:r>
              <a:rPr lang="en-US" altLang="en-US" b="1" baseline="30000" dirty="0" smtClean="0"/>
              <a:t>2</a:t>
            </a: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9" name="Group 50"/>
          <p:cNvGraphicFramePr>
            <a:graphicFrameLocks noGrp="1"/>
          </p:cNvGraphicFramePr>
          <p:nvPr>
            <p:extLst/>
          </p:nvPr>
        </p:nvGraphicFramePr>
        <p:xfrm>
          <a:off x="7823201" y="1402426"/>
          <a:ext cx="4063999" cy="1385499"/>
        </p:xfrm>
        <a:graphic>
          <a:graphicData uri="http://schemas.openxmlformats.org/drawingml/2006/table">
            <a:tbl>
              <a:tblPr/>
              <a:tblGrid>
                <a:gridCol w="609600"/>
                <a:gridCol w="1320800"/>
                <a:gridCol w="1320800"/>
                <a:gridCol w="812799"/>
              </a:tblGrid>
              <a:tr h="304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9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79" name="Object 2"/>
          <p:cNvGraphicFramePr>
            <a:graphicFrameLocks noChangeAspect="1"/>
          </p:cNvGraphicFramePr>
          <p:nvPr>
            <p:extLst/>
          </p:nvPr>
        </p:nvGraphicFramePr>
        <p:xfrm>
          <a:off x="2336800" y="1780309"/>
          <a:ext cx="4470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4" imgW="2057400" imgH="444240" progId="Equation.3">
                  <p:embed/>
                </p:oleObj>
              </mc:Choice>
              <mc:Fallback>
                <p:oleObj name="Equation" r:id="rId4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780309"/>
                        <a:ext cx="4470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6558" y="2449577"/>
            <a:ext cx="8305754" cy="414040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ea typeface="MingLiU"/>
              </a:rPr>
              <a:t>General 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b="1" dirty="0">
                <a:ea typeface="MingLiU"/>
              </a:rPr>
              <a:t>χ</a:t>
            </a:r>
            <a:r>
              <a:rPr lang="en-US" altLang="en-US" b="1" baseline="30000" dirty="0"/>
              <a:t>2  </a:t>
            </a:r>
            <a:r>
              <a:rPr lang="en-US" altLang="en-US" kern="0" dirty="0" smtClean="0"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b="1" dirty="0" smtClean="0">
                <a:ea typeface="MingLiU"/>
              </a:rPr>
              <a:t>χ</a:t>
            </a:r>
            <a:r>
              <a:rPr lang="en-US" altLang="en-US" b="1" baseline="30000" dirty="0"/>
              <a:t>2  </a:t>
            </a:r>
            <a:r>
              <a:rPr lang="en-US" altLang="en-US" kern="0" dirty="0" smtClean="0"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ea typeface="MingLiU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b="1" dirty="0" smtClean="0">
                <a:ea typeface="MingLiU"/>
              </a:rPr>
              <a:t>χ</a:t>
            </a:r>
            <a:r>
              <a:rPr lang="en-US" altLang="en-US" b="1" baseline="30000" dirty="0"/>
              <a:t>2  </a:t>
            </a:r>
            <a:r>
              <a:rPr lang="en-US" altLang="en-US" kern="0" dirty="0">
                <a:sym typeface="Symbol" pitchFamily="18" charset="2"/>
              </a:rPr>
              <a:t>shows B and C are </a:t>
            </a:r>
            <a:r>
              <a:rPr lang="en-US" altLang="en-US" kern="0" dirty="0" smtClean="0">
                <a:sym typeface="Symbol" pitchFamily="18" charset="2"/>
              </a:rPr>
              <a:t>negatively correlated</a:t>
            </a:r>
            <a:r>
              <a:rPr lang="en-US" altLang="en-US" kern="0" dirty="0">
                <a:sym typeface="Symbol" pitchFamily="18" charset="2"/>
              </a:rPr>
              <a:t> </a:t>
            </a:r>
            <a:r>
              <a:rPr lang="en-US" altLang="en-US" kern="0" dirty="0" smtClean="0">
                <a:sym typeface="Symbol" pitchFamily="18" charset="2"/>
              </a:rPr>
              <a:t>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b="1" dirty="0" smtClean="0">
                <a:latin typeface="Calibri" pitchFamily="34" charset="0"/>
                <a:ea typeface="MingLiU" pitchFamily="49" charset="-120"/>
              </a:rPr>
              <a:t>χ</a:t>
            </a:r>
            <a:r>
              <a:rPr lang="en-US" altLang="en-US" b="1" baseline="30000" dirty="0">
                <a:latin typeface="Calibri" pitchFamily="34" charset="0"/>
              </a:rPr>
              <a:t>2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is also more telling than the support-confidence framework</a:t>
            </a:r>
            <a:endParaRPr lang="en-US" alt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0097" y="2988756"/>
            <a:ext cx="206547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Expected value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15205" y="3644090"/>
            <a:ext cx="2142186" cy="461665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Observed value</a:t>
            </a:r>
            <a:endParaRPr lang="en-US" sz="2400" dirty="0"/>
          </a:p>
        </p:txBody>
      </p:sp>
      <p:sp>
        <p:nvSpPr>
          <p:cNvPr id="4" name="Curved Left Arrow 3"/>
          <p:cNvSpPr/>
          <p:nvPr/>
        </p:nvSpPr>
        <p:spPr>
          <a:xfrm rot="9641858">
            <a:off x="8817023" y="1862440"/>
            <a:ext cx="607481" cy="1768105"/>
          </a:xfrm>
          <a:prstGeom prst="curved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9843011">
            <a:off x="8436211" y="1836710"/>
            <a:ext cx="473759" cy="2084117"/>
          </a:xfrm>
          <a:prstGeom prst="curvedLeftArrow">
            <a:avLst/>
          </a:prstGeom>
          <a:solidFill>
            <a:srgbClr val="F0C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1596215" y="4297565"/>
          <a:ext cx="82946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6" imgW="4241800" imgH="406400" progId="Equation.3">
                  <p:embed/>
                </p:oleObj>
              </mc:Choice>
              <mc:Fallback>
                <p:oleObj name="Equation" r:id="rId6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15" y="4297565"/>
                        <a:ext cx="82946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2754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14040"/>
            <a:ext cx="11074400" cy="66732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Lift and </a:t>
            </a:r>
            <a:r>
              <a:rPr lang="el-GR" altLang="en-US" b="1" dirty="0">
                <a:latin typeface="MingLiU" pitchFamily="49" charset="-120"/>
                <a:ea typeface="MingLiU" pitchFamily="49" charset="-120"/>
              </a:rPr>
              <a:t>χ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 : Are They Always Good Measures?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4877" y="1227128"/>
            <a:ext cx="6862619" cy="531293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Null transactions:  Transactions that contain neither B nor C</a:t>
            </a:r>
          </a:p>
          <a:p>
            <a:pPr marL="341313" lvl="1" indent="-341313">
              <a:lnSpc>
                <a:spcPct val="130000"/>
              </a:lnSpc>
              <a:buClr>
                <a:srgbClr val="0000CC"/>
              </a:buClr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Let’s examine the dataset D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BC (100) is much rarer than </a:t>
            </a:r>
            <a:r>
              <a:rPr lang="en-US" dirty="0" smtClean="0">
                <a:latin typeface="Calibri" panose="020F0502020204030204" pitchFamily="34" charset="0"/>
              </a:rPr>
              <a:t>B¬C (1000) and ¬BC (1000), but there are many ¬B¬C (100000)</a:t>
            </a:r>
          </a:p>
          <a:p>
            <a:pPr lvl="1">
              <a:lnSpc>
                <a:spcPct val="130000"/>
              </a:lnSpc>
            </a:pP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Unlikely B &amp; C will happen together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!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But, Lift(B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, C) = 8.44 &gt;&gt; 1 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(Lift shows B and C are strongly positively correlated!)</a:t>
            </a:r>
          </a:p>
          <a:p>
            <a:pPr marL="341313" lvl="1" indent="-341313">
              <a:lnSpc>
                <a:spcPct val="130000"/>
              </a:lnSpc>
              <a:buClr>
                <a:srgbClr val="0000CC"/>
              </a:buClr>
            </a:pPr>
            <a:r>
              <a:rPr lang="el-GR" altLang="en-US" b="1" dirty="0">
                <a:ea typeface="MingLiU"/>
              </a:rPr>
              <a:t>χ</a:t>
            </a:r>
            <a:r>
              <a:rPr lang="en-US" altLang="en-US" b="1" baseline="30000" dirty="0"/>
              <a:t>2 </a:t>
            </a:r>
            <a:r>
              <a:rPr lang="en-US" altLang="en-US" kern="0" dirty="0">
                <a:sym typeface="Symbol" pitchFamily="18" charset="2"/>
              </a:rPr>
              <a:t>= </a:t>
            </a:r>
            <a:r>
              <a:rPr lang="en-US" altLang="en-US" kern="0" dirty="0" smtClean="0">
                <a:sym typeface="Symbol" pitchFamily="18" charset="2"/>
              </a:rPr>
              <a:t>670: Observed(BC) &gt;&gt; expected value (11.85)</a:t>
            </a:r>
            <a:endParaRPr lang="en-US" altLang="en-US" kern="0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latin typeface="Calibri" pitchFamily="34" charset="0"/>
              </a:rPr>
              <a:t>Too many null transactions may </a:t>
            </a:r>
            <a:r>
              <a:rPr lang="en-US" altLang="en-US" i="1" dirty="0" smtClean="0">
                <a:latin typeface="Calibri" pitchFamily="34" charset="0"/>
              </a:rPr>
              <a:t>“spoil </a:t>
            </a:r>
            <a:r>
              <a:rPr lang="en-US" altLang="en-US" i="1" dirty="0">
                <a:latin typeface="Calibri" pitchFamily="34" charset="0"/>
              </a:rPr>
              <a:t>the </a:t>
            </a:r>
            <a:r>
              <a:rPr lang="en-US" altLang="en-US" i="1" dirty="0" smtClean="0">
                <a:latin typeface="Calibri" pitchFamily="34" charset="0"/>
              </a:rPr>
              <a:t>soup”!</a:t>
            </a:r>
            <a:endParaRPr lang="en-US" altLang="en-US" kern="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12" name="Group 50"/>
          <p:cNvGraphicFramePr>
            <a:graphicFrameLocks noGrp="1"/>
          </p:cNvGraphicFramePr>
          <p:nvPr>
            <p:extLst/>
          </p:nvPr>
        </p:nvGraphicFramePr>
        <p:xfrm>
          <a:off x="7398328" y="1230835"/>
          <a:ext cx="4063999" cy="1350327"/>
        </p:xfrm>
        <a:graphic>
          <a:graphicData uri="http://schemas.openxmlformats.org/drawingml/2006/table">
            <a:tbl>
              <a:tblPr/>
              <a:tblGrid>
                <a:gridCol w="711200"/>
                <a:gridCol w="1016000"/>
                <a:gridCol w="1117600"/>
                <a:gridCol w="121919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50"/>
          <p:cNvGraphicFramePr>
            <a:graphicFrameLocks noGrp="1"/>
          </p:cNvGraphicFramePr>
          <p:nvPr>
            <p:extLst/>
          </p:nvPr>
        </p:nvGraphicFramePr>
        <p:xfrm>
          <a:off x="7329056" y="3936991"/>
          <a:ext cx="4368799" cy="1350327"/>
        </p:xfrm>
        <a:graphic>
          <a:graphicData uri="http://schemas.openxmlformats.org/drawingml/2006/table">
            <a:tbl>
              <a:tblPr/>
              <a:tblGrid>
                <a:gridCol w="764540"/>
                <a:gridCol w="1572260"/>
                <a:gridCol w="1016000"/>
                <a:gridCol w="1015999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9492673" y="2614580"/>
            <a:ext cx="193637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 smtClean="0">
                <a:latin typeface="Calibri" pitchFamily="34" charset="0"/>
              </a:rPr>
              <a:t>null transactions</a:t>
            </a:r>
            <a:endParaRPr lang="en-US" altLang="en-US" sz="2000" dirty="0">
              <a:latin typeface="Calibri" pitchFamily="34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7303491" y="3509556"/>
            <a:ext cx="4378363" cy="33855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smtClean="0">
                <a:latin typeface="+mn-lt"/>
                <a:ea typeface="MingLiU"/>
              </a:rPr>
              <a:t>Contingency table with expected values added</a:t>
            </a:r>
            <a:endParaRPr lang="en-US" altLang="en-US" sz="1600" b="1" dirty="0">
              <a:latin typeface="+mn-lt"/>
            </a:endParaRPr>
          </a:p>
        </p:txBody>
      </p:sp>
      <p:sp>
        <p:nvSpPr>
          <p:cNvPr id="2" name="Curved Left Arrow 1"/>
          <p:cNvSpPr/>
          <p:nvPr/>
        </p:nvSpPr>
        <p:spPr>
          <a:xfrm rot="10272491">
            <a:off x="9069399" y="2153572"/>
            <a:ext cx="368027" cy="751197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28865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Interestingness Measures &amp; Null-Invariance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5391" y="1320800"/>
            <a:ext cx="9843315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Null invariance</a:t>
            </a:r>
            <a:r>
              <a:rPr lang="en-US" altLang="en-US" sz="2400" i="1" dirty="0" smtClean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Value does not change with the # of null-transactions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A few interestingness measures:  Some are null invariant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4" y="2336800"/>
            <a:ext cx="85344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60367" y="2829261"/>
            <a:ext cx="237744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2400" b="1" dirty="0" smtClean="0">
                <a:ea typeface="MingLiU"/>
              </a:rPr>
              <a:t>Χ</a:t>
            </a:r>
            <a:r>
              <a:rPr lang="en-US" altLang="en-US" sz="2400" b="1" baseline="30000" dirty="0" smtClean="0"/>
              <a:t>2 </a:t>
            </a:r>
            <a:r>
              <a:rPr lang="en-US" altLang="en-US" sz="2400" i="1" dirty="0" smtClean="0">
                <a:sym typeface="Symbol" pitchFamily="18" charset="2"/>
              </a:rPr>
              <a:t>and lift are not null-invariant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660367" y="4077465"/>
            <a:ext cx="237744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i="1" dirty="0" err="1" smtClean="0">
                <a:ea typeface="MingLiU"/>
              </a:rPr>
              <a:t>Jaccard</a:t>
            </a:r>
            <a:r>
              <a:rPr lang="en-US" altLang="en-US" sz="2400" i="1" dirty="0" smtClean="0">
                <a:ea typeface="MingLiU"/>
              </a:rPr>
              <a:t>, </a:t>
            </a:r>
            <a:r>
              <a:rPr lang="en-US" altLang="en-US" sz="2400" i="1" dirty="0" err="1" smtClean="0">
                <a:ea typeface="MingLiU"/>
              </a:rPr>
              <a:t>consine</a:t>
            </a:r>
            <a:r>
              <a:rPr lang="en-US" altLang="en-US" sz="2400" i="1" dirty="0" smtClean="0">
                <a:ea typeface="MingLiU"/>
              </a:rPr>
              <a:t>, </a:t>
            </a:r>
            <a:r>
              <a:rPr lang="en-US" altLang="en-US" sz="2400" i="1" dirty="0" err="1" smtClean="0">
                <a:ea typeface="MingLiU"/>
              </a:rPr>
              <a:t>AllConf</a:t>
            </a:r>
            <a:r>
              <a:rPr lang="en-US" altLang="en-US" sz="2400" i="1" dirty="0" smtClean="0">
                <a:ea typeface="MingLiU"/>
              </a:rPr>
              <a:t>, </a:t>
            </a:r>
            <a:r>
              <a:rPr lang="en-US" altLang="en-US" sz="2400" i="1" dirty="0" err="1" smtClean="0">
                <a:ea typeface="MingLiU"/>
              </a:rPr>
              <a:t>MaxConf</a:t>
            </a:r>
            <a:r>
              <a:rPr lang="en-US" altLang="en-US" sz="2400" i="1" dirty="0" smtClean="0">
                <a:ea typeface="MingLiU"/>
              </a:rPr>
              <a:t>, </a:t>
            </a:r>
            <a:r>
              <a:rPr lang="en-US" altLang="en-US" sz="2400" dirty="0" smtClean="0">
                <a:ea typeface="MingLiU"/>
              </a:rPr>
              <a:t>and </a:t>
            </a:r>
            <a:r>
              <a:rPr lang="en-US" altLang="en-US" sz="2400" i="1" dirty="0" err="1" smtClean="0">
                <a:ea typeface="MingLiU"/>
              </a:rPr>
              <a:t>Kulczynski</a:t>
            </a:r>
            <a:r>
              <a:rPr lang="en-US" altLang="en-US" sz="2400" dirty="0" smtClean="0">
                <a:ea typeface="MingLiU"/>
              </a:rPr>
              <a:t> are </a:t>
            </a:r>
            <a:r>
              <a:rPr lang="en-US" altLang="en-US" sz="2400" i="1" dirty="0" smtClean="0">
                <a:sym typeface="Symbol" pitchFamily="18" charset="2"/>
              </a:rPr>
              <a:t>null-invariant measures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9251573" y="2829260"/>
            <a:ext cx="408790" cy="83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9251574" y="3843138"/>
            <a:ext cx="408791" cy="2485599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1945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785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Null Invariance: An Important Property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23818"/>
            <a:ext cx="10233891" cy="919018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dirty="0" smtClean="0">
                <a:latin typeface="Calibri" pitchFamily="34" charset="0"/>
              </a:rPr>
              <a:t>Many transactions may contain neither milk nor coffee!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95735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436" y="4378326"/>
            <a:ext cx="10594110" cy="2212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36357" y="2152364"/>
            <a:ext cx="6101097" cy="149527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 smtClean="0">
                <a:latin typeface="Calibri" panose="020F0502020204030204" pitchFamily="34" charset="0"/>
              </a:rPr>
              <a:t>Lift and </a:t>
            </a:r>
            <a:r>
              <a:rPr lang="en-US" altLang="en-US" sz="2400" b="1" kern="0" dirty="0" smtClean="0">
                <a:latin typeface="Calibri" panose="020F0502020204030204" pitchFamily="34" charset="0"/>
                <a:sym typeface="Symbol" pitchFamily="18" charset="2"/>
              </a:rPr>
              <a:t></a:t>
            </a:r>
            <a:r>
              <a:rPr lang="en-US" altLang="en-US" sz="2400" b="1" kern="0" baseline="30000" dirty="0" smtClean="0">
                <a:latin typeface="Calibri" panose="020F0502020204030204" pitchFamily="34" charset="0"/>
                <a:sym typeface="Symbol" pitchFamily="18" charset="2"/>
              </a:rPr>
              <a:t>2</a:t>
            </a:r>
            <a:r>
              <a:rPr lang="en-US" altLang="en-US" sz="2400" b="1" kern="0" dirty="0" smtClean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kern="0" dirty="0" smtClean="0">
                <a:latin typeface="Calibri" panose="020F0502020204030204" pitchFamily="34" charset="0"/>
                <a:sym typeface="Symbol" pitchFamily="18" charset="2"/>
              </a:rPr>
              <a:t>are not </a:t>
            </a:r>
            <a:r>
              <a:rPr lang="en-US" altLang="en-US" sz="2400" kern="0" dirty="0" smtClean="0">
                <a:latin typeface="Calibri" panose="020F0502020204030204" pitchFamily="34" charset="0"/>
              </a:rPr>
              <a:t>null-invariant: not good to evaluate data </a:t>
            </a:r>
            <a:r>
              <a:rPr lang="en-US" altLang="en-US" sz="2400" kern="0" smtClean="0">
                <a:latin typeface="Calibri" panose="020F0502020204030204" pitchFamily="34" charset="0"/>
              </a:rPr>
              <a:t>that contain </a:t>
            </a:r>
            <a:r>
              <a:rPr lang="en-US" altLang="en-US" sz="2400" kern="0" dirty="0" smtClean="0">
                <a:latin typeface="Calibri" panose="020F0502020204030204" pitchFamily="34" charset="0"/>
              </a:rPr>
              <a:t>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2400" kern="0" dirty="0" smtClean="0">
                <a:latin typeface="Calibri" panose="020F0502020204030204" pitchFamily="34" charset="0"/>
              </a:rPr>
              <a:t>Many measures are not null-invariant! </a:t>
            </a:r>
          </a:p>
        </p:txBody>
      </p:sp>
      <p:sp>
        <p:nvSpPr>
          <p:cNvPr id="9" name="AutoShape 108"/>
          <p:cNvSpPr>
            <a:spLocks noChangeArrowheads="1"/>
          </p:cNvSpPr>
          <p:nvPr/>
        </p:nvSpPr>
        <p:spPr bwMode="auto">
          <a:xfrm>
            <a:off x="5115984" y="3730626"/>
            <a:ext cx="2707216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latin typeface="Verdana" pitchFamily="34" charset="0"/>
                <a:cs typeface="Aria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latin typeface="Verdana" pitchFamily="34" charset="0"/>
                <a:cs typeface="Arial" charset="0"/>
              </a:rPr>
              <a:t>w.r.t. m and c</a:t>
            </a:r>
          </a:p>
        </p:txBody>
      </p:sp>
      <p:sp>
        <p:nvSpPr>
          <p:cNvPr id="11273" name="Oval 107"/>
          <p:cNvSpPr>
            <a:spLocks noChangeArrowheads="1"/>
          </p:cNvSpPr>
          <p:nvPr/>
        </p:nvSpPr>
        <p:spPr bwMode="auto">
          <a:xfrm>
            <a:off x="7010400" y="4724399"/>
            <a:ext cx="1625600" cy="104169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746" y="2306362"/>
            <a:ext cx="420254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itchFamily="34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22737558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2400"/>
            <a:ext cx="1193338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1" y="381000"/>
            <a:ext cx="11785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Comparison of Null-Invariant Measures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20354"/>
            <a:ext cx="7407275" cy="2150919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Not all null-invariant measures are created equal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Which one is better?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</a:rPr>
              <a:t>D</a:t>
            </a:r>
            <a:r>
              <a:rPr lang="en-US" altLang="en-US" sz="2400" baseline="-25000" dirty="0" smtClean="0">
                <a:latin typeface="Calibri" pitchFamily="34" charset="0"/>
              </a:rPr>
              <a:t>4</a:t>
            </a:r>
            <a:r>
              <a:rPr lang="en-US" altLang="en-US" sz="2400" dirty="0" smtClean="0">
                <a:latin typeface="Calibri" pitchFamily="34" charset="0"/>
              </a:rPr>
              <a:t>—D</a:t>
            </a:r>
            <a:r>
              <a:rPr lang="en-US" altLang="en-US" sz="2400" baseline="-25000" dirty="0" smtClean="0">
                <a:latin typeface="Calibri" pitchFamily="34" charset="0"/>
              </a:rPr>
              <a:t>6</a:t>
            </a:r>
            <a:r>
              <a:rPr lang="en-US" altLang="en-US" sz="2400" dirty="0" smtClean="0">
                <a:latin typeface="Calibri" pitchFamily="34" charset="0"/>
              </a:rPr>
              <a:t> differentiate the null-invariant measures</a:t>
            </a:r>
          </a:p>
          <a:p>
            <a:pPr lvl="1" eaLnBrk="1" hangingPunct="1"/>
            <a:r>
              <a:rPr lang="en-US" altLang="en-US" sz="2400" dirty="0" err="1" smtClean="0">
                <a:latin typeface="Calibri" pitchFamily="34" charset="0"/>
              </a:rPr>
              <a:t>Kulc</a:t>
            </a:r>
            <a:r>
              <a:rPr lang="en-US" altLang="en-US" sz="2400" dirty="0" smtClean="0">
                <a:latin typeface="Calibri" pitchFamily="34" charset="0"/>
              </a:rPr>
              <a:t> (</a:t>
            </a:r>
            <a:r>
              <a:rPr lang="en-US" altLang="en-US" sz="2400" dirty="0" err="1" smtClean="0">
                <a:latin typeface="Calibri" pitchFamily="34" charset="0"/>
              </a:rPr>
              <a:t>Kulczynski</a:t>
            </a:r>
            <a:r>
              <a:rPr lang="en-US" altLang="en-US" sz="2400" dirty="0" smtClean="0">
                <a:latin typeface="Calibri" pitchFamily="34" charset="0"/>
              </a:rPr>
              <a:t> 1927) holds firm and is in balance of both directional implications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133600"/>
            <a:ext cx="3602182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Oval 115"/>
          <p:cNvSpPr>
            <a:spLocks noChangeArrowheads="1"/>
          </p:cNvSpPr>
          <p:nvPr/>
        </p:nvSpPr>
        <p:spPr bwMode="auto">
          <a:xfrm>
            <a:off x="812800" y="4800600"/>
            <a:ext cx="5054600" cy="1143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6" name="AutoShape 109"/>
          <p:cNvSpPr>
            <a:spLocks noChangeArrowheads="1"/>
          </p:cNvSpPr>
          <p:nvPr/>
        </p:nvSpPr>
        <p:spPr bwMode="auto">
          <a:xfrm>
            <a:off x="4064001" y="3505200"/>
            <a:ext cx="3416300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Verdana" pitchFamily="34" charset="0"/>
                <a:cs typeface="Arial" pitchFamily="34" charset="0"/>
              </a:rPr>
              <a:t>All 5 are null-invariant</a:t>
            </a:r>
          </a:p>
        </p:txBody>
      </p:sp>
      <p:sp>
        <p:nvSpPr>
          <p:cNvPr id="12297" name="Oval 110"/>
          <p:cNvSpPr>
            <a:spLocks noChangeArrowheads="1"/>
          </p:cNvSpPr>
          <p:nvPr/>
        </p:nvSpPr>
        <p:spPr bwMode="auto">
          <a:xfrm>
            <a:off x="6096000" y="4267200"/>
            <a:ext cx="82867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8" name="Oval 110"/>
          <p:cNvSpPr>
            <a:spLocks noChangeArrowheads="1"/>
          </p:cNvSpPr>
          <p:nvPr/>
        </p:nvSpPr>
        <p:spPr bwMode="auto">
          <a:xfrm>
            <a:off x="7296150" y="4295775"/>
            <a:ext cx="93345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9" name="Oval 110"/>
          <p:cNvSpPr>
            <a:spLocks noChangeArrowheads="1"/>
          </p:cNvSpPr>
          <p:nvPr/>
        </p:nvSpPr>
        <p:spPr bwMode="auto">
          <a:xfrm>
            <a:off x="8401050" y="4267200"/>
            <a:ext cx="105727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0" name="Oval 110"/>
          <p:cNvSpPr>
            <a:spLocks noChangeArrowheads="1"/>
          </p:cNvSpPr>
          <p:nvPr/>
        </p:nvSpPr>
        <p:spPr bwMode="auto">
          <a:xfrm>
            <a:off x="9575800" y="4295775"/>
            <a:ext cx="87312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1" name="Oval 110"/>
          <p:cNvSpPr>
            <a:spLocks noChangeArrowheads="1"/>
          </p:cNvSpPr>
          <p:nvPr/>
        </p:nvSpPr>
        <p:spPr bwMode="auto">
          <a:xfrm>
            <a:off x="10524837" y="4295775"/>
            <a:ext cx="13208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2" name="Oval 116"/>
          <p:cNvSpPr>
            <a:spLocks noChangeArrowheads="1"/>
          </p:cNvSpPr>
          <p:nvPr/>
        </p:nvSpPr>
        <p:spPr bwMode="auto">
          <a:xfrm>
            <a:off x="5966691" y="4838700"/>
            <a:ext cx="6225309" cy="11049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303" name="AutoShape 117"/>
          <p:cNvSpPr>
            <a:spLocks noChangeArrowheads="1"/>
          </p:cNvSpPr>
          <p:nvPr/>
        </p:nvSpPr>
        <p:spPr bwMode="auto">
          <a:xfrm>
            <a:off x="3302001" y="6086475"/>
            <a:ext cx="7023100" cy="304800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2304" name="Oval 110"/>
          <p:cNvSpPr>
            <a:spLocks noChangeArrowheads="1"/>
          </p:cNvSpPr>
          <p:nvPr/>
        </p:nvSpPr>
        <p:spPr bwMode="auto">
          <a:xfrm>
            <a:off x="4673600" y="4267200"/>
            <a:ext cx="1098551" cy="561975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331200" y="1671935"/>
            <a:ext cx="3759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libri" pitchFamily="34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826560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Pattern Discovery?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1" y="1179088"/>
            <a:ext cx="10749279" cy="54503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What are patterns?</a:t>
            </a:r>
            <a:r>
              <a:rPr lang="en-US" altLang="en-US" dirty="0" smtClean="0">
                <a:latin typeface="Calibri" pitchFamily="34" charset="0"/>
              </a:rPr>
              <a:t>  </a:t>
            </a:r>
          </a:p>
          <a:p>
            <a:pPr lvl="1">
              <a:spcAft>
                <a:spcPts val="2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Patterns</a:t>
            </a:r>
            <a:r>
              <a:rPr lang="en-US" altLang="en-US" dirty="0" smtClean="0">
                <a:latin typeface="Calibri" pitchFamily="34" charset="0"/>
              </a:rPr>
              <a:t>: A set of items, subsequences, or substructures that occur frequently together (or strongly correlated) in a data set</a:t>
            </a:r>
          </a:p>
          <a:p>
            <a:pPr lvl="1"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Patterns represent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intrinsic</a:t>
            </a:r>
            <a:r>
              <a:rPr lang="en-US" altLang="en-US" dirty="0" smtClean="0">
                <a:latin typeface="Calibri" pitchFamily="34" charset="0"/>
              </a:rPr>
              <a:t> and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important properties </a:t>
            </a:r>
            <a:r>
              <a:rPr lang="en-US" altLang="en-US" dirty="0" smtClean="0">
                <a:latin typeface="Calibri" pitchFamily="34" charset="0"/>
              </a:rPr>
              <a:t>of datasets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Pattern discovery</a:t>
            </a:r>
            <a:r>
              <a:rPr lang="en-US" altLang="en-US" dirty="0" smtClean="0">
                <a:latin typeface="Calibri" pitchFamily="34" charset="0"/>
              </a:rPr>
              <a:t>: Uncovering patterns from massive data sets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Motivation examples: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products were often purchased together?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are the subsequent purchases after buying an iPad?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code segments likely contain copy-and-paste bugs?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word sequences likely form phrases in this corpus?</a:t>
            </a:r>
          </a:p>
        </p:txBody>
      </p:sp>
    </p:spTree>
    <p:extLst>
      <p:ext uri="{BB962C8B-B14F-4D97-AF65-F5344CB8AC3E}">
        <p14:creationId xmlns:p14="http://schemas.microsoft.com/office/powerpoint/2010/main" val="9553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8150"/>
            <a:ext cx="12058651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Analysis of DBLP Coauthor Relationships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8026400" y="2971800"/>
            <a:ext cx="39624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8128000" y="3429000"/>
            <a:ext cx="406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9" name="Oval 6"/>
          <p:cNvSpPr>
            <a:spLocks noChangeArrowheads="1"/>
          </p:cNvSpPr>
          <p:nvPr/>
        </p:nvSpPr>
        <p:spPr bwMode="auto">
          <a:xfrm>
            <a:off x="8128000" y="3886200"/>
            <a:ext cx="3860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5486400" y="4648200"/>
            <a:ext cx="6502400" cy="609600"/>
          </a:xfrm>
          <a:prstGeom prst="wedgeRoundRectCallout">
            <a:avLst>
              <a:gd name="adj1" fmla="val 34019"/>
              <a:gd name="adj2" fmla="val -12135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  <a:cs typeface="Arial" pitchFamily="34" charset="0"/>
              </a:rPr>
              <a:t>Advisor-advisee relation: Kulc: high, Jaccard: low, cosine: middle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5689600" y="3962400"/>
            <a:ext cx="24384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5791200" y="3429000"/>
            <a:ext cx="2336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5791200" y="2971800"/>
            <a:ext cx="21336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508000" y="1219777"/>
            <a:ext cx="98736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Verdana" pitchFamily="34" charset="0"/>
                <a:cs typeface="Arial" pitchFamily="34" charset="0"/>
              </a:rPr>
              <a:t>Recent DB conferences, removing balanced associations, low sup, etc.</a:t>
            </a:r>
          </a:p>
        </p:txBody>
      </p:sp>
      <p:sp>
        <p:nvSpPr>
          <p:cNvPr id="13325" name="Content Placeholder 1"/>
          <p:cNvSpPr>
            <a:spLocks noGrp="1"/>
          </p:cNvSpPr>
          <p:nvPr>
            <p:ph idx="1"/>
          </p:nvPr>
        </p:nvSpPr>
        <p:spPr>
          <a:xfrm>
            <a:off x="508000" y="5486400"/>
            <a:ext cx="11176000" cy="990600"/>
          </a:xfrm>
        </p:spPr>
        <p:txBody>
          <a:bodyPr/>
          <a:lstStyle/>
          <a:p>
            <a:r>
              <a:rPr lang="en-US" altLang="en-US" dirty="0" smtClean="0"/>
              <a:t>Which pairs of authors are strongly related?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 err="1" smtClean="0"/>
              <a:t>Kulc</a:t>
            </a:r>
            <a:r>
              <a:rPr lang="en-US" altLang="en-US" dirty="0" smtClean="0"/>
              <a:t> to find Advisor-advisee, close collaborators</a:t>
            </a:r>
          </a:p>
        </p:txBody>
      </p:sp>
    </p:spTree>
    <p:extLst>
      <p:ext uri="{BB962C8B-B14F-4D97-AF65-F5344CB8AC3E}">
        <p14:creationId xmlns:p14="http://schemas.microsoft.com/office/powerpoint/2010/main" val="36744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Imbalance Ratio with </a:t>
            </a:r>
            <a:r>
              <a:rPr lang="en-US" altLang="en-US" sz="4000" dirty="0" err="1" smtClean="0"/>
              <a:t>Kulczynski</a:t>
            </a:r>
            <a:r>
              <a:rPr lang="en-US" altLang="en-US" sz="4000" dirty="0" smtClean="0"/>
              <a:t> Measure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1" y="1220094"/>
            <a:ext cx="11379200" cy="3581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dirty="0" smtClean="0"/>
              <a:t>IR (Imbalance Ratio): measure the imbalance of two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dirty="0" smtClean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dirty="0" err="1" smtClean="0"/>
              <a:t>Kulczynski</a:t>
            </a:r>
            <a:r>
              <a:rPr lang="en-US" altLang="en-US" dirty="0" smtClean="0"/>
              <a:t> and Imbalance Ratio (IR) together present a clear picture for all the three datasets D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through D</a:t>
            </a:r>
            <a:r>
              <a:rPr lang="en-US" altLang="en-US" baseline="-25000" dirty="0" smtClean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D</a:t>
            </a:r>
            <a:r>
              <a:rPr lang="en-US" altLang="en-US" baseline="-25000" dirty="0" smtClean="0"/>
              <a:t>4  </a:t>
            </a:r>
            <a:r>
              <a:rPr lang="en-US" altLang="en-US" dirty="0" smtClean="0"/>
              <a:t>is neutral &amp; balanced;  D</a:t>
            </a:r>
            <a:r>
              <a:rPr lang="en-US" altLang="en-US" baseline="-25000" dirty="0" smtClean="0"/>
              <a:t>5  </a:t>
            </a:r>
            <a:r>
              <a:rPr lang="en-US" altLang="en-US" dirty="0" smtClean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D</a:t>
            </a:r>
            <a:r>
              <a:rPr lang="en-US" altLang="en-US" baseline="-25000" dirty="0" smtClean="0"/>
              <a:t>6  </a:t>
            </a:r>
            <a:r>
              <a:rPr lang="en-US" altLang="en-US" dirty="0" smtClean="0"/>
              <a:t>is neutral but very imbalanced 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59" y="1887478"/>
            <a:ext cx="5772727" cy="77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1" y="4800601"/>
            <a:ext cx="11018982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8401723" y="5787615"/>
            <a:ext cx="3047348" cy="27969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5785" y="6026079"/>
            <a:ext cx="3013286" cy="27969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435785" y="6286059"/>
            <a:ext cx="3013286" cy="27969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18" y="254252"/>
            <a:ext cx="11925426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What Measures to Choose for Effective Pattern Evaluation?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946" y="1208991"/>
            <a:ext cx="11170969" cy="5549020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</a:rPr>
              <a:t>Null value cases are predominant in many large datasets </a:t>
            </a:r>
          </a:p>
          <a:p>
            <a:pPr lvl="1"/>
            <a:r>
              <a:rPr lang="en-US" altLang="en-US" dirty="0" smtClean="0">
                <a:latin typeface="Calibri" pitchFamily="34" charset="0"/>
              </a:rPr>
              <a:t>Neither milk nor coffee is in most of the baskets;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neither Mike nor Jim is an author in most of the papers; ……</a:t>
            </a:r>
          </a:p>
          <a:p>
            <a:r>
              <a:rPr lang="en-US" altLang="en-US" i="1" dirty="0" smtClean="0">
                <a:latin typeface="Calibri" pitchFamily="34" charset="0"/>
              </a:rPr>
              <a:t>Null-invariance</a:t>
            </a:r>
            <a:r>
              <a:rPr lang="en-US" altLang="en-US" dirty="0" smtClean="0">
                <a:latin typeface="Calibri" pitchFamily="34" charset="0"/>
              </a:rPr>
              <a:t> is an important property</a:t>
            </a:r>
          </a:p>
          <a:p>
            <a:r>
              <a:rPr lang="en-US" altLang="en-US" dirty="0" smtClean="0">
                <a:latin typeface="Calibri" pitchFamily="34" charset="0"/>
              </a:rPr>
              <a:t>Lift, </a:t>
            </a:r>
            <a:r>
              <a:rPr lang="el-GR" altLang="en-US" b="1" dirty="0">
                <a:ea typeface="MingLiU"/>
              </a:rPr>
              <a:t>χ</a:t>
            </a:r>
            <a:r>
              <a:rPr lang="en-US" altLang="en-US" b="1" baseline="30000" smtClean="0"/>
              <a:t>2</a:t>
            </a:r>
            <a:r>
              <a:rPr lang="en-US" altLang="en-US" smtClean="0">
                <a:latin typeface="Calibri" pitchFamily="34" charset="0"/>
              </a:rPr>
              <a:t> and cosine </a:t>
            </a:r>
            <a:r>
              <a:rPr lang="en-US" altLang="en-US" dirty="0" smtClean="0">
                <a:latin typeface="Calibri" pitchFamily="34" charset="0"/>
              </a:rPr>
              <a:t>are good measures if null transactions are not predominant</a:t>
            </a:r>
          </a:p>
          <a:p>
            <a:pPr lvl="1"/>
            <a:r>
              <a:rPr lang="en-US" altLang="en-US" dirty="0" smtClean="0">
                <a:latin typeface="Calibri" pitchFamily="34" charset="0"/>
              </a:rPr>
              <a:t>Otherwise,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i="1" dirty="0" err="1" smtClean="0">
                <a:latin typeface="Calibri" pitchFamily="34" charset="0"/>
              </a:rPr>
              <a:t>Kulczynski</a:t>
            </a:r>
            <a:r>
              <a:rPr lang="en-US" altLang="en-US" i="1" dirty="0" smtClean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+</a:t>
            </a:r>
            <a:r>
              <a:rPr lang="en-US" altLang="en-US" i="1" dirty="0" smtClean="0">
                <a:latin typeface="Calibri" pitchFamily="34" charset="0"/>
              </a:rPr>
              <a:t> </a:t>
            </a:r>
            <a:r>
              <a:rPr lang="en-US" altLang="en-US" i="1" dirty="0" smtClean="0"/>
              <a:t>Imbalance Ratio </a:t>
            </a:r>
            <a:r>
              <a:rPr lang="en-US" altLang="en-US" dirty="0" smtClean="0"/>
              <a:t>should be used to judge </a:t>
            </a:r>
            <a:r>
              <a:rPr lang="en-US" altLang="en-US" dirty="0"/>
              <a:t>the interestingness of a pattern </a:t>
            </a:r>
            <a:endParaRPr lang="en-US" altLang="en-US" dirty="0" smtClean="0"/>
          </a:p>
          <a:p>
            <a:r>
              <a:rPr lang="en-US" altLang="en-US" dirty="0" smtClean="0">
                <a:latin typeface="Calibri" pitchFamily="34" charset="0"/>
              </a:rPr>
              <a:t>Exercise: </a:t>
            </a:r>
            <a:r>
              <a:rPr lang="en-US" altLang="en-US" dirty="0" smtClean="0">
                <a:ea typeface="MS PGothic" pitchFamily="34" charset="-128"/>
              </a:rPr>
              <a:t>Mining research collaborations from </a:t>
            </a:r>
            <a:r>
              <a:rPr lang="en-US" altLang="en-US" dirty="0">
                <a:latin typeface="Calibri" pitchFamily="34" charset="0"/>
                <a:ea typeface="MS PGothic" pitchFamily="34" charset="-128"/>
              </a:rPr>
              <a:t>research bibliographic data </a:t>
            </a:r>
            <a:endParaRPr lang="en-US" altLang="en-US" dirty="0" smtClean="0">
              <a:ea typeface="MS PGothic" pitchFamily="34" charset="-128"/>
            </a:endParaRPr>
          </a:p>
          <a:p>
            <a:pPr lvl="1"/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Find a group of frequent collaborators from research bibliographic data (e.g., DBLP)</a:t>
            </a:r>
          </a:p>
          <a:p>
            <a:pPr lvl="1"/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Can you find the likely advisor-advisee relationship and during which </a:t>
            </a:r>
            <a:r>
              <a:rPr lang="en-US" altLang="en-US" dirty="0">
                <a:latin typeface="Calibri" pitchFamily="34" charset="0"/>
                <a:ea typeface="MS PGothic" pitchFamily="34" charset="-128"/>
              </a:rPr>
              <a:t>years </a:t>
            </a:r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such a relationship happened?</a:t>
            </a:r>
          </a:p>
          <a:p>
            <a:pPr lvl="1"/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Ref.: </a:t>
            </a:r>
            <a:r>
              <a:rPr lang="en-US" dirty="0" smtClean="0"/>
              <a:t>C. </a:t>
            </a:r>
            <a:r>
              <a:rPr lang="en-US" dirty="0"/>
              <a:t>Wang, </a:t>
            </a:r>
            <a:r>
              <a:rPr lang="en-US" dirty="0" smtClean="0"/>
              <a:t>J. </a:t>
            </a:r>
            <a:r>
              <a:rPr lang="en-US" dirty="0"/>
              <a:t>Han, </a:t>
            </a:r>
            <a:r>
              <a:rPr lang="en-US" dirty="0" smtClean="0"/>
              <a:t>Y. </a:t>
            </a:r>
            <a:r>
              <a:rPr lang="en-US" dirty="0" err="1" smtClean="0"/>
              <a:t>Jia</a:t>
            </a:r>
            <a:r>
              <a:rPr lang="en-US" dirty="0"/>
              <a:t>, </a:t>
            </a:r>
            <a:r>
              <a:rPr lang="en-US" dirty="0" smtClean="0"/>
              <a:t>J. </a:t>
            </a:r>
            <a:r>
              <a:rPr lang="en-US" dirty="0"/>
              <a:t>Tang, </a:t>
            </a:r>
            <a:r>
              <a:rPr lang="en-US" dirty="0" smtClean="0"/>
              <a:t>D. </a:t>
            </a:r>
            <a:r>
              <a:rPr lang="en-US" dirty="0"/>
              <a:t>Zhang, </a:t>
            </a:r>
            <a:r>
              <a:rPr lang="en-US" dirty="0" smtClean="0"/>
              <a:t>Y. </a:t>
            </a:r>
            <a:r>
              <a:rPr lang="en-US" dirty="0"/>
              <a:t>Yu, and </a:t>
            </a:r>
            <a:r>
              <a:rPr lang="en-US" dirty="0" smtClean="0"/>
              <a:t>J. </a:t>
            </a:r>
            <a:r>
              <a:rPr lang="en-US" dirty="0" err="1"/>
              <a:t>Guo</a:t>
            </a:r>
            <a:r>
              <a:rPr lang="en-US" dirty="0"/>
              <a:t>, "Mining Advisor-Advisee Relationships from Research Publication Networks", </a:t>
            </a:r>
            <a:r>
              <a:rPr lang="en-US" dirty="0" smtClean="0"/>
              <a:t> KDD'10</a:t>
            </a:r>
            <a:endParaRPr lang="en-US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407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Frequent </a:t>
            </a:r>
            <a:r>
              <a:rPr lang="en-US" altLang="en-US" sz="2800" dirty="0" err="1" smtClean="0"/>
              <a:t>Itemset</a:t>
            </a:r>
            <a:r>
              <a:rPr lang="en-US" altLang="en-US" sz="2800" dirty="0" smtClean="0"/>
              <a:t> Mining Methods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Which Patterns Are Interesting?—Pattern Evaluation 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3024975" y="43206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9049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43" y="1"/>
            <a:ext cx="11502187" cy="1108866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Summary:  Mining </a:t>
            </a:r>
            <a:r>
              <a:rPr lang="en-US" altLang="en-US" dirty="0"/>
              <a:t>Frequent Patterns, Association and </a:t>
            </a:r>
            <a:r>
              <a:rPr lang="en-US" altLang="en-US" dirty="0" smtClean="0"/>
              <a:t>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20" y="1233554"/>
            <a:ext cx="10720010" cy="5537949"/>
          </a:xfrm>
        </p:spPr>
        <p:txBody>
          <a:bodyPr/>
          <a:lstStyle/>
          <a:p>
            <a:pPr marL="457200" indent="-457200">
              <a:buSzTx/>
            </a:pPr>
            <a:r>
              <a:rPr lang="en-US" altLang="en-US" sz="2400" dirty="0"/>
              <a:t>Basic </a:t>
            </a:r>
            <a:r>
              <a:rPr lang="en-US" altLang="en-US" sz="2400" dirty="0" smtClean="0"/>
              <a:t>Concepts: </a:t>
            </a:r>
          </a:p>
          <a:p>
            <a:pPr marL="733419" lvl="1" indent="-457200">
              <a:buSzTx/>
            </a:pPr>
            <a:r>
              <a:rPr lang="en-US" altLang="en-US" sz="2400" dirty="0" smtClean="0"/>
              <a:t>Frequent Patterns, Association Rules, </a:t>
            </a:r>
            <a:r>
              <a:rPr lang="en-US" altLang="en-US" sz="2400" dirty="0" smtClean="0">
                <a:solidFill>
                  <a:prstClr val="black"/>
                </a:solidFill>
              </a:rPr>
              <a:t>Closed </a:t>
            </a:r>
            <a:r>
              <a:rPr lang="en-US" altLang="en-US" sz="2400" dirty="0">
                <a:solidFill>
                  <a:prstClr val="black"/>
                </a:solidFill>
              </a:rPr>
              <a:t>Patterns and </a:t>
            </a:r>
            <a:r>
              <a:rPr lang="en-US" altLang="en-US" sz="2400" dirty="0" smtClean="0">
                <a:solidFill>
                  <a:prstClr val="black"/>
                </a:solidFill>
              </a:rPr>
              <a:t>Max-Patterns</a:t>
            </a:r>
            <a:endParaRPr lang="en-US" altLang="en-US" sz="2400" dirty="0"/>
          </a:p>
          <a:p>
            <a:pPr marL="457200" indent="-457200">
              <a:buSzTx/>
            </a:pPr>
            <a:r>
              <a:rPr lang="en-US" altLang="en-US" sz="2400" dirty="0"/>
              <a:t>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 Methods </a:t>
            </a:r>
            <a:endParaRPr lang="en-US" altLang="en-US" sz="2400" dirty="0" smtClean="0"/>
          </a:p>
          <a:p>
            <a:pPr lvl="1"/>
            <a:r>
              <a:rPr lang="en-US" altLang="en-US" sz="2400" dirty="0"/>
              <a:t>The Downward Closure Property </a:t>
            </a:r>
            <a:r>
              <a:rPr lang="en-US" altLang="en-US" sz="2400" dirty="0" smtClean="0"/>
              <a:t>and 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Algorithm</a:t>
            </a:r>
          </a:p>
          <a:p>
            <a:pPr lvl="1" defTabSz="1219110"/>
            <a:r>
              <a:rPr lang="en-US" altLang="en-US" sz="24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400" dirty="0" err="1">
                <a:solidFill>
                  <a:prstClr val="black"/>
                </a:solidFill>
              </a:rPr>
              <a:t>Apriori</a:t>
            </a:r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altLang="en-US" sz="24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FPGrowth</a:t>
            </a:r>
            <a:r>
              <a:rPr lang="en-US" altLang="en-US" sz="2400" dirty="0"/>
              <a:t>:  A Frequent Pattern-Growth Approach</a:t>
            </a:r>
          </a:p>
          <a:p>
            <a:pPr lvl="1"/>
            <a:r>
              <a:rPr lang="en-US" altLang="en-US" sz="2400" dirty="0"/>
              <a:t>Mining Closed Patterns </a:t>
            </a:r>
          </a:p>
          <a:p>
            <a:pPr marL="457200" indent="-457200">
              <a:buSzTx/>
            </a:pPr>
            <a:r>
              <a:rPr lang="en-US" altLang="en-US" sz="2400" dirty="0"/>
              <a:t>Which Patterns Are Interesting?—Pattern Evaluation Methods</a:t>
            </a:r>
          </a:p>
          <a:p>
            <a:pPr lvl="1"/>
            <a:r>
              <a:rPr lang="en-US" altLang="en-US" sz="2400" dirty="0" smtClean="0"/>
              <a:t>Interestingness Measures: Lift and</a:t>
            </a:r>
            <a:r>
              <a:rPr lang="en-US" altLang="en-US" sz="2400" dirty="0"/>
              <a:t> </a:t>
            </a:r>
            <a:r>
              <a:rPr lang="el-GR" altLang="en-US" sz="2400" dirty="0" smtClean="0">
                <a:ea typeface="MingLiU" pitchFamily="49" charset="-120"/>
              </a:rPr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Null-Invariant Measures</a:t>
            </a:r>
          </a:p>
          <a:p>
            <a:pPr lvl="1"/>
            <a:r>
              <a:rPr lang="en-US" altLang="en-US" sz="2400" dirty="0"/>
              <a:t>Comparison of Interestingness </a:t>
            </a:r>
            <a:r>
              <a:rPr lang="en-US" altLang="en-US" sz="2400" dirty="0" smtClean="0"/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306682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References (I) Basic Concepts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47800"/>
            <a:ext cx="11111345" cy="460201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R. Agrawal, T. </a:t>
            </a:r>
            <a:r>
              <a:rPr lang="en-US" altLang="en-US" sz="2400" dirty="0" err="1" smtClean="0">
                <a:latin typeface="Calibri" pitchFamily="34" charset="0"/>
              </a:rPr>
              <a:t>Imielinski</a:t>
            </a:r>
            <a:r>
              <a:rPr lang="en-US" altLang="en-US" sz="2400" dirty="0" smtClean="0">
                <a:latin typeface="Calibri" pitchFamily="34" charset="0"/>
              </a:rPr>
              <a:t>, and A. Swami, “Mining association rules between sets of items in large databases”,  in Proc. of SIGMOD'93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R. J. </a:t>
            </a:r>
            <a:r>
              <a:rPr lang="en-US" altLang="en-US" sz="2400" dirty="0" err="1" smtClean="0">
                <a:latin typeface="Calibri" pitchFamily="34" charset="0"/>
              </a:rPr>
              <a:t>Bayardo</a:t>
            </a:r>
            <a:r>
              <a:rPr lang="en-US" altLang="en-US" sz="2400" dirty="0" smtClean="0">
                <a:latin typeface="Calibri" pitchFamily="34" charset="0"/>
              </a:rPr>
              <a:t>, “Efficiently mining long patterns from databases”, in Proc. of SIGMOD'98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N. </a:t>
            </a:r>
            <a:r>
              <a:rPr lang="en-US" altLang="en-US" sz="2400" dirty="0" err="1" smtClean="0">
                <a:latin typeface="Calibri" pitchFamily="34" charset="0"/>
              </a:rPr>
              <a:t>Pasquier</a:t>
            </a:r>
            <a:r>
              <a:rPr lang="en-US" altLang="en-US" sz="2400" dirty="0" smtClean="0">
                <a:latin typeface="Calibri" pitchFamily="34" charset="0"/>
              </a:rPr>
              <a:t>, Y. </a:t>
            </a:r>
            <a:r>
              <a:rPr lang="en-US" altLang="en-US" sz="2400" dirty="0" err="1" smtClean="0">
                <a:latin typeface="Calibri" pitchFamily="34" charset="0"/>
              </a:rPr>
              <a:t>Bastide</a:t>
            </a:r>
            <a:r>
              <a:rPr lang="en-US" altLang="en-US" sz="2400" dirty="0" smtClean="0">
                <a:latin typeface="Calibri" pitchFamily="34" charset="0"/>
              </a:rPr>
              <a:t>, R. </a:t>
            </a:r>
            <a:r>
              <a:rPr lang="en-US" altLang="en-US" sz="2400" dirty="0" err="1" smtClean="0">
                <a:latin typeface="Calibri" pitchFamily="34" charset="0"/>
              </a:rPr>
              <a:t>Taouil</a:t>
            </a:r>
            <a:r>
              <a:rPr lang="en-US" altLang="en-US" sz="2400" dirty="0" smtClean="0">
                <a:latin typeface="Calibri" pitchFamily="34" charset="0"/>
              </a:rPr>
              <a:t>, and L. </a:t>
            </a:r>
            <a:r>
              <a:rPr lang="en-US" altLang="en-US" sz="2400" dirty="0" err="1" smtClean="0">
                <a:latin typeface="Calibri" pitchFamily="34" charset="0"/>
              </a:rPr>
              <a:t>Lakhal</a:t>
            </a:r>
            <a:r>
              <a:rPr lang="en-US" altLang="en-US" sz="2400" dirty="0" smtClean="0">
                <a:latin typeface="Calibri" pitchFamily="34" charset="0"/>
              </a:rPr>
              <a:t>, “Discovering frequent closed </a:t>
            </a:r>
            <a:r>
              <a:rPr lang="en-US" altLang="en-US" sz="2400" dirty="0" err="1" smtClean="0">
                <a:latin typeface="Calibri" pitchFamily="34" charset="0"/>
              </a:rPr>
              <a:t>itemsets</a:t>
            </a:r>
            <a:r>
              <a:rPr lang="en-US" altLang="en-US" sz="2400" dirty="0" smtClean="0">
                <a:latin typeface="Calibri" pitchFamily="34" charset="0"/>
              </a:rPr>
              <a:t> for association rules”, in Proc. of ICDT'99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J. Han, H. Cheng, D. Xin, and X. Yan, “Frequent Pattern Mining: Current Status and Future Directions”, Data Mining and Knowledge Discovery, 15(1): 55-86, 2007</a:t>
            </a:r>
          </a:p>
        </p:txBody>
      </p:sp>
    </p:spTree>
    <p:extLst>
      <p:ext uri="{BB962C8B-B14F-4D97-AF65-F5344CB8AC3E}">
        <p14:creationId xmlns:p14="http://schemas.microsoft.com/office/powerpoint/2010/main" val="69673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41218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References (</a:t>
            </a:r>
            <a:r>
              <a:rPr lang="en-US" altLang="en-US" sz="4000" dirty="0" smtClean="0"/>
              <a:t>II) Efficient Pattern Mining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19200"/>
            <a:ext cx="11176000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R. Agrawal and R. </a:t>
            </a:r>
            <a:r>
              <a:rPr lang="en-US" altLang="en-US" sz="2000" dirty="0" err="1" smtClean="0"/>
              <a:t>Srikant</a:t>
            </a:r>
            <a:r>
              <a:rPr lang="en-US" altLang="en-US" sz="2000" dirty="0" smtClean="0"/>
              <a:t>, “Fast algorithms for mining association rules”, VLDB'94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A. </a:t>
            </a:r>
            <a:r>
              <a:rPr lang="en-US" altLang="en-US" sz="2000" dirty="0" err="1" smtClean="0"/>
              <a:t>Savasere</a:t>
            </a:r>
            <a:r>
              <a:rPr lang="en-US" altLang="en-US" sz="2000" dirty="0" smtClean="0"/>
              <a:t>, E. </a:t>
            </a:r>
            <a:r>
              <a:rPr lang="en-US" altLang="en-US" sz="2000" dirty="0" err="1" smtClean="0"/>
              <a:t>Omiecinski</a:t>
            </a:r>
            <a:r>
              <a:rPr lang="en-US" altLang="en-US" sz="2000" dirty="0" smtClean="0"/>
              <a:t>, and S. </a:t>
            </a:r>
            <a:r>
              <a:rPr lang="en-US" altLang="en-US" sz="2000" dirty="0" err="1" smtClean="0"/>
              <a:t>Navathe</a:t>
            </a:r>
            <a:r>
              <a:rPr lang="en-US" altLang="en-US" sz="2000" dirty="0" smtClean="0"/>
              <a:t>, “An efficient algorithm for mining association rules in large databases”, VLDB'95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J. S. Park, M. S. Chen, and P. S. Yu, “An effective hash-based algorithm for mining association rules”, SIGMOD'95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S. </a:t>
            </a:r>
            <a:r>
              <a:rPr lang="en-US" altLang="en-US" sz="2000" dirty="0" err="1" smtClean="0"/>
              <a:t>Sarawagi</a:t>
            </a:r>
            <a:r>
              <a:rPr lang="en-US" altLang="en-US" sz="2000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sz="2000" dirty="0" smtClean="0"/>
              <a:t>M. J. </a:t>
            </a:r>
            <a:r>
              <a:rPr lang="en-US" altLang="en-US" sz="2000" dirty="0" err="1" smtClean="0"/>
              <a:t>Zaki</a:t>
            </a:r>
            <a:r>
              <a:rPr lang="en-US" altLang="en-US" sz="2000" dirty="0" smtClean="0"/>
              <a:t>, S. </a:t>
            </a:r>
            <a:r>
              <a:rPr lang="en-US" altLang="en-US" sz="2000" dirty="0" err="1" smtClean="0"/>
              <a:t>Parthasarathy</a:t>
            </a:r>
            <a:r>
              <a:rPr lang="en-US" altLang="en-US" sz="2000" dirty="0" smtClean="0"/>
              <a:t>, M. </a:t>
            </a:r>
            <a:r>
              <a:rPr lang="en-US" altLang="en-US" sz="2000" dirty="0" err="1" smtClean="0"/>
              <a:t>Ogihara</a:t>
            </a:r>
            <a:r>
              <a:rPr lang="en-US" altLang="en-US" sz="2000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sz="2000" dirty="0" smtClean="0"/>
              <a:t>J. Han, J. Pei, and Y. Yin, “Mining frequent patterns without candidate generation”, SIGMOD’00</a:t>
            </a:r>
          </a:p>
          <a:p>
            <a:r>
              <a:rPr lang="en-US" altLang="en-US" sz="2000" dirty="0" smtClean="0"/>
              <a:t>M. J. </a:t>
            </a:r>
            <a:r>
              <a:rPr lang="en-US" altLang="en-US" sz="2000" dirty="0" err="1" smtClean="0"/>
              <a:t>Zaki</a:t>
            </a:r>
            <a:r>
              <a:rPr lang="en-US" altLang="en-US" sz="2000" dirty="0" smtClean="0"/>
              <a:t> and Hsiao, “CHARM: An Efficient Algorithm for Closed </a:t>
            </a:r>
            <a:r>
              <a:rPr lang="en-US" altLang="en-US" sz="2000" dirty="0" err="1" smtClean="0"/>
              <a:t>Itemset</a:t>
            </a:r>
            <a:r>
              <a:rPr lang="en-US" altLang="en-US" sz="2000" dirty="0" smtClean="0"/>
              <a:t> Mining”, SDM'02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J. Wang, J. Han, and J. Pei, “CLOSET+: Searching for the Best Strategies for Mining Frequent Closed </a:t>
            </a:r>
            <a:r>
              <a:rPr lang="en-US" altLang="en-US" sz="2000" dirty="0" err="1" smtClean="0"/>
              <a:t>Itemsets</a:t>
            </a:r>
            <a:r>
              <a:rPr lang="en-US" altLang="en-US" sz="2000" dirty="0" smtClean="0"/>
              <a:t>”, KDD'03</a:t>
            </a:r>
          </a:p>
          <a:p>
            <a:r>
              <a:rPr lang="en-US" altLang="en-US" sz="2000" dirty="0" smtClean="0"/>
              <a:t>C. C. Aggarwal, M.A., </a:t>
            </a:r>
            <a:r>
              <a:rPr lang="en-US" altLang="en-US" sz="2000" dirty="0" err="1" smtClean="0"/>
              <a:t>Bhuiyan</a:t>
            </a:r>
            <a:r>
              <a:rPr lang="en-US" altLang="en-US" sz="2000" dirty="0" smtClean="0"/>
              <a:t>, M. A. Hasan, “Frequent Pattern Mining Algorithms: A Survey”, in Aggarwal and Han (eds.): Frequent Pattern Mining, Springer, 2014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54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684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References (</a:t>
            </a:r>
            <a:r>
              <a:rPr lang="en-US" altLang="en-US" dirty="0" smtClean="0"/>
              <a:t>III) Pattern Evaluation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277600" cy="5105400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C. C. Aggarwal and P. S. Yu.  A New Framework for </a:t>
            </a:r>
            <a:r>
              <a:rPr lang="en-US" altLang="en-US" dirty="0" err="1" smtClean="0">
                <a:latin typeface="Calibri" pitchFamily="34" charset="0"/>
              </a:rPr>
              <a:t>Itemset</a:t>
            </a:r>
            <a:r>
              <a:rPr lang="en-US" altLang="en-US" dirty="0" smtClean="0">
                <a:latin typeface="Calibri" pitchFamily="34" charset="0"/>
              </a:rPr>
              <a:t> Generation. PODS’98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S. </a:t>
            </a:r>
            <a:r>
              <a:rPr lang="en-US" altLang="en-US" dirty="0" err="1" smtClean="0">
                <a:latin typeface="Calibri" pitchFamily="34" charset="0"/>
              </a:rPr>
              <a:t>Brin</a:t>
            </a:r>
            <a:r>
              <a:rPr lang="en-US" altLang="en-US" dirty="0" smtClean="0">
                <a:latin typeface="Calibri" pitchFamily="34" charset="0"/>
              </a:rPr>
              <a:t>, R. </a:t>
            </a:r>
            <a:r>
              <a:rPr lang="en-US" altLang="en-US" dirty="0" err="1" smtClean="0">
                <a:latin typeface="Calibri" pitchFamily="34" charset="0"/>
              </a:rPr>
              <a:t>Motwani</a:t>
            </a:r>
            <a:r>
              <a:rPr lang="en-US" altLang="en-US" dirty="0" smtClean="0">
                <a:latin typeface="Calibri" pitchFamily="34" charset="0"/>
              </a:rPr>
              <a:t>, and C. Silverstein.   Beyond market basket: Generalizing association rules to correlations.  SIGMOD'97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M. </a:t>
            </a:r>
            <a:r>
              <a:rPr lang="en-US" altLang="en-US" dirty="0" err="1" smtClean="0">
                <a:latin typeface="Calibri" pitchFamily="34" charset="0"/>
              </a:rPr>
              <a:t>Klemettinen</a:t>
            </a:r>
            <a:r>
              <a:rPr lang="en-US" altLang="en-US" dirty="0" smtClean="0">
                <a:latin typeface="Calibri" pitchFamily="34" charset="0"/>
              </a:rPr>
              <a:t>, H. </a:t>
            </a:r>
            <a:r>
              <a:rPr lang="en-US" altLang="en-US" dirty="0" err="1" smtClean="0">
                <a:latin typeface="Calibri" pitchFamily="34" charset="0"/>
              </a:rPr>
              <a:t>Mannila</a:t>
            </a:r>
            <a:r>
              <a:rPr lang="en-US" altLang="en-US" dirty="0" smtClean="0">
                <a:latin typeface="Calibri" pitchFamily="34" charset="0"/>
              </a:rPr>
              <a:t>, P. </a:t>
            </a:r>
            <a:r>
              <a:rPr lang="en-US" altLang="en-US" dirty="0" err="1" smtClean="0">
                <a:latin typeface="Calibri" pitchFamily="34" charset="0"/>
              </a:rPr>
              <a:t>Ronkainen</a:t>
            </a:r>
            <a:r>
              <a:rPr lang="en-US" altLang="en-US" dirty="0" smtClean="0">
                <a:latin typeface="Calibri" pitchFamily="34" charset="0"/>
              </a:rPr>
              <a:t>, H. </a:t>
            </a:r>
            <a:r>
              <a:rPr lang="en-US" altLang="en-US" dirty="0" err="1" smtClean="0">
                <a:latin typeface="Calibri" pitchFamily="34" charset="0"/>
              </a:rPr>
              <a:t>Toivonen</a:t>
            </a:r>
            <a:r>
              <a:rPr lang="en-US" altLang="en-US" dirty="0" smtClean="0">
                <a:latin typeface="Calibri" pitchFamily="34" charset="0"/>
              </a:rPr>
              <a:t>, and A. I. </a:t>
            </a:r>
            <a:r>
              <a:rPr lang="en-US" altLang="en-US" dirty="0" err="1" smtClean="0">
                <a:latin typeface="Calibri" pitchFamily="34" charset="0"/>
              </a:rPr>
              <a:t>Verkamo</a:t>
            </a:r>
            <a:r>
              <a:rPr lang="en-US" altLang="en-US" dirty="0" smtClean="0">
                <a:latin typeface="Calibri" pitchFamily="34" charset="0"/>
              </a:rPr>
              <a:t>.   Finding interesting rules from large sets of discovered association rules.  CIKM'94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E. </a:t>
            </a:r>
            <a:r>
              <a:rPr lang="en-US" altLang="en-US" dirty="0" err="1" smtClean="0">
                <a:latin typeface="Calibri" pitchFamily="34" charset="0"/>
              </a:rPr>
              <a:t>Omiecinski</a:t>
            </a:r>
            <a:r>
              <a:rPr lang="en-US" altLang="en-US" dirty="0" smtClean="0">
                <a:latin typeface="Calibri" pitchFamily="34" charset="0"/>
              </a:rPr>
              <a:t>.   Alternative Interest Measures for Mining Associations.  TKDE’03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P.-N. Tan, V. Kumar, and J. Srivastava.   Selecting the Right Interestingness Measure for Association Patterns.  KDD'02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T. Wu, Y. Chen and J. Han, Re-Examination of Interestingness Measures in Pattern Mining: A Unified Framework, Data Mining and Knowledge Discovery, 21(3):371-397, 2010</a:t>
            </a:r>
          </a:p>
        </p:txBody>
      </p:sp>
    </p:spTree>
    <p:extLst>
      <p:ext uri="{BB962C8B-B14F-4D97-AF65-F5344CB8AC3E}">
        <p14:creationId xmlns:p14="http://schemas.microsoft.com/office/powerpoint/2010/main" val="12804377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8288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5B381E-48EF-4DAC-9F51-2F8332536DD0}" type="datetime4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August 28, 2016</a:t>
            </a:fld>
            <a:endParaRPr lang="en-US" altLang="en-US" sz="1200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876800" y="6477000"/>
            <a:ext cx="28956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Data Mining: Concepts and Techniques</a:t>
            </a:r>
          </a:p>
        </p:txBody>
      </p:sp>
      <p:sp>
        <p:nvSpPr>
          <p:cNvPr id="665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6566" name="Picture 8" descr="104-0432_IM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84838"/>
            <a:ext cx="12192000" cy="9144001"/>
          </a:xfrm>
          <a:noFill/>
        </p:spPr>
      </p:pic>
    </p:spTree>
    <p:extLst>
      <p:ext uri="{BB962C8B-B14F-4D97-AF65-F5344CB8AC3E}">
        <p14:creationId xmlns:p14="http://schemas.microsoft.com/office/powerpoint/2010/main" val="32755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Pattern Discovery: Why Is It Important?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86880"/>
            <a:ext cx="10243127" cy="540788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Finding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inherent regularities </a:t>
            </a:r>
            <a:r>
              <a:rPr lang="en-US" altLang="en-US" dirty="0" smtClean="0">
                <a:latin typeface="Calibri" pitchFamily="34" charset="0"/>
              </a:rPr>
              <a:t>in a data set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Foundation</a:t>
            </a:r>
            <a:r>
              <a:rPr lang="en-US" altLang="en-US" dirty="0" smtClean="0">
                <a:latin typeface="Calibri" pitchFamily="34" charset="0"/>
              </a:rPr>
              <a:t> for many essential data mining tasks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Association, correlation, and causality analysis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Mining sequential, structural (e.g., sub-graph) patterns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Pattern analysis in spatiotemporal, multimedia, time-series, and stream data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Classification: Discriminative pattern-based analysis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Cluster analysis: Pattern-based subspace clustering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Broad applications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Market basket analysis, cross-marketing, catalog design, sale campaign analysis, Web log analysis, biological 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1426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109" y="228600"/>
            <a:ext cx="11148291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Basic Concepts: Frequent </a:t>
            </a:r>
            <a:r>
              <a:rPr lang="en-US" altLang="en-US" dirty="0" err="1"/>
              <a:t>Itemsets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Patterns</a:t>
            </a:r>
            <a:r>
              <a:rPr lang="en-US" altLang="en-US" dirty="0" smtClean="0"/>
              <a:t>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070" y="1267087"/>
            <a:ext cx="4996873" cy="4953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 err="1" smtClean="0">
                <a:solidFill>
                  <a:srgbClr val="FF0000"/>
                </a:solidFill>
                <a:latin typeface="Calibri" pitchFamily="34" charset="0"/>
              </a:rPr>
              <a:t>Itemset</a:t>
            </a:r>
            <a:r>
              <a:rPr lang="en-US" altLang="en-US" sz="2400" dirty="0" smtClean="0">
                <a:latin typeface="Calibri" pitchFamily="34" charset="0"/>
              </a:rPr>
              <a:t>: A set of one or more items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k-</a:t>
            </a:r>
            <a:r>
              <a:rPr lang="en-US" altLang="en-US" sz="2400" dirty="0" err="1" smtClean="0">
                <a:solidFill>
                  <a:srgbClr val="FF0000"/>
                </a:solidFill>
                <a:latin typeface="Calibri" pitchFamily="34" charset="0"/>
              </a:rPr>
              <a:t>itemset</a:t>
            </a:r>
            <a:r>
              <a:rPr lang="en-US" altLang="en-US" sz="2400" dirty="0">
                <a:latin typeface="Calibri" pitchFamily="34" charset="0"/>
              </a:rPr>
              <a:t>:</a:t>
            </a:r>
            <a:r>
              <a:rPr lang="en-US" altLang="en-US" sz="2400" dirty="0" smtClean="0">
                <a:latin typeface="Calibri" pitchFamily="34" charset="0"/>
              </a:rPr>
              <a:t>  X = {x</a:t>
            </a:r>
            <a:r>
              <a:rPr lang="en-US" altLang="en-US" sz="2400" baseline="-25000" dirty="0" smtClean="0">
                <a:latin typeface="Calibri" pitchFamily="34" charset="0"/>
              </a:rPr>
              <a:t>1</a:t>
            </a:r>
            <a:r>
              <a:rPr lang="en-US" altLang="en-US" sz="2400" dirty="0" smtClean="0">
                <a:latin typeface="Calibri" pitchFamily="34" charset="0"/>
              </a:rPr>
              <a:t>, …, </a:t>
            </a:r>
            <a:r>
              <a:rPr lang="en-US" altLang="en-US" sz="2400" dirty="0" err="1" smtClean="0">
                <a:latin typeface="Calibri" pitchFamily="34" charset="0"/>
              </a:rPr>
              <a:t>x</a:t>
            </a:r>
            <a:r>
              <a:rPr lang="en-US" altLang="en-US" sz="2400" baseline="-25000" dirty="0" err="1" smtClean="0">
                <a:latin typeface="Calibri" pitchFamily="34" charset="0"/>
              </a:rPr>
              <a:t>k</a:t>
            </a:r>
            <a:r>
              <a:rPr lang="en-US" altLang="en-US" sz="2400" dirty="0" smtClean="0">
                <a:latin typeface="Calibri" pitchFamily="34" charset="0"/>
              </a:rPr>
              <a:t>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</a:rPr>
              <a:t>absolute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</a:rPr>
              <a:t> support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</a:rPr>
              <a:t>count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n-US" altLang="en-US" sz="2400" dirty="0" smtClean="0">
                <a:latin typeface="Calibri" pitchFamily="34" charset="0"/>
              </a:rPr>
              <a:t>of X: Frequency or the number of occurrences of an </a:t>
            </a:r>
            <a:r>
              <a:rPr lang="en-US" altLang="en-US" sz="2400" dirty="0" err="1" smtClean="0">
                <a:latin typeface="Calibri" pitchFamily="34" charset="0"/>
              </a:rPr>
              <a:t>itemset</a:t>
            </a:r>
            <a:r>
              <a:rPr lang="en-US" altLang="en-US" sz="2400" dirty="0" smtClean="0">
                <a:latin typeface="Calibri" pitchFamily="34" charset="0"/>
              </a:rPr>
              <a:t> X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</a:rPr>
              <a:t>relative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support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, </a:t>
            </a:r>
            <a:r>
              <a:rPr lang="en-US" altLang="en-US" sz="2400" i="1" dirty="0" smtClean="0">
                <a:latin typeface="Calibri" pitchFamily="34" charset="0"/>
                <a:sym typeface="Symbol" pitchFamily="18" charset="2"/>
              </a:rPr>
              <a:t>s:  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probability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 that a transaction contains X)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An </a:t>
            </a:r>
            <a:r>
              <a:rPr lang="en-US" altLang="en-US" sz="2400" dirty="0" err="1" smtClean="0">
                <a:latin typeface="Calibri" pitchFamily="34" charset="0"/>
                <a:sym typeface="Symbol" pitchFamily="18" charset="2"/>
              </a:rPr>
              <a:t>itemset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 X is 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frequent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 if the support of X is no less than a </a:t>
            </a:r>
            <a:r>
              <a:rPr lang="en-US" altLang="en-US" sz="2400" i="1" dirty="0" err="1" smtClean="0">
                <a:latin typeface="Calibri" pitchFamily="34" charset="0"/>
                <a:sym typeface="Symbol" pitchFamily="18" charset="2"/>
              </a:rPr>
              <a:t>minsup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 threshold (denoted as </a:t>
            </a:r>
            <a:r>
              <a:rPr lang="el-GR" altLang="en-US" sz="2400" dirty="0" smtClean="0">
                <a:latin typeface="Calibri" pitchFamily="34" charset="0"/>
                <a:sym typeface="Symbol" pitchFamily="18" charset="2"/>
              </a:rPr>
              <a:t>σ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) </a:t>
            </a: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>
            <p:extLst/>
          </p:nvPr>
        </p:nvGraphicFramePr>
        <p:xfrm>
          <a:off x="5845985" y="1242178"/>
          <a:ext cx="5181600" cy="2193996"/>
        </p:xfrm>
        <a:graphic>
          <a:graphicData uri="http://schemas.openxmlformats.org/drawingml/2006/table">
            <a:tbl>
              <a:tblPr/>
              <a:tblGrid>
                <a:gridCol w="711200"/>
                <a:gridCol w="44704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771649" y="3490804"/>
            <a:ext cx="5024562" cy="270510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285744" indent="-28574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Let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 </a:t>
            </a:r>
            <a:r>
              <a:rPr lang="en-US" altLang="en-US" sz="2400" i="1" dirty="0" err="1" smtClean="0">
                <a:latin typeface="Calibri" panose="020F0502020204030204" pitchFamily="34" charset="0"/>
              </a:rPr>
              <a:t>minsup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Freq</a:t>
            </a:r>
            <a:r>
              <a:rPr lang="en-US" altLang="en-US" sz="2400" dirty="0">
                <a:latin typeface="Calibri" panose="020F0502020204030204" pitchFamily="34" charset="0"/>
              </a:rPr>
              <a:t>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Beer: </a:t>
            </a:r>
            <a:r>
              <a:rPr lang="en-US" altLang="en-US" sz="2400" dirty="0" smtClean="0">
                <a:latin typeface="Calibri" panose="020F0502020204030204" pitchFamily="34" charset="0"/>
              </a:rPr>
              <a:t>3 (60%); </a:t>
            </a:r>
            <a:r>
              <a:rPr lang="en-US" altLang="en-US" sz="2400" dirty="0">
                <a:latin typeface="Calibri" panose="020F0502020204030204" pitchFamily="34" charset="0"/>
              </a:rPr>
              <a:t>Nuts: </a:t>
            </a:r>
            <a:r>
              <a:rPr lang="en-US" altLang="en-US" sz="2400" dirty="0" smtClean="0">
                <a:latin typeface="Calibri" panose="020F0502020204030204" pitchFamily="34" charset="0"/>
              </a:rPr>
              <a:t>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Diaper</a:t>
            </a:r>
            <a:r>
              <a:rPr lang="en-US" altLang="en-US" sz="2400" dirty="0">
                <a:latin typeface="Calibri" panose="020F0502020204030204" pitchFamily="34" charset="0"/>
              </a:rPr>
              <a:t>: </a:t>
            </a:r>
            <a:r>
              <a:rPr lang="en-US" altLang="en-US" sz="2400" dirty="0" smtClean="0">
                <a:latin typeface="Calibri" panose="020F0502020204030204" pitchFamily="34" charset="0"/>
              </a:rPr>
              <a:t>4 (80%); Eggs</a:t>
            </a:r>
            <a:r>
              <a:rPr lang="en-US" altLang="en-US" sz="2400" dirty="0">
                <a:latin typeface="Calibri" panose="020F0502020204030204" pitchFamily="34" charset="0"/>
              </a:rPr>
              <a:t>: </a:t>
            </a:r>
            <a:r>
              <a:rPr lang="en-US" altLang="en-US" sz="2400" dirty="0" smtClean="0">
                <a:latin typeface="Calibri" panose="020F0502020204030204" pitchFamily="34" charset="0"/>
              </a:rPr>
              <a:t>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{Beer, Diaper}: </a:t>
            </a:r>
            <a:r>
              <a:rPr lang="en-US" altLang="en-US" sz="2400" dirty="0" smtClean="0">
                <a:latin typeface="Calibri" panose="020F0502020204030204" pitchFamily="34" charset="0"/>
              </a:rPr>
              <a:t>3 (60%)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152400"/>
            <a:ext cx="123952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From Frequent Itemsets to Association Rules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1215501"/>
            <a:ext cx="7213600" cy="5410200"/>
          </a:xfrm>
        </p:spPr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Association rules: </a:t>
            </a:r>
            <a:r>
              <a:rPr lang="en-US" altLang="en-US" sz="2400" i="1" dirty="0">
                <a:latin typeface="Calibri" panose="020F0502020204030204" pitchFamily="34" charset="0"/>
              </a:rPr>
              <a:t>X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alibri" panose="020F0502020204030204" pitchFamily="34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Support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Confidence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c: The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 conditional probabilit</a:t>
            </a:r>
            <a:r>
              <a:rPr lang="en-US" altLang="en-US" sz="2400" dirty="0" smtClean="0">
                <a:solidFill>
                  <a:schemeClr val="tx2"/>
                </a:solidFill>
                <a:latin typeface="Calibri" panose="020F0502020204030204" pitchFamily="34" charset="0"/>
                <a:sym typeface="Symbol" pitchFamily="18" charset="2"/>
              </a:rPr>
              <a:t>y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Y</a:t>
            </a:r>
            <a:endParaRPr lang="en-US" altLang="en-US" sz="2400" dirty="0" smtClean="0">
              <a:latin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c =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sup(X 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 smtClean="0">
                <a:latin typeface="Calibri" panose="020F0502020204030204" pitchFamily="34" charset="0"/>
              </a:rPr>
              <a:t>Association rule mining</a:t>
            </a:r>
            <a:r>
              <a:rPr lang="en-US" altLang="en-US" sz="2400" dirty="0" smtClean="0">
                <a:latin typeface="Calibri" panose="020F0502020204030204" pitchFamily="34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all</a:t>
            </a:r>
            <a:r>
              <a:rPr lang="en-US" altLang="en-US" sz="2400" dirty="0">
                <a:latin typeface="Calibri" panose="020F0502020204030204" pitchFamily="34" charset="0"/>
              </a:rPr>
              <a:t> of the </a:t>
            </a:r>
            <a:r>
              <a:rPr lang="en-US" altLang="en-US" sz="2400" dirty="0" smtClean="0">
                <a:latin typeface="Calibri" panose="020F0502020204030204" pitchFamily="34" charset="0"/>
              </a:rPr>
              <a:t>rules, </a:t>
            </a:r>
            <a:r>
              <a:rPr lang="en-US" altLang="en-US" sz="2400" i="1" dirty="0">
                <a:latin typeface="Calibri" panose="020F0502020204030204" pitchFamily="34" charset="0"/>
              </a:rPr>
              <a:t>X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2400" i="1" dirty="0" smtClean="0">
                <a:latin typeface="Calibri" panose="020F0502020204030204" pitchFamily="34" charset="0"/>
                <a:sym typeface="Wingdings" pitchFamily="2" charset="2"/>
              </a:rPr>
              <a:t>Y,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</a:rPr>
              <a:t>with minimum support and </a:t>
            </a:r>
            <a:r>
              <a:rPr lang="en-US" altLang="en-US" sz="2400" dirty="0" smtClean="0">
                <a:latin typeface="Calibri" panose="020F0502020204030204" pitchFamily="34" charset="0"/>
              </a:rPr>
              <a:t>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Frequent </a:t>
            </a:r>
            <a:r>
              <a:rPr lang="en-US" altLang="en-US" sz="2400" dirty="0" err="1" smtClean="0">
                <a:latin typeface="Calibri" panose="020F0502020204030204" pitchFamily="34" charset="0"/>
              </a:rPr>
              <a:t>itemsets</a:t>
            </a:r>
            <a:r>
              <a:rPr lang="en-US" altLang="en-US" sz="2400" dirty="0" smtClean="0">
                <a:latin typeface="Calibri" panose="020F0502020204030204" pitchFamily="34" charset="0"/>
              </a:rPr>
              <a:t>: Let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minsup</a:t>
            </a:r>
            <a:r>
              <a:rPr lang="en-US" altLang="en-US" sz="2400" i="1" dirty="0">
                <a:latin typeface="Calibri" panose="020F0502020204030204" pitchFamily="34" charset="0"/>
              </a:rPr>
              <a:t> = 50%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Freq. 1-itemsets: Beer: 3, Nuts: 3, Diaper: 4, Eggs: 3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Freq. 2-itemsets:  {Beer, Diaper}: </a:t>
            </a:r>
            <a:r>
              <a:rPr lang="en-US" altLang="en-US" sz="2400" dirty="0" smtClean="0">
                <a:latin typeface="Calibri" panose="020F0502020204030204" pitchFamily="34" charset="0"/>
              </a:rPr>
              <a:t>3</a:t>
            </a:r>
            <a:endParaRPr lang="en-US" altLang="en-US" sz="2400" i="1" dirty="0" smtClean="0">
              <a:latin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Association rules:  Let </a:t>
            </a:r>
            <a:r>
              <a:rPr lang="en-US" altLang="en-US" sz="2400" i="1" dirty="0" err="1" smtClean="0">
                <a:latin typeface="Calibri" panose="020F0502020204030204" pitchFamily="34" charset="0"/>
              </a:rPr>
              <a:t>minconf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</a:t>
            </a:r>
            <a:r>
              <a:rPr lang="en-US" altLang="en-US" sz="2400" i="1" dirty="0">
                <a:latin typeface="Calibri" panose="020F0502020204030204" pitchFamily="34" charset="0"/>
              </a:rPr>
              <a:t>= 50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%</a:t>
            </a:r>
            <a:endParaRPr lang="en-US" altLang="en-US" sz="2400" dirty="0" smtClean="0">
              <a:latin typeface="Calibri" panose="020F0502020204030204" pitchFamily="34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 smtClean="0">
                <a:latin typeface="Calibri" panose="020F0502020204030204" pitchFamily="34" charset="0"/>
              </a:rPr>
              <a:t>Beer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 Diaper 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(60%, 100%)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en-US" altLang="en-US" sz="2400" i="1" dirty="0" smtClean="0">
                <a:latin typeface="Calibri" panose="020F0502020204030204" pitchFamily="34" charset="0"/>
              </a:rPr>
              <a:t>Diaper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 Beer 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(60%, 75%)</a:t>
            </a:r>
          </a:p>
        </p:txBody>
      </p:sp>
      <p:sp>
        <p:nvSpPr>
          <p:cNvPr id="7174" name="Rectangle 38"/>
          <p:cNvSpPr>
            <a:spLocks noChangeArrowheads="1"/>
          </p:cNvSpPr>
          <p:nvPr/>
        </p:nvSpPr>
        <p:spPr bwMode="auto">
          <a:xfrm>
            <a:off x="4978400" y="5410200"/>
            <a:ext cx="711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en-US" sz="2400">
              <a:latin typeface="Calibri" pitchFamily="34" charset="0"/>
              <a:sym typeface="Symbol" pitchFamily="18" charset="2"/>
            </a:endParaRPr>
          </a:p>
        </p:txBody>
      </p:sp>
      <p:grpSp>
        <p:nvGrpSpPr>
          <p:cNvPr id="7175" name="Group 37"/>
          <p:cNvGrpSpPr>
            <a:grpSpLocks/>
          </p:cNvGrpSpPr>
          <p:nvPr/>
        </p:nvGrpSpPr>
        <p:grpSpPr bwMode="auto">
          <a:xfrm>
            <a:off x="390526" y="3448050"/>
            <a:ext cx="4410074" cy="2401888"/>
            <a:chOff x="152400" y="3810000"/>
            <a:chExt cx="4049726" cy="2630488"/>
          </a:xfrm>
        </p:grpSpPr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alibri" pitchFamily="34" charset="0"/>
                </a:rPr>
                <a:t>Containing diaper</a:t>
              </a:r>
              <a:endParaRPr lang="en-US" altLang="en-US" sz="2000" b="1" u="sng">
                <a:latin typeface="Calibri" pitchFamily="34" charset="0"/>
              </a:endParaRPr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alibri" pitchFamily="34" charset="0"/>
                </a:rPr>
                <a:t>Containing both</a:t>
              </a:r>
              <a:endParaRPr lang="en-US" altLang="en-US" sz="2000" b="1" u="sng">
                <a:latin typeface="Calibri" pitchFamily="34" charset="0"/>
              </a:endParaRPr>
            </a:p>
          </p:txBody>
        </p:sp>
        <p:sp>
          <p:nvSpPr>
            <p:cNvPr id="7184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461117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alibri" pitchFamily="34" charset="0"/>
                </a:rPr>
                <a:t>Containing beer</a:t>
              </a:r>
              <a:endParaRPr lang="en-US" altLang="en-US" sz="2000" b="1" u="sng" dirty="0">
                <a:latin typeface="Calibri" pitchFamily="34" charset="0"/>
              </a:endParaRPr>
            </a:p>
          </p:txBody>
        </p:sp>
        <p:sp>
          <p:nvSpPr>
            <p:cNvPr id="7185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7176" name="TextBox 2"/>
          <p:cNvSpPr txBox="1">
            <a:spLocks noChangeArrowheads="1"/>
          </p:cNvSpPr>
          <p:nvPr/>
        </p:nvSpPr>
        <p:spPr bwMode="auto">
          <a:xfrm>
            <a:off x="388486" y="5819745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itchFamily="34" charset="0"/>
              </a:rPr>
              <a:t>Note: </a:t>
            </a:r>
            <a:r>
              <a:rPr lang="en-US" altLang="en-US" sz="2000" dirty="0" err="1">
                <a:latin typeface="Calibri" pitchFamily="34" charset="0"/>
              </a:rPr>
              <a:t>Itemset</a:t>
            </a:r>
            <a:r>
              <a:rPr lang="en-US" altLang="en-US" sz="2000" dirty="0">
                <a:latin typeface="Calibri" pitchFamily="34" charset="0"/>
              </a:rPr>
              <a:t>: </a:t>
            </a:r>
            <a:r>
              <a:rPr lang="en-US" altLang="en-US" sz="2000" dirty="0">
                <a:latin typeface="Calibri" pitchFamily="34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alibri" pitchFamily="34" charset="0"/>
              </a:rPr>
              <a:t>otation!</a:t>
            </a:r>
          </a:p>
        </p:txBody>
      </p:sp>
      <p:sp>
        <p:nvSpPr>
          <p:cNvPr id="3" name="Rectangle 2"/>
          <p:cNvSpPr/>
          <p:nvPr/>
        </p:nvSpPr>
        <p:spPr>
          <a:xfrm>
            <a:off x="9084290" y="6057780"/>
            <a:ext cx="31077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8080"/>
                </a:solidFill>
                <a:latin typeface="Calibri" panose="020F0502020204030204" pitchFamily="34" charset="0"/>
              </a:rPr>
              <a:t>(Q: Are these </a:t>
            </a:r>
            <a:r>
              <a:rPr lang="en-US" altLang="en-US" sz="2400" dirty="0" smtClean="0">
                <a:solidFill>
                  <a:srgbClr val="008080"/>
                </a:solidFill>
                <a:latin typeface="Calibri" panose="020F0502020204030204" pitchFamily="34" charset="0"/>
              </a:rPr>
              <a:t>all rules?)</a:t>
            </a:r>
            <a:endParaRPr lang="en-US" altLang="en-US" sz="2400" dirty="0">
              <a:solidFill>
                <a:srgbClr val="00808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1" name="Group 44"/>
          <p:cNvGraphicFramePr>
            <a:graphicFrameLocks noGrp="1"/>
          </p:cNvGraphicFramePr>
          <p:nvPr>
            <p:extLst/>
          </p:nvPr>
        </p:nvGraphicFramePr>
        <p:xfrm>
          <a:off x="510443" y="1168986"/>
          <a:ext cx="4023457" cy="2193996"/>
        </p:xfrm>
        <a:graphic>
          <a:graphicData uri="http://schemas.openxmlformats.org/drawingml/2006/table">
            <a:tbl>
              <a:tblPr/>
              <a:tblGrid>
                <a:gridCol w="552240"/>
                <a:gridCol w="3471217"/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04981" y="434815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8728" y="4392020"/>
            <a:ext cx="752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445" y="425206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{Beer} </a:t>
            </a:r>
            <a:r>
              <a:rPr lang="en-US" altLang="en-US" sz="1800" b="1" dirty="0">
                <a:latin typeface="Calibri" pitchFamily="34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alibri" pitchFamily="34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5245" y="5478373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{Beer} </a:t>
            </a:r>
            <a:r>
              <a:rPr lang="en-US" altLang="en-US" sz="2000" dirty="0">
                <a:latin typeface="Calibri" pitchFamily="34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alibri" panose="020F0502020204030204" pitchFamily="34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endParaRPr lang="en-US" sz="20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93501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Challenge: There Are Too Many Frequent Patterns!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38250"/>
            <a:ext cx="11684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 long pattern contains a combinatorial number of sub-patterns</a:t>
            </a:r>
          </a:p>
          <a:p>
            <a:pPr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How many frequent </a:t>
            </a:r>
            <a:r>
              <a:rPr lang="en-US" altLang="en-US" sz="2400" dirty="0" err="1" smtClean="0">
                <a:latin typeface="Calibri" panose="020F0502020204030204" pitchFamily="34" charset="0"/>
              </a:rPr>
              <a:t>itemsets</a:t>
            </a:r>
            <a:r>
              <a:rPr lang="en-US" altLang="en-US" sz="2400" dirty="0" smtClean="0">
                <a:latin typeface="Calibri" panose="020F0502020204030204" pitchFamily="34" charset="0"/>
              </a:rPr>
              <a:t> does the following TDB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contain?</a:t>
            </a:r>
            <a:endParaRPr lang="en-US" altLang="en-US" sz="2400" dirty="0" smtClean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TDB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1:	 </a:t>
            </a:r>
            <a:r>
              <a:rPr lang="en-US" altLang="en-US" sz="2400" dirty="0" smtClean="0">
                <a:latin typeface="Calibri" panose="020F0502020204030204" pitchFamily="34" charset="0"/>
              </a:rPr>
              <a:t>T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50</a:t>
            </a:r>
            <a:r>
              <a:rPr lang="en-US" altLang="en-US" sz="2400" dirty="0" smtClean="0">
                <a:latin typeface="Calibri" panose="020F0502020204030204" pitchFamily="34" charset="0"/>
              </a:rPr>
              <a:t>};  T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Assuming (absolute) </a:t>
            </a:r>
            <a:r>
              <a:rPr lang="en-US" altLang="en-US" sz="2400" i="1" dirty="0" err="1" smtClean="0">
                <a:latin typeface="Calibri" panose="020F0502020204030204" pitchFamily="34" charset="0"/>
                <a:sym typeface="Wingdings" pitchFamily="2" charset="2"/>
              </a:rPr>
              <a:t>minsup</a:t>
            </a:r>
            <a:r>
              <a:rPr lang="en-US" altLang="en-US" sz="2400" i="1" dirty="0" smtClean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= 1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1-itemsets: 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50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51</a:t>
            </a:r>
            <a:r>
              <a:rPr lang="en-US" altLang="en-US" sz="2400" dirty="0" smtClean="0">
                <a:latin typeface="Calibri" panose="020F0502020204030204" pitchFamily="34" charset="0"/>
              </a:rPr>
              <a:t>}: 1,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2-itemsets: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}: </a:t>
            </a:r>
            <a:r>
              <a:rPr lang="en-US" altLang="en-US" sz="2400" dirty="0" smtClean="0">
                <a:latin typeface="Calibri" panose="020F0502020204030204" pitchFamily="34" charset="0"/>
              </a:rPr>
              <a:t>2,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51</a:t>
            </a:r>
            <a:r>
              <a:rPr lang="en-US" altLang="en-US" sz="2400" dirty="0">
                <a:latin typeface="Calibri" panose="020F0502020204030204" pitchFamily="34" charset="0"/>
              </a:rPr>
              <a:t>}: </a:t>
            </a:r>
            <a:r>
              <a:rPr lang="en-US" altLang="en-US" sz="2400" dirty="0" smtClean="0">
                <a:latin typeface="Calibri" panose="020F0502020204030204" pitchFamily="34" charset="0"/>
              </a:rPr>
              <a:t>1 …,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99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</a:t>
            </a:r>
            <a:r>
              <a:rPr lang="en-US" altLang="en-US" sz="2400" dirty="0" smtClean="0">
                <a:latin typeface="Calibri" panose="020F0502020204030204" pitchFamily="34" charset="0"/>
              </a:rPr>
              <a:t>1, 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…, …, …, …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99-itemsets: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99</a:t>
            </a:r>
            <a:r>
              <a:rPr lang="en-US" altLang="en-US" sz="2400" dirty="0" smtClean="0">
                <a:latin typeface="Calibri" panose="020F0502020204030204" pitchFamily="34" charset="0"/>
              </a:rPr>
              <a:t>}: 1,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3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}: 1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100-itemset: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In total:  (</a:t>
            </a:r>
            <a:r>
              <a:rPr lang="en-US" altLang="en-US" sz="2400" baseline="30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) + (</a:t>
            </a:r>
            <a:r>
              <a:rPr lang="en-US" altLang="en-US" sz="2400" baseline="30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) + … + (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baseline="30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0</a:t>
            </a:r>
            <a:r>
              <a:rPr lang="en-US" altLang="en-US" sz="2400" baseline="30000" dirty="0" smtClean="0">
                <a:latin typeface="Calibri" panose="020F0502020204030204" pitchFamily="34" charset="0"/>
              </a:rPr>
              <a:t>0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0</a:t>
            </a:r>
            <a:r>
              <a:rPr lang="en-US" altLang="en-US" sz="2400" baseline="30000" dirty="0" smtClean="0">
                <a:latin typeface="Calibri" panose="020F0502020204030204" pitchFamily="34" charset="0"/>
              </a:rPr>
              <a:t>0</a:t>
            </a:r>
            <a:r>
              <a:rPr lang="en-US" altLang="en-US" sz="2400" dirty="0" smtClean="0">
                <a:latin typeface="Calibri" panose="020F0502020204030204" pitchFamily="34" charset="0"/>
              </a:rPr>
              <a:t>) = 2</a:t>
            </a:r>
            <a:r>
              <a:rPr lang="en-US" altLang="en-US" sz="2400" baseline="30000" dirty="0" smtClean="0">
                <a:latin typeface="Calibri" panose="020F0502020204030204" pitchFamily="34" charset="0"/>
              </a:rPr>
              <a:t>100 </a:t>
            </a:r>
            <a:r>
              <a:rPr lang="en-US" altLang="en-US" sz="2400" dirty="0" smtClean="0">
                <a:latin typeface="Calibri" panose="020F0502020204030204" pitchFamily="34" charset="0"/>
              </a:rPr>
              <a:t>– 1 sub-patterns!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67946" y="5166590"/>
            <a:ext cx="2903303" cy="1200329"/>
            <a:chOff x="8472721" y="5214215"/>
            <a:chExt cx="2903303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8829674" y="5214215"/>
              <a:ext cx="2546350" cy="1200329"/>
            </a:xfrm>
            <a:prstGeom prst="rect">
              <a:avLst/>
            </a:prstGeom>
            <a:solidFill>
              <a:srgbClr val="F0CDB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too huge set for any computer to compute or store!</a:t>
              </a:r>
              <a:endParaRPr lang="en-US" sz="2400" dirty="0"/>
            </a:p>
          </p:txBody>
        </p:sp>
        <p:sp>
          <p:nvSpPr>
            <p:cNvPr id="3" name="Left Arrow 2"/>
            <p:cNvSpPr/>
            <p:nvPr/>
          </p:nvSpPr>
          <p:spPr>
            <a:xfrm rot="20809500">
              <a:off x="8472721" y="5609592"/>
              <a:ext cx="371475" cy="3333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8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8682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Expressing Patterns in Compressed Form: Closed 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316" y="1233218"/>
            <a:ext cx="9117811" cy="539849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How to handle such a challenge?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Solution 1: </a:t>
            </a:r>
            <a:r>
              <a:rPr lang="en-US" altLang="en-US" sz="2400" b="1" dirty="0" smtClean="0"/>
              <a:t>Closed patterns</a:t>
            </a:r>
            <a:r>
              <a:rPr lang="en-US" altLang="en-US" sz="2400" dirty="0" smtClean="0"/>
              <a:t>:  A pattern (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) X</a:t>
            </a:r>
            <a:r>
              <a:rPr lang="en-US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/>
              <a:t>is </a:t>
            </a:r>
            <a:r>
              <a:rPr lang="en-US" altLang="en-US" sz="2400" dirty="0" smtClean="0">
                <a:solidFill>
                  <a:srgbClr val="FF0000"/>
                </a:solidFill>
              </a:rPr>
              <a:t>closed</a:t>
            </a:r>
            <a:r>
              <a:rPr lang="en-US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/>
              <a:t>if X is </a:t>
            </a:r>
            <a:r>
              <a:rPr lang="en-US" altLang="en-US" sz="2400" i="1" dirty="0" smtClean="0"/>
              <a:t>frequent,</a:t>
            </a:r>
            <a:r>
              <a:rPr lang="en-US" altLang="en-US" sz="2400" dirty="0" smtClean="0"/>
              <a:t> and there exists </a:t>
            </a:r>
            <a:r>
              <a:rPr lang="en-US" altLang="en-US" sz="2400" i="1" dirty="0" smtClean="0"/>
              <a:t>no super-pattern </a:t>
            </a:r>
            <a:r>
              <a:rPr lang="en-US" altLang="en-US" sz="2400" dirty="0" smtClean="0"/>
              <a:t>Y </a:t>
            </a:r>
            <a:r>
              <a:rPr lang="he-IL" altLang="en-US" sz="2400" dirty="0" smtClean="0"/>
              <a:t>כ</a:t>
            </a:r>
            <a:r>
              <a:rPr lang="en-US" altLang="en-US" sz="2400" dirty="0" smtClean="0"/>
              <a:t> X, </a:t>
            </a:r>
            <a:r>
              <a:rPr lang="en-US" altLang="en-US" sz="2400" i="1" dirty="0" smtClean="0"/>
              <a:t>with the same support</a:t>
            </a:r>
            <a:r>
              <a:rPr lang="en-US" altLang="en-US" sz="2400" dirty="0" smtClean="0"/>
              <a:t> as X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Let Transaction DB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</a:t>
            </a:r>
            <a:r>
              <a:rPr lang="en-US" altLang="en-US" sz="2400" baseline="-25000" dirty="0"/>
              <a:t>   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};  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Suppose </a:t>
            </a:r>
            <a:r>
              <a:rPr lang="en-US" altLang="en-US" sz="2400" i="1" dirty="0" err="1">
                <a:latin typeface="Calibri" pitchFamily="34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alibri" pitchFamily="34" charset="0"/>
                <a:sym typeface="Wingdings" pitchFamily="2" charset="2"/>
              </a:rPr>
              <a:t>= </a:t>
            </a:r>
            <a:r>
              <a:rPr lang="en-US" altLang="en-US" sz="2400" dirty="0" smtClean="0">
                <a:latin typeface="Calibri" pitchFamily="34" charset="0"/>
                <a:sym typeface="Wingdings" pitchFamily="2" charset="2"/>
              </a:rPr>
              <a:t>1. </a:t>
            </a:r>
            <a:r>
              <a:rPr lang="en-US" altLang="en-US" sz="2400" dirty="0" smtClean="0"/>
              <a:t>How </a:t>
            </a:r>
            <a:r>
              <a:rPr lang="en-US" altLang="en-US" sz="2400" dirty="0"/>
              <a:t>many closed patterns does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contain?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 smtClean="0"/>
              <a:t> Two:  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: “{a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2”;  P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: “{a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1”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Closed pattern </a:t>
            </a:r>
            <a:r>
              <a:rPr lang="en-US" altLang="en-US" sz="2400" dirty="0" smtClean="0"/>
              <a:t>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lossless compression </a:t>
            </a:r>
            <a:r>
              <a:rPr lang="en-US" altLang="en-US" sz="2400" dirty="0" smtClean="0"/>
              <a:t>of frequent patterns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You will still be able to say: “{a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…, 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2</a:t>
            </a:r>
            <a:r>
              <a:rPr lang="en-US" altLang="en-US" sz="2400" dirty="0" smtClean="0"/>
              <a:t>”, “{a</a:t>
            </a:r>
            <a:r>
              <a:rPr lang="en-US" altLang="en-US" sz="2400" baseline="-25000" dirty="0" smtClean="0"/>
              <a:t>5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51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1”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597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22341</TotalTime>
  <Words>4762</Words>
  <Application>Microsoft Office PowerPoint</Application>
  <PresentationFormat>Widescreen</PresentationFormat>
  <Paragraphs>882</Paragraphs>
  <Slides>48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MingLiU</vt:lpstr>
      <vt:lpstr>MS PGothic</vt:lpstr>
      <vt:lpstr>MS PGothic</vt:lpstr>
      <vt:lpstr>Abadi MT Condensed Extra Bold</vt:lpstr>
      <vt:lpstr>Arial</vt:lpstr>
      <vt:lpstr>Berlin Sans FB Demi</vt:lpstr>
      <vt:lpstr>Calibri</vt:lpstr>
      <vt:lpstr>Symbol</vt:lpstr>
      <vt:lpstr>Tahoma</vt:lpstr>
      <vt:lpstr>Times New Roman</vt:lpstr>
      <vt:lpstr>Verdana</vt:lpstr>
      <vt:lpstr>Wingdings</vt:lpstr>
      <vt:lpstr>Wingdings 3</vt:lpstr>
      <vt:lpstr>Retrospect</vt:lpstr>
      <vt:lpstr>Equation</vt:lpstr>
      <vt:lpstr>CS 412 Intro. to Data Mining</vt:lpstr>
      <vt:lpstr>PowerPoint Presentation</vt:lpstr>
      <vt:lpstr>Chapter 6: Mining Frequent Patterns, Association and Correlations: Basic Concepts and Methods</vt:lpstr>
      <vt:lpstr>What Is Pattern Discovery?</vt:lpstr>
      <vt:lpstr>Pattern Discovery: Why Is It Important?</vt:lpstr>
      <vt:lpstr>Basic Concepts: Frequent Itemsets (Patterns)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Chapter 6: 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Algorithm—An Example 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FPGrowth: Mining Frequent Patterns by Pattern Growth</vt:lpstr>
      <vt:lpstr>Example: Construct FP-tree from a Transational DB</vt:lpstr>
      <vt:lpstr>Divide and Conquer Based on Patterns and Data</vt:lpstr>
      <vt:lpstr>Mine Each Conditional Pattern-Base Recursively</vt:lpstr>
      <vt:lpstr>A Special Case: Single Prefix Path in FP-tree</vt:lpstr>
      <vt:lpstr>Scaling FP-growth by Database Projection</vt:lpstr>
      <vt:lpstr>CLOSET+: Mining Closed Itemsets by Pattern-Growth</vt:lpstr>
      <vt:lpstr>Chapter 6: Mining Frequent Patterns, Association and Correlations: Basic Concepts and Methods</vt:lpstr>
      <vt:lpstr>How to Judge if a Rule/Pattern Is Interesting?</vt:lpstr>
      <vt:lpstr>Limitation of the Support-Confidence Framework</vt:lpstr>
      <vt:lpstr>Interestingness Measure: Lift</vt:lpstr>
      <vt:lpstr>Interestingness Measure: χ2 </vt:lpstr>
      <vt:lpstr>Lift and χ2 : Are They Always Good Measures?</vt:lpstr>
      <vt:lpstr>Interestingness Measures &amp; Null-Invariance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Chapter 6: Mining Frequent Patterns, Association and Correlations: Basic Concepts and Methods</vt:lpstr>
      <vt:lpstr>Summary:  Mining Frequent Patterns, Association and Correlations</vt:lpstr>
      <vt:lpstr>References (I) Basic Concepts</vt:lpstr>
      <vt:lpstr>References (II) Efficient Pattern Mining Methods</vt:lpstr>
      <vt:lpstr>References (III) Pattern Evaluation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Admin</cp:lastModifiedBy>
  <cp:revision>960</cp:revision>
  <cp:lastPrinted>2015-09-24T15:46:10Z</cp:lastPrinted>
  <dcterms:created xsi:type="dcterms:W3CDTF">2014-06-02T15:06:14Z</dcterms:created>
  <dcterms:modified xsi:type="dcterms:W3CDTF">2016-08-29T02:54:18Z</dcterms:modified>
</cp:coreProperties>
</file>