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1292" r:id="rId2"/>
    <p:sldId id="1661" r:id="rId3"/>
    <p:sldId id="1662" r:id="rId4"/>
    <p:sldId id="1663" r:id="rId5"/>
    <p:sldId id="1664" r:id="rId6"/>
    <p:sldId id="1665" r:id="rId7"/>
    <p:sldId id="1666" r:id="rId8"/>
    <p:sldId id="1667" r:id="rId9"/>
    <p:sldId id="1747" r:id="rId10"/>
    <p:sldId id="1669" r:id="rId11"/>
    <p:sldId id="1670" r:id="rId12"/>
    <p:sldId id="1746" r:id="rId13"/>
    <p:sldId id="1672" r:id="rId14"/>
    <p:sldId id="1673" r:id="rId15"/>
    <p:sldId id="1674" r:id="rId16"/>
    <p:sldId id="1675" r:id="rId17"/>
    <p:sldId id="1676" r:id="rId18"/>
    <p:sldId id="1677" r:id="rId19"/>
    <p:sldId id="1678" r:id="rId20"/>
    <p:sldId id="1679" r:id="rId21"/>
    <p:sldId id="1680" r:id="rId22"/>
    <p:sldId id="1682" r:id="rId23"/>
    <p:sldId id="1683" r:id="rId24"/>
    <p:sldId id="1686" r:id="rId25"/>
    <p:sldId id="1687" r:id="rId26"/>
    <p:sldId id="1688" r:id="rId27"/>
    <p:sldId id="1748" r:id="rId28"/>
    <p:sldId id="1690" r:id="rId29"/>
    <p:sldId id="1691" r:id="rId30"/>
    <p:sldId id="1692" r:id="rId31"/>
    <p:sldId id="1693" r:id="rId32"/>
    <p:sldId id="1694" r:id="rId33"/>
    <p:sldId id="1695" r:id="rId34"/>
    <p:sldId id="1696" r:id="rId35"/>
    <p:sldId id="1697" r:id="rId36"/>
    <p:sldId id="1698" r:id="rId37"/>
    <p:sldId id="1749" r:id="rId38"/>
    <p:sldId id="1707" r:id="rId39"/>
    <p:sldId id="1708" r:id="rId40"/>
    <p:sldId id="1709" r:id="rId41"/>
    <p:sldId id="1710" r:id="rId42"/>
    <p:sldId id="1711" r:id="rId43"/>
    <p:sldId id="1712" r:id="rId44"/>
    <p:sldId id="1713" r:id="rId45"/>
    <p:sldId id="1714" r:id="rId46"/>
    <p:sldId id="1715" r:id="rId47"/>
    <p:sldId id="1716" r:id="rId48"/>
    <p:sldId id="1717" r:id="rId49"/>
    <p:sldId id="1718" r:id="rId50"/>
    <p:sldId id="1719" r:id="rId51"/>
    <p:sldId id="1720" r:id="rId52"/>
    <p:sldId id="1750" r:id="rId53"/>
    <p:sldId id="1722" r:id="rId54"/>
    <p:sldId id="1723" r:id="rId55"/>
    <p:sldId id="1724" r:id="rId56"/>
    <p:sldId id="1725" r:id="rId57"/>
    <p:sldId id="1726" r:id="rId58"/>
    <p:sldId id="1727" r:id="rId59"/>
    <p:sldId id="1751" r:id="rId60"/>
    <p:sldId id="1729" r:id="rId61"/>
    <p:sldId id="1731" r:id="rId62"/>
    <p:sldId id="1732" r:id="rId63"/>
    <p:sldId id="1734" r:id="rId64"/>
    <p:sldId id="1735" r:id="rId65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BC"/>
    <a:srgbClr val="E48312"/>
    <a:srgbClr val="94A088"/>
    <a:srgbClr val="008080"/>
    <a:srgbClr val="0033CC"/>
    <a:srgbClr val="0000CC"/>
    <a:srgbClr val="BD582C"/>
    <a:srgbClr val="7F7F7F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961" autoAdjust="0"/>
    <p:restoredTop sz="89744" autoAdjust="0"/>
  </p:normalViewPr>
  <p:slideViewPr>
    <p:cSldViewPr snapToGrid="0">
      <p:cViewPr varScale="1">
        <p:scale>
          <a:sx n="87" d="100"/>
          <a:sy n="87" d="100"/>
        </p:scale>
        <p:origin x="-72" y="-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8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5" Type="http://schemas.openxmlformats.org/officeDocument/2006/relationships/image" Target="../media/image23.e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70A63E-C667-4AC0-8176-DF644A0FB60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8181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5EC476-ADA0-4B8B-9C02-E341A210E4E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 : the expected information needed to classify a given sample</a:t>
            </a:r>
          </a:p>
          <a:p>
            <a:r>
              <a:rPr lang="en-US" altLang="en-US" smtClean="0"/>
              <a:t>E (entropy) : expected information based on the partitioning into subsets by A</a:t>
            </a:r>
          </a:p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30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0FB955-1A05-46BC-9E97-806C4BB938B5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506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6F9A96-B1C2-454F-A435-EAA583CB3B73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825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DCBD44-BA6F-47C3-9FCD-D068176CAEB4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3891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6A0700-62D1-4DF1-9C21-09E21633290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5289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0B2C22-A77C-4DAF-9C0E-930571BDEE41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067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34D9A1-129C-4562-96D2-C442A5B806E4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682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69DB74-F1D3-4DFC-9789-61FD98E371C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820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E2F585-E68E-4BA1-BE26-16783875BEB7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38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F947792-BF46-405C-86E9-4DC33AF8A072}" type="slidenum">
              <a:rPr lang="en-US" altLang="en-US"/>
              <a:pPr algn="r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5027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A90D65-3361-49DF-9B88-8772BDB9DA9D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4005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7D817D-466B-435F-9A4A-AFEE926AA9F0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2178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9E04DD-1528-45B0-AB91-7790C7D6DA45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9313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38BE43-7FFA-4047-A423-1046C144B80D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7705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7F75F5-BFD2-4DC2-B2DC-768467E6BDF9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5779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F947792-BF46-405C-86E9-4DC33AF8A072}" type="slidenum">
              <a:rPr lang="en-US" altLang="en-US">
                <a:solidFill>
                  <a:prstClr val="black"/>
                </a:solidFill>
              </a:rPr>
              <a:pPr algn="r">
                <a:spcBef>
                  <a:spcPct val="0"/>
                </a:spcBef>
              </a:pPr>
              <a:t>27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1634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5A7EE7-558B-4BEE-BB98-C5DCA5D432C0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159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F1B8A3-85F5-43BE-9C88-C460B9285F31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4650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D2C04B-58A1-4B5B-9FE0-CCA8FA76BAEC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3078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A1B803-A03C-4AF0-B832-2232D755746A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96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69C16F-83A6-4654-ACB4-E3597022A30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5538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436065-8218-40D6-861F-0D3B602C952A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136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2B3276-B21B-46AA-8A50-86AF7917B6FD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205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4C2BBE-EFD2-41B4-AE3C-60858669F699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0759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ADF1B5-D8D2-47D1-B188-20EBA14F6225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4536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45A8F0-8966-46AC-B0C6-0A66CA5E6FF0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6767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F947792-BF46-405C-86E9-4DC33AF8A072}" type="slidenum">
              <a:rPr lang="en-US" altLang="en-US">
                <a:solidFill>
                  <a:prstClr val="black"/>
                </a:solidFill>
              </a:rPr>
              <a:pPr algn="r">
                <a:spcBef>
                  <a:spcPct val="0"/>
                </a:spcBef>
              </a:pPr>
              <a:t>37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8595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583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544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9290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610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8558DE-5F4D-4D4D-8157-80D78941E4A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42281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5220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12D569-BC08-4C6E-B65B-15609C3C5776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1093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F7A8D1-D7B4-46FE-A248-78D7DB93A7C4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0958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19128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73338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23020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2630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2255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38663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5AAD565-6035-46DA-B48A-048725748494}" type="slidenum">
              <a:rPr lang="en-US" altLang="en-US"/>
              <a:pPr algn="r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392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87ACD3-78F1-4E49-B487-DCEF5659D42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8247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F947792-BF46-405C-86E9-4DC33AF8A072}" type="slidenum">
              <a:rPr lang="en-US" altLang="en-US">
                <a:solidFill>
                  <a:prstClr val="black"/>
                </a:solidFill>
              </a:rPr>
              <a:pPr algn="r">
                <a:spcBef>
                  <a:spcPct val="0"/>
                </a:spcBef>
              </a:pPr>
              <a:t>52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64960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09492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11968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88698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55824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5225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66457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F947792-BF46-405C-86E9-4DC33AF8A072}" type="slidenum">
              <a:rPr lang="en-US" altLang="en-US">
                <a:solidFill>
                  <a:prstClr val="black"/>
                </a:solidFill>
              </a:rPr>
              <a:pPr algn="r">
                <a:spcBef>
                  <a:spcPct val="0"/>
                </a:spcBef>
              </a:pPr>
              <a:t>59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77276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33481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85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F59A4E-2932-484D-B849-9A41887F34C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40647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51973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43232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44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A53201-DF1C-4DCE-A3D3-418E795DCC57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512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F947792-BF46-405C-86E9-4DC33AF8A072}" type="slidenum">
              <a:rPr lang="en-US" altLang="en-US">
                <a:solidFill>
                  <a:prstClr val="black"/>
                </a:solidFill>
              </a:rPr>
              <a:pPr algn="r">
                <a:spcBef>
                  <a:spcPct val="0"/>
                </a:spcBef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3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9D86FD-A244-42A4-AEDB-C28D6F30B35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899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51A89-488A-40F4-925D-3A8D716DC85C}" type="datetime4">
              <a:rPr lang="en-US"/>
              <a:pPr>
                <a:defRPr/>
              </a:pPr>
              <a:t>November 1, 2016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267200" y="6324600"/>
            <a:ext cx="38608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7563FD-6697-45D1-A120-28B4ECD114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2020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FFBA9-6F95-4F70-A0C1-45366D5DB750}" type="datetime4">
              <a:rPr lang="en-US"/>
              <a:pPr>
                <a:defRPr/>
              </a:pPr>
              <a:t>November 1, 2016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0B6D57-B021-463B-8D62-09A83E2EE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993140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EE658-57DF-4B39-B118-E03A2B79081A}" type="datetime4">
              <a:rPr lang="en-US"/>
              <a:pPr>
                <a:defRPr/>
              </a:pPr>
              <a:t>November 1, 2016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9DA83-A2E4-4BB2-82C9-33E7C745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2498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36636E-AA82-48A0-9724-8B30587E83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6136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7E9CF88-D109-4A11-9C8C-9AA1CCFBA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2250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11277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000500"/>
            <a:ext cx="11277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B188AE-0E67-4EDB-ADA3-3959A28F2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2767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5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Microsoft_Excel_97-2003_Worksheet1.xls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56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jpeg"/><Relationship Id="rId4" Type="http://schemas.openxmlformats.org/officeDocument/2006/relationships/image" Target="../media/image5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858"/>
            <a:ext cx="12192000" cy="995083"/>
          </a:xfrm>
        </p:spPr>
        <p:txBody>
          <a:bodyPr>
            <a:noAutofit/>
          </a:bodyPr>
          <a:lstStyle/>
          <a:p>
            <a:pPr algn="ctr" defTabSz="1219110"/>
            <a:r>
              <a:rPr lang="en-US" dirty="0" smtClean="0"/>
              <a:t>CS 412 Intro. to Data Mining</a:t>
            </a:r>
            <a:endParaRPr lang="en-US" b="1" spc="0" dirty="0">
              <a:solidFill>
                <a:prstClr val="black"/>
              </a:solidFill>
              <a:effectLst>
                <a:outerShdw blurRad="50800" dist="38100" dir="2700000" algn="tl" rotWithShape="0">
                  <a:scrgbClr r="0" g="0" b="0">
                    <a:alpha val="43000"/>
                  </a:scrgbClr>
                </a:outerShdw>
              </a:effectLst>
              <a:latin typeface="Abadi MT Condensed Extra Bold"/>
              <a:cs typeface="Abadi MT Condensed Extr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08725"/>
            <a:ext cx="12192000" cy="1039906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8. </a:t>
            </a:r>
            <a:r>
              <a:rPr lang="en-US" altLang="en-US" sz="3600" dirty="0"/>
              <a:t>Classification: Basic Concepts </a:t>
            </a:r>
            <a:endParaRPr lang="en-US" altLang="en-US" sz="3600" dirty="0" smtClean="0"/>
          </a:p>
          <a:p>
            <a:r>
              <a:rPr lang="en-US" dirty="0" smtClean="0"/>
              <a:t>Jiawei Han, Computer Science, Univ. Illinois at Urbana-Champaign, 2106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" y="6492879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Decision Tree Induction: An Example</a:t>
            </a:r>
            <a:endParaRPr lang="en-US" altLang="en-US" i="1" dirty="0" smtClean="0"/>
          </a:p>
        </p:txBody>
      </p:sp>
      <p:grpSp>
        <p:nvGrpSpPr>
          <p:cNvPr id="12292" name="Group 63"/>
          <p:cNvGrpSpPr>
            <a:grpSpLocks/>
          </p:cNvGrpSpPr>
          <p:nvPr/>
        </p:nvGrpSpPr>
        <p:grpSpPr bwMode="auto">
          <a:xfrm>
            <a:off x="708818" y="2852737"/>
            <a:ext cx="6311900" cy="3814763"/>
            <a:chOff x="766" y="1152"/>
            <a:chExt cx="3976" cy="2403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241" y="1766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0" name="Rectangle 27"/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1" name="Rectangle 28"/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2" name="Rectangle 29"/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31..40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14" name="Rectangle 62"/>
            <p:cNvSpPr>
              <a:spLocks noChangeArrowheads="1"/>
            </p:cNvSpPr>
            <p:nvPr/>
          </p:nvSpPr>
          <p:spPr bwMode="auto">
            <a:xfrm rot="21456844">
              <a:off x="3166" y="321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5" name="Rectangle 9"/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2316" name="Rectangle 10"/>
            <p:cNvSpPr>
              <a:spLocks noChangeArrowheads="1"/>
            </p:cNvSpPr>
            <p:nvPr/>
          </p:nvSpPr>
          <p:spPr bwMode="auto">
            <a:xfrm>
              <a:off x="3068" y="2784"/>
              <a:ext cx="81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2317" name="Rectangle 8"/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12293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858193"/>
              </p:ext>
            </p:extLst>
          </p:nvPr>
        </p:nvGraphicFramePr>
        <p:xfrm>
          <a:off x="6795293" y="1157843"/>
          <a:ext cx="4768057" cy="432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293" y="1157843"/>
                        <a:ext cx="4768057" cy="432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708818" y="1257301"/>
            <a:ext cx="5173663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Training data set: </a:t>
            </a:r>
            <a:r>
              <a:rPr lang="en-US" altLang="en-US" sz="2400" dirty="0" err="1"/>
              <a:t>Buys_computer</a:t>
            </a:r>
            <a:endParaRPr lang="en-US" altLang="en-US" sz="2400" dirty="0"/>
          </a:p>
          <a:p>
            <a:pPr eaLnBrk="1" hangingPunct="1">
              <a:spcBef>
                <a:spcPts val="60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The data set follows an example of Quinlan’s ID3 (Playing Tennis)</a:t>
            </a:r>
          </a:p>
          <a:p>
            <a:pPr eaLnBrk="1" hangingPunct="1">
              <a:spcBef>
                <a:spcPts val="60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Resulting tree:</a:t>
            </a:r>
          </a:p>
        </p:txBody>
      </p:sp>
    </p:spTree>
    <p:extLst>
      <p:ext uri="{BB962C8B-B14F-4D97-AF65-F5344CB8AC3E}">
        <p14:creationId xmlns:p14="http://schemas.microsoft.com/office/powerpoint/2010/main" val="3743080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49" y="152400"/>
            <a:ext cx="10868025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1975" y="1219199"/>
            <a:ext cx="10934700" cy="532447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Basic algorithm (a greedy algorithm)</a:t>
            </a:r>
          </a:p>
          <a:p>
            <a:pPr lvl="1" eaLnBrk="1" hangingPunct="1"/>
            <a:r>
              <a:rPr lang="en-US" altLang="en-US" sz="2400" dirty="0"/>
              <a:t>Tree is constructed in a </a:t>
            </a:r>
            <a:r>
              <a:rPr lang="en-US" altLang="en-US" sz="2400" b="1" dirty="0"/>
              <a:t>top-down recursive divide-and-conquer manner</a:t>
            </a:r>
          </a:p>
          <a:p>
            <a:pPr lvl="1" eaLnBrk="1" hangingPunct="1"/>
            <a:r>
              <a:rPr lang="en-US" altLang="en-US" sz="2400" dirty="0"/>
              <a:t>At start, all the training examples are at the root</a:t>
            </a:r>
          </a:p>
          <a:p>
            <a:pPr lvl="1" eaLnBrk="1" hangingPunct="1"/>
            <a:r>
              <a:rPr lang="en-US" altLang="en-US" sz="2400" dirty="0"/>
              <a:t>Attributes are categorical (if continuous-valued, they are discretized in advance)</a:t>
            </a:r>
          </a:p>
          <a:p>
            <a:pPr lvl="1" eaLnBrk="1" hangingPunct="1"/>
            <a:r>
              <a:rPr lang="en-US" altLang="en-US" sz="2400" dirty="0"/>
              <a:t>Examples are partitioned recursively based on selected attributes</a:t>
            </a:r>
          </a:p>
          <a:p>
            <a:pPr lvl="1" eaLnBrk="1" hangingPunct="1"/>
            <a:r>
              <a:rPr lang="en-US" altLang="en-US" sz="2400" dirty="0"/>
              <a:t>Test attributes are selected on the basis of a heuristic or statistical measure (e.g., </a:t>
            </a:r>
            <a:r>
              <a:rPr lang="en-US" altLang="en-US" sz="2400" b="1" dirty="0"/>
              <a:t>information gain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Conditions for stopping partitioning</a:t>
            </a:r>
          </a:p>
          <a:p>
            <a:pPr lvl="1" eaLnBrk="1" hangingPunct="1"/>
            <a:r>
              <a:rPr lang="en-US" altLang="en-US" sz="2400" dirty="0"/>
              <a:t>All samples for a given node belong to the same class</a:t>
            </a:r>
          </a:p>
          <a:p>
            <a:pPr lvl="1" eaLnBrk="1" hangingPunct="1"/>
            <a:r>
              <a:rPr lang="en-US" altLang="en-US" sz="2400" dirty="0"/>
              <a:t>There are no remaining attributes for further </a:t>
            </a:r>
            <a:r>
              <a:rPr lang="en-US" altLang="en-US" sz="2400" dirty="0" smtClean="0"/>
              <a:t>partitioning—</a:t>
            </a:r>
            <a:r>
              <a:rPr lang="en-US" altLang="en-US" sz="2400" b="1" dirty="0" smtClean="0"/>
              <a:t>majority </a:t>
            </a:r>
            <a:r>
              <a:rPr lang="en-US" altLang="en-US" sz="2400" b="1" dirty="0"/>
              <a:t>voting </a:t>
            </a:r>
            <a:r>
              <a:rPr lang="en-US" altLang="en-US" sz="2400" dirty="0"/>
              <a:t>is employed for classifying the leaf</a:t>
            </a:r>
          </a:p>
          <a:p>
            <a:pPr lvl="1" eaLnBrk="1" hangingPunct="1"/>
            <a:r>
              <a:rPr lang="en-US" altLang="en-US" sz="2400" dirty="0"/>
              <a:t>There are no samples left</a:t>
            </a:r>
          </a:p>
        </p:txBody>
      </p:sp>
    </p:spTree>
    <p:extLst>
      <p:ext uri="{BB962C8B-B14F-4D97-AF65-F5344CB8AC3E}">
        <p14:creationId xmlns:p14="http://schemas.microsoft.com/office/powerpoint/2010/main" val="35985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Brief Review of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08" y="1171575"/>
            <a:ext cx="11288497" cy="5384800"/>
          </a:xfrm>
        </p:spPr>
        <p:txBody>
          <a:bodyPr/>
          <a:lstStyle/>
          <a:p>
            <a:r>
              <a:rPr lang="en-US" sz="2400" dirty="0" smtClean="0"/>
              <a:t>Entropy (Information Theory)</a:t>
            </a:r>
          </a:p>
          <a:p>
            <a:pPr lvl="1"/>
            <a:r>
              <a:rPr lang="en-US" sz="2400" dirty="0" smtClean="0"/>
              <a:t>A measure of uncertainty associated with a random number</a:t>
            </a:r>
          </a:p>
          <a:p>
            <a:pPr lvl="1"/>
            <a:r>
              <a:rPr lang="en-US" sz="2400" dirty="0" smtClean="0"/>
              <a:t>Calculation:  For a discrete random variable Y taking m distinct values {y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}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Interpretation</a:t>
            </a:r>
          </a:p>
          <a:p>
            <a:pPr lvl="2"/>
            <a:r>
              <a:rPr lang="en-US" sz="2400" dirty="0" smtClean="0"/>
              <a:t>Higher entropy </a:t>
            </a:r>
            <a:r>
              <a:rPr lang="en-US" sz="2400" dirty="0" smtClean="0">
                <a:latin typeface="Calibri" panose="020F0502020204030204" pitchFamily="34" charset="0"/>
              </a:rPr>
              <a:t>→ higher uncertainty</a:t>
            </a:r>
          </a:p>
          <a:p>
            <a:pPr lvl="2"/>
            <a:r>
              <a:rPr lang="en-US" sz="2400" dirty="0" smtClean="0"/>
              <a:t>Lower </a:t>
            </a:r>
            <a:r>
              <a:rPr lang="en-US" sz="2400" dirty="0"/>
              <a:t>entropy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latin typeface="Calibri" panose="020F0502020204030204" pitchFamily="34" charset="0"/>
              </a:rPr>
              <a:t>lower uncertainty</a:t>
            </a:r>
            <a:endParaRPr lang="en-US" sz="2400" dirty="0" smtClean="0"/>
          </a:p>
          <a:p>
            <a:r>
              <a:rPr lang="en-US" sz="2400" dirty="0" smtClean="0"/>
              <a:t>Conditional entropy</a:t>
            </a:r>
            <a:endParaRPr lang="en-US" sz="2400" dirty="0"/>
          </a:p>
        </p:txBody>
      </p:sp>
      <p:pic>
        <p:nvPicPr>
          <p:cNvPr id="74754" name="Picture 2" descr="Image result for entr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294" y="3059182"/>
            <a:ext cx="2914581" cy="291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518884"/>
            <a:ext cx="6848475" cy="970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5685947"/>
            <a:ext cx="5734050" cy="939156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810750" y="6083532"/>
            <a:ext cx="801688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</a:rPr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32573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-247650" y="76200"/>
            <a:ext cx="12725399" cy="8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800" b="1" dirty="0">
                <a:latin typeface="Berlin Sans FB Demi" panose="020E0802020502020306" pitchFamily="34" charset="0"/>
              </a:rPr>
              <a:t>Attribute Selection Measure: Information Gain (ID3/C4.5)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33400" y="1066800"/>
            <a:ext cx="9753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Select the attribute with the highest information gain</a:t>
            </a: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Let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be the probability that an arbitrary tuple in D belongs to class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, estimated by |C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, D</a:t>
            </a:r>
            <a:r>
              <a:rPr lang="en-US" altLang="en-US" sz="2400" dirty="0"/>
              <a:t>|/|D|</a:t>
            </a: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Expected information (entropy) needed to classify a tuple in D:</a:t>
            </a: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Information </a:t>
            </a:r>
            <a:r>
              <a:rPr lang="en-US" altLang="en-US" sz="2400" dirty="0"/>
              <a:t>needed (after using A to split D into v partitions) to classify D:</a:t>
            </a: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Information </a:t>
            </a:r>
            <a:r>
              <a:rPr lang="en-US" altLang="en-US" sz="2400" dirty="0"/>
              <a:t>gained by branching on attribute A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84151"/>
              </p:ext>
            </p:extLst>
          </p:nvPr>
        </p:nvGraphicFramePr>
        <p:xfrm>
          <a:off x="6532562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1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2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68897"/>
              </p:ext>
            </p:extLst>
          </p:nvPr>
        </p:nvGraphicFramePr>
        <p:xfrm>
          <a:off x="5943599" y="4048126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599" y="4048126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50290"/>
              </p:ext>
            </p:extLst>
          </p:nvPr>
        </p:nvGraphicFramePr>
        <p:xfrm>
          <a:off x="5773738" y="5468938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5468938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8849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49" y="0"/>
            <a:ext cx="10963275" cy="9604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Attribute Selection: Information Gain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5546" y="1164035"/>
            <a:ext cx="5276850" cy="685801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400" dirty="0">
                <a:solidFill>
                  <a:srgbClr val="121328"/>
                </a:solidFill>
              </a:rPr>
              <a:t>Class P: </a:t>
            </a:r>
            <a:r>
              <a:rPr lang="en-US" altLang="en-US" sz="24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400" dirty="0">
                <a:solidFill>
                  <a:srgbClr val="121328"/>
                </a:solidFill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400" dirty="0">
                <a:solidFill>
                  <a:srgbClr val="121328"/>
                </a:solidFill>
              </a:rPr>
              <a:t>Class N: </a:t>
            </a:r>
            <a:r>
              <a:rPr lang="en-US" altLang="en-US" sz="24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400" dirty="0">
                <a:solidFill>
                  <a:srgbClr val="121328"/>
                </a:solidFill>
              </a:rPr>
              <a:t> = “no”</a:t>
            </a:r>
            <a:endParaRPr lang="en-US" altLang="en-US" sz="2400" dirty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48397" y="2756298"/>
            <a:ext cx="5353053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            </a:t>
            </a:r>
            <a:r>
              <a:rPr lang="en-US" altLang="en-US" sz="2400" dirty="0">
                <a:solidFill>
                  <a:srgbClr val="121328"/>
                </a:solidFill>
              </a:rPr>
              <a:t>means “age &lt;=30” has 5 out of 14 samples, with 2 </a:t>
            </a:r>
            <a:r>
              <a:rPr lang="en-US" altLang="en-US" sz="2400" dirty="0" err="1">
                <a:solidFill>
                  <a:srgbClr val="121328"/>
                </a:solidFill>
              </a:rPr>
              <a:t>yes’es</a:t>
            </a:r>
            <a:r>
              <a:rPr lang="en-US" altLang="en-US" sz="2400" dirty="0">
                <a:solidFill>
                  <a:srgbClr val="121328"/>
                </a:solidFill>
              </a:rPr>
              <a:t>  and 3 no’s.   Hence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32727"/>
              </p:ext>
            </p:extLst>
          </p:nvPr>
        </p:nvGraphicFramePr>
        <p:xfrm>
          <a:off x="1837531" y="2507259"/>
          <a:ext cx="3354388" cy="129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5" name="Worksheet" r:id="rId5" imgW="3352864" imgH="1495322" progId="Excel.Sheet.8">
                  <p:embed/>
                </p:oleObj>
              </mc:Choice>
              <mc:Fallback>
                <p:oleObj name="Worksheet" r:id="rId5" imgW="3352864" imgH="149532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531" y="2507259"/>
                        <a:ext cx="3354388" cy="1299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81494"/>
              </p:ext>
            </p:extLst>
          </p:nvPr>
        </p:nvGraphicFramePr>
        <p:xfrm>
          <a:off x="6692898" y="1185191"/>
          <a:ext cx="4117977" cy="133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Equation" r:id="rId7" imgW="2044700" imgH="812800" progId="Equation.3">
                  <p:embed/>
                </p:oleObj>
              </mc:Choice>
              <mc:Fallback>
                <p:oleObj name="Equation" r:id="rId7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898" y="1185191"/>
                        <a:ext cx="4117977" cy="133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6841"/>
              </p:ext>
            </p:extLst>
          </p:nvPr>
        </p:nvGraphicFramePr>
        <p:xfrm>
          <a:off x="7127873" y="5248671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7" name="Equation" r:id="rId9" imgW="3594100" imgH="1193800" progId="Equation.3">
                  <p:embed/>
                </p:oleObj>
              </mc:Choice>
              <mc:Fallback>
                <p:oleObj name="Equation" r:id="rId9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3" y="5248671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56813"/>
              </p:ext>
            </p:extLst>
          </p:nvPr>
        </p:nvGraphicFramePr>
        <p:xfrm>
          <a:off x="6988175" y="4247751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8" name="Equation" r:id="rId11" imgW="2552700" imgH="241300" progId="Equation.3">
                  <p:embed/>
                </p:oleObj>
              </mc:Choice>
              <mc:Fallback>
                <p:oleObj name="Equation" r:id="rId11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4247751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090327"/>
              </p:ext>
            </p:extLst>
          </p:nvPr>
        </p:nvGraphicFramePr>
        <p:xfrm>
          <a:off x="1114425" y="3814367"/>
          <a:ext cx="4947839" cy="300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9" name="Worksheet" r:id="rId13" imgW="6115431" imgH="4458208" progId="Excel.Sheet.8">
                  <p:embed/>
                </p:oleObj>
              </mc:Choice>
              <mc:Fallback>
                <p:oleObj name="Worksheet" r:id="rId13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814367"/>
                        <a:ext cx="4947839" cy="3009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70289"/>
              </p:ext>
            </p:extLst>
          </p:nvPr>
        </p:nvGraphicFramePr>
        <p:xfrm>
          <a:off x="5915025" y="2703115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0" name="Equation" r:id="rId15" imgW="583947" imgH="393529" progId="Equation.3">
                  <p:embed/>
                </p:oleObj>
              </mc:Choice>
              <mc:Fallback>
                <p:oleObj name="Equation" r:id="rId15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2703115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069490"/>
              </p:ext>
            </p:extLst>
          </p:nvPr>
        </p:nvGraphicFramePr>
        <p:xfrm>
          <a:off x="638175" y="1923674"/>
          <a:ext cx="5276850" cy="57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1" name="Equation" r:id="rId17" imgW="3314700" imgH="393700" progId="Equation.3">
                  <p:embed/>
                </p:oleObj>
              </mc:Choice>
              <mc:Fallback>
                <p:oleObj name="Equation" r:id="rId17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923674"/>
                        <a:ext cx="5276850" cy="57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5663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71451" y="0"/>
            <a:ext cx="12620625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Computing Information-Gain for Continuous-Valued Attributes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6" y="1143000"/>
            <a:ext cx="11025189" cy="5638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Must determine the </a:t>
            </a:r>
            <a:r>
              <a:rPr lang="en-US" altLang="en-US" sz="2400" b="1" i="1" dirty="0"/>
              <a:t>best split point</a:t>
            </a:r>
            <a:r>
              <a:rPr lang="en-US" altLang="en-US" sz="2400" b="1" dirty="0"/>
              <a:t> </a:t>
            </a:r>
            <a:r>
              <a:rPr lang="en-US" altLang="en-US" sz="2400" dirty="0"/>
              <a:t>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Typically, the midpoint between each pair of adjacent values is considered as a possible </a:t>
            </a:r>
            <a:r>
              <a:rPr lang="en-US" altLang="en-US" sz="2400" i="1" dirty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(a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+a</a:t>
            </a:r>
            <a:r>
              <a:rPr lang="en-US" altLang="en-US" sz="2400" baseline="-25000" dirty="0"/>
              <a:t>i+1</a:t>
            </a:r>
            <a:r>
              <a:rPr lang="en-US" altLang="en-US" sz="2400" dirty="0"/>
              <a:t>)/2 is the midpoint between the values of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and a</a:t>
            </a:r>
            <a:r>
              <a:rPr lang="en-US" altLang="en-US" sz="2400" baseline="-25000" dirty="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The point with the </a:t>
            </a:r>
            <a:r>
              <a:rPr lang="en-US" altLang="en-US" sz="2400" i="1" dirty="0"/>
              <a:t>minimum expected information requirement</a:t>
            </a:r>
            <a:r>
              <a:rPr lang="en-US" altLang="en-US" sz="2400" dirty="0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 dirty="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dirty="0"/>
              <a:t>D1 is the set of tuples in D satisfying A ≤ split-point, and D2 is the set of tuples in D satisfying A &gt; split-point</a:t>
            </a:r>
          </a:p>
        </p:txBody>
      </p:sp>
    </p:spTree>
    <p:extLst>
      <p:ext uri="{BB962C8B-B14F-4D97-AF65-F5344CB8AC3E}">
        <p14:creationId xmlns:p14="http://schemas.microsoft.com/office/powerpoint/2010/main" val="32648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10" descr="8splitinf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352788"/>
            <a:ext cx="10553700" cy="7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12192000" cy="977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Gain Ratio for Attribute Selection (C4.5)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571499" y="1323975"/>
            <a:ext cx="10839451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Information gain measure is biased towards attributes with a large number of values</a:t>
            </a:r>
          </a:p>
          <a:p>
            <a:pPr eaLnBrk="1" hangingPunct="1"/>
            <a:r>
              <a:rPr lang="en-US" altLang="en-US" dirty="0"/>
              <a:t>C4.5 (a successor of ID3) uses gain ratio to overcome the problem (normalization to information gain)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 err="1"/>
              <a:t>GainRatio</a:t>
            </a:r>
            <a:r>
              <a:rPr lang="en-US" altLang="en-US" dirty="0"/>
              <a:t>(A) = Gain(A)/</a:t>
            </a:r>
            <a:r>
              <a:rPr lang="en-US" altLang="en-US" dirty="0" err="1"/>
              <a:t>SplitInfo</a:t>
            </a:r>
            <a:r>
              <a:rPr lang="en-US" altLang="en-US" dirty="0"/>
              <a:t>(A)</a:t>
            </a:r>
          </a:p>
          <a:p>
            <a:pPr eaLnBrk="1" hangingPunct="1"/>
            <a:r>
              <a:rPr lang="en-US" altLang="en-US" dirty="0"/>
              <a:t>Ex.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 err="1"/>
              <a:t>gain_ratio</a:t>
            </a:r>
            <a:r>
              <a:rPr lang="en-US" altLang="en-US" dirty="0"/>
              <a:t>(income) = 0.029/1.557 = 0.019</a:t>
            </a:r>
          </a:p>
          <a:p>
            <a:pPr eaLnBrk="1" hangingPunct="1"/>
            <a:r>
              <a:rPr lang="en-US" altLang="en-US" dirty="0"/>
              <a:t>The attribute with the maximum gain ratio 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92089408"/>
              </p:ext>
            </p:extLst>
          </p:nvPr>
        </p:nvGraphicFramePr>
        <p:xfrm>
          <a:off x="3505200" y="2847975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5" imgW="2387600" imgH="457200" progId="Equation.3">
                  <p:embed/>
                </p:oleObj>
              </mc:Choice>
              <mc:Fallback>
                <p:oleObj name="Equation" r:id="rId5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47975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7140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8000" y="219075"/>
            <a:ext cx="11074400" cy="771525"/>
          </a:xfrm>
          <a:noFill/>
        </p:spPr>
        <p:txBody>
          <a:bodyPr vert="horz" lIns="92075" tIns="46038" rIns="92075" bIns="46038" rtlCol="0" anchor="b">
            <a:noAutofit/>
          </a:bodyPr>
          <a:lstStyle/>
          <a:p>
            <a:pPr eaLnBrk="1" hangingPunct="1"/>
            <a:r>
              <a:rPr lang="en-US" altLang="en-US" dirty="0" smtClean="0"/>
              <a:t>Gini Index (CART, IBM </a:t>
            </a:r>
            <a:r>
              <a:rPr lang="en-US" altLang="en-US" dirty="0" err="1" smtClean="0"/>
              <a:t>IntelligentMiner</a:t>
            </a:r>
            <a:r>
              <a:rPr lang="en-US" altLang="en-US" dirty="0" smtClean="0"/>
              <a:t>)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209675"/>
            <a:ext cx="10896600" cy="52673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 </a:t>
            </a:r>
            <a:r>
              <a:rPr lang="en-US" altLang="en-US" dirty="0"/>
              <a:t>contains examples from </a:t>
            </a:r>
            <a:r>
              <a:rPr lang="en-US" altLang="en-US" i="1" dirty="0"/>
              <a:t>n</a:t>
            </a:r>
            <a:r>
              <a:rPr lang="en-US" altLang="en-US" dirty="0"/>
              <a:t> classes, </a:t>
            </a:r>
            <a:r>
              <a:rPr lang="en-US" altLang="en-US" dirty="0" err="1"/>
              <a:t>gini</a:t>
            </a:r>
            <a:r>
              <a:rPr lang="en-US" altLang="en-US" dirty="0"/>
              <a:t> index,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  <a:buNone/>
            </a:pPr>
            <a:r>
              <a:rPr lang="en-US" altLang="en-US" dirty="0"/>
              <a:t>    		where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the relative frequency of class </a:t>
            </a:r>
            <a:r>
              <a:rPr lang="en-US" altLang="en-US" i="1" dirty="0"/>
              <a:t>j</a:t>
            </a:r>
            <a:r>
              <a:rPr lang="en-US" altLang="en-US" dirty="0"/>
              <a:t> in </a:t>
            </a:r>
            <a:r>
              <a:rPr lang="en-US" altLang="en-US" i="1" dirty="0"/>
              <a:t>D</a:t>
            </a:r>
          </a:p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</a:t>
            </a:r>
            <a:r>
              <a:rPr lang="en-US" altLang="en-US" dirty="0"/>
              <a:t>  is split on A into two subsets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dirty="0"/>
              <a:t>, the </a:t>
            </a:r>
            <a:r>
              <a:rPr lang="en-US" altLang="en-US" i="1" dirty="0" err="1"/>
              <a:t>gini</a:t>
            </a:r>
            <a:r>
              <a:rPr lang="en-US" altLang="en-US" dirty="0"/>
              <a:t> index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</a:pPr>
            <a:r>
              <a:rPr lang="en-US" altLang="en-US" dirty="0"/>
              <a:t>Reduction in Impurity: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</a:pPr>
            <a:endParaRPr lang="en-US" altLang="en-US" dirty="0" smtClean="0"/>
          </a:p>
          <a:p>
            <a:pPr>
              <a:spcAft>
                <a:spcPts val="200"/>
              </a:spcAft>
            </a:pPr>
            <a:r>
              <a:rPr lang="en-US" altLang="en-US" dirty="0" smtClean="0"/>
              <a:t>The </a:t>
            </a:r>
            <a:r>
              <a:rPr lang="en-US" altLang="en-US" dirty="0"/>
              <a:t>attribute provides the smallest </a:t>
            </a:r>
            <a:r>
              <a:rPr lang="en-US" altLang="en-US" i="1" dirty="0" err="1"/>
              <a:t>gini</a:t>
            </a:r>
            <a:r>
              <a:rPr lang="en-US" altLang="en-US" i="1" baseline="-25000" dirty="0" err="1"/>
              <a:t>split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(or the largest reduction in impurity) is chosen to split the node (</a:t>
            </a:r>
            <a:r>
              <a:rPr lang="en-US" altLang="en-US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dirty="0"/>
              <a:t>)</a:t>
            </a:r>
          </a:p>
        </p:txBody>
      </p:sp>
      <p:graphicFrame>
        <p:nvGraphicFramePr>
          <p:cNvPr id="19461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5396"/>
              </p:ext>
            </p:extLst>
          </p:nvPr>
        </p:nvGraphicFramePr>
        <p:xfrm>
          <a:off x="5381625" y="1523999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1523999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269728"/>
              </p:ext>
            </p:extLst>
          </p:nvPr>
        </p:nvGraphicFramePr>
        <p:xfrm>
          <a:off x="4400550" y="3225008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225008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8708002"/>
              </p:ext>
            </p:extLst>
          </p:nvPr>
        </p:nvGraphicFramePr>
        <p:xfrm>
          <a:off x="4714875" y="4419605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419605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2162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8000" y="133350"/>
            <a:ext cx="110744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Computation of Gini Index 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181100"/>
            <a:ext cx="11074400" cy="3876675"/>
          </a:xfrm>
        </p:spPr>
        <p:txBody>
          <a:bodyPr/>
          <a:lstStyle/>
          <a:p>
            <a:pPr eaLnBrk="1" hangingPunct="1"/>
            <a:r>
              <a:rPr lang="en-US" altLang="en-US" dirty="0"/>
              <a:t>Ex.  D has 9 tuples in </a:t>
            </a:r>
            <a:r>
              <a:rPr lang="en-US" altLang="en-US" dirty="0" err="1"/>
              <a:t>buys_computer</a:t>
            </a:r>
            <a:r>
              <a:rPr lang="en-US" altLang="en-US" dirty="0"/>
              <a:t> = “yes” and 5 in “no”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Suppose </a:t>
            </a:r>
            <a:r>
              <a:rPr lang="en-US" altLang="en-US" dirty="0"/>
              <a:t>the attribute income partitions D into 10 in D</a:t>
            </a:r>
            <a:r>
              <a:rPr lang="en-US" altLang="en-US" baseline="-25000" dirty="0"/>
              <a:t>1</a:t>
            </a:r>
            <a:r>
              <a:rPr lang="en-US" altLang="en-US" dirty="0"/>
              <a:t>: {low, medium} and 4 in D</a:t>
            </a:r>
            <a:r>
              <a:rPr lang="en-US" altLang="en-US" baseline="-25000" dirty="0"/>
              <a:t>2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  <a:r>
              <a:rPr lang="en-US" altLang="en-US" dirty="0"/>
              <a:t>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low,high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0.458;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medium,high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0.450.  Thus, split on the {</a:t>
            </a:r>
            <a:r>
              <a:rPr lang="en-US" altLang="en-US" dirty="0" err="1"/>
              <a:t>low,medium</a:t>
            </a:r>
            <a:r>
              <a:rPr lang="en-US" altLang="en-US" dirty="0"/>
              <a:t>} (and {high}) since it has the lowest Gini </a:t>
            </a:r>
            <a:r>
              <a:rPr lang="en-US" altLang="en-US" dirty="0" smtClean="0"/>
              <a:t>index</a:t>
            </a:r>
            <a:endParaRPr lang="en-US" altLang="en-US" dirty="0"/>
          </a:p>
        </p:txBody>
      </p:sp>
      <p:graphicFrame>
        <p:nvGraphicFramePr>
          <p:cNvPr id="20485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70066515"/>
              </p:ext>
            </p:extLst>
          </p:nvPr>
        </p:nvGraphicFramePr>
        <p:xfrm>
          <a:off x="5276850" y="15621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5621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60797"/>
              </p:ext>
            </p:extLst>
          </p:nvPr>
        </p:nvGraphicFramePr>
        <p:xfrm>
          <a:off x="1004887" y="3076573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Equation" r:id="rId6" imgW="3340100" imgH="431800" progId="Equation.3">
                  <p:embed/>
                </p:oleObj>
              </mc:Choice>
              <mc:Fallback>
                <p:oleObj name="Equation" r:id="rId6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7" y="3076573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14" descr="8g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93" y="3112292"/>
            <a:ext cx="487788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508000" y="5193502"/>
            <a:ext cx="11074400" cy="125412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341305" indent="-34130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74" indent="-373053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79" indent="-300023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791" indent="-290506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2971" indent="-274632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All attributes are assumed continuous-valued</a:t>
            </a:r>
          </a:p>
          <a:p>
            <a:r>
              <a:rPr lang="en-US" altLang="en-US" dirty="0" smtClean="0"/>
              <a:t>May need other tools, e.g., clustering, to get the possible split values</a:t>
            </a:r>
          </a:p>
          <a:p>
            <a:r>
              <a:rPr lang="en-US" altLang="en-US" dirty="0" smtClean="0"/>
              <a:t>Can be modified for categorical attributes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70299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11087100" cy="1143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Comparing Attribute Selection Measures</a:t>
            </a:r>
            <a:endParaRPr lang="en-US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143000"/>
            <a:ext cx="10868026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Information gain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Gain ratio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Gini index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tends to favor tests that result in equal-sized partitions and purity in both partitions</a:t>
            </a:r>
          </a:p>
        </p:txBody>
      </p:sp>
    </p:spTree>
    <p:extLst>
      <p:ext uri="{BB962C8B-B14F-4D97-AF65-F5344CB8AC3E}">
        <p14:creationId xmlns:p14="http://schemas.microsoft.com/office/powerpoint/2010/main" val="29463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\Pictures\2011\2011_09_Athens\2011_09_05\IMG_25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8175"/>
            <a:ext cx="12192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6356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mtClean="0"/>
              <a:t>Other Attribute Selection Measures</a:t>
            </a:r>
            <a:endParaRPr lang="en-US" altLang="en-US" sz="32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228725"/>
            <a:ext cx="11001375" cy="52578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CHAID</a:t>
            </a:r>
            <a:r>
              <a:rPr lang="en-US" altLang="en-US" sz="2400" dirty="0"/>
              <a:t>: a popular decision tree algorithm, measure based on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test for independence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C-SEP</a:t>
            </a:r>
            <a:r>
              <a:rPr lang="en-US" altLang="en-US" sz="2400" dirty="0"/>
              <a:t>: performs better than info. gain and </a:t>
            </a:r>
            <a:r>
              <a:rPr lang="en-US" altLang="en-US" sz="2400" dirty="0" err="1"/>
              <a:t>gini</a:t>
            </a:r>
            <a:r>
              <a:rPr lang="en-US" altLang="en-US" sz="2400" dirty="0"/>
              <a:t> index in certain cases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G-statistic</a:t>
            </a:r>
            <a:r>
              <a:rPr lang="en-US" altLang="en-US" sz="2400" dirty="0"/>
              <a:t>: has a close approximation to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distribution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MDL (Minimal Description Length) principle</a:t>
            </a:r>
            <a:r>
              <a:rPr lang="en-US" altLang="en-US" sz="2400" dirty="0"/>
              <a:t> (i.e., the simplest solution is preferred):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The best tree as the one that requires the fewest # of bits to both (1) encode the tree, and (2) encode the exceptions to the tree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Multivariate splits (partition based on multiple variable combinations)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u="sng" dirty="0"/>
              <a:t>CART</a:t>
            </a:r>
            <a:r>
              <a:rPr lang="en-US" altLang="en-US" sz="2400" dirty="0"/>
              <a:t>: finds multivariate splits based on a linear comb. of </a:t>
            </a:r>
            <a:r>
              <a:rPr lang="en-US" altLang="en-US" sz="2400" dirty="0" err="1"/>
              <a:t>attrs</a:t>
            </a:r>
            <a:r>
              <a:rPr lang="en-US" altLang="en-US" sz="2400" dirty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Which attribute selection measure is the best?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 Most give good results, none is significantly superior than others</a:t>
            </a:r>
          </a:p>
        </p:txBody>
      </p:sp>
    </p:spTree>
    <p:extLst>
      <p:ext uri="{BB962C8B-B14F-4D97-AF65-F5344CB8AC3E}">
        <p14:creationId xmlns:p14="http://schemas.microsoft.com/office/powerpoint/2010/main" val="37643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058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mtClean="0"/>
              <a:t>Overfitting and Tree Pruning</a:t>
            </a:r>
            <a:endParaRPr lang="en-US" altLang="en-US" sz="320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2" y="1247774"/>
            <a:ext cx="10925175" cy="532447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Overfitting</a:t>
            </a:r>
            <a:r>
              <a:rPr lang="en-US" altLang="en-US" sz="2400" dirty="0"/>
              <a:t>:  An induced tree may </a:t>
            </a:r>
            <a:r>
              <a:rPr lang="en-US" altLang="en-US" sz="2400" dirty="0" err="1"/>
              <a:t>overfit</a:t>
            </a:r>
            <a:r>
              <a:rPr lang="en-US" altLang="en-US" sz="2400" dirty="0"/>
              <a:t> the training data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Too many branches, some may reflect anomalies due to noise or outliers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Poor accuracy for unseen samples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Two approaches to avoid overfitting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u="sng" dirty="0" err="1"/>
              <a:t>Prepruning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Halt tree construction early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ahoma" panose="020B0604030504040204" pitchFamily="34" charset="0"/>
              </a:rPr>
              <a:t>̵</a:t>
            </a:r>
            <a:r>
              <a:rPr lang="en-US" altLang="en-US" sz="2400" dirty="0"/>
              <a:t> do not split a node if this would result in the goodness measure falling below a threshold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smtClean="0"/>
              <a:t>Difficult to choose an appropriate threshold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u="sng" dirty="0" err="1"/>
              <a:t>Postpruning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Remove branches</a:t>
            </a:r>
            <a:r>
              <a:rPr lang="en-US" altLang="en-US" sz="2400" dirty="0"/>
              <a:t> from a “fully grown” tree—get a sequence of progressively pruned trees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smtClean="0"/>
              <a:t>Use a set of data different from the training data to decide which is the “best pruned tree”</a:t>
            </a:r>
          </a:p>
        </p:txBody>
      </p:sp>
    </p:spTree>
    <p:extLst>
      <p:ext uri="{BB962C8B-B14F-4D97-AF65-F5344CB8AC3E}">
        <p14:creationId xmlns:p14="http://schemas.microsoft.com/office/powerpoint/2010/main" val="22894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36638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Classification in Large Databases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152525"/>
            <a:ext cx="10991850" cy="5370513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Classification—a classical problem extensively studied by statisticians and machine learning researchers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Scalability: Classifying data sets with millions of examples and hundreds of attributes with reasonable speed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Why is decision tree induction popular?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relatively faster learning speed (than other classification methods)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convertible to simple and easy to understand classification rules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can use SQL queries for accessing databases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comparable classification accuracy with other methods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b="1" dirty="0" err="1"/>
              <a:t>RainForest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(VLDB’98 — </a:t>
            </a:r>
            <a:r>
              <a:rPr lang="en-US" altLang="en-US" sz="2400" dirty="0" err="1"/>
              <a:t>Gehrke</a:t>
            </a:r>
            <a:r>
              <a:rPr lang="en-US" altLang="en-US" sz="2400" dirty="0"/>
              <a:t>, Ramakrishnan &amp; </a:t>
            </a:r>
            <a:r>
              <a:rPr lang="en-US" altLang="en-US" sz="2400" dirty="0" err="1"/>
              <a:t>Ganti</a:t>
            </a:r>
            <a:r>
              <a:rPr lang="en-US" altLang="en-US" sz="2400" dirty="0"/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Builds an AVC-list (attribute, value, class label)</a:t>
            </a:r>
          </a:p>
        </p:txBody>
      </p:sp>
    </p:spTree>
    <p:extLst>
      <p:ext uri="{BB962C8B-B14F-4D97-AF65-F5344CB8AC3E}">
        <p14:creationId xmlns:p14="http://schemas.microsoft.com/office/powerpoint/2010/main" val="79634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074"/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12192000" cy="942975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RainForest</a:t>
            </a:r>
            <a:r>
              <a:rPr lang="en-US" altLang="en-US" dirty="0" smtClean="0"/>
              <a:t>: A Scalable Classification Framework </a:t>
            </a:r>
            <a:endParaRPr lang="en-US" altLang="ko-KR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628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38175" y="1128036"/>
            <a:ext cx="10755983" cy="212576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criteria </a:t>
            </a:r>
            <a:r>
              <a:rPr lang="en-US" altLang="en-US" sz="2400" dirty="0"/>
              <a:t>that determine the quality of the </a:t>
            </a:r>
            <a:r>
              <a:rPr lang="en-US" altLang="en-US" sz="2400" dirty="0" smtClean="0"/>
              <a:t>tree can be computed separately </a:t>
            </a:r>
            <a:endParaRPr lang="en-US" altLang="en-US" sz="2400" dirty="0"/>
          </a:p>
          <a:p>
            <a:pPr lvl="1"/>
            <a:r>
              <a:rPr lang="en-US" altLang="en-US" sz="2400" dirty="0"/>
              <a:t>Builds an AVC-list</a:t>
            </a:r>
            <a:r>
              <a:rPr lang="en-US" altLang="ko-KR" sz="2400" b="1" dirty="0">
                <a:ea typeface="Gulim" panose="020B0600000101010101" pitchFamily="34" charset="-127"/>
              </a:rPr>
              <a:t>: AVC (Attribute, Value, </a:t>
            </a:r>
            <a:r>
              <a:rPr lang="en-US" altLang="ko-KR" sz="2400" b="1" dirty="0" err="1">
                <a:ea typeface="Gulim" panose="020B0600000101010101" pitchFamily="34" charset="-127"/>
              </a:rPr>
              <a:t>Class_label</a:t>
            </a:r>
            <a:r>
              <a:rPr lang="en-US" altLang="ko-KR" sz="2400" b="1" dirty="0">
                <a:ea typeface="Gulim" panose="020B0600000101010101" pitchFamily="34" charset="-127"/>
              </a:rPr>
              <a:t>) </a:t>
            </a:r>
            <a:endParaRPr lang="en-US" altLang="ko-KR" sz="2400" b="1" dirty="0" smtClean="0">
              <a:ea typeface="Gulim" panose="020B0600000101010101" pitchFamily="34" charset="-127"/>
            </a:endParaRPr>
          </a:p>
          <a:p>
            <a:r>
              <a:rPr lang="en-US" altLang="ko-KR" sz="2400" b="1" dirty="0">
                <a:ea typeface="Gulim" panose="020B0600000101010101" pitchFamily="34" charset="-127"/>
              </a:rPr>
              <a:t>AVC-set  </a:t>
            </a:r>
            <a:r>
              <a:rPr lang="en-US" altLang="ko-KR" sz="2400" dirty="0">
                <a:ea typeface="Gulim" panose="020B0600000101010101" pitchFamily="34" charset="-127"/>
              </a:rPr>
              <a:t>(of an attribute </a:t>
            </a:r>
            <a:r>
              <a:rPr lang="en-US" altLang="ko-KR" sz="2400" i="1" dirty="0">
                <a:ea typeface="Gulim" panose="020B0600000101010101" pitchFamily="34" charset="-127"/>
              </a:rPr>
              <a:t>X</a:t>
            </a:r>
            <a:r>
              <a:rPr lang="en-US" altLang="ko-KR" sz="2400" dirty="0">
                <a:ea typeface="Gulim" panose="020B0600000101010101" pitchFamily="34" charset="-127"/>
              </a:rPr>
              <a:t> )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Projection of training dataset onto the attribute </a:t>
            </a:r>
            <a:r>
              <a:rPr lang="en-US" altLang="ko-KR" sz="2400" i="1" dirty="0">
                <a:ea typeface="Gulim" panose="020B0600000101010101" pitchFamily="34" charset="-127"/>
              </a:rPr>
              <a:t>X</a:t>
            </a:r>
            <a:r>
              <a:rPr lang="en-US" altLang="ko-KR" sz="2400" dirty="0">
                <a:ea typeface="Gulim" panose="020B0600000101010101" pitchFamily="34" charset="-127"/>
              </a:rPr>
              <a:t> and class label where counts of individual class label are aggregated</a:t>
            </a:r>
          </a:p>
          <a:p>
            <a:pPr lvl="1"/>
            <a:endParaRPr lang="en-US" altLang="ko-KR" sz="2400" b="1" dirty="0"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79544" y="6510089"/>
            <a:ext cx="146470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 smtClean="0"/>
              <a:t>Its AVC Sets</a:t>
            </a:r>
            <a:endParaRPr lang="en-US" sz="2000" dirty="0"/>
          </a:p>
        </p:txBody>
      </p:sp>
      <p:graphicFrame>
        <p:nvGraphicFramePr>
          <p:cNvPr id="6" name="Group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639369"/>
              </p:ext>
            </p:extLst>
          </p:nvPr>
        </p:nvGraphicFramePr>
        <p:xfrm>
          <a:off x="6800843" y="3432713"/>
          <a:ext cx="1981200" cy="1447800"/>
        </p:xfrm>
        <a:graphic>
          <a:graphicData uri="http://schemas.openxmlformats.org/drawingml/2006/table">
            <a:tbl>
              <a:tblPr/>
              <a:tblGrid>
                <a:gridCol w="657225"/>
                <a:gridCol w="622300"/>
                <a:gridCol w="7016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Age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&lt;=30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31..40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&gt;40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650177"/>
              </p:ext>
            </p:extLst>
          </p:nvPr>
        </p:nvGraphicFramePr>
        <p:xfrm>
          <a:off x="8959388" y="3462793"/>
          <a:ext cx="2171699" cy="1447800"/>
        </p:xfrm>
        <a:graphic>
          <a:graphicData uri="http://schemas.openxmlformats.org/drawingml/2006/table">
            <a:tbl>
              <a:tblPr/>
              <a:tblGrid>
                <a:gridCol w="848937"/>
                <a:gridCol w="508219"/>
                <a:gridCol w="814543"/>
              </a:tblGrid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income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high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medium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low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29"/>
          <p:cNvSpPr>
            <a:spLocks noChangeArrowheads="1"/>
          </p:cNvSpPr>
          <p:nvPr/>
        </p:nvSpPr>
        <p:spPr bwMode="auto">
          <a:xfrm>
            <a:off x="7015461" y="3008442"/>
            <a:ext cx="1623714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AVC-set on </a:t>
            </a:r>
            <a:r>
              <a:rPr lang="en-US" altLang="ko-KR" sz="1800" i="1" dirty="0">
                <a:latin typeface="+mn-lt"/>
                <a:ea typeface="Gulim" panose="020B0600000101010101" pitchFamily="34" charset="-127"/>
              </a:rPr>
              <a:t>Age</a:t>
            </a:r>
            <a:endParaRPr lang="en-US" altLang="en-US" sz="1800" i="1" dirty="0">
              <a:latin typeface="+mn-lt"/>
            </a:endParaRPr>
          </a:p>
        </p:txBody>
      </p:sp>
      <p:sp>
        <p:nvSpPr>
          <p:cNvPr id="9" name="Rectangle 129"/>
          <p:cNvSpPr>
            <a:spLocks noChangeArrowheads="1"/>
          </p:cNvSpPr>
          <p:nvPr/>
        </p:nvSpPr>
        <p:spPr bwMode="auto">
          <a:xfrm>
            <a:off x="9073240" y="3049116"/>
            <a:ext cx="1943994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AVC-set on </a:t>
            </a:r>
            <a:r>
              <a:rPr lang="en-US" altLang="ko-KR" sz="1800" i="1" dirty="0" smtClean="0">
                <a:latin typeface="+mn-lt"/>
                <a:ea typeface="Gulim" panose="020B0600000101010101" pitchFamily="34" charset="-127"/>
              </a:rPr>
              <a:t>Income</a:t>
            </a:r>
            <a:endParaRPr lang="en-US" altLang="en-US" sz="1800" i="1" dirty="0">
              <a:latin typeface="+mn-lt"/>
            </a:endParaRPr>
          </a:p>
        </p:txBody>
      </p:sp>
      <p:graphicFrame>
        <p:nvGraphicFramePr>
          <p:cNvPr id="10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648632"/>
              </p:ext>
            </p:extLst>
          </p:nvPr>
        </p:nvGraphicFramePr>
        <p:xfrm>
          <a:off x="6687822" y="5397501"/>
          <a:ext cx="2124076" cy="1158240"/>
        </p:xfrm>
        <a:graphic>
          <a:graphicData uri="http://schemas.openxmlformats.org/drawingml/2006/table">
            <a:tbl>
              <a:tblPr/>
              <a:tblGrid>
                <a:gridCol w="837268"/>
                <a:gridCol w="534333"/>
                <a:gridCol w="752475"/>
              </a:tblGrid>
              <a:tr h="2038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student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7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8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7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29"/>
          <p:cNvSpPr>
            <a:spLocks noChangeArrowheads="1"/>
          </p:cNvSpPr>
          <p:nvPr/>
        </p:nvSpPr>
        <p:spPr bwMode="auto">
          <a:xfrm>
            <a:off x="6769727" y="5013157"/>
            <a:ext cx="1983748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AVC-set on </a:t>
            </a:r>
            <a:r>
              <a:rPr lang="en-US" altLang="ko-KR" sz="1800" i="1" dirty="0" smtClean="0">
                <a:latin typeface="+mn-lt"/>
                <a:ea typeface="Gulim" panose="020B0600000101010101" pitchFamily="34" charset="-127"/>
              </a:rPr>
              <a:t>Student</a:t>
            </a:r>
            <a:endParaRPr lang="en-US" altLang="en-US" sz="1800" i="1" dirty="0">
              <a:latin typeface="+mn-lt"/>
            </a:endParaRPr>
          </a:p>
        </p:txBody>
      </p:sp>
      <p:graphicFrame>
        <p:nvGraphicFramePr>
          <p:cNvPr id="12" name="Group 1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10765"/>
              </p:ext>
            </p:extLst>
          </p:nvPr>
        </p:nvGraphicFramePr>
        <p:xfrm>
          <a:off x="8959388" y="5378045"/>
          <a:ext cx="2190750" cy="1158240"/>
        </p:xfrm>
        <a:graphic>
          <a:graphicData uri="http://schemas.openxmlformats.org/drawingml/2006/table">
            <a:tbl>
              <a:tblPr/>
              <a:tblGrid>
                <a:gridCol w="857250"/>
                <a:gridCol w="781050"/>
                <a:gridCol w="552450"/>
              </a:tblGrid>
              <a:tr h="1806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rating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5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35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fair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7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excellent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129"/>
          <p:cNvSpPr>
            <a:spLocks noChangeArrowheads="1"/>
          </p:cNvSpPr>
          <p:nvPr/>
        </p:nvSpPr>
        <p:spPr bwMode="auto">
          <a:xfrm>
            <a:off x="8782043" y="5013157"/>
            <a:ext cx="2545440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AVC-set on </a:t>
            </a:r>
            <a:r>
              <a:rPr lang="en-US" altLang="ko-KR" sz="1800" i="1" dirty="0" err="1" smtClean="0">
                <a:latin typeface="+mn-lt"/>
                <a:ea typeface="Gulim" panose="020B0600000101010101" pitchFamily="34" charset="-127"/>
              </a:rPr>
              <a:t>Credit_Rating</a:t>
            </a:r>
            <a:endParaRPr lang="en-US" altLang="en-US" sz="1800" i="1" dirty="0">
              <a:latin typeface="+mn-lt"/>
            </a:endParaRPr>
          </a:p>
        </p:txBody>
      </p:sp>
      <p:sp>
        <p:nvSpPr>
          <p:cNvPr id="14" name="Rectangle 3075"/>
          <p:cNvSpPr txBox="1">
            <a:spLocks noChangeArrowheads="1"/>
          </p:cNvSpPr>
          <p:nvPr/>
        </p:nvSpPr>
        <p:spPr>
          <a:xfrm>
            <a:off x="638175" y="3253798"/>
            <a:ext cx="2708140" cy="2703367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ea typeface="Gulim" panose="020B0600000101010101" pitchFamily="34" charset="-127"/>
              </a:rPr>
              <a:t>AVC-group  </a:t>
            </a:r>
            <a:r>
              <a:rPr lang="en-US" altLang="ko-KR" sz="2400" dirty="0" smtClean="0">
                <a:ea typeface="Gulim" panose="020B0600000101010101" pitchFamily="34" charset="-127"/>
              </a:rPr>
              <a:t>(of a node </a:t>
            </a:r>
            <a:r>
              <a:rPr lang="en-US" altLang="ko-KR" sz="2400" i="1" dirty="0" smtClean="0">
                <a:ea typeface="Gulim" panose="020B0600000101010101" pitchFamily="34" charset="-127"/>
              </a:rPr>
              <a:t>n</a:t>
            </a:r>
            <a:r>
              <a:rPr lang="en-US" altLang="ko-KR" sz="2400" dirty="0" smtClean="0">
                <a:ea typeface="Gulim" panose="020B0600000101010101" pitchFamily="34" charset="-127"/>
              </a:rPr>
              <a:t> )</a:t>
            </a:r>
          </a:p>
          <a:p>
            <a:pPr lvl="1"/>
            <a:r>
              <a:rPr lang="en-US" altLang="ko-KR" sz="2400" dirty="0" smtClean="0">
                <a:ea typeface="Gulim" panose="020B0600000101010101" pitchFamily="34" charset="-127"/>
              </a:rPr>
              <a:t>Set of AVC-sets of all predictor attributes at the node </a:t>
            </a:r>
            <a:r>
              <a:rPr lang="en-US" altLang="ko-KR" sz="2400" i="1" dirty="0" smtClean="0">
                <a:ea typeface="Gulim" panose="020B0600000101010101" pitchFamily="34" charset="-127"/>
              </a:rPr>
              <a:t>n</a:t>
            </a:r>
            <a:r>
              <a:rPr lang="en-US" altLang="ko-KR" sz="2400" b="1" dirty="0" smtClean="0">
                <a:ea typeface="Gulim" panose="020B0600000101010101" pitchFamily="34" charset="-127"/>
              </a:rPr>
              <a:t> </a:t>
            </a:r>
            <a:endParaRPr lang="en-US" altLang="ko-KR" sz="2400" b="1" dirty="0">
              <a:ea typeface="Gulim" panose="020B0600000101010101" pitchFamily="34" charset="-127"/>
            </a:endParaRPr>
          </a:p>
        </p:txBody>
      </p:sp>
      <p:graphicFrame>
        <p:nvGraphicFramePr>
          <p:cNvPr id="1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157325"/>
              </p:ext>
            </p:extLst>
          </p:nvPr>
        </p:nvGraphicFramePr>
        <p:xfrm>
          <a:off x="3242408" y="3257812"/>
          <a:ext cx="3349974" cy="322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Worksheet" r:id="rId4" imgW="4457700" imgH="4457700" progId="Excel.Sheet.8">
                  <p:embed/>
                </p:oleObj>
              </mc:Choice>
              <mc:Fallback>
                <p:oleObj name="Worksheet" r:id="rId4" imgW="445770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08" y="3257812"/>
                        <a:ext cx="3349974" cy="3229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48698" y="6477213"/>
            <a:ext cx="2216613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 smtClean="0"/>
              <a:t>The Training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39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828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95E28E-67A3-46BE-AAC9-4F43F02BA2C6}" type="datetime4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November 1, 2016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FE3E80-89CF-4439-BF24-4D4212116FC0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399"/>
            <a:ext cx="9144000" cy="808463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Presentation of Classification Results</a:t>
            </a:r>
            <a:endParaRPr lang="en-US" altLang="en-US" sz="2400" dirty="0"/>
          </a:p>
        </p:txBody>
      </p:sp>
      <p:pic>
        <p:nvPicPr>
          <p:cNvPr id="29702" name="Picture 3" descr="clas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4" y="960864"/>
            <a:ext cx="8372475" cy="589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27F78DE-F40F-48A5-BF7D-AB825CA1A535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072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192000" cy="995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Visualization of a Decision Tree in SGI/</a:t>
            </a:r>
            <a:r>
              <a:rPr lang="en-US" altLang="en-US" dirty="0" err="1"/>
              <a:t>MineSet</a:t>
            </a:r>
            <a:r>
              <a:rPr lang="en-US" altLang="en-US" dirty="0"/>
              <a:t> 3.0</a:t>
            </a:r>
          </a:p>
        </p:txBody>
      </p:sp>
      <p:pic>
        <p:nvPicPr>
          <p:cNvPr id="30726" name="Picture 2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47762"/>
            <a:ext cx="857250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6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8D7971-1150-4B64-8C78-0EB2D757D0E6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Interactive Visual Mining by Perception-Based Classification (PBC)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143000"/>
            <a:ext cx="7696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0972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11029950" cy="97871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Chapter 8. Classification: Basic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09675"/>
            <a:ext cx="10915650" cy="53435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Model Evaluation and Selection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Techniques to Improve Classification Accuracy: Ensemble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Summary</a:t>
            </a:r>
          </a:p>
        </p:txBody>
      </p:sp>
      <p:sp>
        <p:nvSpPr>
          <p:cNvPr id="5125" name="AutoShape 8"/>
          <p:cNvSpPr>
            <a:spLocks noChangeArrowheads="1"/>
          </p:cNvSpPr>
          <p:nvPr/>
        </p:nvSpPr>
        <p:spPr bwMode="auto">
          <a:xfrm rot="9803581">
            <a:off x="5545663" y="3257443"/>
            <a:ext cx="533400" cy="462984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49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mtClean="0"/>
              <a:t>Bayesian Classification: Why?</a:t>
            </a:r>
            <a:endParaRPr lang="en-US" altLang="en-US" sz="24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219199"/>
            <a:ext cx="10925175" cy="540067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Theorem.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Performance:</a:t>
            </a:r>
            <a:r>
              <a:rPr lang="en-US" altLang="en-US" sz="2400" dirty="0"/>
              <a:t> A simple Bayesian classifier, </a:t>
            </a:r>
            <a:r>
              <a:rPr lang="en-US" altLang="en-US" sz="2400" i="1" dirty="0"/>
              <a:t>naïve Bayesian classifier</a:t>
            </a:r>
            <a:r>
              <a:rPr lang="en-US" altLang="en-US" sz="2400" dirty="0"/>
              <a:t>, has comparable performance with decision tree and selected neural network classifiers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Incremental</a:t>
            </a:r>
            <a:r>
              <a:rPr lang="en-US" altLang="en-US" sz="2400" dirty="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Standard</a:t>
            </a:r>
            <a:r>
              <a:rPr lang="en-US" altLang="en-US" sz="2400" dirty="0"/>
              <a:t>: Even when Bayesian methods are computationally intractable, they can provide a standard of optimal decision making against which other methods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9440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Bayes’ Theorem: Basics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1"/>
            <a:ext cx="10972800" cy="5410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Total probability Theorem: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Bayes’ Theorem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Let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 a data sample (“</a:t>
            </a:r>
            <a:r>
              <a:rPr lang="en-US" altLang="en-US" sz="2400" i="1" dirty="0"/>
              <a:t>evidence</a:t>
            </a:r>
            <a:r>
              <a:rPr lang="en-US" altLang="en-US" sz="2400" dirty="0"/>
              <a:t>”): class label is unknown</a:t>
            </a:r>
          </a:p>
          <a:p>
            <a:pPr lvl="1" eaLnBrk="1" hangingPunct="1"/>
            <a:r>
              <a:rPr lang="en-US" altLang="en-US" sz="2400" dirty="0"/>
              <a:t>Let H be a </a:t>
            </a:r>
            <a:r>
              <a:rPr lang="en-US" altLang="en-US" sz="2400" i="1" dirty="0"/>
              <a:t>hypothesis</a:t>
            </a:r>
            <a:r>
              <a:rPr lang="en-US" altLang="en-US" sz="2400" dirty="0"/>
              <a:t> that X belongs to class C </a:t>
            </a:r>
          </a:p>
          <a:p>
            <a:pPr lvl="1" eaLnBrk="1" hangingPunct="1"/>
            <a:r>
              <a:rPr lang="en-US" altLang="en-US" sz="2400" dirty="0"/>
              <a:t>Classification is to determine 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), (i.e., </a:t>
            </a:r>
            <a:r>
              <a:rPr lang="en-US" altLang="en-US" sz="2400" i="1" dirty="0"/>
              <a:t>posteriori probability): </a:t>
            </a:r>
            <a:r>
              <a:rPr lang="en-US" altLang="en-US" sz="2400" dirty="0"/>
              <a:t> the probability that the hypothesis holds given the observed data sample </a:t>
            </a:r>
            <a:r>
              <a:rPr lang="en-US" altLang="en-US" sz="2400" b="1" dirty="0"/>
              <a:t>X</a:t>
            </a:r>
          </a:p>
          <a:p>
            <a:pPr lvl="1" eaLnBrk="1" hangingPunct="1"/>
            <a:r>
              <a:rPr lang="en-US" altLang="en-US" sz="2400" dirty="0"/>
              <a:t>P(H) (</a:t>
            </a:r>
            <a:r>
              <a:rPr lang="en-US" altLang="en-US" sz="2400" i="1" dirty="0"/>
              <a:t>prior probability</a:t>
            </a:r>
            <a:r>
              <a:rPr lang="en-US" altLang="en-US" sz="2400" dirty="0"/>
              <a:t>): the initial probability</a:t>
            </a:r>
          </a:p>
          <a:p>
            <a:pPr lvl="2" eaLnBrk="1" hangingPunct="1"/>
            <a:r>
              <a:rPr lang="en-US" altLang="en-US" sz="2400" dirty="0"/>
              <a:t>E.g.,</a:t>
            </a:r>
            <a:r>
              <a:rPr lang="en-US" altLang="en-US" sz="2400" b="1" dirty="0"/>
              <a:t> X</a:t>
            </a:r>
            <a:r>
              <a:rPr lang="en-US" altLang="en-US" sz="2400" dirty="0"/>
              <a:t> will buy computer, regardless of age, income, …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b="1" dirty="0"/>
              <a:t>X</a:t>
            </a:r>
            <a:r>
              <a:rPr lang="en-US" altLang="en-US" sz="2400" dirty="0"/>
              <a:t>): probability that sample data is observed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b="1" dirty="0"/>
              <a:t>X</a:t>
            </a:r>
            <a:r>
              <a:rPr lang="en-US" altLang="en-US" sz="2400" dirty="0"/>
              <a:t>|H) (likelihood): the probability of observing the sample </a:t>
            </a:r>
            <a:r>
              <a:rPr lang="en-US" altLang="en-US" sz="2400" b="1" dirty="0"/>
              <a:t>X</a:t>
            </a:r>
            <a:r>
              <a:rPr lang="en-US" altLang="en-US" sz="2400" dirty="0"/>
              <a:t>, given that the hypothesis holds</a:t>
            </a:r>
          </a:p>
          <a:p>
            <a:pPr lvl="2" eaLnBrk="1" hangingPunct="1"/>
            <a:r>
              <a:rPr lang="en-US" altLang="en-US" sz="2400" dirty="0"/>
              <a:t>E.g.,</a:t>
            </a:r>
            <a:r>
              <a:rPr lang="en-US" altLang="en-US" sz="2400" b="1" dirty="0"/>
              <a:t> </a:t>
            </a:r>
            <a:r>
              <a:rPr lang="en-US" altLang="en-US" sz="2400" dirty="0"/>
              <a:t>Given that</a:t>
            </a:r>
            <a:r>
              <a:rPr lang="en-US" altLang="en-US" sz="2400" b="1" dirty="0"/>
              <a:t> X</a:t>
            </a:r>
            <a:r>
              <a:rPr lang="en-US" altLang="en-US" sz="2400" dirty="0"/>
              <a:t> will buy computer, the prob. that X is 31..40, medium income</a:t>
            </a:r>
          </a:p>
        </p:txBody>
      </p:sp>
      <p:graphicFrame>
        <p:nvGraphicFramePr>
          <p:cNvPr id="348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373619"/>
              </p:ext>
            </p:extLst>
          </p:nvPr>
        </p:nvGraphicFramePr>
        <p:xfrm>
          <a:off x="5181600" y="1143001"/>
          <a:ext cx="2577794" cy="71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1"/>
                        <a:ext cx="2577794" cy="714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11169"/>
              </p:ext>
            </p:extLst>
          </p:nvPr>
        </p:nvGraphicFramePr>
        <p:xfrm>
          <a:off x="4162426" y="1857375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6" y="1857375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7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11029950" cy="97871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Chapter 8. Classification: Basic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09675"/>
            <a:ext cx="10915650" cy="53435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Model Evaluation and Selection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Techniques to Improve Classification Accuracy: Ensemble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Summary</a:t>
            </a:r>
          </a:p>
        </p:txBody>
      </p:sp>
      <p:sp>
        <p:nvSpPr>
          <p:cNvPr id="5125" name="AutoShape 8"/>
          <p:cNvSpPr>
            <a:spLocks noChangeArrowheads="1"/>
          </p:cNvSpPr>
          <p:nvPr/>
        </p:nvSpPr>
        <p:spPr bwMode="auto">
          <a:xfrm rot="9803581">
            <a:off x="5545662" y="1276243"/>
            <a:ext cx="533400" cy="462984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463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0"/>
            <a:ext cx="11020425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Prediction Based on Bayes’ Theorem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95400"/>
            <a:ext cx="10925175" cy="5029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400" dirty="0"/>
              <a:t>			</a:t>
            </a:r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Informally, this can be viewed as 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400" dirty="0"/>
              <a:t>		posteriori = likelihood x prior/evidence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Predicts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belongs to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 probability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is the highest among all the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|X</a:t>
            </a:r>
            <a:r>
              <a:rPr lang="en-US" altLang="en-US" sz="2400" dirty="0"/>
              <a:t>) for all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classes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16937"/>
              </p:ext>
            </p:extLst>
          </p:nvPr>
        </p:nvGraphicFramePr>
        <p:xfrm>
          <a:off x="2590801" y="234315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34315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4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382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Classification Is to Derive the Maximum Posteriori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10972800" cy="5181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dirty="0"/>
              <a:t>Let D be a training set of tuples and their associated class labels, and each tuple is represented by an n-D attribute vector </a:t>
            </a:r>
            <a:r>
              <a:rPr lang="en-US" altLang="en-US" b="1" dirty="0"/>
              <a:t>X</a:t>
            </a:r>
            <a:r>
              <a:rPr lang="en-US" altLang="en-US" dirty="0"/>
              <a:t> =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Suppose there are </a:t>
            </a:r>
            <a:r>
              <a:rPr lang="en-US" altLang="en-US" i="1" dirty="0"/>
              <a:t>m</a:t>
            </a:r>
            <a:r>
              <a:rPr lang="en-US" altLang="en-US" dirty="0"/>
              <a:t> classes 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C</a:t>
            </a:r>
            <a:r>
              <a:rPr lang="en-US" altLang="en-US" baseline="-25000" dirty="0"/>
              <a:t>m</a:t>
            </a:r>
            <a:r>
              <a:rPr lang="en-US" altLang="en-US" dirty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Classification is to derive the maximum posteriori, i.e., the maximal P(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</a:t>
            </a:r>
            <a:r>
              <a:rPr lang="en-US" altLang="en-US" b="1" dirty="0" err="1"/>
              <a:t>X</a:t>
            </a:r>
            <a:r>
              <a:rPr lang="en-US" altLang="en-US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This can be derived from Bayes’ theorem</a:t>
            </a:r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Since P(X) is constant for all classes, only                                        </a:t>
            </a:r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/>
              <a:t>needs to be maximized</a:t>
            </a:r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56790789"/>
              </p:ext>
            </p:extLst>
          </p:nvPr>
        </p:nvGraphicFramePr>
        <p:xfrm>
          <a:off x="5572125" y="38100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8100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14866936"/>
              </p:ext>
            </p:extLst>
          </p:nvPr>
        </p:nvGraphicFramePr>
        <p:xfrm>
          <a:off x="5410200" y="5322887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7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22887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3550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462884-F137-4182-91C7-63844931B65F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"/>
            <a:ext cx="11372850" cy="1076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Naïve Bayes Classifier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499" y="1295400"/>
            <a:ext cx="10887075" cy="5105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dirty="0"/>
              <a:t>A simplified assumption: attributes are conditionally independent (i.e., no dependence relation between attributes):</a:t>
            </a:r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This greatly reduces the computation cost: Only counts the class distribution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categorical,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the # of tuples in C</a:t>
            </a:r>
            <a:r>
              <a:rPr lang="en-US" altLang="en-US" baseline="-25000" dirty="0"/>
              <a:t>i</a:t>
            </a:r>
            <a:r>
              <a:rPr lang="en-US" altLang="en-US" dirty="0"/>
              <a:t> having value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for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divided by |C</a:t>
            </a:r>
            <a:r>
              <a:rPr lang="en-US" altLang="en-US" baseline="-25000" dirty="0"/>
              <a:t>i, D</a:t>
            </a:r>
            <a:r>
              <a:rPr lang="en-US" altLang="en-US" dirty="0"/>
              <a:t>| (# of tuples of C</a:t>
            </a:r>
            <a:r>
              <a:rPr lang="en-US" altLang="en-US" baseline="-25000" dirty="0"/>
              <a:t>i</a:t>
            </a:r>
            <a:r>
              <a:rPr lang="en-US" altLang="en-US" dirty="0"/>
              <a:t> in D)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</a:t>
            </a:r>
            <a:r>
              <a:rPr lang="en-US" altLang="en-US" dirty="0" err="1"/>
              <a:t>continous</a:t>
            </a:r>
            <a:r>
              <a:rPr lang="en-US" altLang="en-US" dirty="0"/>
              <a:t>-valued,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usually computed based on Gaussian distribution with a mean </a:t>
            </a:r>
            <a:r>
              <a:rPr lang="el-GR" altLang="en-US" dirty="0"/>
              <a:t>μ</a:t>
            </a:r>
            <a:r>
              <a:rPr lang="en-US" altLang="en-US" dirty="0"/>
              <a:t> and standard deviation </a:t>
            </a:r>
            <a:r>
              <a:rPr lang="el-GR" altLang="en-US" dirty="0"/>
              <a:t>σ</a:t>
            </a:r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/>
              <a:t>and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</a:t>
            </a:r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</p:txBody>
      </p:sp>
      <p:graphicFrame>
        <p:nvGraphicFramePr>
          <p:cNvPr id="37893" name="Object 10"/>
          <p:cNvGraphicFramePr>
            <a:graphicFrameLocks noGrp="1"/>
          </p:cNvGraphicFramePr>
          <p:nvPr>
            <p:ph sz="quarter" idx="2"/>
          </p:nvPr>
        </p:nvGraphicFramePr>
        <p:xfrm>
          <a:off x="3962400" y="190500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4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13885037"/>
              </p:ext>
            </p:extLst>
          </p:nvPr>
        </p:nvGraphicFramePr>
        <p:xfrm>
          <a:off x="5572125" y="47244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5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7244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818825"/>
              </p:ext>
            </p:extLst>
          </p:nvPr>
        </p:nvGraphicFramePr>
        <p:xfrm>
          <a:off x="360045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6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8831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76199"/>
            <a:ext cx="11191875" cy="9429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Naïve Bayes Classifier: Training Dataset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38175" y="1828800"/>
            <a:ext cx="44672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Data to be classified: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 = (age &lt;=30, </a:t>
            </a:r>
            <a:r>
              <a:rPr lang="en-US" altLang="en-US" sz="2400" dirty="0" smtClean="0"/>
              <a:t>Income </a:t>
            </a:r>
            <a:r>
              <a:rPr lang="en-US" altLang="en-US" sz="2400" dirty="0"/>
              <a:t>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 = </a:t>
            </a:r>
            <a:r>
              <a:rPr lang="en-US" altLang="en-US" sz="2400" dirty="0" smtClean="0"/>
              <a:t>yes, </a:t>
            </a:r>
            <a:r>
              <a:rPr lang="en-US" altLang="en-US" sz="2400" dirty="0" err="1" smtClean="0"/>
              <a:t>Credit_rating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Fair)</a:t>
            </a:r>
          </a:p>
        </p:txBody>
      </p:sp>
      <p:graphicFrame>
        <p:nvGraphicFramePr>
          <p:cNvPr id="38917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829447"/>
              </p:ext>
            </p:extLst>
          </p:nvPr>
        </p:nvGraphicFramePr>
        <p:xfrm>
          <a:off x="5334001" y="1295400"/>
          <a:ext cx="5810249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Worksheet" r:id="rId5" imgW="4324438" imgH="4457652" progId="Excel.Sheet.8">
                  <p:embed/>
                </p:oleObj>
              </mc:Choice>
              <mc:Fallback>
                <p:oleObj name="Worksheet" r:id="rId5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295400"/>
                        <a:ext cx="5810249" cy="484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33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Naïve Bayes Classifier: An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6" y="1152525"/>
            <a:ext cx="9115424" cy="5572125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sz="2000" dirty="0"/>
              <a:t>P(C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000" dirty="0"/>
              <a:t>Compute P(</a:t>
            </a:r>
            <a:r>
              <a:rPr lang="en-US" altLang="en-US" sz="2000" dirty="0" err="1"/>
              <a:t>X|C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for each class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“&lt;=30”|buys_computer = “yes”) = 2/9 = 0.222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 30”|buys_computer = “no”) = 3/5 = 0.6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4/9 = 0.444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“yes) = 6/9 = 0.667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1/5 = 0.2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6/9 = 0.667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000" b="1" dirty="0"/>
              <a:t> X = (age &lt;= 30 , income = medium, student = yes, </a:t>
            </a:r>
            <a:r>
              <a:rPr lang="en-US" altLang="en-US" sz="2000" b="1" dirty="0" err="1"/>
              <a:t>credit_rating</a:t>
            </a:r>
            <a:r>
              <a:rPr lang="en-US" altLang="en-US" sz="2000" b="1" dirty="0"/>
              <a:t> = fair)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 :</a:t>
            </a:r>
            <a:r>
              <a:rPr lang="en-US" altLang="en-US" sz="2000" dirty="0"/>
              <a:t>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= 0.222 x 0.444 x 0.667 x 0.667 = 0.044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        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= 0.6 x 0.4 x 0.2 x 0.4 = 0.019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)*P(C</a:t>
            </a:r>
            <a:r>
              <a:rPr lang="en-US" altLang="en-US" sz="2000" b="1" baseline="-25000" dirty="0"/>
              <a:t>i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0.028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b="1" dirty="0"/>
              <a:t>		           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0.007</a:t>
            </a:r>
            <a:endParaRPr lang="en-US" altLang="en-US" sz="2000" b="1" dirty="0"/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b="1" dirty="0"/>
              <a:t>Therefore,  X belongs to class (“</a:t>
            </a:r>
            <a:r>
              <a:rPr lang="en-US" altLang="en-US" sz="2000" b="1" dirty="0" err="1"/>
              <a:t>buys_computer</a:t>
            </a:r>
            <a:r>
              <a:rPr lang="en-US" altLang="en-US" sz="2000" b="1" dirty="0"/>
              <a:t> = yes”)		</a:t>
            </a:r>
          </a:p>
        </p:txBody>
      </p:sp>
      <p:graphicFrame>
        <p:nvGraphicFramePr>
          <p:cNvPr id="39941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678882"/>
              </p:ext>
            </p:extLst>
          </p:nvPr>
        </p:nvGraphicFramePr>
        <p:xfrm>
          <a:off x="8572500" y="1190624"/>
          <a:ext cx="34671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Worksheet" r:id="rId5" imgW="4324438" imgH="4457652" progId="Excel.Sheet.8">
                  <p:embed/>
                </p:oleObj>
              </mc:Choice>
              <mc:Fallback>
                <p:oleObj name="Worksheet" r:id="rId5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0" y="1190624"/>
                        <a:ext cx="3467100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83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Avoiding the Zero-Probability Problem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19200"/>
            <a:ext cx="10848975" cy="548640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Bayesian prediction requires each conditional prob. be </a:t>
            </a:r>
            <a:r>
              <a:rPr lang="en-US" altLang="en-US" b="1" dirty="0"/>
              <a:t>non-zero</a:t>
            </a:r>
            <a:r>
              <a:rPr lang="en-US" altLang="en-US" dirty="0"/>
              <a:t>.  Otherwise, the predicted prob. will be zero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	</a:t>
            </a:r>
          </a:p>
          <a:p>
            <a:pPr eaLnBrk="1" hangingPunct="1"/>
            <a:r>
              <a:rPr lang="en-US" altLang="en-US" dirty="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altLang="en-US" dirty="0"/>
              <a:t>Use </a:t>
            </a:r>
            <a:r>
              <a:rPr lang="en-US" altLang="en-US" b="1" dirty="0"/>
              <a:t>Laplacian correction</a:t>
            </a:r>
            <a:r>
              <a:rPr lang="en-US" altLang="en-US" dirty="0"/>
              <a:t> (or Laplacian estimator)</a:t>
            </a:r>
          </a:p>
          <a:p>
            <a:pPr lvl="1" eaLnBrk="1" hangingPunct="1"/>
            <a:r>
              <a:rPr lang="en-US" altLang="en-US" i="1" dirty="0"/>
              <a:t>Adding 1 to each case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(income = low) = 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(income = medium) = 991/1003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(income = high) = 11/1003</a:t>
            </a:r>
          </a:p>
          <a:p>
            <a:pPr lvl="1" eaLnBrk="1" hangingPunct="1"/>
            <a:r>
              <a:rPr lang="en-US" altLang="en-US" dirty="0"/>
              <a:t>The “corrected” prob. estimates are close to their “uncorrected” counterparts</a:t>
            </a:r>
          </a:p>
        </p:txBody>
      </p:sp>
      <p:graphicFrame>
        <p:nvGraphicFramePr>
          <p:cNvPr id="40965" name="Object 4"/>
          <p:cNvGraphicFramePr>
            <a:graphicFrameLocks noGrp="1"/>
          </p:cNvGraphicFramePr>
          <p:nvPr>
            <p:ph sz="half" idx="2"/>
          </p:nvPr>
        </p:nvGraphicFramePr>
        <p:xfrm>
          <a:off x="3733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4822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4" y="76199"/>
            <a:ext cx="10982325" cy="9429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Naïve Bayes Classifier: Comments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4" y="1295400"/>
            <a:ext cx="10887076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How to deal with these dependencies? Bayesian Belief Networks (Chapter 9)</a:t>
            </a:r>
          </a:p>
        </p:txBody>
      </p:sp>
    </p:spTree>
    <p:extLst>
      <p:ext uri="{BB962C8B-B14F-4D97-AF65-F5344CB8AC3E}">
        <p14:creationId xmlns:p14="http://schemas.microsoft.com/office/powerpoint/2010/main" val="26833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11029950" cy="97871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Chapter 8. Classification: Basic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09675"/>
            <a:ext cx="10915650" cy="53435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Model Evaluation and Selection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Techniques to Improve Classification Accuracy: Ensemble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Summary</a:t>
            </a:r>
          </a:p>
        </p:txBody>
      </p:sp>
      <p:sp>
        <p:nvSpPr>
          <p:cNvPr id="5125" name="AutoShape 8"/>
          <p:cNvSpPr>
            <a:spLocks noChangeArrowheads="1"/>
          </p:cNvSpPr>
          <p:nvPr/>
        </p:nvSpPr>
        <p:spPr bwMode="auto">
          <a:xfrm rot="9803581">
            <a:off x="5810251" y="4171842"/>
            <a:ext cx="533400" cy="462984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867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 Evaluation and Selection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Use </a:t>
            </a:r>
            <a:r>
              <a:rPr lang="en-US" altLang="en-US" sz="2400" b="1"/>
              <a:t>validation test set</a:t>
            </a:r>
            <a:r>
              <a:rPr lang="en-US" altLang="en-US" sz="240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Bootstrap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Cost-benefit analysis and ROC Curves</a:t>
            </a:r>
          </a:p>
        </p:txBody>
      </p:sp>
      <p:sp>
        <p:nvSpPr>
          <p:cNvPr id="5120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F08F0-E878-45B5-9772-6FDAEF86D59D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32144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23753"/>
              </p:ext>
            </p:extLst>
          </p:nvPr>
        </p:nvGraphicFramePr>
        <p:xfrm>
          <a:off x="1514476" y="3379151"/>
          <a:ext cx="9267824" cy="1585024"/>
        </p:xfrm>
        <a:graphic>
          <a:graphicData uri="http://schemas.openxmlformats.org/drawingml/2006/table">
            <a:tbl>
              <a:tblPr/>
              <a:tblGrid>
                <a:gridCol w="3324328"/>
                <a:gridCol w="2428771"/>
                <a:gridCol w="2352675"/>
                <a:gridCol w="1162050"/>
              </a:tblGrid>
              <a:tr h="3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4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808037" y="5129430"/>
            <a:ext cx="10069513" cy="12904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Given</a:t>
            </a:r>
            <a:r>
              <a:rPr lang="en-US" altLang="en-US" i="1" dirty="0"/>
              <a:t> m</a:t>
            </a:r>
            <a:r>
              <a:rPr lang="en-US" altLang="en-US" dirty="0"/>
              <a:t> classes, an entry, </a:t>
            </a:r>
            <a:r>
              <a:rPr lang="en-US" altLang="en-US" b="1" i="1" dirty="0" err="1"/>
              <a:t>CM</a:t>
            </a:r>
            <a:r>
              <a:rPr lang="en-US" altLang="en-US" b="1" i="1" baseline="-25000" dirty="0" err="1"/>
              <a:t>i,j</a:t>
            </a:r>
            <a:r>
              <a:rPr lang="en-US" altLang="en-US" b="1" baseline="-25000" dirty="0"/>
              <a:t> </a:t>
            </a:r>
            <a:r>
              <a:rPr lang="en-US" altLang="en-US" dirty="0"/>
              <a:t> in a </a:t>
            </a:r>
            <a:r>
              <a:rPr lang="en-US" altLang="en-US" b="1" dirty="0"/>
              <a:t>confusion matrix</a:t>
            </a:r>
            <a:r>
              <a:rPr lang="en-US" altLang="en-US" dirty="0"/>
              <a:t> indicates # of tuples in class </a:t>
            </a:r>
            <a:r>
              <a:rPr lang="en-US" altLang="en-US" i="1" dirty="0" err="1"/>
              <a:t>i</a:t>
            </a:r>
            <a:r>
              <a:rPr lang="en-US" altLang="en-US" dirty="0"/>
              <a:t>  that were labeled by the classifier as class </a:t>
            </a:r>
            <a:r>
              <a:rPr lang="en-US" altLang="en-US" i="1" dirty="0"/>
              <a:t>j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May have extra rows/columns to provide totals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676276" y="11049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85840"/>
              </p:ext>
            </p:extLst>
          </p:nvPr>
        </p:nvGraphicFramePr>
        <p:xfrm>
          <a:off x="2057400" y="1597977"/>
          <a:ext cx="7924800" cy="1173798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4" name="Rectangle 78"/>
          <p:cNvSpPr>
            <a:spLocks noChangeArrowheads="1"/>
          </p:cNvSpPr>
          <p:nvPr/>
        </p:nvSpPr>
        <p:spPr bwMode="auto">
          <a:xfrm>
            <a:off x="808037" y="2847183"/>
            <a:ext cx="356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Example of 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17122439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104775"/>
            <a:ext cx="10991850" cy="885825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Supervised vs. Unsupervised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304925"/>
            <a:ext cx="10848975" cy="5181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Supervision: The training data (observations, measurements, etc.) are accompanied by </a:t>
            </a:r>
            <a:r>
              <a:rPr lang="en-US" altLang="en-US" sz="2400" b="1" dirty="0"/>
              <a:t>labels</a:t>
            </a:r>
            <a:r>
              <a:rPr lang="en-US" altLang="en-US" sz="2400" dirty="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Given a set of measurements, observations, etc. with the aim of establishing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413061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Classifier Evaluation Metrics: Accuracy, Error Rate, Sensitivity and Specificity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3404508"/>
            <a:ext cx="5067300" cy="2686050"/>
          </a:xfrm>
        </p:spPr>
        <p:txBody>
          <a:bodyPr/>
          <a:lstStyle/>
          <a:p>
            <a:r>
              <a:rPr lang="en-US" altLang="en-US" sz="2400" b="1" dirty="0"/>
              <a:t>Classifier Accuracy, </a:t>
            </a:r>
            <a:r>
              <a:rPr lang="en-US" altLang="en-US" sz="2400" dirty="0"/>
              <a:t>or recognition rate: percentage of test set tuples that are correctly classified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b="1" dirty="0"/>
              <a:t>Accuracy = (TP + TN)/All</a:t>
            </a:r>
            <a:endParaRPr lang="en-US" altLang="en-US" sz="2400" dirty="0"/>
          </a:p>
          <a:p>
            <a:r>
              <a:rPr lang="en-US" altLang="en-US" sz="2400" b="1" dirty="0"/>
              <a:t>Error rate:</a:t>
            </a:r>
            <a:r>
              <a:rPr lang="en-US" altLang="en-US" sz="2400" dirty="0"/>
              <a:t> </a:t>
            </a:r>
            <a:r>
              <a:rPr lang="en-US" altLang="en-US" sz="2400" i="1" dirty="0"/>
              <a:t>1 –</a:t>
            </a:r>
            <a:r>
              <a:rPr lang="en-US" altLang="en-US" sz="2400" dirty="0"/>
              <a:t> </a:t>
            </a:r>
            <a:r>
              <a:rPr lang="en-US" altLang="en-US" sz="2400" i="1" dirty="0"/>
              <a:t>accuracy</a:t>
            </a:r>
            <a:r>
              <a:rPr lang="en-US" altLang="en-US" sz="2400" dirty="0"/>
              <a:t>, or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b="1" dirty="0"/>
              <a:t>Error rate = (FP + FN)/All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64463"/>
              </p:ext>
            </p:extLst>
          </p:nvPr>
        </p:nvGraphicFramePr>
        <p:xfrm>
          <a:off x="1785257" y="1538285"/>
          <a:ext cx="2351313" cy="1673000"/>
        </p:xfrm>
        <a:graphic>
          <a:graphicData uri="http://schemas.openxmlformats.org/drawingml/2006/table">
            <a:tbl>
              <a:tblPr/>
              <a:tblGrid>
                <a:gridCol w="658368"/>
                <a:gridCol w="564315"/>
                <a:gridCol w="564315"/>
                <a:gridCol w="564315"/>
              </a:tblGrid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38800" y="1538287"/>
            <a:ext cx="5972175" cy="4772025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/>
              <a:t>Class </a:t>
            </a:r>
            <a:r>
              <a:rPr lang="en-US" altLang="en-US" sz="2400" b="1" dirty="0"/>
              <a:t>Imbalance Problem</a:t>
            </a:r>
            <a:r>
              <a:rPr lang="en-US" altLang="en-US" sz="2400" dirty="0"/>
              <a:t>: </a:t>
            </a:r>
          </a:p>
          <a:p>
            <a:pPr lvl="1"/>
            <a:r>
              <a:rPr lang="en-US" altLang="en-US" sz="2400" dirty="0"/>
              <a:t>One class may be </a:t>
            </a:r>
            <a:r>
              <a:rPr lang="en-US" altLang="en-US" sz="2400" i="1" dirty="0"/>
              <a:t>rare</a:t>
            </a:r>
            <a:r>
              <a:rPr lang="en-US" altLang="en-US" sz="2400" dirty="0"/>
              <a:t>, e.g. fraud, or HIV-positive</a:t>
            </a:r>
          </a:p>
          <a:p>
            <a:pPr lvl="1"/>
            <a:r>
              <a:rPr lang="en-US" altLang="en-US" sz="2400" dirty="0"/>
              <a:t>Significant </a:t>
            </a:r>
            <a:r>
              <a:rPr lang="en-US" altLang="en-US" sz="2400" i="1" dirty="0"/>
              <a:t>majority of the negative class</a:t>
            </a:r>
            <a:r>
              <a:rPr lang="en-US" altLang="en-US" sz="2400" dirty="0"/>
              <a:t> and minority of the positive class</a:t>
            </a:r>
          </a:p>
          <a:p>
            <a:pPr lvl="1"/>
            <a:r>
              <a:rPr lang="en-US" altLang="en-US" sz="2400" b="1" dirty="0"/>
              <a:t>Sensitivity</a:t>
            </a:r>
            <a:r>
              <a:rPr lang="en-US" altLang="en-US" sz="2400" dirty="0"/>
              <a:t>: True Positive recognition rate</a:t>
            </a:r>
          </a:p>
          <a:p>
            <a:pPr lvl="2"/>
            <a:r>
              <a:rPr lang="en-US" altLang="en-US" sz="2400" b="1" dirty="0"/>
              <a:t>Sensitivity = TP/P</a:t>
            </a:r>
          </a:p>
          <a:p>
            <a:pPr lvl="1"/>
            <a:r>
              <a:rPr lang="en-US" altLang="en-US" sz="2400" b="1" dirty="0"/>
              <a:t>Specificity</a:t>
            </a:r>
            <a:r>
              <a:rPr lang="en-US" altLang="en-US" sz="2400" dirty="0"/>
              <a:t>: True Negative recognition rate</a:t>
            </a:r>
          </a:p>
          <a:p>
            <a:pPr lvl="2"/>
            <a:r>
              <a:rPr lang="en-US" altLang="en-US" sz="2400" b="1" dirty="0"/>
              <a:t>Specificity = TN/N</a:t>
            </a:r>
          </a:p>
        </p:txBody>
      </p:sp>
    </p:spTree>
    <p:extLst>
      <p:ext uri="{BB962C8B-B14F-4D97-AF65-F5344CB8AC3E}">
        <p14:creationId xmlns:p14="http://schemas.microsoft.com/office/powerpoint/2010/main" val="34500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Classifier Evaluation Metrics: </a:t>
            </a:r>
            <a:br>
              <a:rPr lang="en-US" altLang="en-US" smtClean="0"/>
            </a:br>
            <a:r>
              <a:rPr lang="en-US" altLang="en-US" smtClean="0"/>
              <a:t>Precision and Recall, and F-measures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219200"/>
            <a:ext cx="11115675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b="1" dirty="0"/>
              <a:t>Precision</a:t>
            </a:r>
            <a:r>
              <a:rPr lang="en-US" altLang="en-US" sz="2400" dirty="0"/>
              <a:t>: exactness: what % of tuples that the classifier labeled as positive are actually positive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b="1" dirty="0"/>
          </a:p>
          <a:p>
            <a:pPr>
              <a:lnSpc>
                <a:spcPct val="90000"/>
              </a:lnSpc>
              <a:defRPr/>
            </a:pPr>
            <a:r>
              <a:rPr lang="en-US" altLang="en-US" sz="2400" b="1" dirty="0"/>
              <a:t>Recall: </a:t>
            </a:r>
            <a:r>
              <a:rPr lang="en-US" altLang="en-US" sz="24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Comment: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 smtClean="0"/>
              <a:t>Perfect </a:t>
            </a:r>
            <a:r>
              <a:rPr lang="en-US" altLang="en-US" sz="2400" dirty="0"/>
              <a:t>score is 1.0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 smtClean="0"/>
              <a:t>Inverse </a:t>
            </a:r>
            <a:r>
              <a:rPr lang="en-US" altLang="en-US" sz="2400" dirty="0"/>
              <a:t>relationship between precision &amp; recall</a:t>
            </a: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b="1" i="1" dirty="0"/>
              <a:t>F</a:t>
            </a:r>
            <a:r>
              <a:rPr lang="en-US" altLang="en-US" sz="2400" b="1" dirty="0"/>
              <a:t> measure (</a:t>
            </a:r>
            <a:r>
              <a:rPr lang="en-US" altLang="en-US" sz="2400" dirty="0"/>
              <a:t>or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-score): </a:t>
            </a:r>
            <a:r>
              <a:rPr lang="en-US" altLang="en-US" sz="2400" dirty="0"/>
              <a:t>harmonic mean of precision and recall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/>
              <a:t>In general, it is the weighted measure of precision &amp; recall</a:t>
            </a: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endParaRPr lang="en-US" altLang="en-US" sz="2400" b="1" i="1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endParaRPr lang="en-US" altLang="en-US" sz="2400" b="1" i="1" dirty="0" smtClean="0"/>
          </a:p>
          <a:p>
            <a:pPr>
              <a:lnSpc>
                <a:spcPct val="80000"/>
              </a:lnSpc>
              <a:defRPr/>
            </a:pPr>
            <a:r>
              <a:rPr lang="en-US" altLang="en-US" sz="2400" b="1" i="1" dirty="0" smtClean="0"/>
              <a:t>F1-measure </a:t>
            </a:r>
            <a:r>
              <a:rPr lang="en-US" altLang="en-US" sz="2400" b="1" i="1" dirty="0"/>
              <a:t>(balanced F-measure) </a:t>
            </a:r>
          </a:p>
          <a:p>
            <a:pPr lvl="4">
              <a:lnSpc>
                <a:spcPct val="80000"/>
              </a:lnSpc>
              <a:defRPr/>
            </a:pPr>
            <a:r>
              <a:rPr lang="en-US" altLang="en-US" sz="2400" dirty="0"/>
              <a:t>That is,  when </a:t>
            </a:r>
            <a:r>
              <a:rPr lang="el-GR" altLang="en-US" sz="2400" dirty="0">
                <a:cs typeface="Tahoma" pitchFamily="34" charset="0"/>
              </a:rPr>
              <a:t>β</a:t>
            </a:r>
            <a:r>
              <a:rPr lang="en-US" altLang="en-US" sz="2400" dirty="0">
                <a:cs typeface="Tahoma" pitchFamily="34" charset="0"/>
              </a:rPr>
              <a:t> = 1,</a:t>
            </a:r>
          </a:p>
        </p:txBody>
      </p:sp>
      <p:pic>
        <p:nvPicPr>
          <p:cNvPr id="5427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49" y="4942285"/>
            <a:ext cx="45720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TextBox 3"/>
          <p:cNvSpPr txBox="1">
            <a:spLocks noChangeArrowheads="1"/>
          </p:cNvSpPr>
          <p:nvPr/>
        </p:nvSpPr>
        <p:spPr bwMode="auto">
          <a:xfrm>
            <a:off x="7561262" y="4969227"/>
            <a:ext cx="3286125" cy="56015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Tahoma" panose="020B0604030504040204" pitchFamily="34" charset="0"/>
              </a:rPr>
              <a:t>Assigning </a:t>
            </a:r>
            <a:r>
              <a:rPr lang="el-GR" altLang="en-US" dirty="0">
                <a:latin typeface="Calibri" panose="020F0502020204030204" pitchFamily="34" charset="0"/>
                <a:cs typeface="Tahoma" panose="020B0604030504040204" pitchFamily="34" charset="0"/>
              </a:rPr>
              <a:t>β</a:t>
            </a:r>
            <a:r>
              <a:rPr lang="en-US" altLang="en-US" dirty="0">
                <a:latin typeface="Calibri" panose="020F0502020204030204" pitchFamily="34" charset="0"/>
                <a:cs typeface="Tahoma" panose="020B0604030504040204" pitchFamily="34" charset="0"/>
              </a:rPr>
              <a:t> times as much weight to recall as to precision)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5428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4" y="6005511"/>
            <a:ext cx="16002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4" y="1615282"/>
            <a:ext cx="35814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8" descr="8rec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4" y="2736852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4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1752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5301" name="Content Placeholder 1"/>
          <p:cNvSpPr>
            <a:spLocks noGrp="1"/>
          </p:cNvSpPr>
          <p:nvPr>
            <p:ph sz="half" idx="1"/>
          </p:nvPr>
        </p:nvSpPr>
        <p:spPr>
          <a:xfrm>
            <a:off x="1752600" y="3429000"/>
            <a:ext cx="8458200" cy="609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i="1"/>
              <a:t>Precision</a:t>
            </a:r>
            <a:r>
              <a:rPr lang="en-US" altLang="en-US"/>
              <a:t> = 90/230 = 39.13%             </a:t>
            </a:r>
            <a:r>
              <a:rPr lang="en-US" altLang="en-US" i="1"/>
              <a:t>Recall</a:t>
            </a:r>
            <a:r>
              <a:rPr lang="en-US" altLang="en-US"/>
              <a:t> = 90/300 = 30.00%</a:t>
            </a:r>
          </a:p>
          <a:p>
            <a:endParaRPr lang="en-US" altLang="en-US" smtClean="0"/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1752600" y="1889125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449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192000" cy="1066800"/>
          </a:xfrm>
          <a:noFill/>
        </p:spPr>
        <p:txBody>
          <a:bodyPr vert="horz" lIns="92075" tIns="46038" rIns="92075" bIns="46038" rtlCol="0" anchor="b">
            <a:noAutofit/>
          </a:bodyPr>
          <a:lstStyle/>
          <a:p>
            <a:pPr eaLnBrk="1" hangingPunct="1"/>
            <a:r>
              <a:rPr lang="en-US" altLang="en-US" dirty="0" smtClean="0"/>
              <a:t>Evaluating Classifier Accuracy:</a:t>
            </a:r>
            <a:br>
              <a:rPr lang="en-US" altLang="en-US" dirty="0" smtClean="0"/>
            </a:br>
            <a:r>
              <a:rPr lang="en-US" altLang="en-US" dirty="0" smtClean="0"/>
              <a:t>Holdout &amp; Cross-Validation Methods</a:t>
            </a:r>
            <a:endParaRPr lang="en-US" altLang="en-US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143000"/>
            <a:ext cx="10982325" cy="559117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b="1" dirty="0"/>
              <a:t>Holdout method</a:t>
            </a:r>
          </a:p>
          <a:p>
            <a:pPr lvl="1" eaLnBrk="1" hangingPunct="1"/>
            <a:r>
              <a:rPr lang="en-US" altLang="en-US" sz="2400" dirty="0"/>
              <a:t>Given data is randomly partitioned into two independent sets</a:t>
            </a:r>
          </a:p>
          <a:p>
            <a:pPr lvl="2" eaLnBrk="1" hangingPunct="1"/>
            <a:r>
              <a:rPr lang="en-US" altLang="en-US" sz="2400" dirty="0" smtClean="0"/>
              <a:t>Training set (e.g., 2/3) for model construction</a:t>
            </a:r>
          </a:p>
          <a:p>
            <a:pPr lvl="2" eaLnBrk="1" hangingPunct="1"/>
            <a:r>
              <a:rPr lang="en-US" altLang="en-US" sz="2400" dirty="0" smtClean="0"/>
              <a:t>Test set (e.g., 1/3) for accuracy estimation</a:t>
            </a:r>
          </a:p>
          <a:p>
            <a:pPr lvl="1" eaLnBrk="1" hangingPunct="1"/>
            <a:r>
              <a:rPr lang="en-US" altLang="en-US" sz="2400" u="sng" dirty="0"/>
              <a:t>Random sampling</a:t>
            </a:r>
            <a:r>
              <a:rPr lang="en-US" altLang="en-US" sz="2400" dirty="0"/>
              <a:t>: a variation of holdout</a:t>
            </a:r>
          </a:p>
          <a:p>
            <a:pPr lvl="2" eaLnBrk="1" hangingPunct="1"/>
            <a:r>
              <a:rPr lang="en-US" altLang="en-US" sz="2400" dirty="0" smtClean="0"/>
              <a:t>Repeat holdout k times, accuracy = avg. of the accuracies obtained</a:t>
            </a:r>
          </a:p>
          <a:p>
            <a:pPr eaLnBrk="1" hangingPunct="1"/>
            <a:r>
              <a:rPr lang="en-US" altLang="en-US" sz="2400" b="1" dirty="0"/>
              <a:t>Cross-validation</a:t>
            </a:r>
            <a:r>
              <a:rPr lang="en-US" altLang="en-US" sz="2400" dirty="0"/>
              <a:t> (</a:t>
            </a:r>
            <a:r>
              <a:rPr lang="en-US" altLang="en-US" sz="2400" i="1" dirty="0"/>
              <a:t>k</a:t>
            </a:r>
            <a:r>
              <a:rPr lang="en-US" altLang="en-US" sz="2400" dirty="0"/>
              <a:t>-fold, where k = 10 is most popular)</a:t>
            </a:r>
          </a:p>
          <a:p>
            <a:pPr lvl="1" eaLnBrk="1" hangingPunct="1"/>
            <a:r>
              <a:rPr lang="en-US" altLang="en-US" sz="2400" dirty="0"/>
              <a:t>Randomly partition the data into </a:t>
            </a:r>
            <a:r>
              <a:rPr lang="en-US" altLang="en-US" sz="2400" i="1" dirty="0"/>
              <a:t>k</a:t>
            </a:r>
            <a:r>
              <a:rPr lang="en-US" altLang="en-US" sz="2400" dirty="0"/>
              <a:t> </a:t>
            </a:r>
            <a:r>
              <a:rPr lang="en-US" altLang="en-US" sz="2400" i="1" dirty="0"/>
              <a:t>mutually exclusive</a:t>
            </a:r>
            <a:r>
              <a:rPr lang="en-US" altLang="en-US" sz="2400" dirty="0"/>
              <a:t> subsets, each approximately equal size</a:t>
            </a:r>
          </a:p>
          <a:p>
            <a:pPr lvl="1" eaLnBrk="1" hangingPunct="1"/>
            <a:r>
              <a:rPr lang="en-US" altLang="en-US" sz="2400" dirty="0"/>
              <a:t>At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iteration, use D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as test set and others as training set</a:t>
            </a:r>
          </a:p>
          <a:p>
            <a:pPr lvl="1" eaLnBrk="1" hangingPunct="1"/>
            <a:r>
              <a:rPr lang="en-US" altLang="en-US" sz="2400" u="sng" dirty="0"/>
              <a:t>Leave-one-out</a:t>
            </a:r>
            <a:r>
              <a:rPr lang="en-US" altLang="en-US" sz="2400" dirty="0"/>
              <a:t>: </a:t>
            </a:r>
            <a:r>
              <a:rPr lang="en-US" altLang="en-US" sz="2400" i="1" dirty="0"/>
              <a:t>k</a:t>
            </a:r>
            <a:r>
              <a:rPr lang="en-US" altLang="en-US" sz="2400" dirty="0"/>
              <a:t> folds where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= # of tuples, for small sized data</a:t>
            </a:r>
          </a:p>
          <a:p>
            <a:pPr lvl="1" eaLnBrk="1" hangingPunct="1"/>
            <a:r>
              <a:rPr lang="en-US" altLang="en-US" sz="2400" b="1" u="sng" dirty="0"/>
              <a:t>*Stratified cross-validation*</a:t>
            </a:r>
            <a:r>
              <a:rPr lang="en-US" altLang="en-US" sz="2400" dirty="0"/>
              <a:t>: folds are stratified so that class dist. in each fold is approx. the same as that in the initial data</a:t>
            </a:r>
          </a:p>
        </p:txBody>
      </p:sp>
    </p:spTree>
    <p:extLst>
      <p:ext uri="{BB962C8B-B14F-4D97-AF65-F5344CB8AC3E}">
        <p14:creationId xmlns:p14="http://schemas.microsoft.com/office/powerpoint/2010/main" val="32978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858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Evaluating Classifier Accuracy: Bootstrap</a:t>
            </a:r>
            <a:endParaRPr lang="en-US" altLang="en-US" sz="40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7675" y="1095375"/>
            <a:ext cx="11115675" cy="490537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b="1" dirty="0"/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Samples the given training tuples uniformly </a:t>
            </a:r>
            <a:r>
              <a:rPr lang="en-US" altLang="en-US" i="1" dirty="0"/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ach </a:t>
            </a:r>
            <a:r>
              <a:rPr lang="en-US" altLang="en-US" dirty="0"/>
              <a:t>time a tuple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Several bootstrap methods, and a common one is </a:t>
            </a:r>
            <a:r>
              <a:rPr lang="en-US" altLang="en-US" b="1" dirty="0"/>
              <a:t>.632 </a:t>
            </a:r>
            <a:r>
              <a:rPr lang="en-US" altLang="en-US" b="1" dirty="0" err="1"/>
              <a:t>boostrap</a:t>
            </a:r>
            <a:endParaRPr lang="en-US" altLang="en-US" b="1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A data set with </a:t>
            </a:r>
            <a:r>
              <a:rPr lang="en-US" altLang="en-US" i="1" dirty="0"/>
              <a:t>d</a:t>
            </a:r>
            <a:r>
              <a:rPr lang="en-US" altLang="en-US" dirty="0"/>
              <a:t> tuples is sampled </a:t>
            </a:r>
            <a:r>
              <a:rPr lang="en-US" altLang="en-US" i="1" dirty="0"/>
              <a:t>d</a:t>
            </a:r>
            <a:r>
              <a:rPr lang="en-US" altLang="en-US" dirty="0"/>
              <a:t> times, with replacement, resulting in a training set of </a:t>
            </a:r>
            <a:r>
              <a:rPr lang="en-US" altLang="en-US" i="1" dirty="0"/>
              <a:t>d</a:t>
            </a:r>
            <a:r>
              <a:rPr lang="en-US" altLang="en-US" dirty="0"/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altLang="en-US" baseline="30000" dirty="0"/>
              <a:t>d</a:t>
            </a:r>
            <a:r>
              <a:rPr lang="en-US" altLang="en-US" dirty="0"/>
              <a:t> ≈ e</a:t>
            </a:r>
            <a:r>
              <a:rPr lang="en-US" altLang="en-US" baseline="30000" dirty="0"/>
              <a:t>-1</a:t>
            </a:r>
            <a:r>
              <a:rPr lang="en-US" altLang="en-US" dirty="0"/>
              <a:t> = 0.368)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Repeat the sampling procedure </a:t>
            </a:r>
            <a:r>
              <a:rPr lang="en-US" altLang="en-US" i="1" dirty="0"/>
              <a:t>k</a:t>
            </a:r>
            <a:r>
              <a:rPr lang="en-US" altLang="en-US" dirty="0"/>
              <a:t> times, overall accuracy of the model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6000749"/>
            <a:ext cx="782273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9667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4776" y="0"/>
            <a:ext cx="12372975" cy="965200"/>
          </a:xfrm>
        </p:spPr>
        <p:txBody>
          <a:bodyPr>
            <a:normAutofit/>
          </a:bodyPr>
          <a:lstStyle/>
          <a:p>
            <a:r>
              <a:rPr lang="en-US" altLang="en-US" sz="3800" dirty="0" smtClean="0"/>
              <a:t>Estimating Confidence Intervals: Classifier Models M</a:t>
            </a:r>
            <a:r>
              <a:rPr lang="en-US" altLang="en-US" sz="3800" baseline="-25000" dirty="0" smtClean="0"/>
              <a:t>1</a:t>
            </a:r>
            <a:r>
              <a:rPr lang="en-US" altLang="en-US" sz="3800" dirty="0" smtClean="0"/>
              <a:t> vs. M</a:t>
            </a:r>
            <a:r>
              <a:rPr lang="en-US" altLang="en-US" sz="3800" baseline="-25000" dirty="0" smtClean="0"/>
              <a:t>2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219200"/>
            <a:ext cx="11157816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Suppose we have 2 classifiers,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which one is better?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10-fold cross-validation to obtain                     </a:t>
            </a:r>
            <a:r>
              <a:rPr lang="en-US" altLang="en-US" sz="2400" dirty="0" smtClean="0"/>
              <a:t>    and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These mean error rates are just </a:t>
            </a:r>
            <a:r>
              <a:rPr lang="en-US" altLang="en-US" sz="2400" i="1" dirty="0"/>
              <a:t>estimates</a:t>
            </a:r>
            <a:r>
              <a:rPr lang="en-US" altLang="en-US" sz="2400" dirty="0"/>
              <a:t> of error on the true population of </a:t>
            </a:r>
            <a:r>
              <a:rPr lang="en-US" altLang="en-US" sz="2400" i="1" dirty="0"/>
              <a:t>future</a:t>
            </a:r>
            <a:r>
              <a:rPr lang="en-US" altLang="en-US" sz="2400" dirty="0"/>
              <a:t> data cases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What if the difference between the 2 error rates is just attributed to </a:t>
            </a:r>
            <a:r>
              <a:rPr lang="en-US" altLang="en-US" sz="2400" i="1" dirty="0"/>
              <a:t>chance</a:t>
            </a:r>
            <a:r>
              <a:rPr lang="en-US" altLang="en-US" sz="24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Use a </a:t>
            </a:r>
            <a:r>
              <a:rPr lang="en-US" altLang="en-US" sz="2400" b="1" dirty="0"/>
              <a:t>test of statistical significance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Obtain </a:t>
            </a:r>
            <a:r>
              <a:rPr lang="en-US" altLang="en-US" sz="2400" b="1" dirty="0"/>
              <a:t>confidence limits</a:t>
            </a:r>
            <a:r>
              <a:rPr lang="en-US" altLang="en-US" sz="2400" dirty="0"/>
              <a:t> for our error estimates</a:t>
            </a:r>
          </a:p>
        </p:txBody>
      </p:sp>
      <p:pic>
        <p:nvPicPr>
          <p:cNvPr id="58372" name="Picture 5" descr="8mean-err-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024062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6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1972469"/>
            <a:ext cx="1295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3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-66675" y="0"/>
            <a:ext cx="12468225" cy="9525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Estimating Confidence Intervals: Null Hypothesis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219200"/>
            <a:ext cx="11224491" cy="5384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Perform 10-fold cross-validation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Assume samples follow a </a:t>
            </a:r>
            <a:r>
              <a:rPr lang="en-US" altLang="en-US" sz="2400" b="1" dirty="0"/>
              <a:t>t distribution</a:t>
            </a:r>
            <a:r>
              <a:rPr lang="en-US" altLang="en-US" sz="2400" dirty="0"/>
              <a:t> with </a:t>
            </a:r>
            <a:r>
              <a:rPr lang="en-US" altLang="en-US" sz="2400" i="1" dirty="0"/>
              <a:t>k–1</a:t>
            </a:r>
            <a:r>
              <a:rPr lang="en-US" altLang="en-US" sz="2400" dirty="0"/>
              <a:t> </a:t>
            </a:r>
            <a:r>
              <a:rPr lang="en-US" altLang="en-US" sz="2400" b="1" dirty="0"/>
              <a:t>degrees of freedom </a:t>
            </a:r>
            <a:r>
              <a:rPr lang="en-US" altLang="en-US" sz="2400" dirty="0"/>
              <a:t>(here, </a:t>
            </a:r>
            <a:r>
              <a:rPr lang="en-US" altLang="en-US" sz="2400" i="1" dirty="0"/>
              <a:t>k=10</a:t>
            </a:r>
            <a:r>
              <a:rPr lang="en-US" altLang="en-US" sz="24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Use </a:t>
            </a:r>
            <a:r>
              <a:rPr lang="en-US" altLang="en-US" sz="2400" b="1" dirty="0"/>
              <a:t>t-test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Student’s t-test</a:t>
            </a:r>
            <a:r>
              <a:rPr lang="en-US" altLang="en-US" sz="2400" dirty="0"/>
              <a:t>)</a:t>
            </a:r>
            <a:endParaRPr lang="en-US" altLang="en-US" sz="2400" b="1" dirty="0"/>
          </a:p>
          <a:p>
            <a:pPr>
              <a:lnSpc>
                <a:spcPct val="130000"/>
              </a:lnSpc>
            </a:pPr>
            <a:r>
              <a:rPr lang="en-US" altLang="en-US" sz="2400" b="1" dirty="0"/>
              <a:t>Null Hypothesis</a:t>
            </a:r>
            <a:r>
              <a:rPr lang="en-US" altLang="en-US" sz="2400" dirty="0"/>
              <a:t>: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&amp;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are the same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If we can </a:t>
            </a:r>
            <a:r>
              <a:rPr lang="en-US" altLang="en-US" sz="2400" b="1" dirty="0"/>
              <a:t>reject</a:t>
            </a:r>
            <a:r>
              <a:rPr lang="en-US" altLang="en-US" sz="2400" dirty="0"/>
              <a:t> null hypothesis, then 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we conclude that the difference between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&amp;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statistically significant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Chose model with lower error rate</a:t>
            </a:r>
          </a:p>
        </p:txBody>
      </p:sp>
    </p:spTree>
    <p:extLst>
      <p:ext uri="{BB962C8B-B14F-4D97-AF65-F5344CB8AC3E}">
        <p14:creationId xmlns:p14="http://schemas.microsoft.com/office/powerpoint/2010/main" val="84064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65200"/>
          </a:xfrm>
        </p:spPr>
        <p:txBody>
          <a:bodyPr>
            <a:normAutofit/>
          </a:bodyPr>
          <a:lstStyle/>
          <a:p>
            <a:r>
              <a:rPr lang="en-US" altLang="en-US" dirty="0"/>
              <a:t>Estimating Confidence Intervals: t-test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If only 1 test set available: </a:t>
            </a:r>
            <a:r>
              <a:rPr lang="en-US" altLang="en-US" sz="2400" b="1" dirty="0" smtClean="0"/>
              <a:t>pairwise comparison</a:t>
            </a:r>
          </a:p>
          <a:p>
            <a:pPr lvl="1"/>
            <a:r>
              <a:rPr lang="en-US" altLang="en-US" sz="2400" dirty="0"/>
              <a:t>For </a:t>
            </a:r>
            <a:r>
              <a:rPr lang="en-US" altLang="en-US" sz="2400" dirty="0" err="1"/>
              <a:t>i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round of 10-fold cross-validation, the same cross partitioning is used to obtain </a:t>
            </a:r>
            <a:r>
              <a:rPr lang="en-US" altLang="en-US" sz="2400" i="1" dirty="0"/>
              <a:t>err(M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)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err(M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)</a:t>
            </a:r>
            <a:r>
              <a:rPr lang="en-US" altLang="en-US" sz="2400" i="1" baseline="-25000" dirty="0" err="1"/>
              <a:t>i</a:t>
            </a:r>
            <a:endParaRPr lang="en-US" altLang="en-US" sz="2400" i="1" baseline="-25000" dirty="0"/>
          </a:p>
          <a:p>
            <a:pPr lvl="1"/>
            <a:r>
              <a:rPr lang="en-US" altLang="en-US" sz="2400" dirty="0"/>
              <a:t>Average over 10 rounds to get 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lvl="1"/>
            <a:r>
              <a:rPr lang="en-US" altLang="en-US" sz="2400" b="1" dirty="0" smtClean="0"/>
              <a:t>t-test</a:t>
            </a:r>
            <a:r>
              <a:rPr lang="en-US" altLang="en-US" sz="2400" dirty="0" smtClean="0"/>
              <a:t> computes </a:t>
            </a:r>
            <a:r>
              <a:rPr lang="en-US" altLang="en-US" sz="2400" b="1" dirty="0" smtClean="0"/>
              <a:t>t-statistic</a:t>
            </a:r>
            <a:r>
              <a:rPr lang="en-US" altLang="en-US" sz="2400" dirty="0" smtClean="0"/>
              <a:t> with </a:t>
            </a:r>
            <a:r>
              <a:rPr lang="en-US" altLang="en-US" sz="2400" i="1" dirty="0" smtClean="0"/>
              <a:t>k-1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degrees of freedom:</a:t>
            </a:r>
          </a:p>
          <a:p>
            <a:pPr lvl="1"/>
            <a:endParaRPr lang="en-US" altLang="en-US" sz="2400" b="1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If two test sets available: use </a:t>
            </a:r>
            <a:r>
              <a:rPr lang="en-US" altLang="en-US" sz="2400" b="1" dirty="0" smtClean="0"/>
              <a:t>non-paired t-test</a:t>
            </a:r>
            <a:endParaRPr lang="en-US" altLang="en-US" sz="2400" dirty="0" smtClean="0"/>
          </a:p>
        </p:txBody>
      </p:sp>
      <p:pic>
        <p:nvPicPr>
          <p:cNvPr id="60420" name="Picture 5" descr="t-test-non-pai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562601"/>
            <a:ext cx="41148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7712868" y="3621092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where</a:t>
            </a:r>
          </a:p>
        </p:txBody>
      </p:sp>
      <p:pic>
        <p:nvPicPr>
          <p:cNvPr id="60422" name="Picture 9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50308"/>
            <a:ext cx="12192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10" descr="8mean-err-m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450308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Text Box 11"/>
          <p:cNvSpPr txBox="1">
            <a:spLocks noChangeArrowheads="1"/>
          </p:cNvSpPr>
          <p:nvPr/>
        </p:nvSpPr>
        <p:spPr bwMode="auto">
          <a:xfrm>
            <a:off x="6611865" y="2450308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and</a:t>
            </a:r>
          </a:p>
        </p:txBody>
      </p:sp>
      <p:sp>
        <p:nvSpPr>
          <p:cNvPr id="60425" name="Text Box 12"/>
          <p:cNvSpPr txBox="1">
            <a:spLocks noChangeArrowheads="1"/>
          </p:cNvSpPr>
          <p:nvPr/>
        </p:nvSpPr>
        <p:spPr bwMode="auto">
          <a:xfrm>
            <a:off x="3352801" y="5638801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where</a:t>
            </a:r>
          </a:p>
        </p:txBody>
      </p:sp>
      <p:sp>
        <p:nvSpPr>
          <p:cNvPr id="60426" name="Text Box 13"/>
          <p:cNvSpPr txBox="1">
            <a:spLocks noChangeArrowheads="1"/>
          </p:cNvSpPr>
          <p:nvPr/>
        </p:nvSpPr>
        <p:spPr bwMode="auto">
          <a:xfrm>
            <a:off x="2438400" y="6248401"/>
            <a:ext cx="741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where</a:t>
            </a:r>
            <a:r>
              <a:rPr lang="en-US" altLang="en-US" sz="1800" i="1">
                <a:latin typeface="Tahoma" panose="020B0604030504040204" pitchFamily="34" charset="0"/>
              </a:rPr>
              <a:t> k</a:t>
            </a:r>
            <a:r>
              <a:rPr lang="en-US" altLang="en-US" sz="1800" i="1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&amp;</a:t>
            </a:r>
            <a:r>
              <a:rPr lang="en-US" altLang="en-US" sz="1800" i="1">
                <a:latin typeface="Tahoma" panose="020B0604030504040204" pitchFamily="34" charset="0"/>
              </a:rPr>
              <a:t> k</a:t>
            </a:r>
            <a:r>
              <a:rPr lang="en-US" altLang="en-US" sz="1800" i="1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are # of cross-validation samples used for </a:t>
            </a:r>
            <a:r>
              <a:rPr lang="en-US" altLang="en-US" sz="1800" i="1">
                <a:latin typeface="Tahoma" panose="020B0604030504040204" pitchFamily="34" charset="0"/>
              </a:rPr>
              <a:t>M</a:t>
            </a:r>
            <a:r>
              <a:rPr lang="en-US" altLang="en-US" sz="1800" i="1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&amp; </a:t>
            </a:r>
            <a:r>
              <a:rPr lang="en-US" altLang="en-US" sz="1800" i="1">
                <a:latin typeface="Tahoma" panose="020B0604030504040204" pitchFamily="34" charset="0"/>
              </a:rPr>
              <a:t>M</a:t>
            </a:r>
            <a:r>
              <a:rPr lang="en-US" altLang="en-US" sz="1800" i="1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, resp.</a:t>
            </a:r>
          </a:p>
        </p:txBody>
      </p:sp>
      <p:pic>
        <p:nvPicPr>
          <p:cNvPr id="6042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53" y="3414715"/>
            <a:ext cx="27432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8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52183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01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-285750" y="0"/>
            <a:ext cx="12706350" cy="7620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Estimating Confidence </a:t>
            </a:r>
            <a:r>
              <a:rPr lang="en-US" altLang="en-US" sz="4000" dirty="0" smtClean="0"/>
              <a:t>Intervals: Table </a:t>
            </a:r>
            <a:r>
              <a:rPr lang="en-US" altLang="en-US" sz="4000" dirty="0"/>
              <a:t>for t-distribution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95324" y="2838450"/>
            <a:ext cx="3857625" cy="2714625"/>
          </a:xfrm>
        </p:spPr>
        <p:txBody>
          <a:bodyPr/>
          <a:lstStyle/>
          <a:p>
            <a:r>
              <a:rPr lang="en-US" altLang="en-US" dirty="0" smtClean="0"/>
              <a:t>Symmetric</a:t>
            </a:r>
            <a:endParaRPr lang="en-US" altLang="en-US" dirty="0"/>
          </a:p>
          <a:p>
            <a:r>
              <a:rPr lang="en-US" altLang="en-US" b="1" dirty="0"/>
              <a:t>Significance level</a:t>
            </a:r>
            <a:r>
              <a:rPr lang="en-US" altLang="en-US" dirty="0"/>
              <a:t>, e.g., </a:t>
            </a:r>
            <a:r>
              <a:rPr lang="en-US" altLang="en-US" i="1" dirty="0"/>
              <a:t>sig = 0.05 </a:t>
            </a:r>
            <a:r>
              <a:rPr lang="en-US" altLang="en-US" dirty="0"/>
              <a:t>or</a:t>
            </a:r>
            <a:r>
              <a:rPr lang="en-US" altLang="en-US" i="1" dirty="0"/>
              <a:t> 5% </a:t>
            </a:r>
            <a:r>
              <a:rPr lang="en-US" altLang="en-US" dirty="0"/>
              <a:t>means M</a:t>
            </a:r>
            <a:r>
              <a:rPr lang="en-US" altLang="en-US" baseline="-25000" dirty="0"/>
              <a:t>1</a:t>
            </a:r>
            <a:r>
              <a:rPr lang="en-US" altLang="en-US" dirty="0"/>
              <a:t> &amp; M</a:t>
            </a:r>
            <a:r>
              <a:rPr lang="en-US" altLang="en-US" baseline="-25000" dirty="0"/>
              <a:t>2</a:t>
            </a:r>
            <a:r>
              <a:rPr lang="en-US" altLang="en-US" dirty="0"/>
              <a:t> are </a:t>
            </a:r>
            <a:r>
              <a:rPr lang="en-US" altLang="en-US" i="1" dirty="0"/>
              <a:t>significantly different</a:t>
            </a:r>
            <a:r>
              <a:rPr lang="en-US" altLang="en-US" dirty="0"/>
              <a:t> for 95% of population</a:t>
            </a:r>
          </a:p>
          <a:p>
            <a:r>
              <a:rPr lang="en-US" altLang="en-US" b="1" dirty="0"/>
              <a:t>Confidence limit</a:t>
            </a:r>
            <a:r>
              <a:rPr lang="en-US" altLang="en-US" dirty="0"/>
              <a:t>, </a:t>
            </a:r>
            <a:r>
              <a:rPr lang="en-US" altLang="en-US" i="1" dirty="0"/>
              <a:t>z = sig/2</a:t>
            </a:r>
          </a:p>
        </p:txBody>
      </p:sp>
      <p:pic>
        <p:nvPicPr>
          <p:cNvPr id="61444" name="Picture 6" descr="8ttablevalu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1650" y="1171576"/>
            <a:ext cx="5181600" cy="5791200"/>
          </a:xfrm>
        </p:spPr>
      </p:pic>
      <p:pic>
        <p:nvPicPr>
          <p:cNvPr id="61445" name="Picture 7" descr="8t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171576"/>
            <a:ext cx="342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1420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-85725" y="0"/>
            <a:ext cx="12277725" cy="11430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Estimating Confidence Intervals:</a:t>
            </a:r>
            <a:br>
              <a:rPr lang="en-US" altLang="en-US" dirty="0" smtClean="0"/>
            </a:br>
            <a:r>
              <a:rPr lang="en-US" altLang="en-US" dirty="0" smtClean="0"/>
              <a:t>Statistical Significance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19201"/>
            <a:ext cx="10306050" cy="4362450"/>
          </a:xfrm>
        </p:spPr>
        <p:txBody>
          <a:bodyPr/>
          <a:lstStyle/>
          <a:p>
            <a:r>
              <a:rPr lang="en-US" altLang="en-US" sz="2400" dirty="0"/>
              <a:t>Are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&amp;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b="1" dirty="0"/>
              <a:t>significantly different</a:t>
            </a:r>
            <a:r>
              <a:rPr lang="en-US" altLang="en-US" sz="2400" dirty="0"/>
              <a:t>?</a:t>
            </a:r>
          </a:p>
          <a:p>
            <a:pPr lvl="1"/>
            <a:r>
              <a:rPr lang="en-US" altLang="en-US" sz="2400" dirty="0"/>
              <a:t>Compute </a:t>
            </a:r>
            <a:r>
              <a:rPr lang="en-US" altLang="en-US" sz="2400" i="1" dirty="0"/>
              <a:t>t. </a:t>
            </a:r>
            <a:r>
              <a:rPr lang="en-US" altLang="en-US" sz="2400" dirty="0"/>
              <a:t>Select </a:t>
            </a:r>
            <a:r>
              <a:rPr lang="en-US" altLang="en-US" sz="2400" i="1" dirty="0"/>
              <a:t>significance level</a:t>
            </a:r>
            <a:r>
              <a:rPr lang="en-US" altLang="en-US" sz="2400" dirty="0"/>
              <a:t> (e.g. </a:t>
            </a:r>
            <a:r>
              <a:rPr lang="en-US" altLang="en-US" sz="2400" i="1" dirty="0"/>
              <a:t>sig = 5%)</a:t>
            </a:r>
          </a:p>
          <a:p>
            <a:pPr lvl="1"/>
            <a:r>
              <a:rPr lang="en-US" altLang="en-US" sz="2400" dirty="0"/>
              <a:t>Consult table for t-distribution: Find </a:t>
            </a:r>
            <a:r>
              <a:rPr lang="en-US" altLang="en-US" sz="2400" i="1" dirty="0"/>
              <a:t>t value</a:t>
            </a:r>
            <a:r>
              <a:rPr lang="en-US" altLang="en-US" sz="2400" dirty="0"/>
              <a:t> corresponding to </a:t>
            </a:r>
            <a:r>
              <a:rPr lang="en-US" altLang="en-US" sz="2400" i="1" dirty="0"/>
              <a:t>k-1 degrees of freedom</a:t>
            </a:r>
            <a:r>
              <a:rPr lang="en-US" altLang="en-US" sz="2400" dirty="0"/>
              <a:t> (here, 9)</a:t>
            </a:r>
          </a:p>
          <a:p>
            <a:pPr lvl="1"/>
            <a:r>
              <a:rPr lang="en-US" altLang="en-US" sz="2400" dirty="0"/>
              <a:t>t-distribution is symmetric: typically upper % points of distribution shown → look up value for </a:t>
            </a:r>
            <a:r>
              <a:rPr lang="en-US" altLang="en-US" sz="2400" b="1" dirty="0"/>
              <a:t>confidence limit</a:t>
            </a:r>
            <a:r>
              <a:rPr lang="en-US" altLang="en-US" sz="2400" dirty="0"/>
              <a:t> </a:t>
            </a:r>
            <a:r>
              <a:rPr lang="en-US" altLang="en-US" sz="2400" i="1" dirty="0"/>
              <a:t>z=sig/2</a:t>
            </a:r>
            <a:r>
              <a:rPr lang="en-US" altLang="en-US" sz="2400" dirty="0"/>
              <a:t> (here, 0.025)</a:t>
            </a:r>
          </a:p>
          <a:p>
            <a:pPr lvl="1"/>
            <a:r>
              <a:rPr lang="en-US" altLang="en-US" sz="2400" b="1" dirty="0"/>
              <a:t>If</a:t>
            </a:r>
            <a:r>
              <a:rPr lang="en-US" altLang="en-US" sz="2400" dirty="0"/>
              <a:t> </a:t>
            </a:r>
            <a:r>
              <a:rPr lang="en-US" altLang="en-US" sz="2400" b="1" dirty="0"/>
              <a:t>t &gt; z or t &lt; -z</a:t>
            </a:r>
            <a:r>
              <a:rPr lang="en-US" altLang="en-US" sz="2400" dirty="0"/>
              <a:t>, then t value lies in rejection region:</a:t>
            </a:r>
          </a:p>
          <a:p>
            <a:pPr lvl="2"/>
            <a:r>
              <a:rPr lang="en-US" altLang="en-US" sz="2400" b="1" dirty="0" smtClean="0"/>
              <a:t>Reject null hypothesis</a:t>
            </a:r>
            <a:r>
              <a:rPr lang="en-US" altLang="en-US" sz="2400" dirty="0" smtClean="0"/>
              <a:t> that mean error rates of M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&amp; M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are same</a:t>
            </a:r>
          </a:p>
          <a:p>
            <a:pPr lvl="2"/>
            <a:r>
              <a:rPr lang="en-US" altLang="en-US" sz="2400" dirty="0" smtClean="0"/>
              <a:t>Conclude: </a:t>
            </a:r>
            <a:r>
              <a:rPr lang="en-US" altLang="en-US" sz="2400" u="sng" dirty="0" smtClean="0"/>
              <a:t>statistically significant</a:t>
            </a:r>
            <a:r>
              <a:rPr lang="en-US" altLang="en-US" sz="2400" dirty="0" smtClean="0"/>
              <a:t> difference between M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&amp; M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400" b="1" dirty="0"/>
              <a:t>Otherwise</a:t>
            </a:r>
            <a:r>
              <a:rPr lang="en-US" altLang="en-US" sz="2400" dirty="0"/>
              <a:t>, conclude that any difference is </a:t>
            </a:r>
            <a:r>
              <a:rPr lang="en-US" altLang="en-US" sz="2400" b="1" dirty="0"/>
              <a:t>chance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638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143000"/>
            <a:ext cx="10772775" cy="5562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Classification</a:t>
            </a:r>
            <a:r>
              <a:rPr lang="en-US" altLang="en-US" sz="2000" dirty="0">
                <a:solidFill>
                  <a:srgbClr val="FF0000"/>
                </a:solidFill>
              </a:rPr>
              <a:t> 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predicts categorical class labels (discrete or nominal)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classifies data (constructs a model) based on the training set and the values (</a:t>
            </a:r>
            <a:r>
              <a:rPr lang="en-US" altLang="en-US" sz="2400" b="1" dirty="0"/>
              <a:t>class labels</a:t>
            </a:r>
            <a:r>
              <a:rPr lang="en-US" altLang="en-US" sz="2400" dirty="0"/>
              <a:t>) in a classifying attribute and uses it in classifying new data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Numeric Prediction 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models continuous-valued functions, i.e., predicts unknown or missing values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Typical applications</a:t>
            </a:r>
          </a:p>
          <a:p>
            <a:pPr lvl="1" eaLnBrk="1" hangingPunct="1">
              <a:spcAft>
                <a:spcPts val="600"/>
              </a:spcAft>
              <a:buClr>
                <a:srgbClr val="0000CC"/>
              </a:buClr>
            </a:pPr>
            <a:r>
              <a:rPr lang="en-US" altLang="en-US" sz="2400" dirty="0"/>
              <a:t>Credit/loan approval:</a:t>
            </a:r>
          </a:p>
          <a:p>
            <a:pPr lvl="1" eaLnBrk="1" hangingPunct="1">
              <a:spcAft>
                <a:spcPts val="600"/>
              </a:spcAft>
              <a:buClr>
                <a:srgbClr val="0000CC"/>
              </a:buClr>
            </a:pPr>
            <a:r>
              <a:rPr lang="en-US" altLang="en-US" sz="2400" dirty="0"/>
              <a:t>Medical diagnosis: if a tumor is cancerous or benign</a:t>
            </a:r>
          </a:p>
          <a:p>
            <a:pPr lvl="1" eaLnBrk="1" hangingPunct="1">
              <a:spcAft>
                <a:spcPts val="600"/>
              </a:spcAft>
              <a:buClr>
                <a:srgbClr val="0000CC"/>
              </a:buClr>
            </a:pPr>
            <a:r>
              <a:rPr lang="en-US" altLang="en-US" sz="2400" dirty="0"/>
              <a:t>Fraud detection: if a transaction is fraudulent</a:t>
            </a:r>
          </a:p>
          <a:p>
            <a:pPr lvl="1" eaLnBrk="1" hangingPunct="1">
              <a:spcAft>
                <a:spcPts val="600"/>
              </a:spcAft>
              <a:buClr>
                <a:srgbClr val="0000CC"/>
              </a:buClr>
            </a:pPr>
            <a:r>
              <a:rPr lang="en-US" altLang="en-US" sz="2400" dirty="0"/>
              <a:t>Web page categorization: which category it is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 smtClean="0"/>
              <a:t>Prediction Problems: Classification vs. Numeric Prediction</a:t>
            </a:r>
          </a:p>
        </p:txBody>
      </p:sp>
    </p:spTree>
    <p:extLst>
      <p:ext uri="{BB962C8B-B14F-4D97-AF65-F5344CB8AC3E}">
        <p14:creationId xmlns:p14="http://schemas.microsoft.com/office/powerpoint/2010/main" val="8407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681037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315200" cy="1104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Model Selection: ROC Curves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2450" y="1247775"/>
            <a:ext cx="6762750" cy="4876800"/>
          </a:xfrm>
        </p:spPr>
        <p:txBody>
          <a:bodyPr/>
          <a:lstStyle/>
          <a:p>
            <a:pPr marL="457200" indent="-457200"/>
            <a:r>
              <a:rPr lang="en-US" altLang="en-US" b="1" dirty="0"/>
              <a:t>ROC</a:t>
            </a:r>
            <a:r>
              <a:rPr lang="en-US" altLang="en-US" dirty="0"/>
              <a:t> (Receiver Operating Characteristics) curves: for visual comparison of classification models</a:t>
            </a:r>
          </a:p>
          <a:p>
            <a:pPr marL="457200" indent="-457200"/>
            <a:r>
              <a:rPr lang="en-US" altLang="en-US" dirty="0"/>
              <a:t>Originated from signal detection theory</a:t>
            </a:r>
          </a:p>
          <a:p>
            <a:pPr marL="457200" indent="-457200"/>
            <a:r>
              <a:rPr lang="en-US" altLang="en-US" dirty="0"/>
              <a:t>Shows the trade-off between the true positive rate and the false positive rate</a:t>
            </a:r>
          </a:p>
          <a:p>
            <a:pPr marL="457200" indent="-457200"/>
            <a:r>
              <a:rPr lang="en-US" altLang="en-US" dirty="0"/>
              <a:t>The area under the ROC curve is a measure of the accuracy of the model</a:t>
            </a:r>
          </a:p>
          <a:p>
            <a:pPr marL="457200" indent="-457200"/>
            <a:r>
              <a:rPr lang="en-US" altLang="en-US" dirty="0"/>
              <a:t>Rank the test tuples in decreasing order: the one that is most likely to belong to the positive class appears at the top of the list</a:t>
            </a:r>
          </a:p>
          <a:p>
            <a:pPr marL="457200" indent="-457200"/>
            <a:r>
              <a:rPr lang="en-US" altLang="en-US" dirty="0"/>
              <a:t>The closer to the diagonal line (i.e., the closer the area is to 0.5), the less accurate is the model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7315199" y="3924300"/>
            <a:ext cx="44481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Vertical axis represents the true positive rate</a:t>
            </a:r>
          </a:p>
          <a:p>
            <a:pPr eaLnBrk="1" hangingPunct="1">
              <a:lnSpc>
                <a:spcPct val="8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Horizontal axis rep. the false positive rate</a:t>
            </a:r>
          </a:p>
          <a:p>
            <a:pPr eaLnBrk="1" hangingPunct="1">
              <a:lnSpc>
                <a:spcPct val="8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The plot also shows a diagonal line</a:t>
            </a:r>
          </a:p>
          <a:p>
            <a:pPr eaLnBrk="1" hangingPunct="1">
              <a:lnSpc>
                <a:spcPct val="8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A model with perfect accuracy will have an area of 1.0</a:t>
            </a:r>
          </a:p>
        </p:txBody>
      </p:sp>
    </p:spTree>
    <p:extLst>
      <p:ext uri="{BB962C8B-B14F-4D97-AF65-F5344CB8AC3E}">
        <p14:creationId xmlns:p14="http://schemas.microsoft.com/office/powerpoint/2010/main" val="26428951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52400"/>
            <a:ext cx="96012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Issues Affecting Model Selection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19200"/>
            <a:ext cx="10944224" cy="52578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b="1" dirty="0"/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b="1" dirty="0"/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b="1" dirty="0"/>
              <a:t>Robustness</a:t>
            </a:r>
            <a:r>
              <a:rPr lang="en-US" altLang="en-US" dirty="0"/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b="1" dirty="0"/>
              <a:t>Scalability</a:t>
            </a:r>
            <a:r>
              <a:rPr lang="en-US" altLang="en-US" dirty="0"/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b="1" dirty="0"/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Other measures, e.g., goodness of rules, such as decision tree size or compactness of classification rules</a:t>
            </a:r>
          </a:p>
        </p:txBody>
      </p:sp>
    </p:spTree>
    <p:extLst>
      <p:ext uri="{BB962C8B-B14F-4D97-AF65-F5344CB8AC3E}">
        <p14:creationId xmlns:p14="http://schemas.microsoft.com/office/powerpoint/2010/main" val="16923087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11029950" cy="97871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Chapter 8. Classification: Basic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09675"/>
            <a:ext cx="10915650" cy="53435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Model Evaluation and Selection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Techniques to Improve Classification Accuracy: Ensemble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Summary</a:t>
            </a:r>
          </a:p>
        </p:txBody>
      </p:sp>
      <p:sp>
        <p:nvSpPr>
          <p:cNvPr id="5125" name="AutoShape 8"/>
          <p:cNvSpPr>
            <a:spLocks noChangeArrowheads="1"/>
          </p:cNvSpPr>
          <p:nvPr/>
        </p:nvSpPr>
        <p:spPr bwMode="auto">
          <a:xfrm rot="9803581">
            <a:off x="10946339" y="5143391"/>
            <a:ext cx="533400" cy="462984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723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1304926"/>
            <a:ext cx="45720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-1"/>
            <a:ext cx="12087225" cy="1000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Ensemble Methods: Increasing the Accuracy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2982914"/>
            <a:ext cx="8772525" cy="3398836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Ensemble methods</a:t>
            </a:r>
          </a:p>
          <a:p>
            <a:pPr lvl="1" eaLnBrk="1" hangingPunct="1"/>
            <a:r>
              <a:rPr lang="en-US" altLang="en-US" sz="2400" dirty="0"/>
              <a:t>Use a combination of models to increase accuracy</a:t>
            </a:r>
          </a:p>
          <a:p>
            <a:pPr lvl="1" eaLnBrk="1" hangingPunct="1"/>
            <a:r>
              <a:rPr lang="en-US" altLang="en-US" sz="2400" dirty="0"/>
              <a:t>Combine a series of k learned models,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M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, with the aim of creating an improved model M*</a:t>
            </a:r>
          </a:p>
          <a:p>
            <a:pPr eaLnBrk="1" hangingPunct="1"/>
            <a:r>
              <a:rPr lang="en-US" altLang="en-US" sz="2400" dirty="0"/>
              <a:t>Popular ensemble methods</a:t>
            </a:r>
          </a:p>
          <a:p>
            <a:pPr lvl="1" eaLnBrk="1" hangingPunct="1"/>
            <a:r>
              <a:rPr lang="en-US" altLang="en-US" sz="2400" dirty="0"/>
              <a:t>Bagging: averaging the prediction over a collection of classifiers</a:t>
            </a:r>
          </a:p>
          <a:p>
            <a:pPr lvl="1" eaLnBrk="1" hangingPunct="1"/>
            <a:r>
              <a:rPr lang="en-US" altLang="en-US" sz="2400" dirty="0"/>
              <a:t>Boosting: weighted vote with a collection of classifiers</a:t>
            </a:r>
          </a:p>
          <a:p>
            <a:pPr lvl="1" eaLnBrk="1" hangingPunct="1"/>
            <a:r>
              <a:rPr lang="en-US" altLang="en-US" sz="2400" dirty="0"/>
              <a:t>Ensemble: combining a set of heterogeneous classifiers</a:t>
            </a:r>
          </a:p>
        </p:txBody>
      </p:sp>
    </p:spTree>
    <p:extLst>
      <p:ext uri="{BB962C8B-B14F-4D97-AF65-F5344CB8AC3E}">
        <p14:creationId xmlns:p14="http://schemas.microsoft.com/office/powerpoint/2010/main" val="148089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Bagging: </a:t>
            </a:r>
            <a:r>
              <a:rPr lang="en-US" altLang="en-US" dirty="0" err="1" smtClean="0"/>
              <a:t>Boostrap</a:t>
            </a:r>
            <a:r>
              <a:rPr lang="en-US" altLang="en-US" dirty="0" smtClean="0"/>
              <a:t> Aggregation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2524"/>
            <a:ext cx="10991850" cy="5591175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sz="2400" dirty="0"/>
              <a:t>Analogy: Diagnosis based on multiple doctors’ majority vote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/>
              <a:t>Training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Given a set D of </a:t>
            </a:r>
            <a:r>
              <a:rPr lang="en-US" altLang="en-US" sz="2400" i="1" dirty="0"/>
              <a:t>d </a:t>
            </a:r>
            <a:r>
              <a:rPr lang="en-US" altLang="en-US" sz="2400" dirty="0"/>
              <a:t>tuples, at each iteration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a training set D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tuples is sampled with replacement from D (i.e., bootstrap)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A classifier model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learned for each training set D</a:t>
            </a:r>
            <a:r>
              <a:rPr lang="en-US" altLang="en-US" sz="2400" baseline="-25000" dirty="0"/>
              <a:t>i</a:t>
            </a:r>
            <a:endParaRPr lang="en-US" altLang="en-US" sz="2400" dirty="0"/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/>
              <a:t>Classification: classify an unknown sample</a:t>
            </a:r>
            <a:r>
              <a:rPr lang="en-US" altLang="en-US" sz="2400" b="1" dirty="0"/>
              <a:t> X</a:t>
            </a:r>
            <a:r>
              <a:rPr lang="en-US" altLang="en-US" sz="2400" dirty="0"/>
              <a:t>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Each classifier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returns its class prediction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The bagged classifier M* counts the votes and assigns the class with the most votes to </a:t>
            </a:r>
            <a:r>
              <a:rPr lang="en-US" altLang="en-US" sz="2400" b="1" dirty="0"/>
              <a:t>X</a:t>
            </a:r>
            <a:endParaRPr lang="en-US" altLang="en-US" sz="2400" dirty="0"/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/>
              <a:t>Prediction: can be applied to the prediction of continuous values by taking the average value of each prediction for a given test tuple</a:t>
            </a:r>
          </a:p>
          <a:p>
            <a:pPr>
              <a:spcBef>
                <a:spcPts val="300"/>
              </a:spcBef>
            </a:pPr>
            <a:r>
              <a:rPr lang="en-US" altLang="en-US" sz="2400" dirty="0" smtClean="0"/>
              <a:t>Accuracy: </a:t>
            </a:r>
            <a:r>
              <a:rPr lang="en-US" altLang="en-US" sz="2400" dirty="0"/>
              <a:t>Proved improved accuracy in </a:t>
            </a:r>
            <a:r>
              <a:rPr lang="en-US" altLang="en-US" sz="2400" dirty="0" smtClean="0"/>
              <a:t>prediction</a:t>
            </a:r>
            <a:endParaRPr lang="en-US" altLang="en-US" sz="2400" dirty="0"/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Often significantly better than a single classifier derived from D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For noise data: not considerably worse, more robust </a:t>
            </a:r>
          </a:p>
        </p:txBody>
      </p:sp>
    </p:spTree>
    <p:extLst>
      <p:ext uri="{BB962C8B-B14F-4D97-AF65-F5344CB8AC3E}">
        <p14:creationId xmlns:p14="http://schemas.microsoft.com/office/powerpoint/2010/main" val="271722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" y="-1"/>
            <a:ext cx="12125325" cy="10382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Boosting</a:t>
            </a:r>
            <a:endParaRPr lang="en-US" altLang="en-US" sz="2800" dirty="0"/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52450" y="1219200"/>
            <a:ext cx="10972800" cy="5486400"/>
          </a:xfrm>
        </p:spPr>
        <p:txBody>
          <a:bodyPr/>
          <a:lstStyle/>
          <a:p>
            <a:pPr marL="457200" indent="-457200"/>
            <a:r>
              <a:rPr lang="en-US" altLang="en-US" sz="2400" dirty="0"/>
              <a:t>Analogy: Consult several doctors, based on a combination of weighted diagnoses—weight assigned based on the previous diagnosis accuracy</a:t>
            </a:r>
          </a:p>
          <a:p>
            <a:pPr marL="457200" indent="-457200"/>
            <a:r>
              <a:rPr lang="en-US" altLang="en-US" sz="2400" dirty="0"/>
              <a:t>How boosting works?</a:t>
            </a:r>
          </a:p>
          <a:p>
            <a:pPr marL="914400" lvl="1" indent="-457200"/>
            <a:r>
              <a:rPr lang="en-US" altLang="en-US" sz="2400" b="1" dirty="0"/>
              <a:t>Weights</a:t>
            </a:r>
            <a:r>
              <a:rPr lang="en-US" altLang="en-US" sz="2400" dirty="0"/>
              <a:t> are assigned to each training tuple</a:t>
            </a:r>
          </a:p>
          <a:p>
            <a:pPr marL="914400" lvl="1" indent="-457200"/>
            <a:r>
              <a:rPr lang="en-US" altLang="en-US" sz="2400" dirty="0"/>
              <a:t>A series of k classifiers is iteratively learned</a:t>
            </a:r>
          </a:p>
          <a:p>
            <a:pPr marL="914400" lvl="1" indent="-457200"/>
            <a:r>
              <a:rPr lang="en-US" altLang="en-US" sz="2400" dirty="0"/>
              <a:t>After a classifier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learned, the weights are updated to allow the subsequent classifier, M</a:t>
            </a:r>
            <a:r>
              <a:rPr lang="en-US" altLang="en-US" sz="2400" baseline="-25000" dirty="0"/>
              <a:t>i+1</a:t>
            </a:r>
            <a:r>
              <a:rPr lang="en-US" altLang="en-US" sz="2400" dirty="0"/>
              <a:t>, to </a:t>
            </a:r>
            <a:r>
              <a:rPr lang="en-US" altLang="en-US" sz="2400" b="1" dirty="0"/>
              <a:t>pay more attention to the training tuples that were misclassified</a:t>
            </a:r>
            <a:r>
              <a:rPr lang="en-US" altLang="en-US" sz="2400" dirty="0"/>
              <a:t> by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endParaRPr lang="en-US" altLang="en-US" sz="2400" dirty="0"/>
          </a:p>
          <a:p>
            <a:pPr marL="914400" lvl="1" indent="-457200"/>
            <a:r>
              <a:rPr lang="en-US" altLang="en-US" sz="2400" dirty="0"/>
              <a:t>The final </a:t>
            </a:r>
            <a:r>
              <a:rPr lang="en-US" altLang="en-US" sz="2400" b="1" dirty="0"/>
              <a:t>M* combines the votes</a:t>
            </a:r>
            <a:r>
              <a:rPr lang="en-US" altLang="en-US" sz="2400" dirty="0"/>
              <a:t> of each individual classifier, where the weight of each classifier's vote is a function of its accuracy</a:t>
            </a:r>
          </a:p>
          <a:p>
            <a:pPr marL="457200" indent="-457200"/>
            <a:r>
              <a:rPr lang="en-US" altLang="en-US" sz="2400" dirty="0"/>
              <a:t>Boosting algorithm can be extended for numeric prediction</a:t>
            </a:r>
          </a:p>
          <a:p>
            <a:pPr marL="457200" indent="-457200"/>
            <a:r>
              <a:rPr lang="en-US" altLang="en-US" sz="2400" dirty="0"/>
              <a:t>Comparing with bagging: Boosting tends to have greater accuracy, but it also risks overfitting the model to misclassified data</a:t>
            </a:r>
          </a:p>
        </p:txBody>
      </p:sp>
    </p:spTree>
    <p:extLst>
      <p:ext uri="{BB962C8B-B14F-4D97-AF65-F5344CB8AC3E}">
        <p14:creationId xmlns:p14="http://schemas.microsoft.com/office/powerpoint/2010/main" val="70637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1057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/>
              <a:t>Adaboost</a:t>
            </a:r>
            <a:r>
              <a:rPr lang="en-US" altLang="en-US" dirty="0" smtClean="0"/>
              <a:t> (Freund and </a:t>
            </a:r>
            <a:r>
              <a:rPr lang="en-US" altLang="en-US" dirty="0" err="1" smtClean="0"/>
              <a:t>Schapire</a:t>
            </a:r>
            <a:r>
              <a:rPr lang="en-US" altLang="en-US" dirty="0" smtClean="0"/>
              <a:t>, 1997)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190625"/>
            <a:ext cx="10915650" cy="5286375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/>
              <a:t>Given a set of </a:t>
            </a:r>
            <a:r>
              <a:rPr lang="en-US" altLang="en-US" i="1" dirty="0"/>
              <a:t>d</a:t>
            </a:r>
            <a:r>
              <a:rPr lang="en-US" altLang="en-US" dirty="0"/>
              <a:t> class-labeled tuples, (</a:t>
            </a:r>
            <a:r>
              <a:rPr lang="en-US" altLang="en-US" b="1" dirty="0"/>
              <a:t>X</a:t>
            </a:r>
            <a:r>
              <a:rPr lang="en-US" altLang="en-US" b="1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1</a:t>
            </a:r>
            <a:r>
              <a:rPr lang="en-US" altLang="en-US" dirty="0"/>
              <a:t>), …, 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d</a:t>
            </a:r>
            <a:r>
              <a:rPr lang="en-US" altLang="en-US" dirty="0"/>
              <a:t>,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d</a:t>
            </a:r>
            <a:r>
              <a:rPr lang="en-US" altLang="en-US" dirty="0"/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Initially, all the weights of tuples are set the same (1/d)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Generate k classifiers in k rounds.  At round </a:t>
            </a:r>
            <a:r>
              <a:rPr lang="en-US" altLang="en-US" dirty="0" err="1"/>
              <a:t>i</a:t>
            </a:r>
            <a:r>
              <a:rPr lang="en-US" altLang="en-US" dirty="0"/>
              <a:t>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Tuples from D are sampled (with replacement) to form a training set D</a:t>
            </a:r>
            <a:r>
              <a:rPr lang="en-US" altLang="en-US" baseline="-25000" dirty="0"/>
              <a:t>i</a:t>
            </a:r>
            <a:r>
              <a:rPr lang="en-US" altLang="en-US" dirty="0"/>
              <a:t> of the same size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Each tuple’s chance of being selected is based on its weight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A classification model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derived from D</a:t>
            </a:r>
            <a:r>
              <a:rPr lang="en-US" altLang="en-US" baseline="-25000" dirty="0"/>
              <a:t>i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Its error rate is calculated using D</a:t>
            </a:r>
            <a:r>
              <a:rPr lang="en-US" altLang="en-US" baseline="-25000" dirty="0"/>
              <a:t>i </a:t>
            </a:r>
            <a:r>
              <a:rPr lang="en-US" altLang="en-US" dirty="0"/>
              <a:t>as a test set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If a tuple is misclassified, its weight is increased, </a:t>
            </a:r>
            <a:r>
              <a:rPr lang="en-US" altLang="en-US" dirty="0" err="1"/>
              <a:t>o.w</a:t>
            </a:r>
            <a:r>
              <a:rPr lang="en-US" altLang="en-US" dirty="0"/>
              <a:t>. it is decreased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Error rate: err(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) is the misclassification error of tuple 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.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/>
              <a:t> error rate is the sum of the weights of the misclassified tuples: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The weight of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’s</a:t>
            </a:r>
            <a:r>
              <a:rPr lang="en-US" altLang="en-US" dirty="0"/>
              <a:t> vote is</a:t>
            </a:r>
          </a:p>
        </p:txBody>
      </p:sp>
      <p:graphicFrame>
        <p:nvGraphicFramePr>
          <p:cNvPr id="69637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91913037"/>
              </p:ext>
            </p:extLst>
          </p:nvPr>
        </p:nvGraphicFramePr>
        <p:xfrm>
          <a:off x="5762623" y="61341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0" name="Equation" r:id="rId4" imgW="1091726" imgH="431613" progId="Equation.3">
                  <p:embed/>
                </p:oleObj>
              </mc:Choice>
              <mc:Fallback>
                <p:oleObj name="Equation" r:id="rId4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3" y="6134100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76605996"/>
              </p:ext>
            </p:extLst>
          </p:nvPr>
        </p:nvGraphicFramePr>
        <p:xfrm>
          <a:off x="6610349" y="5299458"/>
          <a:ext cx="4086225" cy="83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1" name="Equation" r:id="rId6" imgW="1752600" imgH="444500" progId="Equation.3">
                  <p:embed/>
                </p:oleObj>
              </mc:Choice>
              <mc:Fallback>
                <p:oleObj name="Equation" r:id="rId6" imgW="175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49" y="5299458"/>
                        <a:ext cx="4086225" cy="834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189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Forest (</a:t>
            </a:r>
            <a:r>
              <a:rPr lang="en-US" altLang="en-US" sz="3200"/>
              <a:t>Breiman 2001)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10972800" cy="5715000"/>
          </a:xfrm>
        </p:spPr>
        <p:txBody>
          <a:bodyPr/>
          <a:lstStyle/>
          <a:p>
            <a:r>
              <a:rPr lang="en-US" altLang="en-US" sz="2400" dirty="0"/>
              <a:t>Random Forest: </a:t>
            </a:r>
          </a:p>
          <a:p>
            <a:pPr lvl="1"/>
            <a:r>
              <a:rPr lang="en-US" altLang="en-US" sz="2400" dirty="0"/>
              <a:t>Each classifier in the ensemble is a </a:t>
            </a:r>
            <a:r>
              <a:rPr lang="en-US" altLang="en-US" sz="2400" i="1" dirty="0"/>
              <a:t>decision tree </a:t>
            </a:r>
            <a:r>
              <a:rPr lang="en-US" altLang="en-US" sz="2400" dirty="0"/>
              <a:t>classifier and is generated using a random selection of attributes at each node to determine the split</a:t>
            </a:r>
          </a:p>
          <a:p>
            <a:pPr lvl="1"/>
            <a:r>
              <a:rPr lang="en-US" altLang="en-US" sz="2400" dirty="0"/>
              <a:t>During classification, each tree votes and the most popular class is returned</a:t>
            </a:r>
          </a:p>
          <a:p>
            <a:r>
              <a:rPr lang="en-US" altLang="en-US" sz="2400" dirty="0"/>
              <a:t>Two Methods to construct Random Forest:</a:t>
            </a:r>
          </a:p>
          <a:p>
            <a:pPr lvl="1"/>
            <a:r>
              <a:rPr lang="en-US" altLang="en-US" sz="2400" dirty="0"/>
              <a:t>Forest-RI (</a:t>
            </a:r>
            <a:r>
              <a:rPr lang="en-US" altLang="en-US" sz="2400" i="1" dirty="0"/>
              <a:t>random input selection</a:t>
            </a:r>
            <a:r>
              <a:rPr lang="en-US" altLang="en-US" sz="2400" dirty="0"/>
              <a:t>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altLang="en-US" sz="2400" dirty="0"/>
              <a:t>Forest-RC (</a:t>
            </a:r>
            <a:r>
              <a:rPr lang="en-US" altLang="en-US" sz="2400" i="1" dirty="0"/>
              <a:t>random linear combinations</a:t>
            </a:r>
            <a:r>
              <a:rPr lang="en-US" altLang="en-US" sz="2400" dirty="0"/>
              <a:t>)</a:t>
            </a:r>
            <a:r>
              <a:rPr lang="en-US" altLang="en-US" sz="2400" i="1" dirty="0"/>
              <a:t>: </a:t>
            </a:r>
            <a:r>
              <a:rPr lang="en-US" altLang="en-US" sz="2400" dirty="0"/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altLang="en-US" sz="2400" dirty="0"/>
              <a:t>Comparable in accuracy to </a:t>
            </a:r>
            <a:r>
              <a:rPr lang="en-US" altLang="en-US" sz="2400" dirty="0" err="1"/>
              <a:t>Adaboost</a:t>
            </a:r>
            <a:r>
              <a:rPr lang="en-US" altLang="en-US" sz="2400" dirty="0"/>
              <a:t>, but more robust to errors and outliers </a:t>
            </a:r>
          </a:p>
          <a:p>
            <a:r>
              <a:rPr lang="en-US" altLang="en-US" sz="2400" dirty="0"/>
              <a:t>Insensitive to the number of attributes selected for consideration at each split, and faster than bagging or boosting</a:t>
            </a:r>
          </a:p>
        </p:txBody>
      </p:sp>
    </p:spTree>
    <p:extLst>
      <p:ext uri="{BB962C8B-B14F-4D97-AF65-F5344CB8AC3E}">
        <p14:creationId xmlns:p14="http://schemas.microsoft.com/office/powerpoint/2010/main" val="13090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r>
              <a:rPr lang="en-US" altLang="en-US" dirty="0"/>
              <a:t>Classification of Class-Imbalanced Data Sets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49" y="1133814"/>
            <a:ext cx="10963275" cy="1537700"/>
          </a:xfrm>
        </p:spPr>
        <p:txBody>
          <a:bodyPr/>
          <a:lstStyle/>
          <a:p>
            <a:r>
              <a:rPr lang="en-US" altLang="en-US" sz="2400" dirty="0"/>
              <a:t>Class-imbalance problem: Rare positive example but numerous negative ones, e.g., medical diagnosis, fraud, oil-spill, fault, etc. </a:t>
            </a:r>
          </a:p>
          <a:p>
            <a:r>
              <a:rPr lang="en-US" altLang="en-US" sz="2400" dirty="0"/>
              <a:t>Traditional methods assume a balanced distribution of classes and equal error costs: not suitable for class-imbalanced data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02389" y="3936485"/>
            <a:ext cx="68913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400" kern="0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04988" y="6248400"/>
            <a:ext cx="86344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sz="2400" kern="0" dirty="0"/>
          </a:p>
        </p:txBody>
      </p:sp>
      <p:grpSp>
        <p:nvGrpSpPr>
          <p:cNvPr id="71687" name="Group 3"/>
          <p:cNvGrpSpPr>
            <a:grpSpLocks/>
          </p:cNvGrpSpPr>
          <p:nvPr/>
        </p:nvGrpSpPr>
        <p:grpSpPr bwMode="auto">
          <a:xfrm>
            <a:off x="9624160" y="2445962"/>
            <a:ext cx="2360739" cy="2202238"/>
            <a:chOff x="6850334" y="2699730"/>
            <a:chExt cx="2360461" cy="2202731"/>
          </a:xfrm>
        </p:grpSpPr>
        <p:grpSp>
          <p:nvGrpSpPr>
            <p:cNvPr id="71688" name="Group 2"/>
            <p:cNvGrpSpPr>
              <a:grpSpLocks/>
            </p:cNvGrpSpPr>
            <p:nvPr/>
          </p:nvGrpSpPr>
          <p:grpSpPr bwMode="auto">
            <a:xfrm>
              <a:off x="6850334" y="2699730"/>
              <a:ext cx="2360461" cy="2202731"/>
              <a:chOff x="6333658" y="2918534"/>
              <a:chExt cx="2927932" cy="2856663"/>
            </a:xfrm>
          </p:grpSpPr>
          <p:sp>
            <p:nvSpPr>
              <p:cNvPr id="71693" name="Rectangle 4"/>
              <p:cNvSpPr>
                <a:spLocks noChangeArrowheads="1"/>
              </p:cNvSpPr>
              <p:nvPr/>
            </p:nvSpPr>
            <p:spPr bwMode="auto">
              <a:xfrm>
                <a:off x="6333658" y="3039233"/>
                <a:ext cx="2810342" cy="25995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1694" name="Text Box 6"/>
              <p:cNvSpPr txBox="1">
                <a:spLocks noChangeArrowheads="1"/>
              </p:cNvSpPr>
              <p:nvPr/>
            </p:nvSpPr>
            <p:spPr bwMode="auto">
              <a:xfrm>
                <a:off x="6333658" y="4054751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5" name="Text Box 7"/>
              <p:cNvSpPr txBox="1">
                <a:spLocks noChangeArrowheads="1"/>
              </p:cNvSpPr>
              <p:nvPr/>
            </p:nvSpPr>
            <p:spPr bwMode="auto">
              <a:xfrm>
                <a:off x="8386482" y="3373921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6" name="Text Box 8"/>
              <p:cNvSpPr txBox="1">
                <a:spLocks noChangeArrowheads="1"/>
              </p:cNvSpPr>
              <p:nvPr/>
            </p:nvSpPr>
            <p:spPr bwMode="auto">
              <a:xfrm>
                <a:off x="6987989" y="3491948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7" name="Text Box 9"/>
              <p:cNvSpPr txBox="1">
                <a:spLocks noChangeArrowheads="1"/>
              </p:cNvSpPr>
              <p:nvPr/>
            </p:nvSpPr>
            <p:spPr bwMode="auto">
              <a:xfrm>
                <a:off x="7401741" y="3913313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8" name="Text Box 10"/>
              <p:cNvSpPr txBox="1">
                <a:spLocks noChangeArrowheads="1"/>
              </p:cNvSpPr>
              <p:nvPr/>
            </p:nvSpPr>
            <p:spPr bwMode="auto">
              <a:xfrm>
                <a:off x="7745506" y="3551584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9" name="Text Box 11"/>
              <p:cNvSpPr txBox="1">
                <a:spLocks noChangeArrowheads="1"/>
              </p:cNvSpPr>
              <p:nvPr/>
            </p:nvSpPr>
            <p:spPr bwMode="auto">
              <a:xfrm>
                <a:off x="6521824" y="3551584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0" name="Text Box 12"/>
              <p:cNvSpPr txBox="1">
                <a:spLocks noChangeArrowheads="1"/>
              </p:cNvSpPr>
              <p:nvPr/>
            </p:nvSpPr>
            <p:spPr bwMode="auto">
              <a:xfrm>
                <a:off x="6754906" y="4149172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1" name="Text Box 13"/>
              <p:cNvSpPr txBox="1">
                <a:spLocks noChangeArrowheads="1"/>
              </p:cNvSpPr>
              <p:nvPr/>
            </p:nvSpPr>
            <p:spPr bwMode="auto">
              <a:xfrm>
                <a:off x="7455367" y="3196259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2" name="Text Box 14"/>
              <p:cNvSpPr txBox="1">
                <a:spLocks noChangeArrowheads="1"/>
              </p:cNvSpPr>
              <p:nvPr/>
            </p:nvSpPr>
            <p:spPr bwMode="auto">
              <a:xfrm>
                <a:off x="8721538" y="3009041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3" name="Text Box 15"/>
              <p:cNvSpPr txBox="1">
                <a:spLocks noChangeArrowheads="1"/>
              </p:cNvSpPr>
              <p:nvPr/>
            </p:nvSpPr>
            <p:spPr bwMode="auto">
              <a:xfrm>
                <a:off x="6405282" y="4567859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4" name="Text Box 18"/>
              <p:cNvSpPr txBox="1">
                <a:spLocks noChangeArrowheads="1"/>
              </p:cNvSpPr>
              <p:nvPr/>
            </p:nvSpPr>
            <p:spPr bwMode="auto">
              <a:xfrm>
                <a:off x="7571914" y="4333102"/>
                <a:ext cx="435800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71705" name="Text Box 20"/>
              <p:cNvSpPr txBox="1">
                <a:spLocks noChangeArrowheads="1"/>
              </p:cNvSpPr>
              <p:nvPr/>
            </p:nvSpPr>
            <p:spPr bwMode="auto">
              <a:xfrm>
                <a:off x="7885136" y="4979773"/>
                <a:ext cx="435800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71706" name="Text Box 23"/>
              <p:cNvSpPr txBox="1">
                <a:spLocks noChangeArrowheads="1"/>
              </p:cNvSpPr>
              <p:nvPr/>
            </p:nvSpPr>
            <p:spPr bwMode="auto">
              <a:xfrm>
                <a:off x="7896039" y="4567859"/>
                <a:ext cx="435800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71707" name="Text Box 25"/>
              <p:cNvSpPr txBox="1">
                <a:spLocks noChangeArrowheads="1"/>
              </p:cNvSpPr>
              <p:nvPr/>
            </p:nvSpPr>
            <p:spPr bwMode="auto">
              <a:xfrm>
                <a:off x="7575176" y="4724400"/>
                <a:ext cx="435800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71708" name="Text Box 7"/>
              <p:cNvSpPr txBox="1">
                <a:spLocks noChangeArrowheads="1"/>
              </p:cNvSpPr>
              <p:nvPr/>
            </p:nvSpPr>
            <p:spPr bwMode="auto">
              <a:xfrm>
                <a:off x="8508626" y="4141914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9" name="Text Box 7"/>
              <p:cNvSpPr txBox="1">
                <a:spLocks noChangeArrowheads="1"/>
              </p:cNvSpPr>
              <p:nvPr/>
            </p:nvSpPr>
            <p:spPr bwMode="auto">
              <a:xfrm>
                <a:off x="8129121" y="3850750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0" name="Text Box 7"/>
              <p:cNvSpPr txBox="1">
                <a:spLocks noChangeArrowheads="1"/>
              </p:cNvSpPr>
              <p:nvPr/>
            </p:nvSpPr>
            <p:spPr bwMode="auto">
              <a:xfrm>
                <a:off x="8843682" y="3831121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1" name="Text Box 7"/>
              <p:cNvSpPr txBox="1">
                <a:spLocks noChangeArrowheads="1"/>
              </p:cNvSpPr>
              <p:nvPr/>
            </p:nvSpPr>
            <p:spPr bwMode="auto">
              <a:xfrm>
                <a:off x="6801768" y="5176342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2" name="Text Box 7"/>
              <p:cNvSpPr txBox="1">
                <a:spLocks noChangeArrowheads="1"/>
              </p:cNvSpPr>
              <p:nvPr/>
            </p:nvSpPr>
            <p:spPr bwMode="auto">
              <a:xfrm>
                <a:off x="7120311" y="4953000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3" name="Text Box 7"/>
              <p:cNvSpPr txBox="1">
                <a:spLocks noChangeArrowheads="1"/>
              </p:cNvSpPr>
              <p:nvPr/>
            </p:nvSpPr>
            <p:spPr bwMode="auto">
              <a:xfrm>
                <a:off x="8244448" y="4640746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4" name="Text Box 7"/>
              <p:cNvSpPr txBox="1">
                <a:spLocks noChangeArrowheads="1"/>
              </p:cNvSpPr>
              <p:nvPr/>
            </p:nvSpPr>
            <p:spPr bwMode="auto">
              <a:xfrm>
                <a:off x="8199344" y="4980114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5" name="Text Box 12"/>
              <p:cNvSpPr txBox="1">
                <a:spLocks noChangeArrowheads="1"/>
              </p:cNvSpPr>
              <p:nvPr/>
            </p:nvSpPr>
            <p:spPr bwMode="auto">
              <a:xfrm>
                <a:off x="7306383" y="4465983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6" name="Text Box 12"/>
              <p:cNvSpPr txBox="1">
                <a:spLocks noChangeArrowheads="1"/>
              </p:cNvSpPr>
              <p:nvPr/>
            </p:nvSpPr>
            <p:spPr bwMode="auto">
              <a:xfrm>
                <a:off x="6856881" y="4611991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7" name="Text Box 7"/>
              <p:cNvSpPr txBox="1">
                <a:spLocks noChangeArrowheads="1"/>
              </p:cNvSpPr>
              <p:nvPr/>
            </p:nvSpPr>
            <p:spPr bwMode="auto">
              <a:xfrm>
                <a:off x="8582486" y="5025059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8" name="Text Box 7"/>
              <p:cNvSpPr txBox="1">
                <a:spLocks noChangeArrowheads="1"/>
              </p:cNvSpPr>
              <p:nvPr/>
            </p:nvSpPr>
            <p:spPr bwMode="auto">
              <a:xfrm>
                <a:off x="8116716" y="4306957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9" name="Text Box 8"/>
              <p:cNvSpPr txBox="1">
                <a:spLocks noChangeArrowheads="1"/>
              </p:cNvSpPr>
              <p:nvPr/>
            </p:nvSpPr>
            <p:spPr bwMode="auto">
              <a:xfrm>
                <a:off x="8023972" y="3039232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20" name="Text Box 8"/>
              <p:cNvSpPr txBox="1">
                <a:spLocks noChangeArrowheads="1"/>
              </p:cNvSpPr>
              <p:nvPr/>
            </p:nvSpPr>
            <p:spPr bwMode="auto">
              <a:xfrm>
                <a:off x="6715461" y="2918534"/>
                <a:ext cx="417908" cy="5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ahoma" panose="020B0604030504040204" pitchFamily="34" charset="0"/>
                  </a:rPr>
                  <a:t>x</a:t>
                </a:r>
              </a:p>
            </p:txBody>
          </p:sp>
        </p:grp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7543800" y="3561795"/>
              <a:ext cx="336912" cy="4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71690" name="Text Box 9"/>
            <p:cNvSpPr txBox="1">
              <a:spLocks noChangeArrowheads="1"/>
            </p:cNvSpPr>
            <p:nvPr/>
          </p:nvSpPr>
          <p:spPr bwMode="auto">
            <a:xfrm>
              <a:off x="8035682" y="3561795"/>
              <a:ext cx="336912" cy="4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71691" name="Text Box 7"/>
            <p:cNvSpPr txBox="1">
              <a:spLocks noChangeArrowheads="1"/>
            </p:cNvSpPr>
            <p:nvPr/>
          </p:nvSpPr>
          <p:spPr bwMode="auto">
            <a:xfrm>
              <a:off x="7730882" y="4398065"/>
              <a:ext cx="336912" cy="4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71692" name="Text Box 7"/>
            <p:cNvSpPr txBox="1">
              <a:spLocks noChangeArrowheads="1"/>
            </p:cNvSpPr>
            <p:nvPr/>
          </p:nvSpPr>
          <p:spPr bwMode="auto">
            <a:xfrm>
              <a:off x="8686800" y="3962400"/>
              <a:ext cx="336912" cy="4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x</a:t>
              </a: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592131" y="2755822"/>
            <a:ext cx="8807519" cy="3835478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kern="0" dirty="0" smtClean="0"/>
              <a:t>Typical </a:t>
            </a:r>
            <a:r>
              <a:rPr lang="en-US" sz="2400" kern="0" dirty="0"/>
              <a:t>methods in two-class classification: </a:t>
            </a:r>
          </a:p>
          <a:p>
            <a:pPr lvl="1">
              <a:defRPr/>
            </a:pPr>
            <a:r>
              <a:rPr lang="en-US" sz="2400" b="1" kern="0" dirty="0"/>
              <a:t>Oversampling</a:t>
            </a:r>
            <a:r>
              <a:rPr lang="en-US" sz="2400" kern="0" dirty="0"/>
              <a:t>: re-sampling of data from positive class</a:t>
            </a:r>
          </a:p>
          <a:p>
            <a:pPr lvl="1">
              <a:defRPr/>
            </a:pPr>
            <a:r>
              <a:rPr lang="en-US" sz="2400" b="1" kern="0" dirty="0"/>
              <a:t>Under-sampling</a:t>
            </a:r>
            <a:r>
              <a:rPr lang="en-US" sz="2400" kern="0" dirty="0"/>
              <a:t>: randomly eliminate tuples from negative class</a:t>
            </a:r>
          </a:p>
          <a:p>
            <a:pPr lvl="1">
              <a:defRPr/>
            </a:pPr>
            <a:r>
              <a:rPr lang="en-US" sz="2400" b="1" kern="0" dirty="0"/>
              <a:t>Threshold-moving</a:t>
            </a:r>
            <a:r>
              <a:rPr lang="en-US" sz="2400" kern="0" dirty="0"/>
              <a:t>: move the decision threshold, t, so that the rare class tuples are easier to classify, and hence, less chance of costly false negative errors</a:t>
            </a:r>
          </a:p>
          <a:p>
            <a:pPr lvl="1">
              <a:defRPr/>
            </a:pPr>
            <a:r>
              <a:rPr lang="en-US" sz="2400" b="1" kern="0" dirty="0"/>
              <a:t>Ensemble techniques</a:t>
            </a:r>
            <a:r>
              <a:rPr lang="en-US" sz="2400" kern="0" dirty="0"/>
              <a:t>: Ensemble multiple classifiers introduced </a:t>
            </a:r>
            <a:r>
              <a:rPr lang="en-US" sz="2400" kern="0" dirty="0" smtClean="0"/>
              <a:t>above</a:t>
            </a:r>
          </a:p>
          <a:p>
            <a:pPr>
              <a:defRPr/>
            </a:pPr>
            <a:r>
              <a:rPr lang="en-US" sz="2400" kern="0" dirty="0"/>
              <a:t>Still difficult for class imbalance problem on multiclass </a:t>
            </a:r>
            <a:r>
              <a:rPr lang="en-US" sz="2400" kern="0" dirty="0" smtClean="0"/>
              <a:t>tasks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2435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11029950" cy="97871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Chapter 8. Classification: Basic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09675"/>
            <a:ext cx="10915650" cy="53435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Model Evaluation and Selection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Techniques to Improve Classification Accuracy: Ensemble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Summary</a:t>
            </a:r>
          </a:p>
        </p:txBody>
      </p:sp>
      <p:sp>
        <p:nvSpPr>
          <p:cNvPr id="5125" name="AutoShape 8"/>
          <p:cNvSpPr>
            <a:spLocks noChangeArrowheads="1"/>
          </p:cNvSpPr>
          <p:nvPr/>
        </p:nvSpPr>
        <p:spPr bwMode="auto">
          <a:xfrm rot="9803581">
            <a:off x="2973913" y="6023648"/>
            <a:ext cx="533400" cy="462984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766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66675"/>
            <a:ext cx="11058525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Classification—A Two-Step Process</a:t>
            </a:r>
            <a:r>
              <a:rPr lang="en-US" altLang="en-US" sz="2800" dirty="0"/>
              <a:t> </a:t>
            </a:r>
            <a:endParaRPr lang="en-US" altLang="en-US" sz="32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4" y="1095374"/>
            <a:ext cx="11277601" cy="5800725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altLang="en-US" sz="2400" b="1" dirty="0"/>
              <a:t>Model construction: </a:t>
            </a:r>
            <a:r>
              <a:rPr lang="en-US" altLang="en-US" sz="2400" dirty="0"/>
              <a:t>describing a set of predetermined classes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Each tuple/sample is assumed to belong to a predefined class, as determined by the </a:t>
            </a:r>
            <a:r>
              <a:rPr lang="en-US" altLang="en-US" sz="2400" b="1" dirty="0"/>
              <a:t>class label </a:t>
            </a:r>
            <a:r>
              <a:rPr lang="en-US" altLang="en-US" sz="2400" dirty="0"/>
              <a:t>attribute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The set of tuples used for model construction is </a:t>
            </a:r>
            <a:r>
              <a:rPr lang="en-US" altLang="en-US" sz="2400" b="1" dirty="0"/>
              <a:t>training set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 smtClean="0"/>
              <a:t>Model: represented </a:t>
            </a:r>
            <a:r>
              <a:rPr lang="en-US" altLang="en-US" sz="2400" dirty="0"/>
              <a:t>as classification rules, decision </a:t>
            </a:r>
            <a:r>
              <a:rPr lang="en-US" altLang="en-US" sz="2400" dirty="0" smtClean="0"/>
              <a:t>trees, </a:t>
            </a:r>
            <a:r>
              <a:rPr lang="en-US" altLang="en-US" sz="2400" dirty="0"/>
              <a:t>or mathematical formulae</a:t>
            </a:r>
          </a:p>
          <a:p>
            <a:pPr eaLnBrk="1" hangingPunct="1">
              <a:spcBef>
                <a:spcPts val="400"/>
              </a:spcBef>
            </a:pPr>
            <a:r>
              <a:rPr lang="en-US" altLang="en-US" sz="2400" b="1" dirty="0"/>
              <a:t>Model usage</a:t>
            </a:r>
            <a:r>
              <a:rPr lang="en-US" altLang="en-US" sz="2400" dirty="0"/>
              <a:t>: for classifying future or unknown objects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Estimate accuracy of the model</a:t>
            </a:r>
          </a:p>
          <a:p>
            <a:pPr lvl="2" eaLnBrk="1" hangingPunct="1">
              <a:spcBef>
                <a:spcPts val="400"/>
              </a:spcBef>
            </a:pPr>
            <a:r>
              <a:rPr lang="en-US" altLang="en-US" sz="2400" dirty="0"/>
              <a:t>The known label of test sample is compared with the classified result from the model</a:t>
            </a:r>
          </a:p>
          <a:p>
            <a:pPr lvl="2" eaLnBrk="1" hangingPunct="1">
              <a:spcBef>
                <a:spcPts val="400"/>
              </a:spcBef>
            </a:pPr>
            <a:r>
              <a:rPr lang="en-US" altLang="en-US" sz="2400" b="1" dirty="0" smtClean="0"/>
              <a:t>Accuracy</a:t>
            </a:r>
            <a:r>
              <a:rPr lang="en-US" altLang="en-US" sz="2400" dirty="0" smtClean="0"/>
              <a:t>: % of </a:t>
            </a:r>
            <a:r>
              <a:rPr lang="en-US" altLang="en-US" sz="2400" dirty="0"/>
              <a:t>test set samples that are correctly classified by the model</a:t>
            </a:r>
          </a:p>
          <a:p>
            <a:pPr lvl="2" eaLnBrk="1" hangingPunct="1">
              <a:spcBef>
                <a:spcPts val="400"/>
              </a:spcBef>
            </a:pPr>
            <a:r>
              <a:rPr lang="en-US" altLang="en-US" sz="2400" dirty="0"/>
              <a:t>Test set is independent of training set (otherwise overfitting) 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If the accuracy is acceptable, use the model to classify new data</a:t>
            </a:r>
          </a:p>
          <a:p>
            <a:pPr eaLnBrk="1" hangingPunct="1">
              <a:spcBef>
                <a:spcPts val="400"/>
              </a:spcBef>
            </a:pPr>
            <a:r>
              <a:rPr lang="en-US" altLang="en-US" sz="2400" dirty="0"/>
              <a:t>Note: If </a:t>
            </a:r>
            <a:r>
              <a:rPr lang="en-US" altLang="en-US" sz="2400" i="1" dirty="0"/>
              <a:t>the test set </a:t>
            </a:r>
            <a:r>
              <a:rPr lang="en-US" altLang="en-US" sz="2400" dirty="0"/>
              <a:t>is used to select/refine models, it is called </a:t>
            </a:r>
            <a:r>
              <a:rPr lang="en-US" altLang="en-US" sz="2400" b="1" dirty="0"/>
              <a:t>validation (test) set</a:t>
            </a:r>
            <a:r>
              <a:rPr lang="en-US" altLang="en-US" sz="2400" dirty="0"/>
              <a:t> or development test </a:t>
            </a:r>
            <a:r>
              <a:rPr lang="en-US" altLang="en-US" sz="2400" dirty="0" smtClean="0"/>
              <a:t>set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94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458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203" y="1153885"/>
            <a:ext cx="10998654" cy="551905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Classification:  Extracting </a:t>
            </a:r>
            <a:r>
              <a:rPr lang="en-US" altLang="en-US" sz="2400" dirty="0"/>
              <a:t>models describing important data </a:t>
            </a:r>
            <a:r>
              <a:rPr lang="en-US" altLang="en-US" sz="2400" dirty="0" smtClean="0"/>
              <a:t>classes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Effective and scalable methods </a:t>
            </a:r>
            <a:r>
              <a:rPr lang="en-US" altLang="en-US" sz="2400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Decision </a:t>
            </a:r>
            <a:r>
              <a:rPr lang="en-US" altLang="en-US" sz="2400" dirty="0"/>
              <a:t>tree induction, Naive Bayesian classification, rule-based classification, and many other classification </a:t>
            </a:r>
            <a:r>
              <a:rPr lang="en-US" altLang="en-US" sz="2400" dirty="0" smtClean="0"/>
              <a:t>methods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Evaluation </a:t>
            </a:r>
            <a:r>
              <a:rPr lang="en-US" altLang="en-US" sz="2400" dirty="0" smtClean="0"/>
              <a:t>metrics: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Accuracy</a:t>
            </a:r>
            <a:r>
              <a:rPr lang="en-US" altLang="en-US" sz="2400" dirty="0"/>
              <a:t>, sensitivity, specificity, precision, recall, </a:t>
            </a:r>
            <a:r>
              <a:rPr lang="en-US" altLang="en-US" sz="2400" i="1" dirty="0"/>
              <a:t>F</a:t>
            </a:r>
            <a:r>
              <a:rPr lang="en-US" altLang="en-US" sz="2400" dirty="0"/>
              <a:t> measure, and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400" baseline="-25000" dirty="0"/>
              <a:t> </a:t>
            </a:r>
            <a:r>
              <a:rPr lang="en-US" altLang="en-US" sz="2400" dirty="0" smtClean="0"/>
              <a:t>measure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Stratified k-fold cross-validation is recommended for accuracy </a:t>
            </a:r>
            <a:r>
              <a:rPr lang="en-US" altLang="en-US" sz="2400" dirty="0" smtClean="0"/>
              <a:t>estimation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 smtClean="0"/>
              <a:t>Enemble</a:t>
            </a:r>
            <a:r>
              <a:rPr lang="en-US" altLang="en-US" sz="2400" dirty="0" smtClean="0"/>
              <a:t>: Bagging </a:t>
            </a:r>
            <a:r>
              <a:rPr lang="en-US" altLang="en-US" sz="2400" dirty="0"/>
              <a:t>and boosting can be used to increase overall accuracy by learning and combining a series of individual </a:t>
            </a:r>
            <a:r>
              <a:rPr lang="en-US" altLang="en-US" sz="2400" dirty="0" smtClean="0"/>
              <a:t>models</a:t>
            </a:r>
          </a:p>
          <a:p>
            <a:pPr>
              <a:lnSpc>
                <a:spcPct val="130000"/>
              </a:lnSpc>
            </a:pPr>
            <a:r>
              <a:rPr lang="en-US" altLang="en-US" sz="2400" dirty="0" smtClean="0"/>
              <a:t>Model selection: </a:t>
            </a:r>
            <a:r>
              <a:rPr lang="en-US" altLang="en-US" sz="2400" dirty="0">
                <a:solidFill>
                  <a:schemeClr val="hlink"/>
                </a:solidFill>
              </a:rPr>
              <a:t>Significance tests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hlink"/>
                </a:solidFill>
              </a:rPr>
              <a:t>ROC </a:t>
            </a:r>
            <a:r>
              <a:rPr lang="en-US" altLang="en-US" sz="2400" dirty="0" smtClean="0">
                <a:solidFill>
                  <a:schemeClr val="hlink"/>
                </a:solidFill>
              </a:rPr>
              <a:t>curves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No single method has been found to be superior over all others for all data </a:t>
            </a:r>
            <a:r>
              <a:rPr lang="en-US" altLang="en-US" sz="2400" dirty="0" smtClean="0"/>
              <a:t>sets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2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304800"/>
            <a:ext cx="8018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References (1)</a:t>
            </a:r>
            <a:endParaRPr lang="en-US" altLang="en-US" sz="40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3475"/>
            <a:ext cx="10848975" cy="5572125"/>
          </a:xfrm>
        </p:spPr>
        <p:txBody>
          <a:bodyPr/>
          <a:lstStyle/>
          <a:p>
            <a:pPr marL="533400" indent="-533400"/>
            <a:r>
              <a:rPr lang="en-US" altLang="en-US" sz="2200" dirty="0"/>
              <a:t>C. </a:t>
            </a:r>
            <a:r>
              <a:rPr lang="en-US" altLang="en-US" sz="2200" dirty="0" err="1"/>
              <a:t>Apte</a:t>
            </a:r>
            <a:r>
              <a:rPr lang="en-US" altLang="en-US" sz="2200" dirty="0"/>
              <a:t> and S. Weiss. </a:t>
            </a:r>
            <a:r>
              <a:rPr lang="en-US" altLang="en-US" sz="2200" b="1" dirty="0"/>
              <a:t>Data mining with decision trees and decision rules</a:t>
            </a:r>
            <a:r>
              <a:rPr lang="en-US" altLang="en-US" sz="2200" dirty="0"/>
              <a:t>. Future Generation Computer Systems, 13, </a:t>
            </a:r>
            <a:r>
              <a:rPr lang="en-US" altLang="en-US" sz="2200" dirty="0" smtClean="0"/>
              <a:t>1997</a:t>
            </a:r>
          </a:p>
          <a:p>
            <a:pPr marL="533400" indent="-533400"/>
            <a:r>
              <a:rPr lang="en-US" altLang="en-US" sz="2200" dirty="0" smtClean="0"/>
              <a:t>P</a:t>
            </a:r>
            <a:r>
              <a:rPr lang="en-US" altLang="en-US" sz="2200" dirty="0"/>
              <a:t>. K. Chan and S. J. </a:t>
            </a:r>
            <a:r>
              <a:rPr lang="en-US" altLang="en-US" sz="2200" dirty="0" err="1"/>
              <a:t>Stolfo</a:t>
            </a:r>
            <a:r>
              <a:rPr lang="en-US" altLang="en-US" sz="2200" dirty="0"/>
              <a:t>. </a:t>
            </a:r>
            <a:r>
              <a:rPr lang="en-US" altLang="en-US" sz="2200" b="1" dirty="0"/>
              <a:t>Learning arbiter and combiner trees from partitioned data for scaling machine learning</a:t>
            </a:r>
            <a:r>
              <a:rPr lang="en-US" altLang="en-US" sz="2200" dirty="0"/>
              <a:t>. </a:t>
            </a:r>
            <a:r>
              <a:rPr lang="en-US" altLang="en-US" sz="2200" dirty="0" smtClean="0"/>
              <a:t>KDD'95</a:t>
            </a:r>
          </a:p>
          <a:p>
            <a:pPr>
              <a:spcBef>
                <a:spcPts val="400"/>
              </a:spcBef>
            </a:pPr>
            <a:r>
              <a:rPr lang="en-US" altLang="en-US" sz="2200" dirty="0"/>
              <a:t>A. J. Dobson.  </a:t>
            </a:r>
            <a:r>
              <a:rPr lang="en-US" altLang="en-US" sz="2200" b="1" dirty="0"/>
              <a:t>An Introduction to Generalized Linear Models</a:t>
            </a:r>
            <a:r>
              <a:rPr lang="en-US" altLang="en-US" sz="2200" dirty="0"/>
              <a:t>.  Chapman &amp; Hall, 1990.</a:t>
            </a:r>
          </a:p>
          <a:p>
            <a:pPr>
              <a:spcBef>
                <a:spcPts val="400"/>
              </a:spcBef>
            </a:pPr>
            <a:r>
              <a:rPr lang="en-US" altLang="en-US" sz="2200" dirty="0"/>
              <a:t>R. O. </a:t>
            </a:r>
            <a:r>
              <a:rPr lang="en-US" altLang="en-US" sz="2200" dirty="0" err="1"/>
              <a:t>Duda</a:t>
            </a:r>
            <a:r>
              <a:rPr lang="en-US" altLang="en-US" sz="2200" dirty="0"/>
              <a:t>, P. E. Hart, and D. G. Stork. </a:t>
            </a:r>
            <a:r>
              <a:rPr lang="en-US" altLang="en-US" sz="2200" b="1" dirty="0"/>
              <a:t>Pattern Classification</a:t>
            </a:r>
            <a:r>
              <a:rPr lang="en-US" altLang="en-US" sz="2200" dirty="0"/>
              <a:t>, 2ed. John Wiley, 2001</a:t>
            </a:r>
          </a:p>
          <a:p>
            <a:pPr>
              <a:spcBef>
                <a:spcPts val="400"/>
              </a:spcBef>
            </a:pPr>
            <a:r>
              <a:rPr lang="en-US" altLang="en-US" sz="2200" dirty="0"/>
              <a:t>U. M. Fayyad. </a:t>
            </a:r>
            <a:r>
              <a:rPr lang="en-US" altLang="en-US" sz="2200" b="1" dirty="0"/>
              <a:t>Branching on attribute values in decision tree generation</a:t>
            </a:r>
            <a:r>
              <a:rPr lang="en-US" altLang="en-US" sz="2200" dirty="0"/>
              <a:t>. AAAI’94.</a:t>
            </a:r>
          </a:p>
          <a:p>
            <a:pPr>
              <a:spcBef>
                <a:spcPts val="400"/>
              </a:spcBef>
            </a:pPr>
            <a:r>
              <a:rPr lang="en-US" altLang="en-US" sz="2200" dirty="0"/>
              <a:t>Y. Freund and R. E. </a:t>
            </a:r>
            <a:r>
              <a:rPr lang="en-US" altLang="en-US" sz="2200" dirty="0" err="1"/>
              <a:t>Schapire</a:t>
            </a:r>
            <a:r>
              <a:rPr lang="en-US" altLang="en-US" sz="2200" dirty="0"/>
              <a:t>. </a:t>
            </a:r>
            <a:r>
              <a:rPr lang="en-US" altLang="en-US" sz="2200" b="1" dirty="0"/>
              <a:t>A decision-theoretic generalization of on-line learning and an  application to boosting</a:t>
            </a:r>
            <a:r>
              <a:rPr lang="en-US" altLang="en-US" sz="2200" dirty="0"/>
              <a:t>. J. Computer and System Sciences, 1997.</a:t>
            </a:r>
          </a:p>
          <a:p>
            <a:pPr>
              <a:spcBef>
                <a:spcPts val="400"/>
              </a:spcBef>
            </a:pPr>
            <a:r>
              <a:rPr lang="en-US" altLang="en-US" sz="2200" dirty="0"/>
              <a:t>J. </a:t>
            </a:r>
            <a:r>
              <a:rPr lang="en-US" altLang="en-US" sz="2200" dirty="0" err="1"/>
              <a:t>Gehrke</a:t>
            </a:r>
            <a:r>
              <a:rPr lang="en-US" altLang="en-US" sz="2200" dirty="0"/>
              <a:t>, R. Ramakrishnan, and V. </a:t>
            </a:r>
            <a:r>
              <a:rPr lang="en-US" altLang="en-US" sz="2200" dirty="0" err="1"/>
              <a:t>Ganti</a:t>
            </a:r>
            <a:r>
              <a:rPr lang="en-US" altLang="en-US" sz="2200" dirty="0"/>
              <a:t>. </a:t>
            </a:r>
            <a:r>
              <a:rPr lang="en-US" altLang="en-US" sz="2200" b="1" dirty="0"/>
              <a:t>Rainforest: A framework for fast decision tree construction of large datasets</a:t>
            </a:r>
            <a:r>
              <a:rPr lang="en-US" altLang="en-US" sz="2200" dirty="0"/>
              <a:t>. VLDB’98.</a:t>
            </a:r>
          </a:p>
          <a:p>
            <a:pPr>
              <a:spcBef>
                <a:spcPts val="400"/>
              </a:spcBef>
            </a:pPr>
            <a:r>
              <a:rPr lang="en-US" altLang="en-US" sz="2200" dirty="0"/>
              <a:t>J. </a:t>
            </a:r>
            <a:r>
              <a:rPr lang="en-US" altLang="en-US" sz="2200" dirty="0" err="1"/>
              <a:t>Gehrke</a:t>
            </a:r>
            <a:r>
              <a:rPr lang="en-US" altLang="en-US" sz="2200" dirty="0"/>
              <a:t>, V. Gant, R. Ramakrishnan, and W.-Y. </a:t>
            </a:r>
            <a:r>
              <a:rPr lang="en-US" altLang="en-US" sz="2200" dirty="0" err="1"/>
              <a:t>Loh</a:t>
            </a:r>
            <a:r>
              <a:rPr lang="en-US" altLang="en-US" sz="2200" dirty="0"/>
              <a:t>, </a:t>
            </a:r>
            <a:r>
              <a:rPr lang="en-US" altLang="en-US" sz="2200" b="1" dirty="0"/>
              <a:t>BOAT -- Optimistic Decision Tree Construction</a:t>
            </a:r>
            <a:r>
              <a:rPr lang="en-US" altLang="en-US" sz="2200" dirty="0"/>
              <a:t>. SIGMOD'99</a:t>
            </a:r>
            <a:r>
              <a:rPr lang="en-US" altLang="en-US" sz="2200" i="1" dirty="0"/>
              <a:t>.</a:t>
            </a:r>
          </a:p>
          <a:p>
            <a:pPr>
              <a:spcBef>
                <a:spcPts val="400"/>
              </a:spcBef>
            </a:pPr>
            <a:r>
              <a:rPr lang="en-US" altLang="en-US" sz="2200" dirty="0"/>
              <a:t>T. Hastie, R. </a:t>
            </a:r>
            <a:r>
              <a:rPr lang="en-US" altLang="en-US" sz="2200" dirty="0" err="1"/>
              <a:t>Tibshirani</a:t>
            </a:r>
            <a:r>
              <a:rPr lang="en-US" altLang="en-US" sz="2200" dirty="0"/>
              <a:t>, and J. Friedman. </a:t>
            </a:r>
            <a:r>
              <a:rPr lang="en-US" altLang="en-US" sz="2200" b="1" dirty="0"/>
              <a:t>The Elements of Statistical Learning: Data Mining, Inference,  and Prediction.</a:t>
            </a:r>
            <a:r>
              <a:rPr lang="en-US" altLang="en-US" sz="2200" dirty="0"/>
              <a:t> Springer-</a:t>
            </a:r>
            <a:r>
              <a:rPr lang="en-US" altLang="en-US" sz="2200" dirty="0" err="1"/>
              <a:t>Verlag</a:t>
            </a:r>
            <a:r>
              <a:rPr lang="en-US" altLang="en-US" sz="2200" dirty="0"/>
              <a:t>, 2001.</a:t>
            </a:r>
          </a:p>
          <a:p>
            <a:pPr marL="533400" indent="-53340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75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94385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References (2)</a:t>
            </a:r>
            <a:endParaRPr lang="en-US" altLang="en-US" sz="4000"/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04825" y="1143000"/>
            <a:ext cx="11315700" cy="56007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200" dirty="0"/>
              <a:t>T.-S. Lim, W.-Y. </a:t>
            </a:r>
            <a:r>
              <a:rPr lang="en-US" altLang="en-US" sz="2200" dirty="0" err="1"/>
              <a:t>Loh</a:t>
            </a:r>
            <a:r>
              <a:rPr lang="en-US" altLang="en-US" sz="2200" dirty="0"/>
              <a:t>, and Y.-S. Shih. </a:t>
            </a:r>
            <a:r>
              <a:rPr lang="en-US" altLang="en-US" sz="2200" b="1" dirty="0"/>
              <a:t>A comparison of prediction accuracy, complexity, and training time of  thirty-three old and new classification algorithms.</a:t>
            </a:r>
            <a:r>
              <a:rPr lang="en-US" altLang="en-US" sz="2200" dirty="0"/>
              <a:t>  Machine Learning, </a:t>
            </a:r>
            <a:r>
              <a:rPr lang="en-US" altLang="en-US" sz="2200" dirty="0" smtClean="0"/>
              <a:t>2000 </a:t>
            </a:r>
            <a:endParaRPr lang="en-US" altLang="en-US" sz="2200" dirty="0"/>
          </a:p>
          <a:p>
            <a:pPr>
              <a:lnSpc>
                <a:spcPct val="110000"/>
              </a:lnSpc>
            </a:pPr>
            <a:r>
              <a:rPr lang="en-US" altLang="en-US" sz="2200" dirty="0"/>
              <a:t>J. </a:t>
            </a:r>
            <a:r>
              <a:rPr lang="en-US" altLang="en-US" sz="2200" dirty="0" err="1"/>
              <a:t>Magidson</a:t>
            </a:r>
            <a:r>
              <a:rPr lang="en-US" altLang="en-US" sz="2200" dirty="0"/>
              <a:t>.  </a:t>
            </a:r>
            <a:r>
              <a:rPr lang="en-US" altLang="en-US" sz="2200" b="1" dirty="0"/>
              <a:t>The </a:t>
            </a:r>
            <a:r>
              <a:rPr lang="en-US" altLang="en-US" sz="2200" b="1" dirty="0" err="1"/>
              <a:t>Chaid</a:t>
            </a:r>
            <a:r>
              <a:rPr lang="en-US" altLang="en-US" sz="2200" b="1" dirty="0"/>
              <a:t> approach to segmentation modeling:  Chi-squared automatic interaction detection</a:t>
            </a:r>
            <a:r>
              <a:rPr lang="en-US" altLang="en-US" sz="2200" dirty="0"/>
              <a:t>. In R. P. </a:t>
            </a:r>
            <a:r>
              <a:rPr lang="en-US" altLang="en-US" sz="2200" dirty="0" err="1"/>
              <a:t>Bagozzi</a:t>
            </a:r>
            <a:r>
              <a:rPr lang="en-US" altLang="en-US" sz="2200" dirty="0"/>
              <a:t>, editor, Advanced Methods of Marketing Research, Blackwell Business, </a:t>
            </a:r>
            <a:r>
              <a:rPr lang="en-US" altLang="en-US" sz="2200" dirty="0" smtClean="0"/>
              <a:t>1994</a:t>
            </a:r>
            <a:endParaRPr lang="en-US" altLang="en-US" sz="2200" dirty="0"/>
          </a:p>
          <a:p>
            <a:pPr>
              <a:lnSpc>
                <a:spcPct val="110000"/>
              </a:lnSpc>
            </a:pPr>
            <a:r>
              <a:rPr lang="en-US" altLang="en-US" sz="2200" dirty="0"/>
              <a:t>M. Mehta, R. Agrawal, and J. </a:t>
            </a:r>
            <a:r>
              <a:rPr lang="en-US" altLang="en-US" sz="2200" dirty="0" err="1"/>
              <a:t>Rissanen</a:t>
            </a:r>
            <a:r>
              <a:rPr lang="en-US" altLang="en-US" sz="2200" dirty="0"/>
              <a:t>. </a:t>
            </a:r>
            <a:r>
              <a:rPr lang="en-US" altLang="en-US" sz="2200" b="1" dirty="0"/>
              <a:t>SLIQ : A fast scalable classifier for data mining</a:t>
            </a:r>
            <a:r>
              <a:rPr lang="en-US" altLang="en-US" sz="2200" dirty="0"/>
              <a:t>. </a:t>
            </a:r>
            <a:r>
              <a:rPr lang="en-US" altLang="en-US" sz="2200" dirty="0" smtClean="0"/>
              <a:t>EDBT'96</a:t>
            </a:r>
            <a:endParaRPr lang="en-US" altLang="en-US" sz="2200" dirty="0"/>
          </a:p>
          <a:p>
            <a:pPr>
              <a:lnSpc>
                <a:spcPct val="110000"/>
              </a:lnSpc>
            </a:pPr>
            <a:r>
              <a:rPr lang="en-US" altLang="en-US" sz="2200" dirty="0"/>
              <a:t>T. M. Mitchell. </a:t>
            </a:r>
            <a:r>
              <a:rPr lang="en-US" altLang="en-US" sz="2200" b="1" dirty="0"/>
              <a:t>Machine Learning</a:t>
            </a:r>
            <a:r>
              <a:rPr lang="en-US" altLang="en-US" sz="2200" dirty="0"/>
              <a:t>. McGraw Hill, </a:t>
            </a:r>
            <a:r>
              <a:rPr lang="en-US" altLang="en-US" sz="2200" dirty="0" smtClean="0"/>
              <a:t>1997</a:t>
            </a:r>
            <a:endParaRPr lang="en-US" altLang="en-US" sz="2200" dirty="0"/>
          </a:p>
          <a:p>
            <a:pPr>
              <a:lnSpc>
                <a:spcPct val="110000"/>
              </a:lnSpc>
            </a:pPr>
            <a:r>
              <a:rPr lang="en-US" altLang="en-US" sz="2200" dirty="0"/>
              <a:t>S. K. Murthy, </a:t>
            </a:r>
            <a:r>
              <a:rPr lang="en-US" altLang="en-US" sz="2200" b="1" dirty="0"/>
              <a:t>Automatic Construction of Decision Trees from Data: A Multi-Disciplinary Survey</a:t>
            </a:r>
            <a:r>
              <a:rPr lang="en-US" altLang="en-US" sz="2200" dirty="0"/>
              <a:t>, Data Mining and Knowledge Discovery 2(4): 345-389, 1998</a:t>
            </a:r>
          </a:p>
          <a:p>
            <a:pPr>
              <a:lnSpc>
                <a:spcPct val="110000"/>
              </a:lnSpc>
            </a:pPr>
            <a:r>
              <a:rPr lang="en-US" altLang="en-US" sz="2200" dirty="0"/>
              <a:t>J. R. Quinlan. </a:t>
            </a:r>
            <a:r>
              <a:rPr lang="en-US" altLang="en-US" sz="2200" b="1" dirty="0"/>
              <a:t>Induction of decision trees</a:t>
            </a:r>
            <a:r>
              <a:rPr lang="en-US" altLang="en-US" sz="2200" dirty="0"/>
              <a:t>. </a:t>
            </a:r>
            <a:r>
              <a:rPr lang="en-US" altLang="en-US" sz="2200" i="1" dirty="0"/>
              <a:t>Machine Learning</a:t>
            </a:r>
            <a:r>
              <a:rPr lang="en-US" altLang="en-US" sz="2200" dirty="0"/>
              <a:t>, 1:81-106, 1986. </a:t>
            </a:r>
          </a:p>
          <a:p>
            <a:pPr>
              <a:lnSpc>
                <a:spcPct val="110000"/>
              </a:lnSpc>
            </a:pPr>
            <a:r>
              <a:rPr lang="en-US" altLang="en-US" sz="2200" dirty="0" smtClean="0"/>
              <a:t>J</a:t>
            </a:r>
            <a:r>
              <a:rPr lang="en-US" altLang="en-US" sz="2200" dirty="0"/>
              <a:t>. R. Quinlan. </a:t>
            </a:r>
            <a:r>
              <a:rPr lang="en-US" altLang="en-US" sz="2200" b="1" dirty="0"/>
              <a:t>C4.5: Programs for Machine Learning</a:t>
            </a:r>
            <a:r>
              <a:rPr lang="en-US" altLang="en-US" sz="2200" dirty="0"/>
              <a:t>. Morgan Kaufmann, 1993.</a:t>
            </a:r>
          </a:p>
          <a:p>
            <a:pPr>
              <a:lnSpc>
                <a:spcPct val="110000"/>
              </a:lnSpc>
            </a:pPr>
            <a:r>
              <a:rPr lang="en-US" altLang="en-US" sz="2200" dirty="0"/>
              <a:t>J. R. Quinlan.  </a:t>
            </a:r>
            <a:r>
              <a:rPr lang="en-US" altLang="en-US" sz="2200" b="1" dirty="0"/>
              <a:t>Bagging, boosting, and c4.5</a:t>
            </a:r>
            <a:r>
              <a:rPr lang="en-US" altLang="en-US" sz="2200" dirty="0"/>
              <a:t>. AAAI'96</a:t>
            </a:r>
            <a:r>
              <a:rPr lang="en-US" alt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8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94385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References (3)</a:t>
            </a:r>
            <a:endParaRPr lang="en-US" altLang="en-US" sz="40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2" y="1200150"/>
            <a:ext cx="10829925" cy="5257800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R. </a:t>
            </a:r>
            <a:r>
              <a:rPr lang="en-US" altLang="en-US" sz="2200" dirty="0" err="1"/>
              <a:t>Rastogi</a:t>
            </a:r>
            <a:r>
              <a:rPr lang="en-US" altLang="en-US" sz="2200" dirty="0"/>
              <a:t> and K. Shim. </a:t>
            </a:r>
            <a:r>
              <a:rPr lang="en-US" altLang="en-US" sz="2200" b="1" dirty="0"/>
              <a:t>Public: A decision tree classifier that integrates building and pruning</a:t>
            </a:r>
            <a:r>
              <a:rPr lang="en-US" altLang="en-US" sz="2200" dirty="0"/>
              <a:t>. </a:t>
            </a:r>
            <a:r>
              <a:rPr lang="en-US" altLang="en-US" sz="2200" dirty="0" smtClean="0"/>
              <a:t>VLDB’98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J. Shafer, R. Agrawal, and M. Mehta. </a:t>
            </a:r>
            <a:r>
              <a:rPr lang="en-US" altLang="en-US" sz="2200" b="1" dirty="0"/>
              <a:t>SPRINT : A scalable parallel classifier for data mining</a:t>
            </a:r>
            <a:r>
              <a:rPr lang="en-US" altLang="en-US" sz="2200" dirty="0"/>
              <a:t>. </a:t>
            </a:r>
            <a:r>
              <a:rPr lang="en-US" altLang="en-US" sz="2200" dirty="0" smtClean="0"/>
              <a:t>VLDB’96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J. W. Shavlik and T. G. </a:t>
            </a:r>
            <a:r>
              <a:rPr lang="en-US" altLang="en-US" sz="2200" dirty="0" err="1"/>
              <a:t>Dietterich</a:t>
            </a:r>
            <a:r>
              <a:rPr lang="en-US" altLang="en-US" sz="2200" dirty="0"/>
              <a:t>. </a:t>
            </a:r>
            <a:r>
              <a:rPr lang="en-US" altLang="en-US" sz="2200" b="1" dirty="0"/>
              <a:t>Readings in Machine Learning</a:t>
            </a:r>
            <a:r>
              <a:rPr lang="en-US" altLang="en-US" sz="2200" dirty="0"/>
              <a:t>. Morgan Kaufmann, </a:t>
            </a:r>
            <a:r>
              <a:rPr lang="en-US" altLang="en-US" sz="2200" dirty="0" smtClean="0"/>
              <a:t>1990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P. Tan, M. Steinbach, and V. Kumar. </a:t>
            </a:r>
            <a:r>
              <a:rPr lang="en-US" altLang="en-US" sz="2200" b="1" dirty="0"/>
              <a:t>Introduction to Data Mining</a:t>
            </a:r>
            <a:r>
              <a:rPr lang="en-US" altLang="en-US" sz="2200" dirty="0"/>
              <a:t>. Addison Wesley, </a:t>
            </a:r>
            <a:r>
              <a:rPr lang="en-US" altLang="en-US" sz="2200" dirty="0" smtClean="0"/>
              <a:t>2005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S. M. Weiss and C. A. </a:t>
            </a:r>
            <a:r>
              <a:rPr lang="en-US" altLang="en-US" sz="2200" dirty="0" err="1"/>
              <a:t>Kulikowski</a:t>
            </a:r>
            <a:r>
              <a:rPr lang="en-US" altLang="en-US" sz="2200" dirty="0"/>
              <a:t>.  </a:t>
            </a:r>
            <a:r>
              <a:rPr lang="en-US" altLang="en-US" sz="2200" b="1" dirty="0"/>
              <a:t>Computer Systems that Learn:  Classification and Prediction Methods from Statistics, Neural Nets, Machine Learning, and Expert Systems</a:t>
            </a:r>
            <a:r>
              <a:rPr lang="en-US" altLang="en-US" sz="2200" dirty="0"/>
              <a:t>.  Morgan Kaufman, </a:t>
            </a:r>
            <a:r>
              <a:rPr lang="en-US" altLang="en-US" sz="2200" dirty="0" smtClean="0"/>
              <a:t>1991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S. M. Weiss and N. </a:t>
            </a:r>
            <a:r>
              <a:rPr lang="en-US" altLang="en-US" sz="2200" dirty="0" err="1"/>
              <a:t>Indurkhya</a:t>
            </a:r>
            <a:r>
              <a:rPr lang="en-US" altLang="en-US" sz="2200" dirty="0"/>
              <a:t>. </a:t>
            </a:r>
            <a:r>
              <a:rPr lang="en-US" altLang="en-US" sz="2200" b="1" dirty="0"/>
              <a:t>Predictive Data Mining</a:t>
            </a:r>
            <a:r>
              <a:rPr lang="en-US" altLang="en-US" sz="2200" dirty="0"/>
              <a:t>. Morgan Kaufmann, </a:t>
            </a:r>
            <a:r>
              <a:rPr lang="en-US" altLang="en-US" sz="2200" dirty="0" smtClean="0"/>
              <a:t>1997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I. H. Witten and E. Frank. </a:t>
            </a:r>
            <a:r>
              <a:rPr lang="en-US" altLang="en-US" sz="2200" b="1" dirty="0"/>
              <a:t>Data Mining: Practical Machine Learning Tools and Techniques</a:t>
            </a:r>
            <a:r>
              <a:rPr lang="en-US" altLang="en-US" sz="2200" dirty="0"/>
              <a:t>,  2ed.  Morgan Kaufmann, </a:t>
            </a:r>
            <a:r>
              <a:rPr lang="en-US" altLang="en-US" sz="2200" dirty="0" smtClean="0"/>
              <a:t>2005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164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102-0284_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36006"/>
            <a:ext cx="12258675" cy="919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15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77200" cy="762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Process (1): Model Construction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3560764" y="1774825"/>
            <a:ext cx="1698625" cy="1506538"/>
            <a:chOff x="1283" y="1118"/>
            <a:chExt cx="1070" cy="949"/>
          </a:xfrm>
        </p:grpSpPr>
        <p:pic>
          <p:nvPicPr>
            <p:cNvPr id="9233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/>
          <p:cNvGraphicFramePr>
            <a:graphicFrameLocks/>
          </p:cNvGraphicFramePr>
          <p:nvPr/>
        </p:nvGraphicFramePr>
        <p:xfrm>
          <a:off x="1812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1830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5260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8005764" y="1622426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rot="-1140000">
            <a:off x="5759450" y="20748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7472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9227" name="Group 12"/>
          <p:cNvGrpSpPr>
            <a:grpSpLocks/>
          </p:cNvGrpSpPr>
          <p:nvPr/>
        </p:nvGrpSpPr>
        <p:grpSpPr bwMode="auto">
          <a:xfrm>
            <a:off x="8002589" y="3216275"/>
            <a:ext cx="1889125" cy="1506538"/>
            <a:chOff x="4081" y="2026"/>
            <a:chExt cx="1190" cy="949"/>
          </a:xfrm>
        </p:grpSpPr>
        <p:pic>
          <p:nvPicPr>
            <p:cNvPr id="9231" name="Picture 13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9228" name="Line 15"/>
          <p:cNvSpPr>
            <a:spLocks noChangeShapeType="1"/>
          </p:cNvSpPr>
          <p:nvPr/>
        </p:nvSpPr>
        <p:spPr bwMode="auto">
          <a:xfrm flipH="1">
            <a:off x="7470776" y="4621214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9893300" y="4543426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>
            <a:off x="8667750" y="2576514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228600"/>
            <a:ext cx="10915650" cy="762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Process (2): Using the Model in Prediction 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5969001" y="1570039"/>
            <a:ext cx="1889125" cy="1506537"/>
            <a:chOff x="2800" y="989"/>
            <a:chExt cx="1190" cy="949"/>
          </a:xfrm>
        </p:grpSpPr>
        <p:pic>
          <p:nvPicPr>
            <p:cNvPr id="10262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681414" y="2735264"/>
            <a:ext cx="1698625" cy="1506537"/>
            <a:chOff x="1359" y="1723"/>
            <a:chExt cx="1070" cy="949"/>
          </a:xfrm>
        </p:grpSpPr>
        <p:pic>
          <p:nvPicPr>
            <p:cNvPr id="10260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/>
          <p:cNvGraphicFramePr>
            <a:graphicFrameLocks/>
          </p:cNvGraphicFramePr>
          <p:nvPr/>
        </p:nvGraphicFramePr>
        <p:xfrm>
          <a:off x="1981201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10"/>
          <p:cNvSpPr>
            <a:spLocks noChangeShapeType="1"/>
          </p:cNvSpPr>
          <p:nvPr/>
        </p:nvSpPr>
        <p:spPr bwMode="auto">
          <a:xfrm flipH="1">
            <a:off x="1951038" y="40719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5381625" y="40719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9317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0250" name="Freeform 13"/>
          <p:cNvSpPr>
            <a:spLocks/>
          </p:cNvSpPr>
          <p:nvPr/>
        </p:nvSpPr>
        <p:spPr bwMode="auto">
          <a:xfrm>
            <a:off x="8047039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51" name="Group 14"/>
          <p:cNvGrpSpPr>
            <a:grpSpLocks/>
          </p:cNvGrpSpPr>
          <p:nvPr/>
        </p:nvGrpSpPr>
        <p:grpSpPr bwMode="auto">
          <a:xfrm>
            <a:off x="8170864" y="3187701"/>
            <a:ext cx="1781175" cy="815975"/>
            <a:chOff x="4187" y="2008"/>
            <a:chExt cx="1122" cy="514"/>
          </a:xfrm>
        </p:grpSpPr>
        <p:pic>
          <p:nvPicPr>
            <p:cNvPr id="10258" name="Picture 1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188" y="2149"/>
              <a:ext cx="1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7826512" y="4262439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7691439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9972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Freeform 20"/>
          <p:cNvSpPr>
            <a:spLocks/>
          </p:cNvSpPr>
          <p:nvPr/>
        </p:nvSpPr>
        <p:spPr bwMode="auto">
          <a:xfrm>
            <a:off x="4884738" y="2032001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56" name="Picture 2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7745414" y="4959351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20578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11029950" cy="97871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Chapter 8. Classification: Basic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09675"/>
            <a:ext cx="10915650" cy="53435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Model Evaluation and Selection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Techniques to Improve Classification Accuracy: Ensemble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Summary</a:t>
            </a:r>
          </a:p>
        </p:txBody>
      </p:sp>
      <p:sp>
        <p:nvSpPr>
          <p:cNvPr id="5125" name="AutoShape 8"/>
          <p:cNvSpPr>
            <a:spLocks noChangeArrowheads="1"/>
          </p:cNvSpPr>
          <p:nvPr/>
        </p:nvSpPr>
        <p:spPr bwMode="auto">
          <a:xfrm rot="9803581">
            <a:off x="4783662" y="2333518"/>
            <a:ext cx="533400" cy="462984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236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22835</TotalTime>
  <Words>5473</Words>
  <Application>Microsoft Office PowerPoint</Application>
  <PresentationFormat>Custom</PresentationFormat>
  <Paragraphs>751</Paragraphs>
  <Slides>64</Slides>
  <Notes>62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Retrospect</vt:lpstr>
      <vt:lpstr>Worksheet</vt:lpstr>
      <vt:lpstr>Equation</vt:lpstr>
      <vt:lpstr>CS 412 Intro. to Data Mining</vt:lpstr>
      <vt:lpstr>PowerPoint Presentation</vt:lpstr>
      <vt:lpstr>Chapter 8. Classification: Basic Concepts</vt:lpstr>
      <vt:lpstr>Supervised vs. Unsupervised Learning</vt:lpstr>
      <vt:lpstr>Prediction Problems: Classification vs. Numeric Prediction</vt:lpstr>
      <vt:lpstr>Classification—A Two-Step Process </vt:lpstr>
      <vt:lpstr>Process (1): Model Construction</vt:lpstr>
      <vt:lpstr>Process (2): Using the Model in Prediction </vt:lpstr>
      <vt:lpstr>Chapter 8. Classification: Basic Concepts</vt:lpstr>
      <vt:lpstr>Decision Tree Induction: An Example</vt:lpstr>
      <vt:lpstr>Algorithm for Decision Tree Induction</vt:lpstr>
      <vt:lpstr>Brief Review of Entropy</vt:lpstr>
      <vt:lpstr>PowerPoint Presentation</vt:lpstr>
      <vt:lpstr>Attribute Selection: Information Gain</vt:lpstr>
      <vt:lpstr>Computing Information-Gain for Continuous-Valued Attributes</vt:lpstr>
      <vt:lpstr>Gain Ratio for Attribute Selection (C4.5)</vt:lpstr>
      <vt:lpstr>Gini Index (CART, IBM IntelligentMiner)</vt:lpstr>
      <vt:lpstr>Computation of Gini Index </vt:lpstr>
      <vt:lpstr>Comparing Attribute Selection Measures</vt:lpstr>
      <vt:lpstr>Other Attribute Selection Measures</vt:lpstr>
      <vt:lpstr>Overfitting and Tree Pruning</vt:lpstr>
      <vt:lpstr>Classification in Large Databases</vt:lpstr>
      <vt:lpstr>RainForest: A Scalable Classification Framework </vt:lpstr>
      <vt:lpstr>Presentation of Classification Results</vt:lpstr>
      <vt:lpstr>Visualization of a Decision Tree in SGI/MineSet 3.0</vt:lpstr>
      <vt:lpstr>Interactive Visual Mining by Perception-Based Classification (PBC)</vt:lpstr>
      <vt:lpstr>Chapter 8. Classification: Basic Concepts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  <vt:lpstr>Chapter 8. Classification: Basic Concepts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Estimating Confidence Intervals: Classifier Models M1 vs. M2</vt:lpstr>
      <vt:lpstr>Estimating Confidence Intervals: Null Hypothesis</vt:lpstr>
      <vt:lpstr>Estimating Confidence Intervals: t-test</vt:lpstr>
      <vt:lpstr>Estimating Confidence Intervals: Table for t-distribution</vt:lpstr>
      <vt:lpstr>Estimating Confidence Intervals: Statistical Significance</vt:lpstr>
      <vt:lpstr>Model Selection: ROC Curves</vt:lpstr>
      <vt:lpstr>Issues Affecting Model Selection</vt:lpstr>
      <vt:lpstr>Chapter 8. Classification: Basic Concepts</vt:lpstr>
      <vt:lpstr>Ensemble Methods: Increasing the Accuracy</vt:lpstr>
      <vt:lpstr>Bagging: Boostrap Aggregation</vt:lpstr>
      <vt:lpstr>Boosting</vt:lpstr>
      <vt:lpstr>Adaboost (Freund and Schapire, 1997)</vt:lpstr>
      <vt:lpstr>Random Forest (Breiman 2001) </vt:lpstr>
      <vt:lpstr>Classification of Class-Imbalanced Data Sets</vt:lpstr>
      <vt:lpstr>Chapter 8. Classification: Basic Concepts</vt:lpstr>
      <vt:lpstr>Summary</vt:lpstr>
      <vt:lpstr>References (1)</vt:lpstr>
      <vt:lpstr>References (2)</vt:lpstr>
      <vt:lpstr>References (3)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Han, Jiawei</cp:lastModifiedBy>
  <cp:revision>988</cp:revision>
  <cp:lastPrinted>2016-10-20T15:02:17Z</cp:lastPrinted>
  <dcterms:created xsi:type="dcterms:W3CDTF">2014-06-02T15:06:14Z</dcterms:created>
  <dcterms:modified xsi:type="dcterms:W3CDTF">2016-11-01T15:49:52Z</dcterms:modified>
</cp:coreProperties>
</file>