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1" r:id="rId3"/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746250" y="689428"/>
            <a:ext cx="3365499" cy="342446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549" y="4342947"/>
            <a:ext cx="548690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52825" lIns="105675" rIns="105675" tIns="5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746250" y="689428"/>
            <a:ext cx="3365400" cy="342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549" y="4342947"/>
            <a:ext cx="54870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2825" lIns="105675" rIns="105675" tIns="5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746250" y="689428"/>
            <a:ext cx="3365400" cy="342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549" y="4342947"/>
            <a:ext cx="54870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2825" lIns="105675" rIns="105675" tIns="5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746250" y="689428"/>
            <a:ext cx="3365400" cy="342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549" y="4342947"/>
            <a:ext cx="54870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2825" lIns="105675" rIns="105675" tIns="5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746250" y="689428"/>
            <a:ext cx="3365400" cy="342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549" y="4342947"/>
            <a:ext cx="54870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2825" lIns="105675" rIns="105675" tIns="5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746250" y="689428"/>
            <a:ext cx="3365400" cy="342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549" y="4342947"/>
            <a:ext cx="54870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2825" lIns="105675" rIns="105675" tIns="5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746250" y="689428"/>
            <a:ext cx="3365400" cy="342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549" y="4342947"/>
            <a:ext cx="54870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2825" lIns="105675" rIns="105675" tIns="5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746250" y="689428"/>
            <a:ext cx="3365400" cy="342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549" y="4342947"/>
            <a:ext cx="54870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2825" lIns="105675" rIns="105675" tIns="5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549" y="4342947"/>
            <a:ext cx="54870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746250" y="689428"/>
            <a:ext cx="3365400" cy="342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746250" y="689428"/>
            <a:ext cx="3365499" cy="342446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549" y="4342947"/>
            <a:ext cx="548690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52825" lIns="105675" rIns="105675" tIns="5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549" y="4342947"/>
            <a:ext cx="548690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746250" y="689428"/>
            <a:ext cx="3365499" cy="342446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746250" y="689428"/>
            <a:ext cx="3365499" cy="342446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549" y="4342947"/>
            <a:ext cx="548690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52825" lIns="105675" rIns="105675" tIns="5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746250" y="689428"/>
            <a:ext cx="3365499" cy="342446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549" y="4342947"/>
            <a:ext cx="548690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52825" lIns="105675" rIns="105675" tIns="5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746250" y="689428"/>
            <a:ext cx="3365499" cy="342446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549" y="4342947"/>
            <a:ext cx="548690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52825" lIns="105675" rIns="105675" tIns="5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746250" y="689428"/>
            <a:ext cx="3365499" cy="342446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549" y="4342947"/>
            <a:ext cx="548690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52825" lIns="105675" rIns="105675" tIns="5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746250" y="689428"/>
            <a:ext cx="3365400" cy="342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549" y="4342947"/>
            <a:ext cx="54870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2825" lIns="105675" rIns="105675" tIns="5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746250" y="689428"/>
            <a:ext cx="3365400" cy="342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549" y="4342947"/>
            <a:ext cx="54870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2825" lIns="105675" rIns="105675" tIns="5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1077515"/>
            <a:ext cx="9144000" cy="3333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l" dir="5400000" dist="10159">
              <a:srgbClr val="000000">
                <a:alpha val="5960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0" y="0"/>
            <a:ext cx="9144000" cy="107513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9143998" cy="3851572"/>
          </a:xfrm>
          <a:prstGeom prst="rect">
            <a:avLst/>
          </a:prstGeom>
          <a:blipFill rotWithShape="1">
            <a:blip r:embed="rId2">
              <a:alphaModFix amt="92000"/>
            </a:blip>
            <a:stretch>
              <a:fillRect b="-11999" l="0" r="0" t="0"/>
            </a:stretch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0" y="3845718"/>
            <a:ext cx="9144000" cy="345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rotWithShape="0" algn="tl" dir="5400000" dist="10159">
              <a:srgbClr val="000000">
                <a:alpha val="5960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/>
          <p:nvPr>
            <p:ph type="ctrTitle"/>
          </p:nvPr>
        </p:nvSpPr>
        <p:spPr>
          <a:xfrm>
            <a:off x="533400" y="1714500"/>
            <a:ext cx="8077199" cy="12550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685800" y="3943350"/>
            <a:ext cx="8077199" cy="838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E66C7D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6BB76D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accent6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857750"/>
            <a:ext cx="2133599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640013" y="4857750"/>
            <a:ext cx="5508625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204200" y="4857750"/>
            <a:ext cx="733425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116585"/>
            <a:ext cx="8229600" cy="9395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331118"/>
            <a:ext cx="8229600" cy="3469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129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◼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3030" lvl="1" marL="7302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0962" lvl="2" marL="995363" marR="0" rtl="0" algn="l">
              <a:spcBef>
                <a:spcPts val="480"/>
              </a:spcBef>
              <a:spcAft>
                <a:spcPts val="0"/>
              </a:spcAft>
              <a:buClr>
                <a:srgbClr val="E66C7D"/>
              </a:buClr>
              <a:buSzPct val="1000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325" lvl="3" marL="1216025" marR="0" rtl="0" algn="l">
              <a:spcBef>
                <a:spcPts val="400"/>
              </a:spcBef>
              <a:spcAft>
                <a:spcPts val="0"/>
              </a:spcAft>
              <a:buClr>
                <a:srgbClr val="6BB76D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675" lvl="4" marL="1425575" marR="0" rtl="0" algn="l"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532" lvl="5" marL="1627632" marR="0" rtl="0" algn="l"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18288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4167" lvl="7" marL="2029968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135" lvl="8" marL="2231136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4857750"/>
            <a:ext cx="2133599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640013" y="4857750"/>
            <a:ext cx="5508625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204200" y="4857750"/>
            <a:ext cx="733425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114300"/>
            <a:ext cx="8229600" cy="93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4857750"/>
            <a:ext cx="2133599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640013" y="4857750"/>
            <a:ext cx="5508625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204200" y="4857750"/>
            <a:ext cx="733425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1077515"/>
            <a:ext cx="9144000" cy="3333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l" dir="5400000" dist="10159">
              <a:srgbClr val="000000">
                <a:alpha val="5960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0"/>
            <a:ext cx="9144000" cy="107513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9143998" cy="3851572"/>
          </a:xfrm>
          <a:prstGeom prst="rect">
            <a:avLst/>
          </a:prstGeom>
          <a:blipFill rotWithShape="1">
            <a:blip r:embed="rId2">
              <a:alphaModFix amt="92000"/>
            </a:blip>
            <a:stretch>
              <a:fillRect b="-11999" l="0" r="0" t="0"/>
            </a:stretch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3845718"/>
            <a:ext cx="9144000" cy="345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rotWithShape="0" algn="tl" dir="5400000" dist="10159">
              <a:srgbClr val="000000">
                <a:alpha val="5960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>
            <p:ph type="ctrTitle"/>
          </p:nvPr>
        </p:nvSpPr>
        <p:spPr>
          <a:xfrm>
            <a:off x="533400" y="1714500"/>
            <a:ext cx="8077199" cy="12550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685800" y="3943350"/>
            <a:ext cx="8077199" cy="838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E66C7D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6BB76D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accent6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57200" y="4857750"/>
            <a:ext cx="2133599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2640013" y="4857750"/>
            <a:ext cx="5508625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204200" y="4857750"/>
            <a:ext cx="733425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1077515"/>
            <a:ext cx="9144000" cy="3333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l" dir="5400000" dist="10159">
              <a:srgbClr val="000000">
                <a:alpha val="5960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0" y="0"/>
            <a:ext cx="9144000" cy="107513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9144000" cy="195143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0" y="1951434"/>
            <a:ext cx="9144000" cy="3452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l" dir="5400000" dist="10159">
              <a:srgbClr val="000000">
                <a:alpha val="5960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749808" y="89153"/>
            <a:ext cx="8013191" cy="12275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740664" y="1371600"/>
            <a:ext cx="8022336" cy="514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E66C7D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6BB76D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E8865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6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457200" y="4857750"/>
            <a:ext cx="2133599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2640013" y="4857750"/>
            <a:ext cx="5508625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204200" y="4857750"/>
            <a:ext cx="733425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114300"/>
            <a:ext cx="8229600" cy="93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330451"/>
            <a:ext cx="4038599" cy="3467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1609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◼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5890" lvl="1" marL="7302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6362" lvl="2" marL="995363" marR="0" rtl="0" algn="l">
              <a:spcBef>
                <a:spcPts val="400"/>
              </a:spcBef>
              <a:spcAft>
                <a:spcPts val="0"/>
              </a:spcAft>
              <a:buClr>
                <a:srgbClr val="E66C7D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3025" lvl="3" marL="1216025" marR="0" rtl="0" algn="l">
              <a:spcBef>
                <a:spcPts val="360"/>
              </a:spcBef>
              <a:spcAft>
                <a:spcPts val="0"/>
              </a:spcAft>
              <a:buClr>
                <a:srgbClr val="6BB76D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9375" lvl="4" marL="1425575" marR="0" rtl="0" algn="l">
              <a:spcBef>
                <a:spcPts val="360"/>
              </a:spcBef>
              <a:spcAft>
                <a:spcPts val="0"/>
              </a:spcAft>
              <a:buClr>
                <a:srgbClr val="E8865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8232" lvl="5" marL="1627632" marR="0" rtl="0" algn="l">
              <a:spcBef>
                <a:spcPts val="36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18288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4167" lvl="7" marL="2029968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135" lvl="8" marL="2231136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648200" y="1330451"/>
            <a:ext cx="4038599" cy="3467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1609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◼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5890" lvl="1" marL="7302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6362" lvl="2" marL="995363" marR="0" rtl="0" algn="l">
              <a:spcBef>
                <a:spcPts val="400"/>
              </a:spcBef>
              <a:spcAft>
                <a:spcPts val="0"/>
              </a:spcAft>
              <a:buClr>
                <a:srgbClr val="E66C7D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3025" lvl="3" marL="1216025" marR="0" rtl="0" algn="l">
              <a:spcBef>
                <a:spcPts val="360"/>
              </a:spcBef>
              <a:spcAft>
                <a:spcPts val="0"/>
              </a:spcAft>
              <a:buClr>
                <a:srgbClr val="6BB76D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9375" lvl="4" marL="1425575" marR="0" rtl="0" algn="l">
              <a:spcBef>
                <a:spcPts val="360"/>
              </a:spcBef>
              <a:spcAft>
                <a:spcPts val="0"/>
              </a:spcAft>
              <a:buClr>
                <a:srgbClr val="E8865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8232" lvl="5" marL="1627632" marR="0" rtl="0" algn="l">
              <a:spcBef>
                <a:spcPts val="36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18288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4167" lvl="7" marL="2029968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135" lvl="8" marL="2231136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457200" y="4857750"/>
            <a:ext cx="2133599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2640013" y="4857750"/>
            <a:ext cx="5508625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204200" y="4857750"/>
            <a:ext cx="733425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114300"/>
            <a:ext cx="8229600" cy="93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74240"/>
            <a:ext cx="4040187" cy="536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E66C7D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6BB76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E8865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6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57200" y="1837133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193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◼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3025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9062" lvl="2" marL="995363" marR="0" rtl="0" algn="l">
              <a:spcBef>
                <a:spcPts val="360"/>
              </a:spcBef>
              <a:spcAft>
                <a:spcPts val="0"/>
              </a:spcAft>
              <a:buClr>
                <a:srgbClr val="E66C7D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16025" marR="0" rtl="0" algn="l">
              <a:spcBef>
                <a:spcPts val="320"/>
              </a:spcBef>
              <a:spcAft>
                <a:spcPts val="0"/>
              </a:spcAft>
              <a:buClr>
                <a:srgbClr val="6BB76D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2075" lvl="4" marL="1425575" marR="0" rtl="0" algn="l">
              <a:spcBef>
                <a:spcPts val="320"/>
              </a:spcBef>
              <a:spcAft>
                <a:spcPts val="0"/>
              </a:spcAft>
              <a:buClr>
                <a:srgbClr val="E8865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0932" lvl="5" marL="1627632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18288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6867" lvl="7" marL="2029968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4835" lvl="8" marL="2231136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3" type="body"/>
          </p:nvPr>
        </p:nvSpPr>
        <p:spPr>
          <a:xfrm>
            <a:off x="4645025" y="1274240"/>
            <a:ext cx="4041774" cy="536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E66C7D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6BB76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E8865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6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4" type="body"/>
          </p:nvPr>
        </p:nvSpPr>
        <p:spPr>
          <a:xfrm>
            <a:off x="4645025" y="1837133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193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◼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3025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9062" lvl="2" marL="995363" marR="0" rtl="0" algn="l">
              <a:spcBef>
                <a:spcPts val="360"/>
              </a:spcBef>
              <a:spcAft>
                <a:spcPts val="0"/>
              </a:spcAft>
              <a:buClr>
                <a:srgbClr val="E66C7D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16025" marR="0" rtl="0" algn="l">
              <a:spcBef>
                <a:spcPts val="320"/>
              </a:spcBef>
              <a:spcAft>
                <a:spcPts val="0"/>
              </a:spcAft>
              <a:buClr>
                <a:srgbClr val="6BB76D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2075" lvl="4" marL="1425575" marR="0" rtl="0" algn="l">
              <a:spcBef>
                <a:spcPts val="320"/>
              </a:spcBef>
              <a:spcAft>
                <a:spcPts val="0"/>
              </a:spcAft>
              <a:buClr>
                <a:srgbClr val="E8865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0932" lvl="5" marL="1627632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182880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6867" lvl="7" marL="2029968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4835" lvl="8" marL="2231136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457200" y="4857750"/>
            <a:ext cx="2133599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2640013" y="4857750"/>
            <a:ext cx="5508625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204200" y="4857750"/>
            <a:ext cx="733425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0" type="dt"/>
          </p:nvPr>
        </p:nvSpPr>
        <p:spPr>
          <a:xfrm>
            <a:off x="457200" y="4857750"/>
            <a:ext cx="2133599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2640013" y="4857750"/>
            <a:ext cx="5508625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204200" y="4857750"/>
            <a:ext cx="733425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1077515"/>
            <a:ext cx="9144000" cy="3333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l" dir="5400000" dist="10159">
              <a:srgbClr val="000000">
                <a:alpha val="5960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0" y="0"/>
            <a:ext cx="9144000" cy="107513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2855913" y="0"/>
            <a:ext cx="46036" cy="10906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2855913" y="0"/>
            <a:ext cx="46036" cy="10906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167838" y="114300"/>
            <a:ext cx="2523743" cy="7338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019376" y="1307349"/>
            <a:ext cx="5920640" cy="3419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129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◼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3030" lvl="1" marL="7302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0962" lvl="2" marL="995363" marR="0" rtl="0" algn="l">
              <a:spcBef>
                <a:spcPts val="480"/>
              </a:spcBef>
              <a:spcAft>
                <a:spcPts val="0"/>
              </a:spcAft>
              <a:buClr>
                <a:srgbClr val="E66C7D"/>
              </a:buClr>
              <a:buSzPct val="1000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325" lvl="3" marL="1216025" marR="0" rtl="0" algn="l">
              <a:spcBef>
                <a:spcPts val="400"/>
              </a:spcBef>
              <a:spcAft>
                <a:spcPts val="0"/>
              </a:spcAft>
              <a:buClr>
                <a:srgbClr val="6BB76D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675" lvl="4" marL="1425575" marR="0" rtl="0" algn="l"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532" lvl="5" marL="1627632" marR="0" rtl="0" algn="l"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00" lvl="6" marL="1828800" marR="0" rtl="0" algn="l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1467" lvl="7" marL="2029968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9435" lvl="8" marL="2231136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167838" y="1297513"/>
            <a:ext cx="246888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E66C7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6BB76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E8865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6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457200" y="4857750"/>
            <a:ext cx="2133599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2640013" y="4857750"/>
            <a:ext cx="5508625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204200" y="4857750"/>
            <a:ext cx="733425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0" y="1077515"/>
            <a:ext cx="9144000" cy="3333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l" dir="5400000" dist="10159">
              <a:srgbClr val="000000">
                <a:alpha val="5960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0" y="0"/>
            <a:ext cx="9144000" cy="107513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2855913" y="0"/>
            <a:ext cx="46036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2855913" y="0"/>
            <a:ext cx="46036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164592" y="116585"/>
            <a:ext cx="2525149" cy="7338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/>
          <p:nvPr>
            <p:ph idx="2" type="pic"/>
          </p:nvPr>
        </p:nvSpPr>
        <p:spPr>
          <a:xfrm>
            <a:off x="2903805" y="1113606"/>
            <a:ext cx="6247396" cy="4029894"/>
          </a:xfrm>
          <a:prstGeom prst="rect">
            <a:avLst/>
          </a:prstGeom>
          <a:solidFill>
            <a:srgbClr val="BABABB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E66C7D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6BB76D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6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164592" y="1296162"/>
            <a:ext cx="246888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E66C7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6BB76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E8865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6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165100" y="877490"/>
            <a:ext cx="2522538" cy="1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3035300" y="877490"/>
            <a:ext cx="5194300" cy="1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CBCB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339138" y="877490"/>
            <a:ext cx="733425" cy="1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114300"/>
            <a:ext cx="8229600" cy="93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 rot="5400000">
            <a:off x="2837259" y="-1048940"/>
            <a:ext cx="346948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129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◼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3030" lvl="1" marL="7302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0962" lvl="2" marL="995363" marR="0" rtl="0" algn="l">
              <a:spcBef>
                <a:spcPts val="480"/>
              </a:spcBef>
              <a:spcAft>
                <a:spcPts val="0"/>
              </a:spcAft>
              <a:buClr>
                <a:srgbClr val="E66C7D"/>
              </a:buClr>
              <a:buSzPct val="1000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325" lvl="3" marL="1216025" marR="0" rtl="0" algn="l">
              <a:spcBef>
                <a:spcPts val="400"/>
              </a:spcBef>
              <a:spcAft>
                <a:spcPts val="0"/>
              </a:spcAft>
              <a:buClr>
                <a:srgbClr val="6BB76D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675" lvl="4" marL="1425575" marR="0" rtl="0" algn="l"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532" lvl="5" marL="1627632" marR="0" rtl="0" algn="l"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18288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4167" lvl="7" marL="2029968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135" lvl="8" marL="2231136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0" type="dt"/>
          </p:nvPr>
        </p:nvSpPr>
        <p:spPr>
          <a:xfrm>
            <a:off x="457200" y="4857750"/>
            <a:ext cx="2133599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x="2640013" y="4857750"/>
            <a:ext cx="5508625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204200" y="4857750"/>
            <a:ext cx="733425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1077515"/>
            <a:ext cx="9144000" cy="3333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l" dir="5400000" dist="10159">
              <a:srgbClr val="000000">
                <a:alpha val="5960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0" y="0"/>
            <a:ext cx="9144000" cy="107513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6599238" y="0"/>
            <a:ext cx="46036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l" dir="10800000" dist="10159">
              <a:srgbClr val="000000">
                <a:alpha val="5960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6648450" y="0"/>
            <a:ext cx="2514599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 rot="5400000">
            <a:off x="5539978" y="1447801"/>
            <a:ext cx="4388643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 rot="5400000">
            <a:off x="1272778" y="-586977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129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◼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3030" lvl="1" marL="7302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0962" lvl="2" marL="995363" marR="0" rtl="0" algn="l">
              <a:spcBef>
                <a:spcPts val="480"/>
              </a:spcBef>
              <a:spcAft>
                <a:spcPts val="0"/>
              </a:spcAft>
              <a:buClr>
                <a:srgbClr val="E66C7D"/>
              </a:buClr>
              <a:buSzPct val="1000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325" lvl="3" marL="1216025" marR="0" rtl="0" algn="l">
              <a:spcBef>
                <a:spcPts val="400"/>
              </a:spcBef>
              <a:spcAft>
                <a:spcPts val="0"/>
              </a:spcAft>
              <a:buClr>
                <a:srgbClr val="6BB76D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675" lvl="4" marL="1425575" marR="0" rtl="0" algn="l"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532" lvl="5" marL="1627632" marR="0" rtl="0" algn="l"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18288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4167" lvl="7" marL="2029968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135" lvl="8" marL="2231136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457200" y="4857750"/>
            <a:ext cx="2133599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2640013" y="4782740"/>
            <a:ext cx="3836986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204200" y="4857750"/>
            <a:ext cx="733425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1077515"/>
            <a:ext cx="9144000" cy="3333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l" dir="5400000" dist="10159">
              <a:srgbClr val="000000">
                <a:alpha val="5960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0" y="0"/>
            <a:ext cx="9144000" cy="107513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457200" y="114300"/>
            <a:ext cx="8229600" cy="93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331118"/>
            <a:ext cx="8229600" cy="3469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129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◼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3030" lvl="1" marL="7302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0962" lvl="2" marL="995363" marR="0" rtl="0" algn="l">
              <a:spcBef>
                <a:spcPts val="480"/>
              </a:spcBef>
              <a:spcAft>
                <a:spcPts val="0"/>
              </a:spcAft>
              <a:buClr>
                <a:srgbClr val="E66C7D"/>
              </a:buClr>
              <a:buSzPct val="100000"/>
              <a:buFont typeface="Arial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325" lvl="3" marL="1216025" marR="0" rtl="0" algn="l">
              <a:spcBef>
                <a:spcPts val="400"/>
              </a:spcBef>
              <a:spcAft>
                <a:spcPts val="0"/>
              </a:spcAft>
              <a:buClr>
                <a:srgbClr val="6BB76D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675" lvl="4" marL="1425575" marR="0" rtl="0" algn="l"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532" lvl="5" marL="1627632" marR="0" rtl="0" algn="l"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18288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4167" lvl="7" marL="2029968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135" lvl="8" marL="2231136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4857750"/>
            <a:ext cx="2133599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640013" y="4857750"/>
            <a:ext cx="5508625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204200" y="4857750"/>
            <a:ext cx="733425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1077515"/>
            <a:ext cx="9144000" cy="3333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l" dir="5400000" dist="10159">
              <a:srgbClr val="000000">
                <a:alpha val="5960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0" y="0"/>
            <a:ext cx="9144000" cy="107513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457200" y="114300"/>
            <a:ext cx="8229600" cy="93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4500" u="none" cap="none" strike="noStrike">
                <a:solidFill>
                  <a:srgbClr val="FFC8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331118"/>
            <a:ext cx="8229600" cy="3469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129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◼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3030" lvl="1" marL="7302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0962" lvl="2" marL="995363" marR="0" rtl="0" algn="l">
              <a:spcBef>
                <a:spcPts val="480"/>
              </a:spcBef>
              <a:spcAft>
                <a:spcPts val="0"/>
              </a:spcAft>
              <a:buClr>
                <a:srgbClr val="E66C7D"/>
              </a:buClr>
              <a:buSzPct val="1000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325" lvl="3" marL="1216025" marR="0" rtl="0" algn="l">
              <a:spcBef>
                <a:spcPts val="400"/>
              </a:spcBef>
              <a:spcAft>
                <a:spcPts val="0"/>
              </a:spcAft>
              <a:buClr>
                <a:srgbClr val="6BB76D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675" lvl="4" marL="1425575" marR="0" rtl="0" algn="l"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532" lvl="5" marL="1627632" marR="0" rtl="0" algn="l"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18288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4167" lvl="7" marL="2029968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2135" lvl="8" marL="2231136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4857750"/>
            <a:ext cx="2133599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640013" y="4857750"/>
            <a:ext cx="5508625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204200" y="4857750"/>
            <a:ext cx="733425" cy="2059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urses.engr.illinois.edu/cs418/discussion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iazza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tutorialspoint.com/webgl/" TargetMode="External"/><Relationship Id="rId4" Type="http://schemas.openxmlformats.org/officeDocument/2006/relationships/hyperlink" Target="http://learningwebgl.com/blog/?page_id=121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acm.uiuc.edu/siggraph/" TargetMode="External"/><Relationship Id="rId4" Type="http://schemas.openxmlformats.org/officeDocument/2006/relationships/hyperlink" Target="http://www.acm.uiuc.edu/gamebuilder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brackets.io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ctrTitle"/>
          </p:nvPr>
        </p:nvSpPr>
        <p:spPr>
          <a:xfrm>
            <a:off x="457200" y="1323975"/>
            <a:ext cx="8229600" cy="1247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Interactive Computer Graphics</a:t>
            </a:r>
            <a:br>
              <a:rPr b="1" i="0" lang="en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CS 418 – </a:t>
            </a:r>
            <a:r>
              <a:rPr lang="en"/>
              <a:t>Fall 2016</a:t>
            </a:r>
          </a:p>
        </p:txBody>
      </p:sp>
      <p:sp>
        <p:nvSpPr>
          <p:cNvPr id="170" name="Shape 170"/>
          <p:cNvSpPr txBox="1"/>
          <p:nvPr>
            <p:ph idx="1" type="subTitle"/>
          </p:nvPr>
        </p:nvSpPr>
        <p:spPr>
          <a:xfrm>
            <a:off x="152400" y="4111451"/>
            <a:ext cx="87630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18850" rIns="4570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TA: </a:t>
            </a:r>
            <a:r>
              <a:rPr lang="en" sz="2000"/>
              <a:t>Apollo Ellis, Ryan Freedman,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 Pietrowicz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Originally created by Mahsa Kamali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116681"/>
            <a:ext cx="82296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>
                <a:solidFill>
                  <a:srgbClr val="FFC700"/>
                </a:solidFill>
              </a:rPr>
              <a:t>Chrome Development Tools - 2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1331118"/>
            <a:ext cx="82296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385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</a:pPr>
            <a:r>
              <a:rPr lang="en"/>
              <a:t>Point Chrome at the directory which contains your code</a:t>
            </a:r>
          </a:p>
          <a:p>
            <a:pPr indent="-32385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</a:pPr>
            <a:r>
              <a:rPr lang="en"/>
              <a:t>Go to Chrome browser menu. View-&gt;Developer-&gt;Developer Tools</a:t>
            </a:r>
          </a:p>
          <a:p>
            <a:pPr indent="-32385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</a:pPr>
            <a:r>
              <a:rPr lang="en"/>
              <a:t>Right click on any file to inspect 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116681"/>
            <a:ext cx="82296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>
                <a:solidFill>
                  <a:srgbClr val="FFC700"/>
                </a:solidFill>
              </a:rPr>
              <a:t>Chrome Development Tools - 3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331118"/>
            <a:ext cx="82296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385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</a:pPr>
            <a:r>
              <a:rPr lang="en"/>
              <a:t>Shortcuts: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1428"/>
              <a:buFont typeface="Noto Sans Symbols"/>
            </a:pPr>
            <a:r>
              <a:rPr lang="en"/>
              <a:t>Ctrl+Shift+I (Cmd+Opt+I on the Mac) to open DevTools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1428"/>
              <a:buFont typeface="Noto Sans Symbols"/>
            </a:pPr>
            <a:r>
              <a:rPr lang="en"/>
              <a:t>Ctrl+Shift+J(Cmd+Opt+J on the Mac) to open console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1428"/>
              <a:buFont typeface="Noto Sans Symbols"/>
            </a:pPr>
            <a:r>
              <a:rPr lang="en"/>
              <a:t>Ctrl+Shift+C(Cmd+Shift+C on the Mac) to open DevTools in Inspect Element mode.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116681"/>
            <a:ext cx="82296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>
                <a:solidFill>
                  <a:srgbClr val="FFC700"/>
                </a:solidFill>
              </a:rPr>
              <a:t>Chrome Development Tools - 4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206850" y="1331125"/>
            <a:ext cx="88392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1369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1" lang="en" sz="2400"/>
              <a:t>Elements Panel</a:t>
            </a:r>
            <a:r>
              <a:rPr lang="en" sz="2400"/>
              <a:t>: Inspect and live-edit the HTML and CSS of the webpage.</a:t>
            </a:r>
          </a:p>
        </p:txBody>
      </p:sp>
      <p:pic>
        <p:nvPicPr>
          <p:cNvPr descr="Screen Shot 2016-08-29 at 12.33.04 PM.png"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3224"/>
            <a:ext cx="9144001" cy="29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116681"/>
            <a:ext cx="82296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>
                <a:solidFill>
                  <a:srgbClr val="FFC700"/>
                </a:solidFill>
              </a:rPr>
              <a:t>Chrome Development Tools - 5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221350" y="1178725"/>
            <a:ext cx="84117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1369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1" lang="en" sz="2400"/>
              <a:t>Sources Panel</a:t>
            </a:r>
            <a:r>
              <a:rPr lang="en" sz="2400"/>
              <a:t>: Used to debug your JavaScript code using breakpoints</a:t>
            </a:r>
          </a:p>
        </p:txBody>
      </p:sp>
      <p:pic>
        <p:nvPicPr>
          <p:cNvPr descr="Screen Shot 2016-08-29 at 12.37.49 PM.png"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067406"/>
            <a:ext cx="9144001" cy="2989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57200" y="116681"/>
            <a:ext cx="82296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>
                <a:solidFill>
                  <a:srgbClr val="FFC700"/>
                </a:solidFill>
              </a:rPr>
              <a:t>Chrome Development Tools - 6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81000" y="1026320"/>
            <a:ext cx="82296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1369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1" lang="en" sz="2400"/>
              <a:t>Setting a breakpoint</a:t>
            </a:r>
            <a:r>
              <a:rPr lang="en" sz="2400"/>
              <a:t>:</a:t>
            </a:r>
          </a:p>
        </p:txBody>
      </p:sp>
      <p:pic>
        <p:nvPicPr>
          <p:cNvPr descr="Screen Shot 2016-08-29 at 12.41.31 PM.png"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8738"/>
            <a:ext cx="9143999" cy="3550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116681"/>
            <a:ext cx="82296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>
                <a:solidFill>
                  <a:srgbClr val="FFC700"/>
                </a:solidFill>
              </a:rPr>
              <a:t>Chrome Development Tools - 7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57200" y="1102520"/>
            <a:ext cx="8229600" cy="1247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1369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1" lang="en" sz="2400"/>
              <a:t>Console Panel</a:t>
            </a:r>
            <a:r>
              <a:rPr lang="en" sz="2400"/>
              <a:t>: Used to log diagnostic information in the development process and provide shell prompt which can be used to interact with the document and DevTools.</a:t>
            </a:r>
          </a:p>
        </p:txBody>
      </p:sp>
      <p:pic>
        <p:nvPicPr>
          <p:cNvPr descr="Screen Shot 2016-08-29 at 12.44.18 PM.png"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49143"/>
            <a:ext cx="9144002" cy="2731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57200" y="116681"/>
            <a:ext cx="82296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>
                <a:solidFill>
                  <a:srgbClr val="FFC700"/>
                </a:solidFill>
              </a:rPr>
              <a:t>Exercise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331118"/>
            <a:ext cx="82296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385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</a:pPr>
            <a:r>
              <a:rPr lang="en"/>
              <a:t>Download Brackets if you need an editor</a:t>
            </a:r>
          </a:p>
          <a:p>
            <a:pPr indent="-32385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</a:pPr>
            <a:r>
              <a:rPr lang="en"/>
              <a:t>Download HelloAnimation demo code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</a:pPr>
            <a:r>
              <a:rPr lang="en"/>
              <a:t>Available on course website: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Noto Sans Symbols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https://courses.engr.illinois.edu/cs418/discussion.html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</a:pPr>
            <a:r>
              <a:rPr lang="en"/>
              <a:t>Your Mission: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5000"/>
              <a:buFont typeface="Noto Sans Symbols"/>
            </a:pPr>
            <a:r>
              <a:rPr lang="en" sz="2400"/>
              <a:t>Modify the code to display a capital block I instead of an L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5000"/>
              <a:buFont typeface="Noto Sans Symbols"/>
            </a:pPr>
            <a:r>
              <a:rPr lang="en" sz="2400"/>
              <a:t>Color it in a gradient from orange to blue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457200" y="116681"/>
            <a:ext cx="82296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Exercise Walk-Through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457200" y="1331118"/>
            <a:ext cx="82296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385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57200" y="116681"/>
            <a:ext cx="8229600" cy="939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4500" u="none" cap="none" strike="noStrike">
                <a:solidFill>
                  <a:srgbClr val="FFC700"/>
                </a:solidFill>
                <a:latin typeface="Calibri"/>
                <a:ea typeface="Calibri"/>
                <a:cs typeface="Calibri"/>
                <a:sym typeface="Calibri"/>
              </a:rPr>
              <a:t>Tips for success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457200" y="1331118"/>
            <a:ext cx="8229600" cy="3469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6449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</a:pPr>
            <a:r>
              <a:rPr b="0" i="0" lang="e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Early</a:t>
            </a:r>
          </a:p>
          <a:p>
            <a:pPr indent="-36449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</a:pPr>
            <a:r>
              <a:rPr lang="en"/>
              <a:t>Write modular code (test progressively)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</a:pPr>
            <a:r>
              <a:rPr b="0" i="0" lang="e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often</a:t>
            </a:r>
          </a:p>
          <a:p>
            <a:pPr indent="-36449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</a:pPr>
            <a:r>
              <a:rPr b="0" i="0" lang="e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questions early (if it bugs you as</a:t>
            </a:r>
            <a:r>
              <a:rPr lang="en"/>
              <a:t>k</a:t>
            </a:r>
            <a:r>
              <a:rPr b="0" i="0" lang="e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36449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</a:pPr>
            <a:r>
              <a:rPr lang="en"/>
              <a:t>Avoid long (all night) debug sessions</a:t>
            </a:r>
          </a:p>
          <a:p>
            <a:pPr indent="-36449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</a:pPr>
            <a:r>
              <a:rPr lang="en"/>
              <a:t>Take breaks during debugging (sleep)</a:t>
            </a:r>
          </a:p>
          <a:p>
            <a:pPr indent="-36449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</a:pPr>
            <a:r>
              <a:rPr lang="en"/>
              <a:t>Start Early</a:t>
            </a:r>
          </a:p>
          <a:p>
            <a:pPr indent="-32385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116681"/>
            <a:ext cx="8229600" cy="939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Agenda for today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331118"/>
            <a:ext cx="8229600" cy="3469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385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Channels &amp; Resources</a:t>
            </a:r>
          </a:p>
          <a:p>
            <a:pPr indent="-32385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</a:pPr>
            <a:r>
              <a:rPr b="1" lang="en"/>
              <a:t>Demo code for basic animation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116681"/>
            <a:ext cx="8229600" cy="939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4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Piazza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331118"/>
            <a:ext cx="8534399" cy="3469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385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questions that might be beneficial to everyone</a:t>
            </a:r>
          </a:p>
          <a:p>
            <a:pPr indent="408940"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8000"/>
              <a:buFont typeface="Noto Sans Symbols"/>
            </a:pPr>
            <a:r>
              <a:rPr b="0" i="0" lang="en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www.piazza.com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wait until the night before the MP/HW is due</a:t>
            </a:r>
          </a:p>
          <a:p>
            <a:pPr indent="408940"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8000"/>
              <a:buFont typeface="Noto Sans Symbols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your questions and ask for help soon!</a:t>
            </a:r>
          </a:p>
          <a:p>
            <a:pPr indent="-32385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116681"/>
            <a:ext cx="8229600" cy="939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4500" u="none" cap="none" strike="noStrike">
                <a:solidFill>
                  <a:srgbClr val="FFC700"/>
                </a:solidFill>
                <a:latin typeface="Calibri"/>
                <a:ea typeface="Calibri"/>
                <a:cs typeface="Calibri"/>
                <a:sym typeface="Calibri"/>
              </a:rPr>
              <a:t>TA Info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314450"/>
            <a:ext cx="8229600" cy="3469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385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TAs:</a:t>
            </a:r>
          </a:p>
          <a:p>
            <a:pPr indent="-32385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</a:pPr>
            <a:r>
              <a:rPr lang="en" sz="2800"/>
              <a:t>Apollo Ellis</a:t>
            </a: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 Office Hour: </a:t>
            </a:r>
            <a:r>
              <a:rPr lang="en" sz="2800"/>
              <a:t>TBD</a:t>
            </a:r>
          </a:p>
          <a:p>
            <a:pPr indent="452119"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3333"/>
              <a:buFont typeface="Noto Sans Symbols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 aiellis2 at illinois.edu</a:t>
            </a:r>
          </a:p>
          <a:p>
            <a:pPr indent="-32385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 Pietrowicz. Ofc. Hour:</a:t>
            </a:r>
            <a:r>
              <a:rPr lang="en" sz="2800"/>
              <a:t> Friday</a:t>
            </a: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2:</a:t>
            </a:r>
            <a:r>
              <a:rPr lang="en" sz="2800"/>
              <a:t>0</a:t>
            </a: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0-3:</a:t>
            </a:r>
            <a:r>
              <a:rPr lang="en" sz="2800"/>
              <a:t>0</a:t>
            </a: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SC 0207</a:t>
            </a:r>
          </a:p>
          <a:p>
            <a:pPr indent="452119"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3333"/>
              <a:buFont typeface="Noto Sans Symbols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 </a:t>
            </a:r>
            <a:r>
              <a:rPr b="0" i="0" lang="en" sz="2400" cap="none" strike="noStrike">
                <a:latin typeface="Calibri"/>
                <a:ea typeface="Calibri"/>
                <a:cs typeface="Calibri"/>
                <a:sym typeface="Calibri"/>
              </a:rPr>
              <a:t>mpietro2</a:t>
            </a:r>
            <a:r>
              <a:rPr lang="en" sz="2400"/>
              <a:t> at </a:t>
            </a:r>
            <a:r>
              <a:rPr b="0" i="0" lang="en" sz="2400" cap="none" strike="noStrike">
                <a:latin typeface="Calibri"/>
                <a:ea typeface="Calibri"/>
                <a:cs typeface="Calibri"/>
                <a:sym typeface="Calibri"/>
              </a:rPr>
              <a:t>illinois.edu</a:t>
            </a:r>
          </a:p>
          <a:p>
            <a:pPr indent="-32385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</a:pPr>
            <a:r>
              <a:rPr lang="en" sz="2800"/>
              <a:t>Ryan Freedman</a:t>
            </a: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Office Hour: Thurs 3-4pm SC 0207</a:t>
            </a:r>
          </a:p>
          <a:p>
            <a:pPr indent="452119"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3333"/>
              <a:buFont typeface="Noto Sans Symbols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 </a:t>
            </a:r>
            <a:r>
              <a:rPr lang="en" sz="2400" u="none">
                <a:solidFill>
                  <a:schemeClr val="dk1"/>
                </a:solidFill>
              </a:rPr>
              <a:t>rtfreed2 at illinois.edu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116681"/>
            <a:ext cx="8229600" cy="939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4500" u="none" cap="none" strike="noStrike">
                <a:solidFill>
                  <a:srgbClr val="FFC700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1331118"/>
            <a:ext cx="82296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3850" lvl="0" marL="438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Google, StackOverflow, Lighthouse 3D……</a:t>
            </a:r>
          </a:p>
          <a:p>
            <a:pPr indent="-323850" lvl="0" marL="438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Tutorials</a:t>
            </a:r>
          </a:p>
          <a:p>
            <a:pPr indent="453390"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2307"/>
              <a:buFont typeface="Arial"/>
            </a:pPr>
            <a:r>
              <a:rPr lang="en" sz="2600" u="sng">
                <a:solidFill>
                  <a:schemeClr val="hlink"/>
                </a:solidFill>
                <a:hlinkClick r:id="rId3"/>
              </a:rPr>
              <a:t>http://www.tutorialspoint.com/webgl/</a:t>
            </a:r>
          </a:p>
          <a:p>
            <a:pPr indent="453390"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2307"/>
              <a:buFont typeface="Arial"/>
            </a:pPr>
            <a:r>
              <a:rPr lang="en" sz="2600" u="sng">
                <a:solidFill>
                  <a:schemeClr val="hlink"/>
                </a:solidFill>
                <a:hlinkClick r:id="rId4"/>
              </a:rPr>
              <a:t>http://learningwebgl.com/blog/?page_id=1217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116681"/>
            <a:ext cx="8229600" cy="939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4500" u="none" cap="none" strike="noStrike">
                <a:solidFill>
                  <a:srgbClr val="FFC700"/>
                </a:solidFill>
                <a:latin typeface="Calibri"/>
                <a:ea typeface="Calibri"/>
                <a:cs typeface="Calibri"/>
                <a:sym typeface="Calibri"/>
              </a:rPr>
              <a:t>Student Graphics @ Illinois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331118"/>
            <a:ext cx="8229600" cy="3469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385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UIUC Student Chapter of ACM SIGGRAPH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1428"/>
              <a:buFont typeface="Noto Sans Symbols"/>
            </a:pPr>
            <a:r>
              <a:rPr b="0" i="0" lang="en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http://www.acm.uiuc.edu/siggraph/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1428"/>
              <a:buFont typeface="Noto Sans Symbols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Films, Video Games, Graphics Research</a:t>
            </a:r>
          </a:p>
          <a:p>
            <a:pPr indent="0" lvl="0" marL="4572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GameBuilders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1428"/>
              <a:buFont typeface="Noto Sans Symbols"/>
            </a:pPr>
            <a:r>
              <a:rPr b="0" i="0" lang="en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http://www.acm.uiuc.edu/gamebuilders/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1428"/>
              <a:buFont typeface="Noto Sans Symbols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Games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116585"/>
            <a:ext cx="8229600" cy="93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- HelloAnimation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331118"/>
            <a:ext cx="8229600" cy="346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116681"/>
            <a:ext cx="82296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>
                <a:solidFill>
                  <a:srgbClr val="FFC700"/>
                </a:solidFill>
              </a:rPr>
              <a:t>Brackets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331118"/>
            <a:ext cx="82296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385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</a:pPr>
            <a:r>
              <a:rPr lang="en"/>
              <a:t>Useful Editor for WebGL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1428"/>
              <a:buFont typeface="Noto Sans Symbols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http://brackets.io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1428"/>
              <a:buFont typeface="Noto Sans Symbols"/>
            </a:pPr>
            <a:r>
              <a:rPr lang="en"/>
              <a:t>File-&gt;Open Folder points Brackets to your code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1428"/>
              <a:buFont typeface="Noto Sans Symbols"/>
            </a:pPr>
            <a:r>
              <a:rPr lang="en"/>
              <a:t>Click on a file to edit it, File-&gt;Save to save it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1428"/>
              <a:buFont typeface="Noto Sans Symbols"/>
            </a:pPr>
            <a:r>
              <a:rPr lang="en"/>
              <a:t>To run a WebGL program, click on its html file, then click the lightening bolt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116681"/>
            <a:ext cx="82296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>
                <a:solidFill>
                  <a:srgbClr val="FFC700"/>
                </a:solidFill>
              </a:rPr>
              <a:t>Chrome Development Tools - 1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1331118"/>
            <a:ext cx="82296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3850" lvl="0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</a:pPr>
            <a:r>
              <a:rPr lang="en"/>
              <a:t>Recommended Development Environment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1428"/>
              <a:buFont typeface="Noto Sans Symbols"/>
            </a:pPr>
            <a:r>
              <a:rPr lang="en"/>
              <a:t>http://www.google.com/chrome</a:t>
            </a:r>
          </a:p>
          <a:p>
            <a:pPr indent="-323850" lvl="0" marL="438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</a:pPr>
            <a:r>
              <a:rPr lang="en"/>
              <a:t>Built-in debugging environment within Google Chrome browser</a:t>
            </a:r>
          </a:p>
          <a:p>
            <a:pPr indent="-323850" lvl="0" marL="438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</a:pPr>
            <a:r>
              <a:rPr lang="en"/>
              <a:t>Use this to set breakpoints, examine variables, etc. (the usual debugging functions)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Module">
    <a:dk1>
      <a:srgbClr val="000000"/>
    </a:dk1>
    <a:lt1>
      <a:srgbClr val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Module">
    <a:dk1>
      <a:srgbClr val="000000"/>
    </a:dk1>
    <a:lt1>
      <a:srgbClr val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