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4" r:id="rId3"/>
    <p:sldId id="262" r:id="rId4"/>
    <p:sldId id="319" r:id="rId5"/>
    <p:sldId id="263" r:id="rId6"/>
    <p:sldId id="264" r:id="rId7"/>
    <p:sldId id="320" r:id="rId8"/>
    <p:sldId id="321" r:id="rId9"/>
    <p:sldId id="322" r:id="rId10"/>
    <p:sldId id="266" r:id="rId11"/>
    <p:sldId id="267" r:id="rId12"/>
    <p:sldId id="268" r:id="rId13"/>
    <p:sldId id="32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324" r:id="rId24"/>
    <p:sldId id="313" r:id="rId25"/>
  </p:sldIdLst>
  <p:sldSz cx="9144000" cy="6858000" type="screen4x3"/>
  <p:notesSz cx="8686800" cy="6400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3963" cy="320675"/>
          </a:xfrm>
          <a:prstGeom prst="rect">
            <a:avLst/>
          </a:prstGeom>
        </p:spPr>
        <p:txBody>
          <a:bodyPr vert="horz" wrap="square" lIns="103140" tIns="51570" rIns="103140" bIns="5157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21250" y="0"/>
            <a:ext cx="3763963" cy="320675"/>
          </a:xfrm>
          <a:prstGeom prst="rect">
            <a:avLst/>
          </a:prstGeom>
        </p:spPr>
        <p:txBody>
          <a:bodyPr vert="horz" wrap="square" lIns="103140" tIns="51570" rIns="103140" bIns="515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AF97C2-0C57-42DE-A77E-DEE979EEF2D9}" type="datetimeFigureOut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080125"/>
            <a:ext cx="3763963" cy="319088"/>
          </a:xfrm>
          <a:prstGeom prst="rect">
            <a:avLst/>
          </a:prstGeom>
        </p:spPr>
        <p:txBody>
          <a:bodyPr vert="horz" wrap="square" lIns="103140" tIns="51570" rIns="103140" bIns="5157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921250" y="6080125"/>
            <a:ext cx="3763963" cy="319088"/>
          </a:xfrm>
          <a:prstGeom prst="rect">
            <a:avLst/>
          </a:prstGeom>
        </p:spPr>
        <p:txBody>
          <a:bodyPr vert="horz" wrap="square" lIns="103140" tIns="51570" rIns="103140" bIns="515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88D2DC-4A64-4D0B-A8C0-F4A3F6A0C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992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3963" cy="320675"/>
          </a:xfrm>
          <a:prstGeom prst="rect">
            <a:avLst/>
          </a:prstGeom>
        </p:spPr>
        <p:txBody>
          <a:bodyPr vert="horz" wrap="square" lIns="103140" tIns="51570" rIns="103140" bIns="5157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1250" y="0"/>
            <a:ext cx="3763963" cy="320675"/>
          </a:xfrm>
          <a:prstGeom prst="rect">
            <a:avLst/>
          </a:prstGeom>
        </p:spPr>
        <p:txBody>
          <a:bodyPr vert="horz" wrap="square" lIns="103140" tIns="51570" rIns="103140" bIns="515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F27258-1E84-4AB2-8EFC-24C4FAD8D172}" type="datetimeFigureOut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4788" y="482600"/>
            <a:ext cx="3197225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140" tIns="51570" rIns="103140" bIns="5157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363" y="3040063"/>
            <a:ext cx="6950075" cy="2881312"/>
          </a:xfrm>
          <a:prstGeom prst="rect">
            <a:avLst/>
          </a:prstGeom>
        </p:spPr>
        <p:txBody>
          <a:bodyPr vert="horz" lIns="103140" tIns="51570" rIns="103140" bIns="5157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80125"/>
            <a:ext cx="3763963" cy="319088"/>
          </a:xfrm>
          <a:prstGeom prst="rect">
            <a:avLst/>
          </a:prstGeom>
        </p:spPr>
        <p:txBody>
          <a:bodyPr vert="horz" wrap="square" lIns="103140" tIns="51570" rIns="103140" bIns="5157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1250" y="6080125"/>
            <a:ext cx="3763963" cy="319088"/>
          </a:xfrm>
          <a:prstGeom prst="rect">
            <a:avLst/>
          </a:prstGeom>
        </p:spPr>
        <p:txBody>
          <a:bodyPr vert="horz" wrap="square" lIns="103140" tIns="51570" rIns="103140" bIns="515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BE48E4-D708-493F-BDA4-6EAD4671E0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7356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6261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1F9FD1-4FF1-419F-B5ED-874BB447F8E3}" type="slidenum">
              <a:rPr lang="en-US" altLang="en-US" smtClean="0">
                <a:latin typeface="Calibri" panose="020F0502020204030204" pitchFamily="34" charset="0"/>
              </a:rPr>
              <a:pPr/>
              <a:t>17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4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0B5705-3E7E-46EC-8B53-95283F6586C8}" type="slidenum">
              <a:rPr lang="en-US" altLang="en-US" smtClean="0">
                <a:latin typeface="Calibri" panose="020F0502020204030204" pitchFamily="34" charset="0"/>
              </a:rPr>
              <a:pPr/>
              <a:t>18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47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5D369F-93EB-4091-A9D6-7E723D886429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8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6A9854-66E9-4272-B542-118E3E0CDD0E}" type="slidenum">
              <a:rPr lang="en-US" altLang="en-US" smtClean="0">
                <a:latin typeface="Calibri" panose="020F0502020204030204" pitchFamily="34" charset="0"/>
              </a:rPr>
              <a:pPr/>
              <a:t>20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9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9A1AF-5131-48F3-A1D0-ED64D63FF09A}" type="slidenum">
              <a:rPr lang="en-US" altLang="en-US" smtClean="0">
                <a:latin typeface="Calibri" panose="020F0502020204030204" pitchFamily="34" charset="0"/>
              </a:rPr>
              <a:pPr/>
              <a:t>21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D35838-C75C-4C5E-83B0-0723A8CF8C76}" type="slidenum">
              <a:rPr lang="en-US" altLang="en-US" smtClean="0">
                <a:latin typeface="Calibri" panose="020F0502020204030204" pitchFamily="34" charset="0"/>
              </a:rPr>
              <a:pPr/>
              <a:t>23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7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683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01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4919663" y="6078538"/>
            <a:ext cx="3765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083" tIns="42043" rIns="84083" bIns="42043" anchor="b"/>
          <a:lstStyle>
            <a:lvl1pPr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7CBE3292-0762-44ED-BB75-9FD73400F2F3}" type="slidenum">
              <a:rPr lang="en-US" altLang="en-US" sz="1100"/>
              <a:pPr algn="r" eaLnBrk="1" hangingPunct="1"/>
              <a:t>10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67851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4919663" y="6078538"/>
            <a:ext cx="3765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083" tIns="42043" rIns="84083" bIns="42043" anchor="b"/>
          <a:lstStyle>
            <a:lvl1pPr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43F1C8B-4AA3-4C79-BED7-24FE6E8F86FE}" type="slidenum">
              <a:rPr lang="en-US" altLang="en-US" sz="1100"/>
              <a:pPr algn="r" eaLnBrk="1" hangingPunct="1"/>
              <a:t>11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18700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919663" y="6078538"/>
            <a:ext cx="3765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083" tIns="42043" rIns="84083" bIns="42043" anchor="b"/>
          <a:lstStyle>
            <a:lvl1pPr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51EDB5E-6BC8-4AF0-B99D-AA09F51A3F96}" type="slidenum">
              <a:rPr lang="en-US" altLang="en-US" sz="1100"/>
              <a:pPr algn="r" eaLnBrk="1" hangingPunct="1"/>
              <a:t>12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61202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4919663" y="6078538"/>
            <a:ext cx="3765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083" tIns="42043" rIns="84083" bIns="42043" anchor="b"/>
          <a:lstStyle>
            <a:lvl1pPr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69703B91-9654-403C-89D7-079542315D69}" type="slidenum">
              <a:rPr lang="en-US" altLang="en-US" sz="1100"/>
              <a:pPr algn="r" eaLnBrk="1" hangingPunct="1"/>
              <a:t>13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25246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4919663" y="6078538"/>
            <a:ext cx="3765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083" tIns="42043" rIns="84083" bIns="42043" anchor="b"/>
          <a:lstStyle>
            <a:lvl1pPr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1CAB713-4F3F-4732-A95C-5731847796D9}" type="slidenum">
              <a:rPr lang="en-US" altLang="en-US" sz="1100"/>
              <a:pPr algn="r" eaLnBrk="1" hangingPunct="1"/>
              <a:t>14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68166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ea typeface="PMingLiU" pitchFamily="18" charset="-120"/>
            </a:endParaRPr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4919663" y="6078538"/>
            <a:ext cx="3765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083" tIns="42043" rIns="84083" bIns="42043" anchor="b"/>
          <a:lstStyle>
            <a:lvl1pPr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366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E76266B-B84A-491A-A577-F83A5551260F}" type="slidenum">
              <a:rPr lang="en-US" altLang="en-US" sz="1100"/>
              <a:pPr algn="r" eaLnBrk="1" hangingPunct="1"/>
              <a:t>15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50102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3" y="0"/>
            <a:ext cx="9143999" cy="5135430"/>
          </a:xfrm>
          <a:prstGeom prst="rect">
            <a:avLst/>
          </a:prstGeom>
          <a:blipFill dpi="0" rotWithShape="1">
            <a:blip r:embed="rId3" cstate="print">
              <a:alphaModFix amt="92000"/>
              <a:lum bright="2000" contrast="-50000"/>
            </a:blip>
            <a:srcRect/>
            <a:stretch>
              <a:fillRect b="-12000"/>
            </a:stretch>
          </a:blip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orbe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" dist="10160" dir="5400000" algn="tl" rotWithShape="0">
              <a:srgbClr val="80808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8077200" cy="1673352"/>
          </a:xfrm>
        </p:spPr>
        <p:txBody>
          <a:bodyPr spcFirstLastPara="1" tIns="0" bIns="0" anchor="t"/>
          <a:lstStyle>
            <a:lvl1pPr algn="ctr">
              <a:defRPr sz="4800" b="0" cap="none" spc="0">
                <a:ln>
                  <a:noFill/>
                </a:ln>
                <a:solidFill>
                  <a:srgbClr val="FFC000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8077200" cy="1118616"/>
          </a:xfrm>
        </p:spPr>
        <p:txBody>
          <a:bodyPr lIns="118872" tIns="0" rIns="45720" bIns="0" anchor="ctr"/>
          <a:lstStyle>
            <a:lvl1pPr marL="0" indent="0" algn="ctr">
              <a:buNone/>
              <a:defRPr sz="24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0957251-822F-4A33-AA01-788D165F16EF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35BC8A-67AE-4FE0-9C92-237D3B1DB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90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031B-7773-4DB2-89A5-509BE3A81CF0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8B98-D385-4F5B-BFF7-64CA001378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08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4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A5798-84D7-4B14-972F-FBBCBE63BE01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9F932-EB18-4F53-BD80-3DAB40E037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6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51E53-E79E-4728-B9C2-1AF59178D960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F0D96-231C-4EC8-9ADB-156019394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50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80808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0" cap="none" spc="0" baseline="0">
                <a:ln>
                  <a:noFill/>
                </a:ln>
                <a:solidFill>
                  <a:srgbClr val="FFC000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85942C-9131-4290-B6EF-92D416BF4AB8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8B10FD-A3BD-43F1-AC6D-8D2BFA2EB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2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4A5EA-843C-493B-B109-ECFEB2686BB0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CB784-4F5E-46FC-B48E-8B86FD046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41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9899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69899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22BBF-CC36-4E1F-88C8-B7C607FBAB60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28061-E97D-400C-B635-C11A63D41A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9DEA1-558D-4186-9FBA-A9CBD5386DD8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5155A-5FED-4D87-917E-9707D7FAF7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26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7C74C-FE66-48CF-88D5-124459EC7901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14D44-FBFB-41D4-B915-C86D2F9A4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4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9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6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9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FCEA1-CD8B-473A-9ED2-B4CEA3F3FB99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159A0-ADF1-4560-A80F-4D60E34F3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4" y="155448"/>
            <a:ext cx="25251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8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54B7F-C5C8-49E7-9C77-C05A26A52FC7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731B2-7BC5-4F8A-AF10-A5923568A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08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808080">
                <a:alpha val="59998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3F3F3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C536AA-071A-4764-AD72-6E69776940BF}" type="datetime1">
              <a:rPr lang="en-US" altLang="en-US"/>
              <a:pPr>
                <a:defRPr/>
              </a:pPr>
              <a:t>9/7/2016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3F3F3F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3F3F3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F6CDE1-B0EC-461E-A510-AFA0C5E2B5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kern="1200">
          <a:solidFill>
            <a:srgbClr val="FFC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FFC000"/>
          </a:solidFill>
          <a:latin typeface="Corbel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FFC000"/>
          </a:solidFill>
          <a:latin typeface="Corbel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FFC000"/>
          </a:solidFill>
          <a:latin typeface="Corbel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FFC000"/>
          </a:solidFill>
          <a:latin typeface="Corbel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Interactive Computer Graphics</a:t>
            </a:r>
            <a:r>
              <a:rPr lang="en-US" altLang="en-US" sz="4300" smtClean="0">
                <a:solidFill>
                  <a:schemeClr val="bg1"/>
                </a:solidFill>
              </a:rPr>
              <a:t/>
            </a:r>
            <a:br>
              <a:rPr lang="en-US" altLang="en-US" sz="4300" smtClean="0">
                <a:solidFill>
                  <a:schemeClr val="bg1"/>
                </a:solidFill>
              </a:rPr>
            </a:br>
            <a:r>
              <a:rPr lang="en-US" altLang="en-US" sz="4300" smtClean="0">
                <a:solidFill>
                  <a:schemeClr val="bg1"/>
                </a:solidFill>
              </a:rPr>
              <a:t> </a:t>
            </a:r>
            <a:r>
              <a:rPr lang="en-US" altLang="en-US" sz="3600" smtClean="0">
                <a:solidFill>
                  <a:schemeClr val="bg1"/>
                </a:solidFill>
              </a:rPr>
              <a:t>CS 418 – Fall 2016</a:t>
            </a:r>
            <a:br>
              <a:rPr lang="en-US" altLang="en-US" sz="3600" smtClean="0">
                <a:solidFill>
                  <a:schemeClr val="bg1"/>
                </a:solidFill>
              </a:rPr>
            </a:br>
            <a:r>
              <a:rPr lang="en-US" altLang="en-US" sz="3600" smtClean="0">
                <a:solidFill>
                  <a:schemeClr val="bg1"/>
                </a:solidFill>
              </a:rPr>
              <a:t/>
            </a:r>
            <a:br>
              <a:rPr lang="en-US" altLang="en-US" sz="3600" smtClean="0">
                <a:solidFill>
                  <a:schemeClr val="bg1"/>
                </a:solidFill>
              </a:rPr>
            </a:br>
            <a:r>
              <a:rPr lang="en-US" altLang="en-US" sz="3600" smtClean="0">
                <a:solidFill>
                  <a:schemeClr val="bg1"/>
                </a:solidFill>
              </a:rPr>
              <a:t>Mesh Rendering and Transformation</a:t>
            </a:r>
            <a:br>
              <a:rPr lang="en-US" altLang="en-US" sz="3600" smtClean="0">
                <a:solidFill>
                  <a:schemeClr val="bg1"/>
                </a:solidFill>
              </a:rPr>
            </a:br>
            <a:r>
              <a:rPr lang="en-US" altLang="en-US" sz="3600" smtClean="0">
                <a:solidFill>
                  <a:schemeClr val="bg1"/>
                </a:solidFill>
              </a:rPr>
              <a:t>in WebGL</a:t>
            </a:r>
            <a:endParaRPr lang="en-US" altLang="en-US" sz="4300" smtClean="0">
              <a:solidFill>
                <a:schemeClr val="bg1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0"/>
            <a:ext cx="8305800" cy="1423416"/>
          </a:xfrm>
          <a:ln>
            <a:miter lim="800000"/>
            <a:headEnd/>
            <a:tailEnd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numCol="2" rtlCol="0">
            <a:norm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TAs: </a:t>
            </a:r>
            <a:r>
              <a:rPr lang="en-US" dirty="0"/>
              <a:t>Mary </a:t>
            </a:r>
            <a:r>
              <a:rPr lang="en-US" dirty="0" err="1"/>
              <a:t>Pietrowicz</a:t>
            </a:r>
            <a:endParaRPr lang="en-US" dirty="0"/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Wingdings 2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Ryan Freedman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Wingdings 2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Apollo Ellis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Wingdings 2" charset="0"/>
              <a:buNone/>
              <a:defRPr/>
            </a:pPr>
            <a:endParaRPr lang="en-US" dirty="0" smtClean="0">
              <a:ea typeface="+mn-ea"/>
            </a:endParaRPr>
          </a:p>
          <a:p>
            <a:pPr lvl="1" algn="l"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ea typeface="+mn-ea"/>
            </a:endParaRPr>
          </a:p>
          <a:p>
            <a:pPr lvl="1" algn="l"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bg1"/>
              </a:solidFill>
              <a:ea typeface="+mn-ea"/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6781800" y="5486400"/>
            <a:ext cx="232568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Background Imagery:</a:t>
            </a:r>
          </a:p>
          <a:p>
            <a:endParaRPr lang="en-US" altLang="en-US" sz="1400"/>
          </a:p>
          <a:p>
            <a:r>
              <a:rPr lang="en-US" altLang="en-US" sz="1400"/>
              <a:t>http://www.cs.cmu.edu/~kmcrane/Projects/ModelRepository/yeahright.png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en-US" altLang="zh-TW" smtClean="0">
                <a:ea typeface="PMingLiU" pitchFamily="18" charset="-120"/>
              </a:rPr>
              <a:t>Scale</a:t>
            </a:r>
          </a:p>
        </p:txBody>
      </p:sp>
      <p:pic>
        <p:nvPicPr>
          <p:cNvPr id="27651" name="Picture 5" descr="C:\Users\bjonessoda\Documents\Class\CS418\Discussion\09_10\prep\Transformation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34480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6" descr="C:\Users\bjonessoda\Documents\Class\CS418\Discussion\09_10\prep\Transformations2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34480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kumimoji="1" lang="en-US" altLang="zh-TW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PMingLiU" panose="02020500000000000000" pitchFamily="18" charset="-120"/>
              </a:rPr>
              <a:t>Review of Matrix 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Scaling</a:t>
            </a:r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286000"/>
            <a:ext cx="5489575" cy="31670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Translation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19062" indent="0" eaLnBrk="1" hangingPunct="1"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pic>
        <p:nvPicPr>
          <p:cNvPr id="31748" name="Picture 5" descr="C:\Users\bjonessoda\Documents\Class\CS418\Discussion\09_10\prep\Transformation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34480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2" descr="C:\Users\bjonessoda\Documents\Class\CS418\Discussion\09_10\prep\Transformations3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19350"/>
            <a:ext cx="34480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Translation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19062" indent="0" eaLnBrk="1" hangingPunct="1"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508250"/>
            <a:ext cx="6178550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Rotation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5844" name="Picture 2" descr="C:\Users\bjonessoda\Documents\Class\CS418\Discussion\09_10\prep\Transformations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35052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 descr="C:\Users\bjonessoda\Documents\Class\CS418\Discussion\09_10\prep\Transformations4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0"/>
            <a:ext cx="35052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Rotation</a:t>
            </a:r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38288"/>
            <a:ext cx="4751388" cy="4329112"/>
          </a:xfr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5859463"/>
            <a:ext cx="8305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TW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PMingLiU" panose="02020500000000000000" pitchFamily="18" charset="-120"/>
              </a:rPr>
              <a:t>You may also specify rotation about an arbitrary axis.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PMingLiU" pitchFamily="18" charset="-120"/>
              </a:rPr>
              <a:t>Last Transform Applied First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915988" y="5095875"/>
            <a:ext cx="291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ea typeface="PMingLiU" pitchFamily="18" charset="-120"/>
              </a:rPr>
              <a:t>mat4.rotateX(mvMatrix…)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4445000" y="5943600"/>
            <a:ext cx="11779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PMingLiU" panose="02020500000000000000" pitchFamily="18" charset="-120"/>
              </a:rPr>
              <a:t>M=I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915988" y="4672013"/>
            <a:ext cx="291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ea typeface="PMingLiU" pitchFamily="18" charset="-120"/>
              </a:rPr>
              <a:t>var mvMatrix = mat4.create();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1905000" y="5943600"/>
            <a:ext cx="5969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PMingLiU" panose="02020500000000000000" pitchFamily="18" charset="-120"/>
              </a:rPr>
              <a:t>R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914400" y="5486400"/>
            <a:ext cx="291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ea typeface="PMingLiU" pitchFamily="18" charset="-120"/>
              </a:rPr>
              <a:t>mat4.translate(mvMatrix…)</a:t>
            </a:r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2286000" y="5943600"/>
            <a:ext cx="5969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PMingLiU" panose="02020500000000000000" pitchFamily="18" charset="-120"/>
              </a:rPr>
              <a:t>T</a:t>
            </a:r>
          </a:p>
        </p:txBody>
      </p:sp>
      <p:sp>
        <p:nvSpPr>
          <p:cNvPr id="43019" name="Text Box 13"/>
          <p:cNvSpPr txBox="1">
            <a:spLocks noChangeArrowheads="1"/>
          </p:cNvSpPr>
          <p:nvPr/>
        </p:nvSpPr>
        <p:spPr bwMode="auto">
          <a:xfrm>
            <a:off x="5840413" y="5943600"/>
            <a:ext cx="5969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PMingLiU" panose="02020500000000000000" pitchFamily="18" charset="-120"/>
              </a:rPr>
              <a:t>R</a:t>
            </a:r>
          </a:p>
        </p:txBody>
      </p:sp>
      <p:sp>
        <p:nvSpPr>
          <p:cNvPr id="43020" name="Text Box 14"/>
          <p:cNvSpPr txBox="1">
            <a:spLocks noChangeArrowheads="1"/>
          </p:cNvSpPr>
          <p:nvPr/>
        </p:nvSpPr>
        <p:spPr bwMode="auto">
          <a:xfrm>
            <a:off x="5454650" y="5943600"/>
            <a:ext cx="5969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PMingLiU" panose="02020500000000000000" pitchFamily="18" charset="-120"/>
              </a:rPr>
              <a:t>T</a:t>
            </a:r>
          </a:p>
        </p:txBody>
      </p:sp>
      <p:pic>
        <p:nvPicPr>
          <p:cNvPr id="39947" name="Picture 2" descr="C:\Users\bjonessoda\Documents\Class\CS418\Discussion\09_10\prep\matrixMult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2798763"/>
            <a:ext cx="3890962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8" name="Picture 2" descr="C:\Users\bjonessoda\Documents\Class\CS418\Discussion\09_10\prep\matrixMult2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798763"/>
            <a:ext cx="3890963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3" name="Text Box 6"/>
          <p:cNvSpPr txBox="1">
            <a:spLocks noChangeArrowheads="1"/>
          </p:cNvSpPr>
          <p:nvPr/>
        </p:nvSpPr>
        <p:spPr bwMode="auto">
          <a:xfrm>
            <a:off x="914400" y="5943600"/>
            <a:ext cx="11779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PMingLiU" panose="02020500000000000000" pitchFamily="18" charset="-120"/>
              </a:rPr>
              <a:t>M=I</a:t>
            </a:r>
          </a:p>
        </p:txBody>
      </p:sp>
      <p:sp>
        <p:nvSpPr>
          <p:cNvPr id="39950" name="Text Box 4"/>
          <p:cNvSpPr txBox="1">
            <a:spLocks noChangeArrowheads="1"/>
          </p:cNvSpPr>
          <p:nvPr/>
        </p:nvSpPr>
        <p:spPr bwMode="auto">
          <a:xfrm>
            <a:off x="4230688" y="5095875"/>
            <a:ext cx="291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ea typeface="PMingLiU" pitchFamily="18" charset="-120"/>
              </a:rPr>
              <a:t>mat4.translate(mvMatrix…)</a:t>
            </a:r>
          </a:p>
        </p:txBody>
      </p:sp>
      <p:sp>
        <p:nvSpPr>
          <p:cNvPr id="39951" name="Text Box 7"/>
          <p:cNvSpPr txBox="1">
            <a:spLocks noChangeArrowheads="1"/>
          </p:cNvSpPr>
          <p:nvPr/>
        </p:nvSpPr>
        <p:spPr bwMode="auto">
          <a:xfrm>
            <a:off x="4230688" y="4672013"/>
            <a:ext cx="2919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ea typeface="PMingLiU" pitchFamily="18" charset="-120"/>
              </a:rPr>
              <a:t>var mvMatrix = mat4.create();</a:t>
            </a:r>
          </a:p>
        </p:txBody>
      </p:sp>
      <p:sp>
        <p:nvSpPr>
          <p:cNvPr id="39952" name="Text Box 9"/>
          <p:cNvSpPr txBox="1">
            <a:spLocks noChangeArrowheads="1"/>
          </p:cNvSpPr>
          <p:nvPr/>
        </p:nvSpPr>
        <p:spPr bwMode="auto">
          <a:xfrm>
            <a:off x="4229100" y="5486400"/>
            <a:ext cx="291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>
                <a:ea typeface="PMingLiU" pitchFamily="18" charset="-120"/>
              </a:rPr>
              <a:t>mat4.rotateX(mvMatrix…)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200" smtClean="0"/>
              <a:t>Draw the result of the following OpenGL transformation code.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var mvMatrix = mat4.create();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mat4.scale(mvMatrix,mvMatrix,vec3.fromValues(1.5, 1.0, 1.0));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mat4.rotateZ(mvMatrix, mvMatrix, degToRad(90));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mat4.translate(mvMatrix, mvMatrix,vec3.fromValues(2.0, 2.0, 0.0));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draw_teapot_image();	</a:t>
            </a:r>
          </a:p>
        </p:txBody>
      </p:sp>
      <p:pic>
        <p:nvPicPr>
          <p:cNvPr id="40964" name="Picture 3" descr="C:\Users\bjonessoda\Documents\Class\CS418\Discussion\09_10\prep\Transformations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226695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4" descr="C:\Users\bjonessoda\Documents\Class\CS418\Discussion\09_10\prep\Transformations5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4110038"/>
            <a:ext cx="2271712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Exercise</a:t>
            </a:r>
          </a:p>
        </p:txBody>
      </p:sp>
      <p:pic>
        <p:nvPicPr>
          <p:cNvPr id="43011" name="Picture 7" descr="C:\Users\bjonessoda\Documents\Class\CS418\Discussion\09_10\prep\Transformations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01975"/>
            <a:ext cx="35052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912938"/>
            <a:ext cx="9677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 err="1">
                <a:solidFill>
                  <a:srgbClr val="7030A0"/>
                </a:solidFill>
              </a:rPr>
              <a:t>var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 = mat4.create();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/>
              <a:t>mat4.scale(mvMatrix,mvMatrix,vec3.fromValues(1.5, 1.0, 1.0));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/>
              <a:t>mat4.rotateZ(</a:t>
            </a:r>
            <a:r>
              <a:rPr lang="en-US" altLang="en-US" sz="2200" dirty="0" err="1"/>
              <a:t>mvMatrix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mvMatrix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degToRad</a:t>
            </a:r>
            <a:r>
              <a:rPr lang="en-US" altLang="en-US" sz="2200" dirty="0"/>
              <a:t>(90));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/>
              <a:t>mat4.translate(</a:t>
            </a:r>
            <a:r>
              <a:rPr lang="en-US" altLang="en-US" sz="2200" dirty="0" err="1"/>
              <a:t>mvMatrix</a:t>
            </a:r>
            <a:r>
              <a:rPr lang="en-US" altLang="en-US" sz="2200" dirty="0"/>
              <a:t>, mvMatrix,vec3.fromValues(2.0, 2.0, 0.0));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 err="1">
                <a:solidFill>
                  <a:srgbClr val="7030A0"/>
                </a:solidFill>
              </a:rPr>
              <a:t>draw_teapot_image</a:t>
            </a:r>
            <a:r>
              <a:rPr lang="en-US" altLang="en-US" sz="2200" dirty="0">
                <a:solidFill>
                  <a:srgbClr val="7030A0"/>
                </a:solidFill>
              </a:rPr>
              <a:t>();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kumimoji="1" lang="en-US" sz="2200" dirty="0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Exercise</a:t>
            </a:r>
          </a:p>
        </p:txBody>
      </p:sp>
      <p:pic>
        <p:nvPicPr>
          <p:cNvPr id="45059" name="Picture 2" descr="C:\Users\bjonessoda\Documents\Class\CS418\Discussion\09_10\prep\Transformations6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70225"/>
            <a:ext cx="35052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12938"/>
            <a:ext cx="8991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 err="1">
                <a:solidFill>
                  <a:srgbClr val="7030A0"/>
                </a:solidFill>
              </a:rPr>
              <a:t>var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 = mat4.create();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/>
              <a:t>mat4.scale(mvMatrix,mvMatrix,vec3.fromValues(1.5, 1.0, 1.0));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/>
              <a:t>mat4.rotateZ(</a:t>
            </a:r>
            <a:r>
              <a:rPr lang="en-US" altLang="en-US" sz="2200" dirty="0" err="1"/>
              <a:t>mvMatrix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mvMatrix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degToRad</a:t>
            </a:r>
            <a:r>
              <a:rPr lang="en-US" altLang="en-US" sz="2200" dirty="0"/>
              <a:t>(90));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7030A0"/>
                </a:solidFill>
              </a:rPr>
              <a:t>mat4.translate(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, mvMatrix,vec3.fromValues(2.0, 2.0, 0.0));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 err="1">
                <a:solidFill>
                  <a:srgbClr val="7030A0"/>
                </a:solidFill>
              </a:rPr>
              <a:t>draw_teapot_image</a:t>
            </a:r>
            <a:r>
              <a:rPr lang="en-US" altLang="en-US" sz="2200" dirty="0">
                <a:solidFill>
                  <a:srgbClr val="7030A0"/>
                </a:solidFill>
              </a:rPr>
              <a:t>();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kumimoji="1"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kumimoji="1" lang="en-US" sz="2200" dirty="0" smtClean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altLang="en-US" smtClean="0"/>
              <a:t>Mesh Structure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altLang="en-US" smtClean="0"/>
              <a:t>Drawing with WebGL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altLang="en-US" smtClean="0"/>
              <a:t>Matrix transformation</a:t>
            </a:r>
          </a:p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altLang="en-US" smtClean="0"/>
              <a:t>Animation Demo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Exercise</a:t>
            </a:r>
          </a:p>
        </p:txBody>
      </p:sp>
      <p:pic>
        <p:nvPicPr>
          <p:cNvPr id="47107" name="Picture 2" descr="C:\Users\bjonessoda\Documents\Class\CS418\Discussion\09_10\prep\Transformations7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01975"/>
            <a:ext cx="35052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12938"/>
            <a:ext cx="8991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 err="1">
                <a:solidFill>
                  <a:srgbClr val="7030A0"/>
                </a:solidFill>
              </a:rPr>
              <a:t>var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 = mat4.create();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/>
              <a:t>mat4.scale(mvMatrix,mvMatrix,vec3.fromValues(1.5, 1.0, 1.0));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7030A0"/>
                </a:solidFill>
              </a:rPr>
              <a:t>mat4.rotateZ(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, 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, </a:t>
            </a:r>
            <a:r>
              <a:rPr lang="en-US" altLang="en-US" sz="2200" dirty="0" err="1">
                <a:solidFill>
                  <a:srgbClr val="7030A0"/>
                </a:solidFill>
              </a:rPr>
              <a:t>degToRad</a:t>
            </a:r>
            <a:r>
              <a:rPr lang="en-US" altLang="en-US" sz="2200" dirty="0">
                <a:solidFill>
                  <a:srgbClr val="7030A0"/>
                </a:solidFill>
              </a:rPr>
              <a:t>(90));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7030A0"/>
                </a:solidFill>
              </a:rPr>
              <a:t>mat4.translate(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, mvMatrix,vec3.fromValues(2.0, 2.0, 0.0));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 err="1">
                <a:solidFill>
                  <a:srgbClr val="7030A0"/>
                </a:solidFill>
              </a:rPr>
              <a:t>draw_teapot_image</a:t>
            </a:r>
            <a:r>
              <a:rPr lang="en-US" altLang="en-US" sz="2200" dirty="0">
                <a:solidFill>
                  <a:srgbClr val="7030A0"/>
                </a:solidFill>
              </a:rPr>
              <a:t>();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kumimoji="1"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kumimoji="1" lang="en-US" sz="2200" dirty="0" smtClean="0"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Exercise</a:t>
            </a:r>
          </a:p>
        </p:txBody>
      </p:sp>
      <p:pic>
        <p:nvPicPr>
          <p:cNvPr id="49155" name="Picture 2" descr="C:\Users\bjonessoda\Documents\Class\CS418\Discussion\09_10\prep\Transformations8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62300"/>
            <a:ext cx="35052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912938"/>
            <a:ext cx="8991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 err="1">
                <a:solidFill>
                  <a:srgbClr val="7030A0"/>
                </a:solidFill>
              </a:rPr>
              <a:t>var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 = mat4.create();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7030A0"/>
                </a:solidFill>
              </a:rPr>
              <a:t>mat4.scale(mvMatrix,mvMatrix,vec3.fromValues(1.5, 1.0, 1.0));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7030A0"/>
                </a:solidFill>
              </a:rPr>
              <a:t>mat4.rotateZ(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, 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, </a:t>
            </a:r>
            <a:r>
              <a:rPr lang="en-US" altLang="en-US" sz="2200" dirty="0" err="1">
                <a:solidFill>
                  <a:srgbClr val="7030A0"/>
                </a:solidFill>
              </a:rPr>
              <a:t>degToRad</a:t>
            </a:r>
            <a:r>
              <a:rPr lang="en-US" altLang="en-US" sz="2200" dirty="0">
                <a:solidFill>
                  <a:srgbClr val="7030A0"/>
                </a:solidFill>
              </a:rPr>
              <a:t>(90));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7030A0"/>
                </a:solidFill>
              </a:rPr>
              <a:t>mat4.translate(</a:t>
            </a:r>
            <a:r>
              <a:rPr lang="en-US" altLang="en-US" sz="2200" dirty="0" err="1">
                <a:solidFill>
                  <a:srgbClr val="7030A0"/>
                </a:solidFill>
              </a:rPr>
              <a:t>mvMatrix</a:t>
            </a:r>
            <a:r>
              <a:rPr lang="en-US" altLang="en-US" sz="2200" dirty="0">
                <a:solidFill>
                  <a:srgbClr val="7030A0"/>
                </a:solidFill>
              </a:rPr>
              <a:t>, mvMatrix,vec3.fromValues(2.0, 2.0, 0.0));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200" dirty="0" err="1">
                <a:solidFill>
                  <a:srgbClr val="7030A0"/>
                </a:solidFill>
              </a:rPr>
              <a:t>draw_teapot_image</a:t>
            </a:r>
            <a:r>
              <a:rPr lang="en-US" altLang="en-US" sz="2200" dirty="0">
                <a:solidFill>
                  <a:srgbClr val="7030A0"/>
                </a:solidFill>
              </a:rPr>
              <a:t>();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kumimoji="1" 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kumimoji="1" lang="en-US" sz="2200" dirty="0" smtClean="0"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PMingLiU" pitchFamily="18" charset="-120"/>
              </a:rPr>
              <a:t>Column Major</a:t>
            </a:r>
            <a:br>
              <a:rPr lang="en-US" altLang="zh-TW" smtClean="0">
                <a:solidFill>
                  <a:schemeClr val="tx1"/>
                </a:solidFill>
                <a:ea typeface="PMingLiU" pitchFamily="18" charset="-120"/>
              </a:rPr>
            </a:br>
            <a:r>
              <a:rPr lang="en-US" altLang="zh-TW" smtClean="0">
                <a:solidFill>
                  <a:schemeClr val="tx1"/>
                </a:solidFill>
                <a:ea typeface="PMingLiU" pitchFamily="18" charset="-120"/>
              </a:rPr>
              <a:t>(i.e. We Must Transpose) </a:t>
            </a:r>
          </a:p>
        </p:txBody>
      </p:sp>
      <p:graphicFrame>
        <p:nvGraphicFramePr>
          <p:cNvPr id="65608" name="Group 72"/>
          <p:cNvGraphicFramePr>
            <a:graphicFrameLocks noGrp="1"/>
          </p:cNvGraphicFramePr>
          <p:nvPr/>
        </p:nvGraphicFramePr>
        <p:xfrm>
          <a:off x="3184525" y="3810000"/>
          <a:ext cx="2667000" cy="27051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7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4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1230" name="Text Box 7"/>
          <p:cNvSpPr txBox="1">
            <a:spLocks noChangeArrowheads="1"/>
          </p:cNvSpPr>
          <p:nvPr/>
        </p:nvSpPr>
        <p:spPr bwMode="auto">
          <a:xfrm>
            <a:off x="3160713" y="3214688"/>
            <a:ext cx="291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PMingLiU" pitchFamily="18" charset="-120"/>
              </a:rPr>
              <a:t>Matrix in WebGL :</a:t>
            </a:r>
          </a:p>
        </p:txBody>
      </p:sp>
      <p:graphicFrame>
        <p:nvGraphicFramePr>
          <p:cNvPr id="65696" name="Group 160"/>
          <p:cNvGraphicFramePr>
            <a:graphicFrameLocks noGrp="1"/>
          </p:cNvGraphicFramePr>
          <p:nvPr/>
        </p:nvGraphicFramePr>
        <p:xfrm>
          <a:off x="458788" y="2057400"/>
          <a:ext cx="8201025" cy="82232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5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6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7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12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13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14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15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charset="-120"/>
                          <a:cs typeface="Arial" charset="0"/>
                        </a:rPr>
                        <a:t>16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267" name="Text Box 7"/>
          <p:cNvSpPr txBox="1">
            <a:spLocks noChangeArrowheads="1"/>
          </p:cNvSpPr>
          <p:nvPr/>
        </p:nvSpPr>
        <p:spPr bwMode="auto">
          <a:xfrm>
            <a:off x="609600" y="1524000"/>
            <a:ext cx="547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PMingLiU" pitchFamily="18" charset="-120"/>
              </a:rPr>
              <a:t>Given a 1D array of  16 floats: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Animation Demo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912938"/>
            <a:ext cx="8991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kumimoji="1" lang="en-US" sz="2200" dirty="0" smtClean="0"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PMingLiU" pitchFamily="18" charset="-120"/>
              </a:rPr>
              <a:t>Q&amp;A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Mesh Structure (Indexed Face Set)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3900" cy="4686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altLang="zh-TW" sz="2600" smtClean="0">
                <a:ea typeface="PMingLiU" pitchFamily="18" charset="-120"/>
              </a:rPr>
              <a:t>Stores vertex attributes in one array and face indices in another array</a:t>
            </a:r>
          </a:p>
          <a:p>
            <a:pPr eaLnBrk="1" hangingPunct="1"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altLang="zh-TW" sz="2600" smtClean="0">
                <a:ea typeface="PMingLiU" pitchFamily="18" charset="-120"/>
              </a:rPr>
              <a:t>Here is what we’ve seen, drawing two triangles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vertexPositionBuffer = gl.createBuffer();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var triangleVertices = new Float32Array([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0.50,  0.75,  0.0,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-0.5,  0.75,  0.0,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-0.5,  -0.75,  0.0,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-0.5,  -0.75,  0.0,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0.50, -0.75,   0.0,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0.50,  0.75,  0.0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Mesh Structure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3900" cy="4686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 typeface="Courier New" panose="02070309020205020404" pitchFamily="49" charset="0"/>
              <a:buChar char="o"/>
            </a:pPr>
            <a:r>
              <a:rPr lang="en-US" altLang="zh-TW" sz="2600" smtClean="0">
                <a:ea typeface="PMingLiU" pitchFamily="18" charset="-120"/>
              </a:rPr>
              <a:t>Here is what’s possible with indexing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vertexPositionBuffer = gl.createBuffer();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indexBuffer = gl.createBuffer();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var vertices = new Float32Array([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	0.50,    0.75,  0.0,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-0.50,   0.75,  0.0,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-0.50,  -0.75,  0.0,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	 0.50,   -0.75,   0.0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]);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var indices = new Int32Array([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	   0,1,2,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 2,3,0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TW" sz="2200" smtClean="0">
                <a:ea typeface="PMingLiU" pitchFamily="18" charset="-120"/>
              </a:rPr>
              <a:t> ]);</a:t>
            </a:r>
          </a:p>
          <a:p>
            <a:pPr marL="457200" lvl="1" indent="0"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endParaRPr lang="en-US" altLang="zh-TW" sz="220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PMingLiU" pitchFamily="18" charset="-120"/>
              </a:rPr>
              <a:t>Display Your Mesh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zh-TW" sz="2800" dirty="0" smtClean="0">
                <a:ea typeface="PMingLiU" panose="02020500000000000000" pitchFamily="18" charset="-120"/>
              </a:rPr>
              <a:t>Assuming you</a:t>
            </a:r>
            <a:r>
              <a:rPr lang="en-US" altLang="zh-TW" sz="2800" dirty="0" smtClean="0">
                <a:latin typeface="Arial" panose="020B0604020202020204" pitchFamily="34" charset="0"/>
                <a:ea typeface="PMingLiU" panose="02020500000000000000" pitchFamily="18" charset="-120"/>
              </a:rPr>
              <a:t>’</a:t>
            </a:r>
            <a:r>
              <a:rPr lang="en-US" altLang="zh-TW" sz="2800" dirty="0" smtClean="0">
                <a:ea typeface="PMingLiU" panose="02020500000000000000" pitchFamily="18" charset="-120"/>
              </a:rPr>
              <a:t>ve set up the view/projection transformation.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endParaRPr lang="en-US" altLang="zh-TW" sz="2400" dirty="0" smtClean="0">
              <a:ea typeface="PMingLiU" panose="02020500000000000000" pitchFamily="18" charset="-120"/>
            </a:endParaRP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gl.bindBuffer</a:t>
            </a:r>
            <a:r>
              <a:rPr lang="en-US" altLang="zh-TW" sz="2200" dirty="0" smtClean="0">
                <a:ea typeface="PMingLiU" panose="02020500000000000000" pitchFamily="18" charset="-120"/>
              </a:rPr>
              <a:t>(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gl.ARRAY_BUFFER</a:t>
            </a:r>
            <a:r>
              <a:rPr lang="en-US" altLang="zh-TW" sz="2200" dirty="0" smtClean="0">
                <a:ea typeface="PMingLiU" panose="02020500000000000000" pitchFamily="18" charset="-120"/>
              </a:rPr>
              <a:t>, 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vertexPositionBuffer</a:t>
            </a:r>
            <a:r>
              <a:rPr lang="en-US" altLang="zh-TW" sz="2200" dirty="0" smtClean="0">
                <a:ea typeface="PMingLiU" panose="02020500000000000000" pitchFamily="18" charset="-120"/>
              </a:rPr>
              <a:t>); </a:t>
            </a: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gl.bufferData</a:t>
            </a:r>
            <a:r>
              <a:rPr lang="en-US" altLang="zh-TW" sz="2200" dirty="0" smtClean="0">
                <a:ea typeface="PMingLiU" panose="02020500000000000000" pitchFamily="18" charset="-120"/>
              </a:rPr>
              <a:t>(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gl.ARRAY_BUFFER</a:t>
            </a:r>
            <a:r>
              <a:rPr lang="en-US" altLang="zh-TW" sz="2200" dirty="0" smtClean="0">
                <a:ea typeface="PMingLiU" panose="02020500000000000000" pitchFamily="18" charset="-120"/>
              </a:rPr>
              <a:t>, vertices ,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gl.STATIC_DRAW</a:t>
            </a:r>
            <a:r>
              <a:rPr lang="en-US" altLang="zh-TW" sz="2200" dirty="0" smtClean="0">
                <a:ea typeface="PMingLiU" panose="02020500000000000000" pitchFamily="18" charset="-120"/>
              </a:rPr>
              <a:t>);</a:t>
            </a: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endParaRPr lang="en-US" altLang="zh-TW" sz="2200" dirty="0" smtClean="0">
              <a:ea typeface="PMingLiU" panose="02020500000000000000" pitchFamily="18" charset="-120"/>
            </a:endParaRP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vertexPositionBuffer.itemSize</a:t>
            </a:r>
            <a:r>
              <a:rPr lang="en-US" altLang="zh-TW" sz="2200" dirty="0" smtClean="0">
                <a:ea typeface="PMingLiU" panose="02020500000000000000" pitchFamily="18" charset="-120"/>
              </a:rPr>
              <a:t> = 3;</a:t>
            </a: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vertexPositionBuffer.numberOfItems</a:t>
            </a:r>
            <a:r>
              <a:rPr lang="en-US" altLang="zh-TW" sz="2200" dirty="0" smtClean="0">
                <a:ea typeface="PMingLiU" panose="02020500000000000000" pitchFamily="18" charset="-120"/>
              </a:rPr>
              <a:t> = 4;</a:t>
            </a: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endParaRPr lang="en-US" altLang="zh-TW" sz="2400" dirty="0" smtClean="0">
              <a:ea typeface="PMingLiU" panose="02020500000000000000" pitchFamily="18" charset="-120"/>
            </a:endParaRP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gl.bindBuffer</a:t>
            </a:r>
            <a:r>
              <a:rPr lang="en-US" altLang="zh-TW" sz="2200" dirty="0" smtClean="0">
                <a:ea typeface="PMingLiU" panose="02020500000000000000" pitchFamily="18" charset="-120"/>
              </a:rPr>
              <a:t>(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gl.ELEMENT_ARRAY_BUFFER</a:t>
            </a:r>
            <a:r>
              <a:rPr lang="en-US" altLang="zh-TW" sz="2200" dirty="0" smtClean="0">
                <a:ea typeface="PMingLiU" panose="02020500000000000000" pitchFamily="18" charset="-120"/>
              </a:rPr>
              <a:t>, 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indexBuffer</a:t>
            </a:r>
            <a:r>
              <a:rPr lang="en-US" altLang="zh-TW" sz="2200" dirty="0" smtClean="0">
                <a:ea typeface="PMingLiU" panose="02020500000000000000" pitchFamily="18" charset="-120"/>
              </a:rPr>
              <a:t>); </a:t>
            </a: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gl.bufferData</a:t>
            </a:r>
            <a:r>
              <a:rPr lang="en-US" altLang="zh-TW" sz="2200" dirty="0" smtClean="0">
                <a:ea typeface="PMingLiU" panose="02020500000000000000" pitchFamily="18" charset="-120"/>
              </a:rPr>
              <a:t>(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gl.ELEMENT_ARRAY_BUFFER</a:t>
            </a:r>
            <a:r>
              <a:rPr lang="en-US" altLang="zh-TW" sz="2200" dirty="0" smtClean="0">
                <a:ea typeface="PMingLiU" panose="02020500000000000000" pitchFamily="18" charset="-120"/>
              </a:rPr>
              <a:t>, indices ,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gl.STATIC_DRAW</a:t>
            </a:r>
            <a:r>
              <a:rPr lang="en-US" altLang="zh-TW" sz="2200" dirty="0" smtClean="0">
                <a:ea typeface="PMingLiU" panose="02020500000000000000" pitchFamily="18" charset="-120"/>
              </a:rPr>
              <a:t>);</a:t>
            </a: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endParaRPr lang="en-US" altLang="zh-TW" sz="2200" dirty="0" smtClean="0">
              <a:ea typeface="PMingLiU" panose="02020500000000000000" pitchFamily="18" charset="-120"/>
            </a:endParaRP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indexBuffer.itemSize</a:t>
            </a:r>
            <a:r>
              <a:rPr lang="en-US" altLang="zh-TW" sz="2200" dirty="0" smtClean="0">
                <a:ea typeface="PMingLiU" panose="02020500000000000000" pitchFamily="18" charset="-120"/>
              </a:rPr>
              <a:t> = 1;</a:t>
            </a: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indexBuffer.numberOfItems</a:t>
            </a:r>
            <a:r>
              <a:rPr lang="en-US" altLang="zh-TW" sz="2200" dirty="0" smtClean="0">
                <a:ea typeface="PMingLiU" panose="02020500000000000000" pitchFamily="18" charset="-120"/>
              </a:rPr>
              <a:t> = 6;</a:t>
            </a:r>
            <a:endParaRPr lang="en-US" altLang="zh-TW" sz="2400" dirty="0" smtClean="0">
              <a:ea typeface="PMingLiU" panose="02020500000000000000" pitchFamily="18" charset="-120"/>
            </a:endParaRP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endParaRPr lang="en-US" altLang="zh-TW" sz="2200" dirty="0" smtClean="0">
              <a:ea typeface="PMingLiU" panose="02020500000000000000" pitchFamily="18" charset="-120"/>
            </a:endParaRPr>
          </a:p>
          <a:p>
            <a:pPr marL="119062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gl.drawElements</a:t>
            </a:r>
            <a:r>
              <a:rPr lang="en-US" altLang="zh-TW" sz="2200" dirty="0" smtClean="0">
                <a:ea typeface="PMingLiU" panose="02020500000000000000" pitchFamily="18" charset="-120"/>
              </a:rPr>
              <a:t>(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gl.TRIANGLES</a:t>
            </a:r>
            <a:r>
              <a:rPr lang="en-US" altLang="zh-TW" sz="2200" dirty="0" smtClean="0">
                <a:ea typeface="PMingLiU" panose="02020500000000000000" pitchFamily="18" charset="-120"/>
              </a:rPr>
              <a:t>, 2, 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gl.UNSIGNED_INT</a:t>
            </a:r>
            <a:r>
              <a:rPr lang="en-US" altLang="zh-TW" sz="2200" dirty="0" smtClean="0">
                <a:ea typeface="PMingLiU" panose="02020500000000000000" pitchFamily="18" charset="-120"/>
              </a:rPr>
              <a:t>, 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PMingLiU" pitchFamily="18" charset="-120"/>
              </a:rPr>
              <a:t>Color Your Mesh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200" smtClean="0">
                <a:ea typeface="PMingLiU" pitchFamily="18" charset="-120"/>
              </a:rPr>
              <a:t>colors = new Float32Array([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1.0, 0.0, 0.0, 1.0, //red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0.0, 1.0, 0.0, 1.0, //green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0.0, 0.0, 1.0, 1.0, //blue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200" smtClean="0">
                <a:ea typeface="PMingLiU" pitchFamily="18" charset="-120"/>
              </a:rPr>
              <a:t>          0.0, 0.0, 0.0, 1.0  //black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200" smtClean="0">
                <a:ea typeface="PMingLiU" pitchFamily="18" charset="-120"/>
              </a:rPr>
              <a:t>]);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TW" sz="2200" smtClean="0">
              <a:ea typeface="PMingLiU" pitchFamily="18" charset="-120"/>
            </a:endParaRP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200" smtClean="0">
                <a:ea typeface="PMingLiU" pitchFamily="18" charset="-120"/>
              </a:rPr>
              <a:t>gl.bindBuffer(gl.ARRAY_BUFFER, vertexColorBuffer);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200" smtClean="0">
                <a:ea typeface="PMingLiU" pitchFamily="18" charset="-120"/>
              </a:rPr>
              <a:t>gl.bufferData(gl.ARRAY_BUFFER, colors ,gl.STATIC_DRAW);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TW" sz="2200" smtClean="0">
              <a:ea typeface="PMingLiU" pitchFamily="18" charset="-120"/>
            </a:endParaRP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200" smtClean="0">
                <a:ea typeface="PMingLiU" pitchFamily="18" charset="-120"/>
              </a:rPr>
              <a:t>vertexColorBuffer.itemSize = 4; vertexColorBuffer.numberOfItems = 4;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PMingLiU" pitchFamily="18" charset="-120"/>
              </a:rPr>
              <a:t>Shade Your Mesh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zh-TW" sz="2400" dirty="0" smtClean="0">
                <a:ea typeface="PMingLiU" panose="02020500000000000000" pitchFamily="18" charset="-120"/>
              </a:rPr>
              <a:t>Bind the program</a:t>
            </a:r>
          </a:p>
          <a:p>
            <a:pPr eaLnBrk="1" hangingPunct="1">
              <a:lnSpc>
                <a:spcPct val="80000"/>
              </a:lnSpc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zh-TW" sz="2400" dirty="0" smtClean="0">
                <a:ea typeface="PMingLiU" panose="02020500000000000000" pitchFamily="18" charset="-120"/>
              </a:rPr>
              <a:t>Get the variable location</a:t>
            </a:r>
          </a:p>
          <a:p>
            <a:pPr eaLnBrk="1" hangingPunct="1">
              <a:lnSpc>
                <a:spcPct val="80000"/>
              </a:lnSpc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zh-TW" sz="2400" dirty="0" smtClean="0">
                <a:ea typeface="PMingLiU" panose="02020500000000000000" pitchFamily="18" charset="-120"/>
              </a:rPr>
              <a:t>Enable that </a:t>
            </a:r>
            <a:r>
              <a:rPr lang="en-US" altLang="zh-TW" sz="2400" dirty="0" err="1" smtClean="0">
                <a:ea typeface="PMingLiU" panose="02020500000000000000" pitchFamily="18" charset="-120"/>
              </a:rPr>
              <a:t>shader</a:t>
            </a:r>
            <a:r>
              <a:rPr lang="en-US" altLang="zh-TW" sz="2400" dirty="0" smtClean="0">
                <a:ea typeface="PMingLiU" panose="02020500000000000000" pitchFamily="18" charset="-120"/>
              </a:rPr>
              <a:t> variable</a:t>
            </a:r>
          </a:p>
          <a:p>
            <a:pPr eaLnBrk="1" hangingPunct="1">
              <a:lnSpc>
                <a:spcPct val="80000"/>
              </a:lnSpc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zh-TW" sz="2400" dirty="0" smtClean="0">
                <a:ea typeface="PMingLiU" panose="02020500000000000000" pitchFamily="18" charset="-120"/>
              </a:rPr>
              <a:t>Do all the buffer setup we just saw</a:t>
            </a:r>
          </a:p>
          <a:p>
            <a:pPr eaLnBrk="1" hangingPunct="1">
              <a:lnSpc>
                <a:spcPct val="80000"/>
              </a:lnSpc>
              <a:buClrTx/>
              <a:buFont typeface="Courier New" panose="02070309020205020404" pitchFamily="49" charset="0"/>
              <a:buChar char="o"/>
              <a:defRPr/>
            </a:pPr>
            <a:r>
              <a:rPr lang="en-US" altLang="zh-TW" sz="2400" dirty="0" smtClean="0">
                <a:ea typeface="PMingLiU" panose="02020500000000000000" pitchFamily="18" charset="-120"/>
              </a:rPr>
              <a:t>Finally point the </a:t>
            </a:r>
            <a:r>
              <a:rPr lang="en-US" altLang="zh-TW" sz="2400" dirty="0" err="1" smtClean="0">
                <a:ea typeface="PMingLiU" panose="02020500000000000000" pitchFamily="18" charset="-120"/>
              </a:rPr>
              <a:t>shader</a:t>
            </a:r>
            <a:r>
              <a:rPr lang="en-US" altLang="zh-TW" sz="2400" dirty="0" smtClean="0">
                <a:ea typeface="PMingLiU" panose="02020500000000000000" pitchFamily="18" charset="-120"/>
              </a:rPr>
              <a:t> variable to the buffers we created earlier</a:t>
            </a:r>
          </a:p>
          <a:p>
            <a:pPr eaLnBrk="1" hangingPunct="1">
              <a:lnSpc>
                <a:spcPct val="80000"/>
              </a:lnSpc>
              <a:buClrTx/>
              <a:buFont typeface="Courier New" panose="02070309020205020404" pitchFamily="49" charset="0"/>
              <a:buChar char="o"/>
              <a:defRPr/>
            </a:pPr>
            <a:endParaRPr lang="en-US" altLang="zh-TW" sz="2200" dirty="0" smtClean="0">
              <a:ea typeface="PMingLiU" panose="02020500000000000000" pitchFamily="18" charset="-120"/>
            </a:endParaRPr>
          </a:p>
          <a:p>
            <a:pPr marL="119062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gl.useProgram</a:t>
            </a:r>
            <a:r>
              <a:rPr lang="en-US" altLang="zh-TW" sz="2200" dirty="0" smtClean="0">
                <a:ea typeface="PMingLiU" panose="02020500000000000000" pitchFamily="18" charset="-120"/>
              </a:rPr>
              <a:t>(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exampleShaderProgram</a:t>
            </a:r>
            <a:r>
              <a:rPr lang="en-US" altLang="zh-TW" sz="2200" dirty="0" smtClean="0">
                <a:ea typeface="PMingLiU" panose="02020500000000000000" pitchFamily="18" charset="-120"/>
              </a:rPr>
              <a:t>);</a:t>
            </a:r>
          </a:p>
          <a:p>
            <a:pPr marL="119062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shaderProgram.vertexPositionAttribute</a:t>
            </a:r>
            <a:r>
              <a:rPr lang="en-US" altLang="zh-TW" sz="2200" dirty="0" smtClean="0">
                <a:ea typeface="PMingLiU" panose="02020500000000000000" pitchFamily="18" charset="-120"/>
              </a:rPr>
              <a:t> = 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gl.getAttribLocation</a:t>
            </a:r>
            <a:r>
              <a:rPr lang="en-US" altLang="zh-TW" sz="2200" dirty="0" smtClean="0">
                <a:ea typeface="PMingLiU" panose="02020500000000000000" pitchFamily="18" charset="-120"/>
              </a:rPr>
              <a:t>(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shaderProgram</a:t>
            </a:r>
            <a:r>
              <a:rPr lang="en-US" altLang="zh-TW" sz="2200" dirty="0" smtClean="0">
                <a:ea typeface="PMingLiU" panose="02020500000000000000" pitchFamily="18" charset="-120"/>
              </a:rPr>
              <a:t>, "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aVertexPosition</a:t>
            </a:r>
            <a:r>
              <a:rPr lang="en-US" altLang="zh-TW" sz="2200" dirty="0" smtClean="0">
                <a:ea typeface="PMingLiU" panose="02020500000000000000" pitchFamily="18" charset="-120"/>
              </a:rPr>
              <a:t>");</a:t>
            </a:r>
          </a:p>
          <a:p>
            <a:pPr marL="119062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gl.enableVertexAttribArray</a:t>
            </a:r>
            <a:r>
              <a:rPr lang="en-US" altLang="zh-TW" sz="2200" dirty="0" smtClean="0">
                <a:ea typeface="PMingLiU" panose="02020500000000000000" pitchFamily="18" charset="-120"/>
              </a:rPr>
              <a:t>(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shaderProgram.vertexPositionAttribute</a:t>
            </a:r>
            <a:r>
              <a:rPr lang="en-US" altLang="zh-TW" sz="2200" dirty="0" smtClean="0">
                <a:ea typeface="PMingLiU" panose="02020500000000000000" pitchFamily="18" charset="-120"/>
              </a:rPr>
              <a:t>);</a:t>
            </a:r>
          </a:p>
          <a:p>
            <a:pPr marL="119062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smtClean="0">
                <a:ea typeface="PMingLiU" panose="02020500000000000000" pitchFamily="18" charset="-120"/>
              </a:rPr>
              <a:t>…</a:t>
            </a:r>
          </a:p>
          <a:p>
            <a:pPr marL="119062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err="1" smtClean="0">
                <a:ea typeface="PMingLiU" panose="02020500000000000000" pitchFamily="18" charset="-120"/>
              </a:rPr>
              <a:t>gl.vertexAttribPointer</a:t>
            </a:r>
            <a:r>
              <a:rPr lang="en-US" altLang="zh-TW" sz="2200" dirty="0" smtClean="0">
                <a:ea typeface="PMingLiU" panose="02020500000000000000" pitchFamily="18" charset="-120"/>
              </a:rPr>
              <a:t>(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shaderProgram.vertexPositionAttribute</a:t>
            </a:r>
            <a:r>
              <a:rPr lang="en-US" altLang="zh-TW" sz="2200" dirty="0" smtClean="0">
                <a:ea typeface="PMingLiU" panose="02020500000000000000" pitchFamily="18" charset="-120"/>
              </a:rPr>
              <a:t>, </a:t>
            </a:r>
          </a:p>
          <a:p>
            <a:pPr marL="119062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TW" sz="2200" dirty="0" smtClean="0">
                <a:ea typeface="PMingLiU" panose="02020500000000000000" pitchFamily="18" charset="-120"/>
              </a:rPr>
              <a:t>                         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vertexPositionBuffer.itemSize</a:t>
            </a:r>
            <a:r>
              <a:rPr lang="en-US" altLang="zh-TW" sz="2200" dirty="0" smtClean="0">
                <a:ea typeface="PMingLiU" panose="02020500000000000000" pitchFamily="18" charset="-120"/>
              </a:rPr>
              <a:t>, </a:t>
            </a:r>
            <a:r>
              <a:rPr lang="en-US" altLang="zh-TW" sz="2200" dirty="0" err="1" smtClean="0">
                <a:ea typeface="PMingLiU" panose="02020500000000000000" pitchFamily="18" charset="-120"/>
              </a:rPr>
              <a:t>gl.FLOAT</a:t>
            </a:r>
            <a:r>
              <a:rPr lang="en-US" altLang="zh-TW" sz="2200" dirty="0" smtClean="0">
                <a:ea typeface="PMingLiU" panose="02020500000000000000" pitchFamily="18" charset="-120"/>
              </a:rPr>
              <a:t>, false, 0, 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ea typeface="PMingLiU" pitchFamily="18" charset="-120"/>
              </a:rPr>
              <a:t>In a Nut Shell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gl.bindBuffer(gl.ARRAY_BUFFER, vertexPositionBuffer); 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gl.bufferData(gl.ARRAY_BUFFER, vertices ,gl.STATIC_DRAW);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vertexPositionBuffer.itemSize = 3;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vertexPositionBuffer.numberOfItems = 4;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	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gl.vertexAttribPointer(shaderProgram.vertexPositionAttribute, 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                       vertexPositionBuffer.itemSize, gl.FLOAT, false, 0, 0);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TW" sz="1700" smtClean="0">
              <a:ea typeface="PMingLiU" pitchFamily="18" charset="-120"/>
            </a:endParaRP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gl.bindBuffer(gl.ARRAY_BUFFER, vertexColorBuffer);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gl.bufferData(gl.ARRAY_BUFFER, colors ,gl.STATIC_DRAW);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vertexColorBuffer.itemSize = 4;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vertexColorBuffer.numberOfItems = 4;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gl.vertexAttribPointer(shaderProgram.vertexColorAttribute, 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                          vertexColorBuffer.itemSize, gl.FLOAT, false, 0, 0);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TW" sz="1700" smtClean="0">
              <a:ea typeface="PMingLiU" pitchFamily="18" charset="-120"/>
            </a:endParaRP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gl.bindBuffer(gl.ELEMENT_ARRAY_BUFFER, indexBuffer); 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gl.bufferData(gl.ELEMENT_ARRAY_BUFFER, indices ,gl.STATIC_DRAW);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indexBuffer.itemSize = 1;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indexBuffer.numberOfItems = 6;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 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gl.bindBuffer(gl.ELEMENT_ARRAY_BUFFER, indexBuffer);</a:t>
            </a:r>
          </a:p>
          <a:p>
            <a:pPr marL="117475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700" smtClean="0">
                <a:ea typeface="PMingLiU" pitchFamily="18" charset="-120"/>
              </a:rPr>
              <a:t>  gl.drawElements(gl.TRIANGLES, indexBuffer.numberOfItems, gl.UNSIGNED_SHORT, 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Result</a:t>
            </a:r>
          </a:p>
        </p:txBody>
      </p:sp>
      <p:pic>
        <p:nvPicPr>
          <p:cNvPr id="2662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9013" y="1774825"/>
            <a:ext cx="4625975" cy="46259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Butterfly</Template>
  <TotalTime>2311</TotalTime>
  <Words>607</Words>
  <Application>Microsoft Office PowerPoint</Application>
  <PresentationFormat>On-screen Show (4:3)</PresentationFormat>
  <Paragraphs>210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MS PGothic</vt:lpstr>
      <vt:lpstr>Corbel</vt:lpstr>
      <vt:lpstr>Wingdings 2</vt:lpstr>
      <vt:lpstr>Wingdings</vt:lpstr>
      <vt:lpstr>Wingdings 3</vt:lpstr>
      <vt:lpstr>Calibri</vt:lpstr>
      <vt:lpstr>Courier New</vt:lpstr>
      <vt:lpstr>PMingLiU</vt:lpstr>
      <vt:lpstr>Garamond</vt:lpstr>
      <vt:lpstr>Module</vt:lpstr>
      <vt:lpstr>Interactive Computer Graphics  CS 418 – Fall 2016  Mesh Rendering and Transformation in WebGL</vt:lpstr>
      <vt:lpstr>Agenda</vt:lpstr>
      <vt:lpstr>Mesh Structure (Indexed Face Set)</vt:lpstr>
      <vt:lpstr>Mesh Structure</vt:lpstr>
      <vt:lpstr>Display Your Mesh</vt:lpstr>
      <vt:lpstr>Color Your Mesh</vt:lpstr>
      <vt:lpstr>Shade Your Mesh</vt:lpstr>
      <vt:lpstr>In a Nut Shell</vt:lpstr>
      <vt:lpstr>Result</vt:lpstr>
      <vt:lpstr>PowerPoint Presentation</vt:lpstr>
      <vt:lpstr>Scaling</vt:lpstr>
      <vt:lpstr>Translation</vt:lpstr>
      <vt:lpstr>Translation</vt:lpstr>
      <vt:lpstr>Rotation</vt:lpstr>
      <vt:lpstr>Rotation</vt:lpstr>
      <vt:lpstr>Last Transform Applied First</vt:lpstr>
      <vt:lpstr>Exercise</vt:lpstr>
      <vt:lpstr>Exercise</vt:lpstr>
      <vt:lpstr>Exercise</vt:lpstr>
      <vt:lpstr>Exercise</vt:lpstr>
      <vt:lpstr>Exercise</vt:lpstr>
      <vt:lpstr>Column Major (i.e. We Must Transpose) </vt:lpstr>
      <vt:lpstr>Animation Demo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bjonessoda</dc:creator>
  <cp:lastModifiedBy>RyanFreedman</cp:lastModifiedBy>
  <cp:revision>224</cp:revision>
  <dcterms:created xsi:type="dcterms:W3CDTF">2008-08-27T03:28:18Z</dcterms:created>
  <dcterms:modified xsi:type="dcterms:W3CDTF">2016-09-07T16:23:18Z</dcterms:modified>
</cp:coreProperties>
</file>