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/>
    <p:restoredTop sz="94684"/>
  </p:normalViewPr>
  <p:slideViewPr>
    <p:cSldViewPr snapToGrid="0" snapToObjects="1">
      <p:cViewPr varScale="1">
        <p:scale>
          <a:sx n="133" d="100"/>
          <a:sy n="133" d="100"/>
        </p:scale>
        <p:origin x="20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64553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213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735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360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971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260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972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568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877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4078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289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207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9249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959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8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06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817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914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527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 418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Hierarchical Modeling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11700" y="4013400"/>
            <a:ext cx="4245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1600"/>
              <a:t>Apollo Ellis</a:t>
            </a:r>
          </a:p>
          <a:p>
            <a:pPr lvl="0" algn="l">
              <a:spcBef>
                <a:spcPts val="0"/>
              </a:spcBef>
              <a:buNone/>
            </a:pPr>
            <a:r>
              <a:rPr lang="en" sz="1600"/>
              <a:t>Ryan Freedman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600"/>
              <a:t>Mary Pietrowicz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Walkthrough/Example - Pseudocode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9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// buffer handling / shader info has been removed for simplicity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function draw() {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mat4.identity(mvMatrix);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mvPushMatrix();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mvPushMatrix();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 b="1">
                <a:solidFill>
                  <a:srgbClr val="FFFF00"/>
                </a:solidFill>
              </a:rPr>
              <a:t>  mat4.translate(mvMatrix, mvMatrix, -0.3,0.0,0.0);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mat4.rotateZ(mvMatrix, mvMatrix, degToRad(rotAngle));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drawModel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mvPopMatrix();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mat4.rotateX(mvMatrix, mvMatrix, degToRad(45));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mat4.rotateZ(mvMatrix, mvMatrix, degToRad(-1*rotAngle));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drawModel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mvPopMatrix();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1000"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16800" y="1152475"/>
            <a:ext cx="4269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400"/>
              <a:t>Stack: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{I</a:t>
            </a:r>
            <a:r>
              <a:rPr lang="en" sz="2500" baseline="-25000"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,I</a:t>
            </a:r>
            <a:r>
              <a:rPr lang="en" sz="2500" baseline="-25000"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2500"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2500"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400"/>
              <a:t>Modelview Matrix: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2500" baseline="-25000"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lang="en" sz="2500" baseline="-25000">
                <a:latin typeface="Cambria"/>
                <a:ea typeface="Cambria"/>
                <a:cs typeface="Cambria"/>
                <a:sym typeface="Cambria"/>
              </a:rPr>
              <a:t>-3x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Walkthrough/Example - Pseudocode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9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// buffer handling / shader info has been removed for simplicity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function draw() {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mat4.identity(mvMatrix);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mvPushMatrix();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mvPushMatrix();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mat4.translate(mvMatrix, mvMatrix, -0.3,0.0,0.0);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 b="1">
                <a:solidFill>
                  <a:srgbClr val="FFFF00"/>
                </a:solidFill>
              </a:rPr>
              <a:t>  mat4.rotateZ(mvMatrix, mvMatrix, degToRad(rotAngle));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drawModel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mvPopMatrix();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mat4.rotateX(mvMatrix, mvMatrix, degToRad(45));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mat4.rotateZ(mvMatrix, mvMatrix, degToRad(-1*rotAngle));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drawModel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mvPopMatrix();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1000"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16800" y="1152475"/>
            <a:ext cx="4269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400"/>
              <a:t>Stack: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{I</a:t>
            </a:r>
            <a:r>
              <a:rPr lang="en" sz="2500" baseline="-25000"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,I</a:t>
            </a:r>
            <a:r>
              <a:rPr lang="en" sz="2500" baseline="-25000"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2500"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2500"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400"/>
              <a:t>Modelview Matrix: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2500" baseline="-25000"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lang="en" sz="2500" baseline="-25000">
                <a:latin typeface="Cambria"/>
                <a:ea typeface="Cambria"/>
                <a:cs typeface="Cambria"/>
                <a:sym typeface="Cambria"/>
              </a:rPr>
              <a:t>-3x</a:t>
            </a: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lang="en" sz="2500" baseline="-25000">
                <a:latin typeface="Cambria"/>
                <a:ea typeface="Cambria"/>
                <a:cs typeface="Cambria"/>
                <a:sym typeface="Cambria"/>
              </a:rPr>
              <a:t>z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Walkthrough/Example - Pseudocode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9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// buffer handling / shader info has been removed for simplicity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function draw() {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mat4.identity(mvMatrix);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mvPushMatrix();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mvPushMatrix();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mat4.translate(mvMatrix, mvMatrix, -0.3,0.0,0.0);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  mat4.rotateZ(mvMatrix, mvMatrix, degToRad(rotAngle));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 b="1">
                <a:solidFill>
                  <a:srgbClr val="FFFF00"/>
                </a:solidFill>
              </a:rPr>
              <a:t>  drawModel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mvPopMatrix();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mat4.rotateX(mvMatrix, mvMatrix, degToRad(45));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mat4.rotateZ(mvMatrix, mvMatrix, degToRad(-1*rotAngle));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drawModel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mvPopMatrix();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1000"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16800" y="1152475"/>
            <a:ext cx="4269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400"/>
              <a:t>Stack: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{I</a:t>
            </a:r>
            <a:r>
              <a:rPr lang="en" sz="2500" baseline="-25000"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,I</a:t>
            </a:r>
            <a:r>
              <a:rPr lang="en" sz="2500" baseline="-25000"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2500"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2500"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400"/>
              <a:t>Modelview Matrix: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2500" baseline="-25000"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lang="en" sz="2500" baseline="-25000">
                <a:latin typeface="Cambria"/>
                <a:ea typeface="Cambria"/>
                <a:cs typeface="Cambria"/>
                <a:sym typeface="Cambria"/>
              </a:rPr>
              <a:t>-3x</a:t>
            </a: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lang="en" sz="2500" baseline="-25000">
                <a:latin typeface="Cambria"/>
                <a:ea typeface="Cambria"/>
                <a:cs typeface="Cambria"/>
                <a:sym typeface="Cambria"/>
              </a:rPr>
              <a:t>z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Walkthrough/Example - Pseudocode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9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// buffer handling / shader info has been removed for simplicity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function draw() {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mat4.identity(mvMatrix);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mvPushMatrix();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mvPushMatrix();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mat4.translate(mvMatrix, mvMatrix, -0.3,0.0,0.0);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  mat4.rotateZ(mvMatrix, mvMatrix, degToRad(rotAngle));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  drawModel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 b="1">
                <a:solidFill>
                  <a:srgbClr val="FFFF00"/>
                </a:solidFill>
              </a:rPr>
              <a:t>  mvPopMatrix();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mat4.rotateX(mvMatrix, mvMatrix, degToRad(45));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mat4.rotateZ(mvMatrix, mvMatrix, degToRad(-1*rotAngle));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drawModel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mvPopMatrix();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1000"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16800" y="1152475"/>
            <a:ext cx="4269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400"/>
              <a:t>Stack: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{I</a:t>
            </a:r>
            <a:r>
              <a:rPr lang="en" sz="2500" baseline="-25000"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2500"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2500"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400"/>
              <a:t>Modelview Matrix: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2500" baseline="-25000">
                <a:latin typeface="Cambria"/>
                <a:ea typeface="Cambria"/>
                <a:cs typeface="Cambria"/>
                <a:sym typeface="Cambria"/>
              </a:rPr>
              <a:t>4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Walkthrough/Example - Pseudocode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9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// buffer handling / shader info has been removed for simplicity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function draw() {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mat4.identity(mvMatrix);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mvPushMatrix();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mvPushMatrix();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mat4.translate(mvMatrix, mvMatrix, -0.3,0.0,0.0);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  mat4.rotateZ(mvMatrix, mvMatrix, degToRad(rotAngle));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  drawModel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  mvPopMatrix();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 b="1">
                <a:solidFill>
                  <a:srgbClr val="FFFF00"/>
                </a:solidFill>
              </a:rPr>
              <a:t>  mat4.rotateX(mvMatrix, mvMatrix, degToRad(45));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mat4.rotateZ(mvMatrix, mvMatrix, degToRad(-1*rotAngle));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drawModel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mvPopMatrix();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1000"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4516800" y="1152475"/>
            <a:ext cx="4269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400"/>
              <a:t>Stack: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{I</a:t>
            </a:r>
            <a:r>
              <a:rPr lang="en" sz="2500" baseline="-25000"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2500"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2500"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400"/>
              <a:t>Modelview Matrix: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2500" baseline="-25000"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lang="en" sz="2500" baseline="-25000">
                <a:latin typeface="Cambria"/>
                <a:ea typeface="Cambria"/>
                <a:cs typeface="Cambria"/>
                <a:sym typeface="Cambria"/>
              </a:rPr>
              <a:t>x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Walkthrough/Example - Pseudocode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9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// buffer handling / shader info has been removed for simplicity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function draw() {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mat4.identity(mvMatrix);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mvPushMatrix();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mvPushMatrix();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mat4.translate(mvMatrix, mvMatrix, -0.3,0.0,0.0);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  mat4.rotateZ(mvMatrix, mvMatrix, degToRad(rotAngle));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  drawModel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  mvPopMatrix();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mat4.rotateX(mvMatrix, mvMatrix, degToRad(45));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 b="1">
                <a:solidFill>
                  <a:srgbClr val="FFFF00"/>
                </a:solidFill>
              </a:rPr>
              <a:t>  mat4.rotateZ(mvMatrix, mvMatrix, degToRad(-1*rotAngle));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drawModel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mvPopMatrix();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1000"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16800" y="1152475"/>
            <a:ext cx="4269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400"/>
              <a:t>Stack: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{I</a:t>
            </a:r>
            <a:r>
              <a:rPr lang="en" sz="2500" baseline="-25000"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2500"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2500"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400"/>
              <a:t>Modelview Matrix: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2500" baseline="-25000"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lang="en" sz="2500" baseline="-25000"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lang="en" sz="2500" baseline="-25000">
                <a:latin typeface="Cambria"/>
                <a:ea typeface="Cambria"/>
                <a:cs typeface="Cambria"/>
                <a:sym typeface="Cambria"/>
              </a:rPr>
              <a:t>z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Walkthrough/Example - Pseudocode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9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// buffer handling / shader info has been removed for simplicity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function draw() {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mat4.identity(mvMatrix);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mvPushMatrix();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mvPushMatrix();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mat4.translate(mvMatrix, mvMatrix, -0.3,0.0,0.0);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  mat4.rotateZ(mvMatrix, mvMatrix, degToRad(rotAngle));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  drawModel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  mvPopMatrix();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mat4.rotateX(mvMatrix, mvMatrix, degToRad(45));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mat4.rotateZ(mvMatrix, mvMatrix, degToRad(-1*rotAngle));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 b="1">
                <a:solidFill>
                  <a:srgbClr val="FFFF00"/>
                </a:solidFill>
              </a:rPr>
              <a:t>  drawModel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mvPopMatrix();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1000"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516800" y="1152475"/>
            <a:ext cx="4269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400"/>
              <a:t>Stack: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{I</a:t>
            </a:r>
            <a:r>
              <a:rPr lang="en" sz="2500" baseline="-25000"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2500"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2500"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400"/>
              <a:t>Modelview Matrix: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2500" baseline="-25000"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lang="en" sz="2500" baseline="-25000"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lang="en" sz="2500" baseline="-25000">
                <a:latin typeface="Cambria"/>
                <a:ea typeface="Cambria"/>
                <a:cs typeface="Cambria"/>
                <a:sym typeface="Cambria"/>
              </a:rPr>
              <a:t>z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Walkthrough/Example - Pseudocode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9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// buffer handling / shader info has been removed for simplicity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function draw() {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mat4.identity(mvMatrix);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mvPushMatrix();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mvPushMatrix();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mat4.translate(mvMatrix, mvMatrix, -0.3,0.0,0.0);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  mat4.rotateZ(mvMatrix, mvMatrix, degToRad(rotAngle));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  drawModel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  mvPopMatrix();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mat4.rotateX(mvMatrix, mvMatrix, degToRad(45));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mat4.rotateZ(mvMatrix, mvMatrix, degToRad(-1*rotAngle));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drawModel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 b="1">
                <a:solidFill>
                  <a:srgbClr val="FFFF00"/>
                </a:solidFill>
              </a:rPr>
              <a:t>  mvPopMatrix();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1000"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16800" y="1152475"/>
            <a:ext cx="4269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400"/>
              <a:t>Stack: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{}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2500"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2500"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400"/>
              <a:t>Modelview Matrix: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2500" baseline="-25000">
                <a:latin typeface="Cambria"/>
                <a:ea typeface="Cambria"/>
                <a:cs typeface="Cambria"/>
                <a:sym typeface="Cambria"/>
              </a:rPr>
              <a:t>4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buSzPct val="100000"/>
            </a:pPr>
            <a:r>
              <a:rPr lang="en" sz="2200" dirty="0"/>
              <a:t>Hierarchical Modeling</a:t>
            </a:r>
          </a:p>
          <a:p>
            <a:pPr marL="457200" lvl="0" indent="-368300" rtl="0">
              <a:spcBef>
                <a:spcPts val="0"/>
              </a:spcBef>
              <a:buSzPct val="100000"/>
            </a:pPr>
            <a:r>
              <a:rPr lang="en" sz="2200" dirty="0"/>
              <a:t>Hierarchical </a:t>
            </a:r>
            <a:r>
              <a:rPr lang="en" sz="2200"/>
              <a:t>Modeling </a:t>
            </a:r>
            <a:r>
              <a:rPr lang="en" sz="2200" smtClean="0"/>
              <a:t>Demo</a:t>
            </a:r>
            <a:endParaRPr lang="en-US"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Hierarchical Modeling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buSzPct val="100000"/>
            </a:pPr>
            <a:r>
              <a:rPr lang="en" sz="2200"/>
              <a:t>Drawing objects with local frames of reference</a:t>
            </a:r>
          </a:p>
          <a:p>
            <a:pPr marL="457200" lvl="0" indent="-368300" rtl="0">
              <a:spcBef>
                <a:spcPts val="0"/>
              </a:spcBef>
              <a:buSzPct val="100000"/>
            </a:pPr>
            <a:r>
              <a:rPr lang="en" sz="2200"/>
              <a:t>Different affine transformations required for different portions of a model</a:t>
            </a:r>
          </a:p>
          <a:p>
            <a:pPr marL="457200" lvl="0" indent="-368300" rtl="0">
              <a:spcBef>
                <a:spcPts val="0"/>
              </a:spcBef>
              <a:buSzPct val="100000"/>
            </a:pPr>
            <a:r>
              <a:rPr lang="en" sz="2200"/>
              <a:t>Keeping track of these matrices is important for animation</a:t>
            </a:r>
          </a:p>
          <a:p>
            <a:pPr marL="457200" lvl="0" indent="-368300" rtl="0">
              <a:spcBef>
                <a:spcPts val="0"/>
              </a:spcBef>
              <a:buSzPct val="100000"/>
            </a:pPr>
            <a:r>
              <a:rPr lang="en" sz="2200"/>
              <a:t>Pushing and popping matrices onto a matrix stack preserves the affine transformations for re-application to the model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Hierarchical Modeling cont.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buSzPct val="100000"/>
            </a:pPr>
            <a:r>
              <a:rPr lang="en" sz="2200"/>
              <a:t>Matrix stack</a:t>
            </a:r>
          </a:p>
          <a:p>
            <a:pPr marL="914400" lvl="1" indent="-368300" rtl="0">
              <a:spcBef>
                <a:spcPts val="0"/>
              </a:spcBef>
              <a:buSzPct val="100000"/>
            </a:pPr>
            <a:r>
              <a:rPr lang="en" sz="2200"/>
              <a:t>Keep track of matrices in between draw commands</a:t>
            </a:r>
          </a:p>
          <a:p>
            <a:pPr marL="457200" lvl="0" indent="-368300" rtl="0">
              <a:spcBef>
                <a:spcPts val="0"/>
              </a:spcBef>
              <a:buSzPct val="100000"/>
            </a:pPr>
            <a:r>
              <a:rPr lang="en" sz="2200"/>
              <a:t>Common matrix operations</a:t>
            </a:r>
          </a:p>
          <a:p>
            <a:pPr marL="914400" lvl="1" indent="-368300" rtl="0">
              <a:spcBef>
                <a:spcPts val="0"/>
              </a:spcBef>
              <a:buSzPct val="100000"/>
            </a:pPr>
            <a:r>
              <a:rPr lang="en" sz="2200">
                <a:solidFill>
                  <a:srgbClr val="FFFF00"/>
                </a:solidFill>
              </a:rPr>
              <a:t>Push matrix</a:t>
            </a:r>
            <a:r>
              <a:rPr lang="en" sz="2200"/>
              <a:t> - Copies current model matrix onto the stack</a:t>
            </a:r>
          </a:p>
          <a:p>
            <a:pPr marL="914400" lvl="1" indent="-368300" rtl="0">
              <a:spcBef>
                <a:spcPts val="0"/>
              </a:spcBef>
              <a:buSzPct val="100000"/>
            </a:pPr>
            <a:r>
              <a:rPr lang="en" sz="2200">
                <a:solidFill>
                  <a:srgbClr val="FFFF00"/>
                </a:solidFill>
              </a:rPr>
              <a:t>Pop matrix</a:t>
            </a:r>
            <a:r>
              <a:rPr lang="en" sz="2200"/>
              <a:t> - Removes top matrix off the stack and sets current matrix equal to it</a:t>
            </a:r>
          </a:p>
          <a:p>
            <a:pPr marL="914400" lvl="1" indent="-368300" rtl="0">
              <a:spcBef>
                <a:spcPts val="0"/>
              </a:spcBef>
              <a:buSzPct val="100000"/>
            </a:pPr>
            <a:r>
              <a:rPr lang="en" sz="2200">
                <a:solidFill>
                  <a:srgbClr val="FFFF00"/>
                </a:solidFill>
              </a:rPr>
              <a:t>Scale/Rotate/Translate</a:t>
            </a:r>
            <a:r>
              <a:rPr lang="en" sz="2200"/>
              <a:t> - apply affine transformation to current matrix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Hierarchical Modeling in WebGL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buSzPct val="100000"/>
            </a:pPr>
            <a:r>
              <a:rPr lang="en" sz="2200"/>
              <a:t>We must construct our own matrix stack and push/pop operations</a:t>
            </a:r>
          </a:p>
          <a:p>
            <a:pPr marL="914400" lvl="1" indent="-368300" rtl="0">
              <a:spcBef>
                <a:spcPts val="0"/>
              </a:spcBef>
              <a:buSzPct val="100000"/>
            </a:pPr>
            <a:r>
              <a:rPr lang="en" sz="2200"/>
              <a:t>Create a matrix stack globally</a:t>
            </a:r>
          </a:p>
          <a:p>
            <a:pPr marL="914400" lvl="1" indent="-368300">
              <a:spcBef>
                <a:spcPts val="0"/>
              </a:spcBef>
              <a:buSzPct val="100000"/>
            </a:pPr>
            <a:r>
              <a:rPr lang="en" sz="2200"/>
              <a:t>Add and remove mat4 items from the stack as needed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Hierarchical Modeling Matrix Operations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990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 b="1"/>
              <a:t>var mvMatrix = mat4.create();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 b="1"/>
              <a:t>var mvMatrixStack = [];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2000" b="1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 b="1"/>
              <a:t>function </a:t>
            </a:r>
            <a:r>
              <a:rPr lang="en" sz="2000" b="1">
                <a:solidFill>
                  <a:srgbClr val="FFFF00"/>
                </a:solidFill>
              </a:rPr>
              <a:t>mvPushMatrix</a:t>
            </a:r>
            <a:r>
              <a:rPr lang="en" sz="2000" b="1"/>
              <a:t>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 b="1"/>
              <a:t>    var copy = mat4.clone(mvMatrix);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 b="1"/>
              <a:t>    mvMatrixStack.push(copy);}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4428075" y="1152475"/>
            <a:ext cx="47160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 b="1">
                <a:solidFill>
                  <a:schemeClr val="lt2"/>
                </a:solidFill>
              </a:rPr>
              <a:t>function </a:t>
            </a:r>
            <a:r>
              <a:rPr lang="en" sz="2000" b="1">
                <a:solidFill>
                  <a:srgbClr val="FFFF00"/>
                </a:solidFill>
              </a:rPr>
              <a:t>mvPopMatrix</a:t>
            </a:r>
            <a:r>
              <a:rPr lang="en" sz="2000" b="1">
                <a:solidFill>
                  <a:schemeClr val="lt2"/>
                </a:solidFill>
              </a:rPr>
              <a:t>() {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 b="1">
                <a:solidFill>
                  <a:schemeClr val="lt2"/>
                </a:solidFill>
              </a:rPr>
              <a:t>    if (mvMatrixStack.length == 0) {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 b="1">
                <a:solidFill>
                  <a:schemeClr val="lt2"/>
                </a:solidFill>
              </a:rPr>
              <a:t>        throw "Invalid popMatrix!";}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 b="1">
                <a:solidFill>
                  <a:schemeClr val="lt2"/>
                </a:solidFill>
              </a:rPr>
              <a:t>    mvMatrix = mvMatrixStack.pop();}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use Push/Pop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Identity Matrix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Push xN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Put matrices into the stack to save for later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Apply Transformations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Pop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Pull matrices off of the stack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Apply Tranformations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Pop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Etc</a:t>
            </a:r>
          </a:p>
          <a:p>
            <a:pPr marL="914400" lvl="1" indent="-228600">
              <a:spcBef>
                <a:spcPts val="0"/>
              </a:spcBef>
            </a:pPr>
            <a:r>
              <a:rPr lang="en"/>
              <a:t>You can also use this push/pop to cleverly animate the models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Walkthrough/Example - Pseudocode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// buffer handling / shader info has been removed for simplicity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function draw() {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mat4.identity(mvMatrix);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mvPushMatrix();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mvPushMatrix();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mat4.translate(mvMatrix, mvMatrix, -0.3,0.0,0.0);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mat4.rotateZ(mvMatrix, mvMatrix, degToRad(rotAngle));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drawModel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mvPopMatrix();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mat4.rotateX(mvMatrix, mvMatrix, degToRad(45));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mat4.rotateZ(mvMatrix, mvMatrix, degToRad(-1*rotAngle));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drawModel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mvPopMatrix();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Walkthrough/Example - Pseudocode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9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// buffer handling / shader info has been removed for simplicity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function draw() {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 b="1">
                <a:solidFill>
                  <a:srgbClr val="FFFF00"/>
                </a:solidFill>
              </a:rPr>
              <a:t>  mat4.identity(mvMatrix);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 b="1">
                <a:solidFill>
                  <a:srgbClr val="FFFF00"/>
                </a:solidFill>
              </a:rPr>
              <a:t>  mvPushMatrix();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 b="1">
                <a:solidFill>
                  <a:srgbClr val="FFFF00"/>
                </a:solidFill>
              </a:rPr>
              <a:t>  mvPushMatrix();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mat4.translate(mvMatrix, mvMatrix, -0.3,0.0,0.0);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mat4.rotateZ(mvMatrix, mvMatrix, degToRad(rotAngle));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drawModel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mvPopMatrix();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mat4.rotateX(mvMatrix, mvMatrix, degToRad(45));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mat4.rotateZ(mvMatrix, mvMatrix, degToRad(-1*rotAngle));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drawModel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  mvPopMatrix();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/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1000"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16800" y="1152475"/>
            <a:ext cx="4269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400"/>
              <a:t>Stack: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{I</a:t>
            </a:r>
            <a:r>
              <a:rPr lang="en" sz="2500" baseline="-25000"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,I</a:t>
            </a:r>
            <a:r>
              <a:rPr lang="en" sz="2500" baseline="-25000"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2500"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2500"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400"/>
              <a:t>Modelview Matrix: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2500" baseline="-25000">
                <a:latin typeface="Cambria"/>
                <a:ea typeface="Cambria"/>
                <a:cs typeface="Cambria"/>
                <a:sym typeface="Cambria"/>
              </a:rPr>
              <a:t>4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1001</Words>
  <Application>Microsoft Macintosh PowerPoint</Application>
  <PresentationFormat>On-screen Show (16:9)</PresentationFormat>
  <Paragraphs>251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Cambria</vt:lpstr>
      <vt:lpstr>Arial</vt:lpstr>
      <vt:lpstr>simple-dark-2</vt:lpstr>
      <vt:lpstr>CS 418</vt:lpstr>
      <vt:lpstr>Agenda</vt:lpstr>
      <vt:lpstr>Hierarchical Modeling</vt:lpstr>
      <vt:lpstr>Hierarchical Modeling cont.</vt:lpstr>
      <vt:lpstr>Hierarchical Modeling in WebGL</vt:lpstr>
      <vt:lpstr>Hierarchical Modeling Matrix Operations</vt:lpstr>
      <vt:lpstr>How to use Push/Pop</vt:lpstr>
      <vt:lpstr>Walkthrough/Example - Pseudocode</vt:lpstr>
      <vt:lpstr>Walkthrough/Example - Pseudocode</vt:lpstr>
      <vt:lpstr>Walkthrough/Example - Pseudocode</vt:lpstr>
      <vt:lpstr>Walkthrough/Example - Pseudocode</vt:lpstr>
      <vt:lpstr>Walkthrough/Example - Pseudocode</vt:lpstr>
      <vt:lpstr>Walkthrough/Example - Pseudocode</vt:lpstr>
      <vt:lpstr>Walkthrough/Example - Pseudocode</vt:lpstr>
      <vt:lpstr>Walkthrough/Example - Pseudocode</vt:lpstr>
      <vt:lpstr>Walkthrough/Example - Pseudocode</vt:lpstr>
      <vt:lpstr>Walkthrough/Example - Pseudocode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418</dc:title>
  <cp:lastModifiedBy>Pietrowicz, Mary B</cp:lastModifiedBy>
  <cp:revision>1</cp:revision>
  <dcterms:modified xsi:type="dcterms:W3CDTF">2016-09-14T15:45:30Z</dcterms:modified>
</cp:coreProperties>
</file>