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7"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96" r:id="rId11"/>
    <p:sldId id="297" r:id="rId12"/>
    <p:sldId id="298"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3" r:id="rId37"/>
    <p:sldId id="294" r:id="rId38"/>
    <p:sldId id="295" r:id="rId39"/>
  </p:sldIdLst>
  <p:sldSz cx="9144000" cy="6858000" type="screen4x3"/>
  <p:notesSz cx="6858000" cy="9144000"/>
  <p:defaultTextStyle>
    <a:lvl1pPr>
      <a:defRPr>
        <a:solidFill>
          <a:srgbClr val="003C7D"/>
        </a:solidFill>
        <a:latin typeface="Arial"/>
        <a:ea typeface="Arial"/>
        <a:cs typeface="Arial"/>
        <a:sym typeface="Arial"/>
      </a:defRPr>
    </a:lvl1pPr>
    <a:lvl2pPr indent="457200">
      <a:defRPr>
        <a:solidFill>
          <a:srgbClr val="003C7D"/>
        </a:solidFill>
        <a:latin typeface="Arial"/>
        <a:ea typeface="Arial"/>
        <a:cs typeface="Arial"/>
        <a:sym typeface="Arial"/>
      </a:defRPr>
    </a:lvl2pPr>
    <a:lvl3pPr indent="914400">
      <a:defRPr>
        <a:solidFill>
          <a:srgbClr val="003C7D"/>
        </a:solidFill>
        <a:latin typeface="Arial"/>
        <a:ea typeface="Arial"/>
        <a:cs typeface="Arial"/>
        <a:sym typeface="Arial"/>
      </a:defRPr>
    </a:lvl3pPr>
    <a:lvl4pPr indent="1371600">
      <a:defRPr>
        <a:solidFill>
          <a:srgbClr val="003C7D"/>
        </a:solidFill>
        <a:latin typeface="Arial"/>
        <a:ea typeface="Arial"/>
        <a:cs typeface="Arial"/>
        <a:sym typeface="Arial"/>
      </a:defRPr>
    </a:lvl4pPr>
    <a:lvl5pPr indent="1828800">
      <a:defRPr>
        <a:solidFill>
          <a:srgbClr val="003C7D"/>
        </a:solidFill>
        <a:latin typeface="Arial"/>
        <a:ea typeface="Arial"/>
        <a:cs typeface="Arial"/>
        <a:sym typeface="Arial"/>
      </a:defRPr>
    </a:lvl5pPr>
    <a:lvl6pPr indent="2286000">
      <a:defRPr>
        <a:solidFill>
          <a:srgbClr val="003C7D"/>
        </a:solidFill>
        <a:latin typeface="Arial"/>
        <a:ea typeface="Arial"/>
        <a:cs typeface="Arial"/>
        <a:sym typeface="Arial"/>
      </a:defRPr>
    </a:lvl6pPr>
    <a:lvl7pPr indent="2743200">
      <a:defRPr>
        <a:solidFill>
          <a:srgbClr val="003C7D"/>
        </a:solidFill>
        <a:latin typeface="Arial"/>
        <a:ea typeface="Arial"/>
        <a:cs typeface="Arial"/>
        <a:sym typeface="Arial"/>
      </a:defRPr>
    </a:lvl7pPr>
    <a:lvl8pPr indent="3200400">
      <a:defRPr>
        <a:solidFill>
          <a:srgbClr val="003C7D"/>
        </a:solidFill>
        <a:latin typeface="Arial"/>
        <a:ea typeface="Arial"/>
        <a:cs typeface="Arial"/>
        <a:sym typeface="Arial"/>
      </a:defRPr>
    </a:lvl8pPr>
    <a:lvl9pPr indent="3657600">
      <a:defRPr>
        <a:solidFill>
          <a:srgbClr val="003C7D"/>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3C7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Arial"/>
          <a:ea typeface="Arial"/>
          <a:cs typeface="Arial"/>
        </a:font>
        <a:srgbClr val="003C7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Arial"/>
          <a:ea typeface="Arial"/>
          <a:cs typeface="Arial"/>
        </a:font>
        <a:srgbClr val="003C7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Arial"/>
          <a:ea typeface="Arial"/>
          <a:cs typeface="Arial"/>
        </a:font>
        <a:srgbClr val="003C7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C"/>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Arial"/>
          <a:ea typeface="Arial"/>
          <a:cs typeface="Arial"/>
        </a:font>
        <a:srgbClr val="003C7D"/>
      </a:tcTxStyle>
      <a:tcStyle>
        <a:tcBdr>
          <a:left>
            <a:ln w="12700" cap="flat">
              <a:noFill/>
              <a:miter lim="400000"/>
            </a:ln>
          </a:left>
          <a:right>
            <a:ln w="12700" cap="flat">
              <a:noFill/>
              <a:miter lim="400000"/>
            </a:ln>
          </a:right>
          <a:top>
            <a:ln w="50800" cap="flat">
              <a:solidFill>
                <a:srgbClr val="003C7D"/>
              </a:solidFill>
              <a:prstDash val="solid"/>
              <a:bevel/>
            </a:ln>
          </a:top>
          <a:bottom>
            <a:ln w="25400" cap="flat">
              <a:solidFill>
                <a:srgbClr val="003C7D"/>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3C7D"/>
              </a:solidFill>
              <a:prstDash val="solid"/>
              <a:bevel/>
            </a:ln>
          </a:top>
          <a:bottom>
            <a:ln w="25400" cap="flat">
              <a:solidFill>
                <a:srgbClr val="003C7D"/>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Arial"/>
          <a:ea typeface="Arial"/>
          <a:cs typeface="Arial"/>
        </a:font>
        <a:srgbClr val="003C7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6"/>
          </a:solidFill>
        </a:fill>
      </a:tcStyle>
    </a:wholeTbl>
    <a:band2H>
      <a:tcTxStyle/>
      <a:tcStyle>
        <a:tcBdr/>
        <a:fill>
          <a:solidFill>
            <a:srgbClr val="E6E7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3C7D"/>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3C7D"/>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3C7D"/>
          </a:solidFill>
        </a:fill>
      </a:tcStyle>
    </a:firstRow>
  </a:tblStyle>
  <a:tblStyle styleId="{2708684C-4D16-4618-839F-0558EEFCDFE6}" styleName="">
    <a:tblBg/>
    <a:wholeTbl>
      <a:tcTxStyle b="on" i="on">
        <a:font>
          <a:latin typeface="Arial"/>
          <a:ea typeface="Arial"/>
          <a:cs typeface="Arial"/>
        </a:font>
        <a:srgbClr val="003C7D"/>
      </a:tcTxStyle>
      <a:tcStyle>
        <a:tcBdr>
          <a:left>
            <a:ln w="12700" cap="flat">
              <a:solidFill>
                <a:srgbClr val="003C7D"/>
              </a:solidFill>
              <a:prstDash val="solid"/>
              <a:bevel/>
            </a:ln>
          </a:left>
          <a:right>
            <a:ln w="12700" cap="flat">
              <a:solidFill>
                <a:srgbClr val="003C7D"/>
              </a:solidFill>
              <a:prstDash val="solid"/>
              <a:bevel/>
            </a:ln>
          </a:right>
          <a:top>
            <a:ln w="12700" cap="flat">
              <a:solidFill>
                <a:srgbClr val="003C7D"/>
              </a:solidFill>
              <a:prstDash val="solid"/>
              <a:bevel/>
            </a:ln>
          </a:top>
          <a:bottom>
            <a:ln w="12700" cap="flat">
              <a:solidFill>
                <a:srgbClr val="003C7D"/>
              </a:solidFill>
              <a:prstDash val="solid"/>
              <a:bevel/>
            </a:ln>
          </a:bottom>
          <a:insideH>
            <a:ln w="12700" cap="flat">
              <a:solidFill>
                <a:srgbClr val="003C7D"/>
              </a:solidFill>
              <a:prstDash val="solid"/>
              <a:bevel/>
            </a:ln>
          </a:insideH>
          <a:insideV>
            <a:ln w="12700" cap="flat">
              <a:solidFill>
                <a:srgbClr val="003C7D"/>
              </a:solidFill>
              <a:prstDash val="solid"/>
              <a:bevel/>
            </a:ln>
          </a:insideV>
        </a:tcBdr>
        <a:fill>
          <a:solidFill>
            <a:srgbClr val="003C7D">
              <a:alpha val="20000"/>
            </a:srgbClr>
          </a:solidFill>
        </a:fill>
      </a:tcStyle>
    </a:wholeTbl>
    <a:band2H>
      <a:tcTxStyle/>
      <a:tcStyle>
        <a:tcBdr/>
        <a:fill>
          <a:solidFill>
            <a:srgbClr val="FFFFFF"/>
          </a:solidFill>
        </a:fill>
      </a:tcStyle>
    </a:band2H>
    <a:firstCol>
      <a:tcTxStyle b="on" i="on">
        <a:font>
          <a:latin typeface="Arial"/>
          <a:ea typeface="Arial"/>
          <a:cs typeface="Arial"/>
        </a:font>
        <a:srgbClr val="003C7D"/>
      </a:tcTxStyle>
      <a:tcStyle>
        <a:tcBdr>
          <a:left>
            <a:ln w="12700" cap="flat">
              <a:solidFill>
                <a:srgbClr val="003C7D"/>
              </a:solidFill>
              <a:prstDash val="solid"/>
              <a:bevel/>
            </a:ln>
          </a:left>
          <a:right>
            <a:ln w="12700" cap="flat">
              <a:solidFill>
                <a:srgbClr val="003C7D"/>
              </a:solidFill>
              <a:prstDash val="solid"/>
              <a:bevel/>
            </a:ln>
          </a:right>
          <a:top>
            <a:ln w="12700" cap="flat">
              <a:solidFill>
                <a:srgbClr val="003C7D"/>
              </a:solidFill>
              <a:prstDash val="solid"/>
              <a:bevel/>
            </a:ln>
          </a:top>
          <a:bottom>
            <a:ln w="12700" cap="flat">
              <a:solidFill>
                <a:srgbClr val="003C7D"/>
              </a:solidFill>
              <a:prstDash val="solid"/>
              <a:bevel/>
            </a:ln>
          </a:bottom>
          <a:insideH>
            <a:ln w="12700" cap="flat">
              <a:solidFill>
                <a:srgbClr val="003C7D"/>
              </a:solidFill>
              <a:prstDash val="solid"/>
              <a:bevel/>
            </a:ln>
          </a:insideH>
          <a:insideV>
            <a:ln w="12700" cap="flat">
              <a:solidFill>
                <a:srgbClr val="003C7D"/>
              </a:solidFill>
              <a:prstDash val="solid"/>
              <a:bevel/>
            </a:ln>
          </a:insideV>
        </a:tcBdr>
        <a:fill>
          <a:solidFill>
            <a:srgbClr val="003C7D">
              <a:alpha val="20000"/>
            </a:srgbClr>
          </a:solidFill>
        </a:fill>
      </a:tcStyle>
    </a:firstCol>
    <a:lastRow>
      <a:tcTxStyle b="on" i="on">
        <a:font>
          <a:latin typeface="Arial"/>
          <a:ea typeface="Arial"/>
          <a:cs typeface="Arial"/>
        </a:font>
        <a:srgbClr val="003C7D"/>
      </a:tcTxStyle>
      <a:tcStyle>
        <a:tcBdr>
          <a:left>
            <a:ln w="12700" cap="flat">
              <a:solidFill>
                <a:srgbClr val="003C7D"/>
              </a:solidFill>
              <a:prstDash val="solid"/>
              <a:bevel/>
            </a:ln>
          </a:left>
          <a:right>
            <a:ln w="12700" cap="flat">
              <a:solidFill>
                <a:srgbClr val="003C7D"/>
              </a:solidFill>
              <a:prstDash val="solid"/>
              <a:bevel/>
            </a:ln>
          </a:right>
          <a:top>
            <a:ln w="50800" cap="flat">
              <a:solidFill>
                <a:srgbClr val="003C7D"/>
              </a:solidFill>
              <a:prstDash val="solid"/>
              <a:bevel/>
            </a:ln>
          </a:top>
          <a:bottom>
            <a:ln w="12700" cap="flat">
              <a:solidFill>
                <a:srgbClr val="003C7D"/>
              </a:solidFill>
              <a:prstDash val="solid"/>
              <a:bevel/>
            </a:ln>
          </a:bottom>
          <a:insideH>
            <a:ln w="12700" cap="flat">
              <a:solidFill>
                <a:srgbClr val="003C7D"/>
              </a:solidFill>
              <a:prstDash val="solid"/>
              <a:bevel/>
            </a:ln>
          </a:insideH>
          <a:insideV>
            <a:ln w="12700" cap="flat">
              <a:solidFill>
                <a:srgbClr val="003C7D"/>
              </a:solidFill>
              <a:prstDash val="solid"/>
              <a:bevel/>
            </a:ln>
          </a:insideV>
        </a:tcBdr>
        <a:fill>
          <a:noFill/>
        </a:fill>
      </a:tcStyle>
    </a:lastRow>
    <a:firstRow>
      <a:tcTxStyle b="on" i="on">
        <a:font>
          <a:latin typeface="Arial"/>
          <a:ea typeface="Arial"/>
          <a:cs typeface="Arial"/>
        </a:font>
        <a:srgbClr val="003C7D"/>
      </a:tcTxStyle>
      <a:tcStyle>
        <a:tcBdr>
          <a:left>
            <a:ln w="12700" cap="flat">
              <a:solidFill>
                <a:srgbClr val="003C7D"/>
              </a:solidFill>
              <a:prstDash val="solid"/>
              <a:bevel/>
            </a:ln>
          </a:left>
          <a:right>
            <a:ln w="12700" cap="flat">
              <a:solidFill>
                <a:srgbClr val="003C7D"/>
              </a:solidFill>
              <a:prstDash val="solid"/>
              <a:bevel/>
            </a:ln>
          </a:right>
          <a:top>
            <a:ln w="12700" cap="flat">
              <a:solidFill>
                <a:srgbClr val="003C7D"/>
              </a:solidFill>
              <a:prstDash val="solid"/>
              <a:bevel/>
            </a:ln>
          </a:top>
          <a:bottom>
            <a:ln w="25400" cap="flat">
              <a:solidFill>
                <a:srgbClr val="003C7D"/>
              </a:solidFill>
              <a:prstDash val="solid"/>
              <a:bevel/>
            </a:ln>
          </a:bottom>
          <a:insideH>
            <a:ln w="12700" cap="flat">
              <a:solidFill>
                <a:srgbClr val="003C7D"/>
              </a:solidFill>
              <a:prstDash val="solid"/>
              <a:bevel/>
            </a:ln>
          </a:insideH>
          <a:insideV>
            <a:ln w="12700" cap="flat">
              <a:solidFill>
                <a:srgbClr val="003C7D"/>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4" d="100"/>
          <a:sy n="124"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36375814"/>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663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6473C2-8A78-4D9D-9594-1667E777B1DE}"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AA9A-03A4-4596-89DD-15D29BF032E3}" type="slidenum">
              <a:rPr lang="en-US" smtClean="0"/>
              <a:t>‹#›</a:t>
            </a:fld>
            <a:endParaRPr lang="en-US"/>
          </a:p>
        </p:txBody>
      </p:sp>
    </p:spTree>
    <p:extLst>
      <p:ext uri="{BB962C8B-B14F-4D97-AF65-F5344CB8AC3E}">
        <p14:creationId xmlns:p14="http://schemas.microsoft.com/office/powerpoint/2010/main" val="43146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473C2-8A78-4D9D-9594-1667E777B1DE}"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02129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473C2-8A78-4D9D-9594-1667E777B1DE}"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68023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473C2-8A78-4D9D-9594-1667E777B1DE}"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12567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6473C2-8A78-4D9D-9594-1667E777B1DE}"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5817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6473C2-8A78-4D9D-9594-1667E777B1DE}"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24162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6473C2-8A78-4D9D-9594-1667E777B1DE}"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8869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6473C2-8A78-4D9D-9594-1667E777B1DE}"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83461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473C2-8A78-4D9D-9594-1667E777B1DE}"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71449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473C2-8A78-4D9D-9594-1667E777B1DE}"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80169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473C2-8A78-4D9D-9594-1667E777B1DE}"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3252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6473C2-8A78-4D9D-9594-1667E777B1DE}" type="datetimeFigureOut">
              <a:rPr lang="en-US" smtClean="0"/>
              <a:t>8/23/2016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86CB4B4D-7CA3-9044-876B-883B54F8677D}" type="slidenum">
              <a:rPr lang="en-US" smtClean="0"/>
              <a:t>‹#›</a:t>
            </a:fld>
            <a:endParaRPr lang="en-US"/>
          </a:p>
        </p:txBody>
      </p:sp>
    </p:spTree>
    <p:extLst>
      <p:ext uri="{BB962C8B-B14F-4D97-AF65-F5344CB8AC3E}">
        <p14:creationId xmlns:p14="http://schemas.microsoft.com/office/powerpoint/2010/main" val="948046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mpleprogrammer.com/2012/12/09/the-4-most-important-skills-for-a-software-develop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informit.com/articles/article.aspx?p=215624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ytimes.com/2014/04/20/opinion/sunday/friedman-how-to-get-a-job-at-google-part-2.html" TargetMode="External"/><Relationship Id="rId2" Type="http://schemas.openxmlformats.org/officeDocument/2006/relationships/hyperlink" Target="http://www.nytimes.com/2014/02/23/opinion/sunday/friedman-how-to-get-a-job-at-google.html?_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kframework.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kframework/k" TargetMode="External"/><Relationship Id="rId2" Type="http://schemas.openxmlformats.org/officeDocument/2006/relationships/hyperlink" Target="http://www.kframework.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iki.engr.illinois.edu/display/cs427fa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iki.cites.illinois.edu/wiki/display/cs427fa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s.illinois.edu/courses/profile/CS42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ctrTitle"/>
          </p:nvPr>
        </p:nvSpPr>
        <p:spPr>
          <a:xfrm>
            <a:off x="685800" y="2130425"/>
            <a:ext cx="7772400" cy="1470025"/>
          </a:xfrm>
          <a:prstGeom prst="rect">
            <a:avLst/>
          </a:prstGeom>
        </p:spPr>
        <p:txBody>
          <a:bodyPr/>
          <a:lstStyle/>
          <a:p>
            <a:pPr lvl="0">
              <a:defRPr sz="1800">
                <a:solidFill>
                  <a:srgbClr val="000000"/>
                </a:solidFill>
              </a:defRPr>
            </a:pPr>
            <a:r>
              <a:rPr sz="4400" dirty="0" smtClean="0">
                <a:solidFill>
                  <a:schemeClr val="tx1"/>
                </a:solidFill>
              </a:rPr>
              <a:t>CS427</a:t>
            </a:r>
            <a:r>
              <a:rPr sz="4400" dirty="0">
                <a:solidFill>
                  <a:schemeClr val="tx1"/>
                </a:solidFill>
              </a:rPr>
              <a:t>:</a:t>
            </a:r>
            <a:br>
              <a:rPr sz="4400" dirty="0">
                <a:solidFill>
                  <a:schemeClr val="tx1"/>
                </a:solidFill>
              </a:rPr>
            </a:br>
            <a:r>
              <a:rPr sz="4400" dirty="0">
                <a:solidFill>
                  <a:schemeClr val="tx1"/>
                </a:solidFill>
              </a:rPr>
              <a:t>Software Engineering I</a:t>
            </a:r>
          </a:p>
        </p:txBody>
      </p:sp>
      <p:sp>
        <p:nvSpPr>
          <p:cNvPr id="49" name="Shape 49"/>
          <p:cNvSpPr>
            <a:spLocks noGrp="1"/>
          </p:cNvSpPr>
          <p:nvPr>
            <p:ph type="subTitle" idx="1"/>
          </p:nvPr>
        </p:nvSpPr>
        <p:spPr>
          <a:xfrm>
            <a:off x="1371600" y="3886200"/>
            <a:ext cx="6400800" cy="1752600"/>
          </a:xfrm>
          <a:prstGeom prst="rect">
            <a:avLst/>
          </a:prstGeom>
        </p:spPr>
        <p:txBody>
          <a:bodyPr/>
          <a:lstStyle/>
          <a:p>
            <a:pPr lvl="0">
              <a:defRPr sz="1800">
                <a:solidFill>
                  <a:srgbClr val="000000"/>
                </a:solidFill>
              </a:defRPr>
            </a:pPr>
            <a:r>
              <a:rPr sz="3200">
                <a:solidFill>
                  <a:schemeClr val="tx1"/>
                </a:solidFill>
              </a:rPr>
              <a:t>Grigore Rosu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304800" y="304800"/>
            <a:ext cx="8839200" cy="1143000"/>
          </a:xfrm>
          <a:prstGeom prst="rect">
            <a:avLst/>
          </a:prstGeom>
        </p:spPr>
        <p:txBody>
          <a:bodyPr>
            <a:noAutofit/>
          </a:bodyPr>
          <a:lstStyle>
            <a:lvl1pPr defTabSz="896111">
              <a:defRPr sz="3528"/>
            </a:lvl1pPr>
          </a:lstStyle>
          <a:p>
            <a:pPr lvl="0">
              <a:defRPr sz="1800">
                <a:solidFill>
                  <a:srgbClr val="000000"/>
                </a:solidFill>
              </a:defRPr>
            </a:pPr>
            <a:r>
              <a:rPr sz="4400" dirty="0"/>
              <a:t>Group Discussion: Most Important Skills for Software Engineer/Developer</a:t>
            </a:r>
          </a:p>
        </p:txBody>
      </p:sp>
      <p:sp>
        <p:nvSpPr>
          <p:cNvPr id="84" name="Shape 84"/>
          <p:cNvSpPr>
            <a:spLocks noGrp="1"/>
          </p:cNvSpPr>
          <p:nvPr>
            <p:ph idx="1"/>
          </p:nvPr>
        </p:nvSpPr>
        <p:spPr>
          <a:xfrm>
            <a:off x="457200" y="2033335"/>
            <a:ext cx="8686800" cy="4020954"/>
          </a:xfrm>
          <a:prstGeom prst="rect">
            <a:avLst/>
          </a:prstGeom>
        </p:spPr>
        <p:txBody>
          <a:bodyPr/>
          <a:lstStyle/>
          <a:p>
            <a:pPr lvl="0">
              <a:defRPr sz="1800">
                <a:solidFill>
                  <a:srgbClr val="000000"/>
                </a:solidFill>
              </a:defRPr>
            </a:pPr>
            <a:r>
              <a:rPr lang="en-US" sz="3200" dirty="0" smtClean="0">
                <a:solidFill>
                  <a:srgbClr val="003C7D"/>
                </a:solidFill>
              </a:rPr>
              <a:t> </a:t>
            </a:r>
            <a:r>
              <a:rPr sz="3200" dirty="0" smtClean="0"/>
              <a:t>Requirement</a:t>
            </a:r>
            <a:r>
              <a:rPr sz="3200" dirty="0"/>
              <a:t>: get into a group of three neighboring students</a:t>
            </a:r>
          </a:p>
        </p:txBody>
      </p:sp>
    </p:spTree>
    <p:extLst>
      <p:ext uri="{BB962C8B-B14F-4D97-AF65-F5344CB8AC3E}">
        <p14:creationId xmlns:p14="http://schemas.microsoft.com/office/powerpoint/2010/main" val="4254782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304800" y="304800"/>
            <a:ext cx="8839200" cy="1143000"/>
          </a:xfrm>
          <a:prstGeom prst="rect">
            <a:avLst/>
          </a:prstGeom>
        </p:spPr>
        <p:txBody>
          <a:bodyPr>
            <a:noAutofit/>
          </a:bodyPr>
          <a:lstStyle>
            <a:lvl1pPr defTabSz="896111">
              <a:defRPr sz="3528"/>
            </a:lvl1pPr>
          </a:lstStyle>
          <a:p>
            <a:pPr lvl="0">
              <a:defRPr sz="1800">
                <a:solidFill>
                  <a:srgbClr val="000000"/>
                </a:solidFill>
              </a:defRPr>
            </a:pPr>
            <a:r>
              <a:rPr sz="4400" dirty="0"/>
              <a:t>Group Discussion: Most Important Skills for Software Engineer/Developer</a:t>
            </a:r>
          </a:p>
        </p:txBody>
      </p:sp>
      <p:sp>
        <p:nvSpPr>
          <p:cNvPr id="84" name="Shape 84"/>
          <p:cNvSpPr>
            <a:spLocks noGrp="1"/>
          </p:cNvSpPr>
          <p:nvPr>
            <p:ph idx="1"/>
          </p:nvPr>
        </p:nvSpPr>
        <p:spPr>
          <a:xfrm>
            <a:off x="457200" y="2033335"/>
            <a:ext cx="8686800" cy="4020954"/>
          </a:xfrm>
          <a:prstGeom prst="rect">
            <a:avLst/>
          </a:prstGeom>
        </p:spPr>
        <p:txBody>
          <a:bodyPr/>
          <a:lstStyle/>
          <a:p>
            <a:pPr lvl="0">
              <a:defRPr sz="1800">
                <a:solidFill>
                  <a:srgbClr val="000000"/>
                </a:solidFill>
              </a:defRPr>
            </a:pPr>
            <a:r>
              <a:rPr lang="en-US" sz="3200" dirty="0" smtClean="0">
                <a:solidFill>
                  <a:srgbClr val="003C7D"/>
                </a:solidFill>
              </a:rPr>
              <a:t> </a:t>
            </a:r>
            <a:r>
              <a:rPr sz="3200" dirty="0" smtClean="0"/>
              <a:t>Requirement</a:t>
            </a:r>
            <a:r>
              <a:rPr sz="3200" dirty="0"/>
              <a:t>: get into a group of three neighboring students</a:t>
            </a:r>
          </a:p>
        </p:txBody>
      </p:sp>
      <p:sp>
        <p:nvSpPr>
          <p:cNvPr id="85" name="Shape 8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11</a:t>
            </a:fld>
            <a:endParaRPr sz="1200">
              <a:solidFill>
                <a:srgbClr val="888FA9"/>
              </a:solidFill>
            </a:endParaRPr>
          </a:p>
        </p:txBody>
      </p:sp>
      <p:pic>
        <p:nvPicPr>
          <p:cNvPr id="5" name="image1.jpg" descr="logo"/>
          <p:cNvPicPr/>
          <p:nvPr/>
        </p:nvPicPr>
        <p:blipFill>
          <a:blip r:embed="rId2">
            <a:extLst/>
          </a:blip>
          <a:stretch>
            <a:fillRect/>
          </a:stretch>
        </p:blipFill>
        <p:spPr>
          <a:xfrm>
            <a:off x="487740" y="3914232"/>
            <a:ext cx="466726" cy="590552"/>
          </a:xfrm>
          <a:prstGeom prst="rect">
            <a:avLst/>
          </a:prstGeom>
          <a:ln w="12700">
            <a:miter lim="400000"/>
          </a:ln>
        </p:spPr>
      </p:pic>
      <p:pic>
        <p:nvPicPr>
          <p:cNvPr id="6" name="image1.jpg" descr="logo"/>
          <p:cNvPicPr/>
          <p:nvPr/>
        </p:nvPicPr>
        <p:blipFill>
          <a:blip r:embed="rId2">
            <a:extLst/>
          </a:blip>
          <a:stretch>
            <a:fillRect/>
          </a:stretch>
        </p:blipFill>
        <p:spPr>
          <a:xfrm>
            <a:off x="1064868" y="3914231"/>
            <a:ext cx="466726" cy="590552"/>
          </a:xfrm>
          <a:prstGeom prst="rect">
            <a:avLst/>
          </a:prstGeom>
          <a:ln w="12700">
            <a:miter lim="400000"/>
          </a:ln>
        </p:spPr>
      </p:pic>
      <p:pic>
        <p:nvPicPr>
          <p:cNvPr id="7" name="image1.jpg" descr="logo"/>
          <p:cNvPicPr/>
          <p:nvPr/>
        </p:nvPicPr>
        <p:blipFill>
          <a:blip r:embed="rId2">
            <a:extLst/>
          </a:blip>
          <a:stretch>
            <a:fillRect/>
          </a:stretch>
        </p:blipFill>
        <p:spPr>
          <a:xfrm>
            <a:off x="1641996" y="3931549"/>
            <a:ext cx="466726" cy="590552"/>
          </a:xfrm>
          <a:prstGeom prst="rect">
            <a:avLst/>
          </a:prstGeom>
          <a:ln w="12700">
            <a:miter lim="400000"/>
          </a:ln>
        </p:spPr>
      </p:pic>
      <p:pic>
        <p:nvPicPr>
          <p:cNvPr id="8" name="image1.jpg" descr="logo"/>
          <p:cNvPicPr/>
          <p:nvPr/>
        </p:nvPicPr>
        <p:blipFill>
          <a:blip r:embed="rId2">
            <a:extLst/>
          </a:blip>
          <a:stretch>
            <a:fillRect/>
          </a:stretch>
        </p:blipFill>
        <p:spPr>
          <a:xfrm>
            <a:off x="2492750" y="3949589"/>
            <a:ext cx="466726" cy="590552"/>
          </a:xfrm>
          <a:prstGeom prst="rect">
            <a:avLst/>
          </a:prstGeom>
          <a:ln w="12700">
            <a:miter lim="400000"/>
          </a:ln>
        </p:spPr>
      </p:pic>
      <p:pic>
        <p:nvPicPr>
          <p:cNvPr id="9" name="image1.jpg" descr="logo"/>
          <p:cNvPicPr/>
          <p:nvPr/>
        </p:nvPicPr>
        <p:blipFill>
          <a:blip r:embed="rId2">
            <a:extLst/>
          </a:blip>
          <a:stretch>
            <a:fillRect/>
          </a:stretch>
        </p:blipFill>
        <p:spPr>
          <a:xfrm>
            <a:off x="3018357" y="3949589"/>
            <a:ext cx="466726" cy="590552"/>
          </a:xfrm>
          <a:prstGeom prst="rect">
            <a:avLst/>
          </a:prstGeom>
          <a:ln w="12700">
            <a:miter lim="400000"/>
          </a:ln>
        </p:spPr>
      </p:pic>
      <p:pic>
        <p:nvPicPr>
          <p:cNvPr id="10" name="image1.jpg" descr="logo"/>
          <p:cNvPicPr/>
          <p:nvPr/>
        </p:nvPicPr>
        <p:blipFill>
          <a:blip r:embed="rId2">
            <a:extLst/>
          </a:blip>
          <a:stretch>
            <a:fillRect/>
          </a:stretch>
        </p:blipFill>
        <p:spPr>
          <a:xfrm>
            <a:off x="2492750" y="4697732"/>
            <a:ext cx="466726" cy="590552"/>
          </a:xfrm>
          <a:prstGeom prst="rect">
            <a:avLst/>
          </a:prstGeom>
          <a:ln w="12700">
            <a:miter lim="400000"/>
          </a:ln>
        </p:spPr>
      </p:pic>
      <p:pic>
        <p:nvPicPr>
          <p:cNvPr id="11" name="image1.jpg" descr="logo"/>
          <p:cNvPicPr/>
          <p:nvPr/>
        </p:nvPicPr>
        <p:blipFill>
          <a:blip r:embed="rId2">
            <a:extLst/>
          </a:blip>
          <a:stretch>
            <a:fillRect/>
          </a:stretch>
        </p:blipFill>
        <p:spPr>
          <a:xfrm>
            <a:off x="3823437" y="3949589"/>
            <a:ext cx="466726" cy="590552"/>
          </a:xfrm>
          <a:prstGeom prst="rect">
            <a:avLst/>
          </a:prstGeom>
          <a:ln w="12700">
            <a:miter lim="400000"/>
          </a:ln>
        </p:spPr>
      </p:pic>
      <p:pic>
        <p:nvPicPr>
          <p:cNvPr id="12" name="image1.jpg" descr="logo"/>
          <p:cNvPicPr/>
          <p:nvPr/>
        </p:nvPicPr>
        <p:blipFill>
          <a:blip r:embed="rId2">
            <a:extLst/>
          </a:blip>
          <a:stretch>
            <a:fillRect/>
          </a:stretch>
        </p:blipFill>
        <p:spPr>
          <a:xfrm>
            <a:off x="4395153" y="3949589"/>
            <a:ext cx="466726" cy="590552"/>
          </a:xfrm>
          <a:prstGeom prst="rect">
            <a:avLst/>
          </a:prstGeom>
          <a:ln w="12700">
            <a:miter lim="400000"/>
          </a:ln>
        </p:spPr>
      </p:pic>
      <p:pic>
        <p:nvPicPr>
          <p:cNvPr id="13" name="image1.jpg" descr="logo"/>
          <p:cNvPicPr/>
          <p:nvPr/>
        </p:nvPicPr>
        <p:blipFill>
          <a:blip r:embed="rId2">
            <a:extLst/>
          </a:blip>
          <a:stretch>
            <a:fillRect/>
          </a:stretch>
        </p:blipFill>
        <p:spPr>
          <a:xfrm>
            <a:off x="4395153" y="4650829"/>
            <a:ext cx="466726" cy="590552"/>
          </a:xfrm>
          <a:prstGeom prst="rect">
            <a:avLst/>
          </a:prstGeom>
          <a:ln w="12700">
            <a:miter lim="400000"/>
          </a:ln>
        </p:spPr>
      </p:pic>
      <p:pic>
        <p:nvPicPr>
          <p:cNvPr id="14" name="image1.jpg" descr="logo"/>
          <p:cNvPicPr/>
          <p:nvPr/>
        </p:nvPicPr>
        <p:blipFill>
          <a:blip r:embed="rId2">
            <a:extLst/>
          </a:blip>
          <a:stretch>
            <a:fillRect/>
          </a:stretch>
        </p:blipFill>
        <p:spPr>
          <a:xfrm>
            <a:off x="5281086" y="4649528"/>
            <a:ext cx="466726" cy="590552"/>
          </a:xfrm>
          <a:prstGeom prst="rect">
            <a:avLst/>
          </a:prstGeom>
          <a:ln w="12700">
            <a:miter lim="400000"/>
          </a:ln>
        </p:spPr>
      </p:pic>
      <p:pic>
        <p:nvPicPr>
          <p:cNvPr id="15" name="image1.jpg" descr="logo"/>
          <p:cNvPicPr/>
          <p:nvPr/>
        </p:nvPicPr>
        <p:blipFill>
          <a:blip r:embed="rId2">
            <a:extLst/>
          </a:blip>
          <a:stretch>
            <a:fillRect/>
          </a:stretch>
        </p:blipFill>
        <p:spPr>
          <a:xfrm>
            <a:off x="5830830" y="4649528"/>
            <a:ext cx="466726" cy="590552"/>
          </a:xfrm>
          <a:prstGeom prst="rect">
            <a:avLst/>
          </a:prstGeom>
          <a:ln w="12700">
            <a:miter lim="400000"/>
          </a:ln>
        </p:spPr>
      </p:pic>
      <p:pic>
        <p:nvPicPr>
          <p:cNvPr id="16" name="image1.jpg" descr="logo"/>
          <p:cNvPicPr/>
          <p:nvPr/>
        </p:nvPicPr>
        <p:blipFill>
          <a:blip r:embed="rId2">
            <a:extLst/>
          </a:blip>
          <a:stretch>
            <a:fillRect/>
          </a:stretch>
        </p:blipFill>
        <p:spPr>
          <a:xfrm>
            <a:off x="5284385" y="3931549"/>
            <a:ext cx="466726" cy="590552"/>
          </a:xfrm>
          <a:prstGeom prst="rect">
            <a:avLst/>
          </a:prstGeom>
          <a:ln w="12700">
            <a:miter lim="400000"/>
          </a:ln>
        </p:spPr>
      </p:pic>
      <p:pic>
        <p:nvPicPr>
          <p:cNvPr id="17" name="image1.jpg" descr="logo"/>
          <p:cNvPicPr/>
          <p:nvPr/>
        </p:nvPicPr>
        <p:blipFill>
          <a:blip r:embed="rId2">
            <a:extLst/>
          </a:blip>
          <a:stretch>
            <a:fillRect/>
          </a:stretch>
        </p:blipFill>
        <p:spPr>
          <a:xfrm>
            <a:off x="6631606" y="4649528"/>
            <a:ext cx="466726" cy="590552"/>
          </a:xfrm>
          <a:prstGeom prst="rect">
            <a:avLst/>
          </a:prstGeom>
          <a:ln w="12700">
            <a:miter lim="400000"/>
          </a:ln>
        </p:spPr>
      </p:pic>
      <p:pic>
        <p:nvPicPr>
          <p:cNvPr id="18" name="image1.jpg" descr="logo"/>
          <p:cNvPicPr/>
          <p:nvPr/>
        </p:nvPicPr>
        <p:blipFill>
          <a:blip r:embed="rId2">
            <a:extLst/>
          </a:blip>
          <a:stretch>
            <a:fillRect/>
          </a:stretch>
        </p:blipFill>
        <p:spPr>
          <a:xfrm>
            <a:off x="7181350" y="4649528"/>
            <a:ext cx="466725" cy="590552"/>
          </a:xfrm>
          <a:prstGeom prst="rect">
            <a:avLst/>
          </a:prstGeom>
          <a:ln w="12700">
            <a:miter lim="400000"/>
          </a:ln>
        </p:spPr>
      </p:pic>
      <p:pic>
        <p:nvPicPr>
          <p:cNvPr id="19" name="image1.jpg" descr="logo"/>
          <p:cNvPicPr/>
          <p:nvPr/>
        </p:nvPicPr>
        <p:blipFill>
          <a:blip r:embed="rId2">
            <a:extLst/>
          </a:blip>
          <a:stretch>
            <a:fillRect/>
          </a:stretch>
        </p:blipFill>
        <p:spPr>
          <a:xfrm>
            <a:off x="7177640" y="3919347"/>
            <a:ext cx="466726" cy="590552"/>
          </a:xfrm>
          <a:prstGeom prst="rect">
            <a:avLst/>
          </a:prstGeom>
          <a:ln w="12700">
            <a:miter lim="400000"/>
          </a:ln>
        </p:spPr>
      </p:pic>
      <p:sp>
        <p:nvSpPr>
          <p:cNvPr id="20" name="Shape 104"/>
          <p:cNvSpPr/>
          <p:nvPr/>
        </p:nvSpPr>
        <p:spPr>
          <a:xfrm flipH="1">
            <a:off x="2237874" y="3931549"/>
            <a:ext cx="1" cy="1509135"/>
          </a:xfrm>
          <a:prstGeom prst="line">
            <a:avLst/>
          </a:prstGeom>
          <a:ln>
            <a:solidFill>
              <a:srgbClr val="4A7EBB"/>
            </a:solidFill>
          </a:ln>
        </p:spPr>
        <p:txBody>
          <a:bodyPr lIns="0" tIns="0" rIns="0" bIns="0"/>
          <a:lstStyle/>
          <a:p>
            <a:pPr lvl="0" defTabSz="457200">
              <a:defRPr sz="1200">
                <a:solidFill>
                  <a:srgbClr val="000000"/>
                </a:solidFill>
                <a:latin typeface="+mn-lt"/>
                <a:ea typeface="+mn-ea"/>
                <a:cs typeface="+mn-cs"/>
                <a:sym typeface="Helvetica"/>
              </a:defRPr>
            </a:pPr>
            <a:endParaRPr>
              <a:solidFill>
                <a:schemeClr val="tx1"/>
              </a:solidFill>
            </a:endParaRPr>
          </a:p>
        </p:txBody>
      </p:sp>
      <p:sp>
        <p:nvSpPr>
          <p:cNvPr id="21" name="Shape 105"/>
          <p:cNvSpPr/>
          <p:nvPr/>
        </p:nvSpPr>
        <p:spPr>
          <a:xfrm>
            <a:off x="3685675" y="3949589"/>
            <a:ext cx="1" cy="1509135"/>
          </a:xfrm>
          <a:prstGeom prst="line">
            <a:avLst/>
          </a:prstGeom>
          <a:ln>
            <a:solidFill>
              <a:srgbClr val="4A7EBB"/>
            </a:solidFill>
          </a:ln>
        </p:spPr>
        <p:txBody>
          <a:bodyPr lIns="0" tIns="0" rIns="0" bIns="0"/>
          <a:lstStyle/>
          <a:p>
            <a:pPr lvl="0" defTabSz="457200">
              <a:defRPr sz="1200">
                <a:solidFill>
                  <a:srgbClr val="000000"/>
                </a:solidFill>
                <a:latin typeface="+mn-lt"/>
                <a:ea typeface="+mn-ea"/>
                <a:cs typeface="+mn-cs"/>
                <a:sym typeface="Helvetica"/>
              </a:defRPr>
            </a:pPr>
            <a:endParaRPr>
              <a:solidFill>
                <a:schemeClr val="tx1"/>
              </a:solidFill>
            </a:endParaRPr>
          </a:p>
        </p:txBody>
      </p:sp>
      <p:sp>
        <p:nvSpPr>
          <p:cNvPr id="22" name="Shape 106"/>
          <p:cNvSpPr/>
          <p:nvPr/>
        </p:nvSpPr>
        <p:spPr>
          <a:xfrm>
            <a:off x="5057274" y="3949589"/>
            <a:ext cx="1" cy="1509135"/>
          </a:xfrm>
          <a:prstGeom prst="line">
            <a:avLst/>
          </a:prstGeom>
          <a:ln>
            <a:solidFill>
              <a:srgbClr val="4A7EBB"/>
            </a:solidFill>
          </a:ln>
        </p:spPr>
        <p:txBody>
          <a:bodyPr lIns="0" tIns="0" rIns="0" bIns="0"/>
          <a:lstStyle/>
          <a:p>
            <a:pPr lvl="0" defTabSz="457200">
              <a:defRPr sz="1200">
                <a:solidFill>
                  <a:srgbClr val="000000"/>
                </a:solidFill>
                <a:latin typeface="+mn-lt"/>
                <a:ea typeface="+mn-ea"/>
                <a:cs typeface="+mn-cs"/>
                <a:sym typeface="Helvetica"/>
              </a:defRPr>
            </a:pPr>
            <a:endParaRPr>
              <a:solidFill>
                <a:schemeClr val="tx1"/>
              </a:solidFill>
            </a:endParaRPr>
          </a:p>
        </p:txBody>
      </p:sp>
      <p:sp>
        <p:nvSpPr>
          <p:cNvPr id="23" name="Shape 107"/>
          <p:cNvSpPr/>
          <p:nvPr/>
        </p:nvSpPr>
        <p:spPr>
          <a:xfrm>
            <a:off x="6428874" y="3931549"/>
            <a:ext cx="1" cy="1509135"/>
          </a:xfrm>
          <a:prstGeom prst="line">
            <a:avLst/>
          </a:prstGeom>
          <a:ln>
            <a:solidFill>
              <a:srgbClr val="4A7EBB"/>
            </a:solidFill>
          </a:ln>
        </p:spPr>
        <p:txBody>
          <a:bodyPr lIns="0" tIns="0" rIns="0" bIns="0"/>
          <a:lstStyle/>
          <a:p>
            <a:pPr lvl="0" defTabSz="457200">
              <a:defRPr sz="1200">
                <a:solidFill>
                  <a:srgbClr val="000000"/>
                </a:solidFill>
                <a:latin typeface="+mn-lt"/>
                <a:ea typeface="+mn-ea"/>
                <a:cs typeface="+mn-cs"/>
                <a:sym typeface="Helvetica"/>
              </a:defRPr>
            </a:pPr>
            <a:endParaRPr>
              <a:solidFill>
                <a:schemeClr val="tx1"/>
              </a:solidFill>
            </a:endParaRPr>
          </a:p>
        </p:txBody>
      </p:sp>
      <p:sp>
        <p:nvSpPr>
          <p:cNvPr id="24" name="Shape 108"/>
          <p:cNvSpPr/>
          <p:nvPr/>
        </p:nvSpPr>
        <p:spPr>
          <a:xfrm>
            <a:off x="7724274" y="3908531"/>
            <a:ext cx="1" cy="1509135"/>
          </a:xfrm>
          <a:prstGeom prst="line">
            <a:avLst/>
          </a:prstGeom>
          <a:ln>
            <a:solidFill>
              <a:srgbClr val="4A7EBB"/>
            </a:solidFill>
          </a:ln>
        </p:spPr>
        <p:txBody>
          <a:bodyPr lIns="0" tIns="0" rIns="0" bIns="0"/>
          <a:lstStyle/>
          <a:p>
            <a:pPr lvl="0" defTabSz="457200">
              <a:defRPr sz="1200">
                <a:solidFill>
                  <a:srgbClr val="000000"/>
                </a:solidFill>
                <a:latin typeface="+mn-lt"/>
                <a:ea typeface="+mn-ea"/>
                <a:cs typeface="+mn-cs"/>
                <a:sym typeface="Helvetica"/>
              </a:defRPr>
            </a:pPr>
            <a:endParaRPr>
              <a:solidFill>
                <a:schemeClr val="tx1"/>
              </a:solidFill>
            </a:endParaRPr>
          </a:p>
        </p:txBody>
      </p:sp>
      <p:sp>
        <p:nvSpPr>
          <p:cNvPr id="25" name="Shape 109"/>
          <p:cNvSpPr/>
          <p:nvPr/>
        </p:nvSpPr>
        <p:spPr>
          <a:xfrm>
            <a:off x="7876675" y="4373884"/>
            <a:ext cx="1067480" cy="4001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a:lvl1pPr>
          </a:lstStyle>
          <a:p>
            <a:pPr lvl="0">
              <a:defRPr sz="1800">
                <a:solidFill>
                  <a:srgbClr val="000000"/>
                </a:solidFill>
              </a:defRPr>
            </a:pPr>
            <a:r>
              <a:rPr sz="2000">
                <a:solidFill>
                  <a:schemeClr val="tx1"/>
                </a:solidFill>
              </a:rPr>
              <a:t>More??</a:t>
            </a:r>
          </a:p>
        </p:txBody>
      </p:sp>
    </p:spTree>
    <p:extLst>
      <p:ext uri="{BB962C8B-B14F-4D97-AF65-F5344CB8AC3E}">
        <p14:creationId xmlns:p14="http://schemas.microsoft.com/office/powerpoint/2010/main" val="222297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xfrm>
            <a:off x="304800" y="304800"/>
            <a:ext cx="8839200" cy="1143000"/>
          </a:xfrm>
          <a:prstGeom prst="rect">
            <a:avLst/>
          </a:prstGeom>
        </p:spPr>
        <p:txBody>
          <a:bodyPr>
            <a:noAutofit/>
          </a:bodyPr>
          <a:lstStyle>
            <a:lvl1pPr defTabSz="896111">
              <a:defRPr sz="3528"/>
            </a:lvl1pPr>
          </a:lstStyle>
          <a:p>
            <a:pPr lvl="0">
              <a:defRPr sz="1800">
                <a:solidFill>
                  <a:srgbClr val="000000"/>
                </a:solidFill>
              </a:defRPr>
            </a:pPr>
            <a:r>
              <a:rPr sz="4400" dirty="0"/>
              <a:t>Group Discussion: Most Important Skills for Software Engineer/Developer</a:t>
            </a:r>
          </a:p>
        </p:txBody>
      </p:sp>
      <p:sp>
        <p:nvSpPr>
          <p:cNvPr id="84" name="Shape 84"/>
          <p:cNvSpPr>
            <a:spLocks noGrp="1"/>
          </p:cNvSpPr>
          <p:nvPr>
            <p:ph idx="1"/>
          </p:nvPr>
        </p:nvSpPr>
        <p:spPr>
          <a:xfrm>
            <a:off x="457200" y="2033334"/>
            <a:ext cx="8349916" cy="4608097"/>
          </a:xfrm>
          <a:prstGeom prst="rect">
            <a:avLst/>
          </a:prstGeom>
        </p:spPr>
        <p:txBody>
          <a:bodyPr>
            <a:normAutofit lnSpcReduction="10000"/>
          </a:bodyPr>
          <a:lstStyle/>
          <a:p>
            <a:pPr lvl="0">
              <a:defRPr sz="1800">
                <a:solidFill>
                  <a:srgbClr val="000000"/>
                </a:solidFill>
              </a:defRPr>
            </a:pPr>
            <a:r>
              <a:rPr lang="en-US" sz="3200" dirty="0" smtClean="0">
                <a:solidFill>
                  <a:srgbClr val="003C7D"/>
                </a:solidFill>
              </a:rPr>
              <a:t> </a:t>
            </a:r>
            <a:r>
              <a:rPr sz="3200" dirty="0" smtClean="0"/>
              <a:t>Requirement</a:t>
            </a:r>
            <a:r>
              <a:rPr sz="3200" dirty="0"/>
              <a:t>: get into a group of three neighboring </a:t>
            </a:r>
            <a:r>
              <a:rPr sz="3200" dirty="0" smtClean="0"/>
              <a:t>students</a:t>
            </a:r>
            <a:endParaRPr lang="en-US" sz="3200" dirty="0" smtClean="0"/>
          </a:p>
          <a:p>
            <a:pPr lvl="1">
              <a:defRPr sz="1800">
                <a:solidFill>
                  <a:srgbClr val="000000"/>
                </a:solidFill>
              </a:defRPr>
            </a:pPr>
            <a:r>
              <a:rPr lang="en-US" sz="2900" dirty="0" smtClean="0"/>
              <a:t> Designate </a:t>
            </a:r>
            <a:r>
              <a:rPr lang="en-US" sz="2900" dirty="0"/>
              <a:t>a student to be a scribe</a:t>
            </a:r>
          </a:p>
          <a:p>
            <a:pPr lvl="1">
              <a:defRPr sz="1800">
                <a:solidFill>
                  <a:srgbClr val="000000"/>
                </a:solidFill>
              </a:defRPr>
            </a:pPr>
            <a:r>
              <a:rPr lang="en-US" sz="2900" dirty="0" smtClean="0"/>
              <a:t> Share </a:t>
            </a:r>
            <a:r>
              <a:rPr lang="en-US" sz="2900" dirty="0"/>
              <a:t>and discuss respective answers together with “Why such answers”</a:t>
            </a:r>
          </a:p>
          <a:p>
            <a:pPr lvl="1">
              <a:defRPr sz="1800">
                <a:solidFill>
                  <a:srgbClr val="000000"/>
                </a:solidFill>
              </a:defRPr>
            </a:pPr>
            <a:r>
              <a:rPr lang="en-US" sz="2900" dirty="0" smtClean="0"/>
              <a:t> Reach </a:t>
            </a:r>
            <a:r>
              <a:rPr lang="en-US" sz="2900" dirty="0"/>
              <a:t>group consensus on the top 3 skills</a:t>
            </a:r>
          </a:p>
          <a:p>
            <a:pPr lvl="0">
              <a:defRPr sz="1800">
                <a:solidFill>
                  <a:srgbClr val="000000"/>
                </a:solidFill>
              </a:defRPr>
            </a:pPr>
            <a:endParaRPr lang="en-US" sz="3200" dirty="0"/>
          </a:p>
          <a:p>
            <a:pPr lvl="0">
              <a:defRPr sz="1800">
                <a:solidFill>
                  <a:srgbClr val="000000"/>
                </a:solidFill>
              </a:defRPr>
            </a:pPr>
            <a:endParaRPr lang="en-US" sz="3200" dirty="0"/>
          </a:p>
          <a:p>
            <a:pPr lvl="0">
              <a:defRPr sz="1800">
                <a:solidFill>
                  <a:srgbClr val="000000"/>
                </a:solidFill>
              </a:defRPr>
            </a:pPr>
            <a:r>
              <a:rPr lang="en-US" sz="3200" dirty="0" smtClean="0"/>
              <a:t> Instructor </a:t>
            </a:r>
            <a:r>
              <a:rPr lang="en-US" sz="3200" dirty="0"/>
              <a:t>will call for volunteer groups or randomly pick groups</a:t>
            </a:r>
          </a:p>
          <a:p>
            <a:pPr lvl="0">
              <a:defRPr sz="1800">
                <a:solidFill>
                  <a:srgbClr val="000000"/>
                </a:solidFill>
              </a:defRPr>
            </a:pPr>
            <a:endParaRPr sz="3200" dirty="0"/>
          </a:p>
        </p:txBody>
      </p:sp>
      <p:sp>
        <p:nvSpPr>
          <p:cNvPr id="4" name="Shape 117"/>
          <p:cNvSpPr/>
          <p:nvPr/>
        </p:nvSpPr>
        <p:spPr>
          <a:xfrm>
            <a:off x="1752600" y="4629750"/>
            <a:ext cx="5791200"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a:solidFill>
                  <a:srgbClr val="000000"/>
                </a:solidFill>
              </a:defRPr>
            </a:pPr>
            <a:r>
              <a:rPr sz="3200" dirty="0">
                <a:solidFill>
                  <a:schemeClr val="tx1"/>
                </a:solidFill>
                <a:latin typeface="Arial Bold"/>
                <a:ea typeface="Arial Bold"/>
                <a:cs typeface="Arial Bold"/>
                <a:sym typeface="Arial Bold"/>
              </a:rPr>
              <a:t>5 minutes </a:t>
            </a:r>
            <a:r>
              <a:rPr sz="3200" dirty="0">
                <a:solidFill>
                  <a:schemeClr val="tx1"/>
                </a:solidFill>
              </a:rPr>
              <a:t>for the above steps</a:t>
            </a:r>
          </a:p>
        </p:txBody>
      </p:sp>
    </p:spTree>
    <p:extLst>
      <p:ext uri="{BB962C8B-B14F-4D97-AF65-F5344CB8AC3E}">
        <p14:creationId xmlns:p14="http://schemas.microsoft.com/office/powerpoint/2010/main" val="189478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xfrm>
            <a:off x="304800" y="304800"/>
            <a:ext cx="8686800" cy="1143000"/>
          </a:xfrm>
          <a:prstGeom prst="rect">
            <a:avLst/>
          </a:prstGeom>
        </p:spPr>
        <p:txBody>
          <a:bodyPr>
            <a:noAutofit/>
          </a:bodyPr>
          <a:lstStyle>
            <a:lvl1pPr defTabSz="896111">
              <a:defRPr sz="3528"/>
            </a:lvl1pPr>
          </a:lstStyle>
          <a:p>
            <a:pPr lvl="0">
              <a:defRPr sz="1800">
                <a:solidFill>
                  <a:srgbClr val="000000"/>
                </a:solidFill>
              </a:defRPr>
            </a:pPr>
            <a:r>
              <a:rPr sz="4400" dirty="0"/>
              <a:t>One Example of Most Important Skills for Software Engineer/Developer</a:t>
            </a:r>
          </a:p>
        </p:txBody>
      </p:sp>
      <p:sp>
        <p:nvSpPr>
          <p:cNvPr id="120" name="Shape 120"/>
          <p:cNvSpPr>
            <a:spLocks noGrp="1"/>
          </p:cNvSpPr>
          <p:nvPr>
            <p:ph idx="1"/>
          </p:nvPr>
        </p:nvSpPr>
        <p:spPr>
          <a:xfrm>
            <a:off x="457200" y="1600200"/>
            <a:ext cx="8686800" cy="4724400"/>
          </a:xfrm>
          <a:prstGeom prst="rect">
            <a:avLst/>
          </a:prstGeom>
        </p:spPr>
        <p:txBody>
          <a:bodyPr/>
          <a:lstStyle/>
          <a:p>
            <a:pPr lvl="0">
              <a:defRPr sz="1800">
                <a:solidFill>
                  <a:srgbClr val="000000"/>
                </a:solidFill>
              </a:defRPr>
            </a:pPr>
            <a:r>
              <a:rPr lang="en-US" sz="3200" dirty="0" smtClean="0"/>
              <a:t> </a:t>
            </a:r>
            <a:r>
              <a:rPr sz="3200" dirty="0" smtClean="0"/>
              <a:t>Solving </a:t>
            </a:r>
            <a:r>
              <a:rPr sz="3200" dirty="0"/>
              <a:t>Problems</a:t>
            </a:r>
          </a:p>
          <a:p>
            <a:pPr lvl="0">
              <a:defRPr sz="1800">
                <a:solidFill>
                  <a:srgbClr val="000000"/>
                </a:solidFill>
              </a:defRPr>
            </a:pPr>
            <a:r>
              <a:rPr lang="en-US" sz="3200" dirty="0" smtClean="0"/>
              <a:t> </a:t>
            </a:r>
            <a:r>
              <a:rPr sz="3200" dirty="0" smtClean="0"/>
              <a:t>Teaching </a:t>
            </a:r>
            <a:r>
              <a:rPr sz="3200" dirty="0"/>
              <a:t>Yourself (learning to learn)</a:t>
            </a:r>
          </a:p>
          <a:p>
            <a:pPr lvl="0">
              <a:defRPr sz="1800">
                <a:solidFill>
                  <a:srgbClr val="000000"/>
                </a:solidFill>
              </a:defRPr>
            </a:pPr>
            <a:r>
              <a:rPr lang="en-US" sz="3200" dirty="0" smtClean="0"/>
              <a:t> </a:t>
            </a:r>
            <a:r>
              <a:rPr sz="3200" dirty="0" smtClean="0"/>
              <a:t>Naming </a:t>
            </a:r>
            <a:r>
              <a:rPr sz="3200" dirty="0"/>
              <a:t>(building abstractions)</a:t>
            </a:r>
          </a:p>
          <a:p>
            <a:pPr lvl="0">
              <a:defRPr sz="1800">
                <a:solidFill>
                  <a:srgbClr val="000000"/>
                </a:solidFill>
              </a:defRPr>
            </a:pPr>
            <a:r>
              <a:rPr lang="en-US" sz="3200" dirty="0" smtClean="0"/>
              <a:t> </a:t>
            </a:r>
            <a:r>
              <a:rPr sz="3200" dirty="0" smtClean="0"/>
              <a:t>Dealing </a:t>
            </a:r>
            <a:r>
              <a:rPr sz="3200" dirty="0"/>
              <a:t>with People</a:t>
            </a:r>
          </a:p>
        </p:txBody>
      </p:sp>
      <p:sp>
        <p:nvSpPr>
          <p:cNvPr id="121" name="Shape 12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13</a:t>
            </a:fld>
            <a:endParaRPr sz="1200">
              <a:solidFill>
                <a:srgbClr val="888FA9"/>
              </a:solidFill>
            </a:endParaRPr>
          </a:p>
        </p:txBody>
      </p:sp>
      <p:sp>
        <p:nvSpPr>
          <p:cNvPr id="122" name="Shape 122"/>
          <p:cNvSpPr/>
          <p:nvPr/>
        </p:nvSpPr>
        <p:spPr>
          <a:xfrm>
            <a:off x="138216" y="6407956"/>
            <a:ext cx="9448801"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a:lvl1pPr>
          </a:lstStyle>
          <a:p>
            <a:pPr lvl="0">
              <a:defRPr sz="1800">
                <a:solidFill>
                  <a:srgbClr val="000000"/>
                </a:solidFill>
              </a:defRPr>
            </a:pPr>
            <a:r>
              <a:rPr sz="1600" dirty="0">
                <a:solidFill>
                  <a:srgbClr val="003C7D"/>
                </a:solidFill>
                <a:hlinkClick r:id="rId2"/>
              </a:rPr>
              <a:t>http://simpleprogrammer.com/2012/12/09/the-4-most-important-skills-for-a-software-developer/</a:t>
            </a:r>
            <a:endParaRPr sz="1600" dirty="0">
              <a:solidFill>
                <a:srgbClr val="003C7D"/>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304800" y="304800"/>
            <a:ext cx="8839200" cy="1143000"/>
          </a:xfrm>
          <a:prstGeom prst="rect">
            <a:avLst/>
          </a:prstGeom>
        </p:spPr>
        <p:txBody>
          <a:bodyPr>
            <a:noAutofit/>
          </a:bodyPr>
          <a:lstStyle>
            <a:lvl1pPr defTabSz="896111">
              <a:defRPr sz="3528"/>
            </a:lvl1pPr>
          </a:lstStyle>
          <a:p>
            <a:pPr lvl="0">
              <a:defRPr sz="1800">
                <a:solidFill>
                  <a:srgbClr val="000000"/>
                </a:solidFill>
              </a:defRPr>
            </a:pPr>
            <a:r>
              <a:rPr sz="4400" dirty="0"/>
              <a:t>Another Example of Most Important Skills for Software Engineer/Developer</a:t>
            </a:r>
          </a:p>
        </p:txBody>
      </p:sp>
      <p:sp>
        <p:nvSpPr>
          <p:cNvPr id="125" name="Shape 125"/>
          <p:cNvSpPr>
            <a:spLocks noGrp="1"/>
          </p:cNvSpPr>
          <p:nvPr>
            <p:ph idx="1"/>
          </p:nvPr>
        </p:nvSpPr>
        <p:spPr>
          <a:xfrm>
            <a:off x="418700" y="1638700"/>
            <a:ext cx="8686800" cy="4704347"/>
          </a:xfrm>
          <a:prstGeom prst="rect">
            <a:avLst/>
          </a:prstGeom>
        </p:spPr>
        <p:txBody>
          <a:bodyPr>
            <a:normAutofit/>
          </a:bodyPr>
          <a:lstStyle/>
          <a:p>
            <a:pPr lvl="0">
              <a:lnSpc>
                <a:spcPct val="80000"/>
              </a:lnSpc>
              <a:spcBef>
                <a:spcPts val="500"/>
              </a:spcBef>
              <a:defRPr sz="1800">
                <a:solidFill>
                  <a:srgbClr val="000000"/>
                </a:solidFill>
              </a:defRPr>
            </a:pPr>
            <a:r>
              <a:rPr sz="2400" dirty="0" smtClean="0"/>
              <a:t>Company sizes:</a:t>
            </a:r>
            <a:endParaRPr lang="en-US" sz="2400" dirty="0" smtClean="0"/>
          </a:p>
          <a:p>
            <a:pPr lvl="1">
              <a:lnSpc>
                <a:spcPct val="80000"/>
              </a:lnSpc>
              <a:spcBef>
                <a:spcPts val="500"/>
              </a:spcBef>
              <a:defRPr sz="1800">
                <a:solidFill>
                  <a:srgbClr val="000000"/>
                </a:solidFill>
              </a:defRPr>
            </a:pPr>
            <a:r>
              <a:rPr dirty="0" smtClean="0"/>
              <a:t>small </a:t>
            </a:r>
            <a:r>
              <a:rPr dirty="0"/>
              <a:t>(&lt;=10 employees), medium (&gt;10,&lt;=</a:t>
            </a:r>
            <a:r>
              <a:rPr dirty="0" smtClean="0"/>
              <a:t>100) </a:t>
            </a:r>
            <a:r>
              <a:rPr dirty="0"/>
              <a:t>and large (&gt;</a:t>
            </a:r>
            <a:r>
              <a:rPr dirty="0" smtClean="0"/>
              <a:t>1000)</a:t>
            </a:r>
            <a:endParaRPr dirty="0"/>
          </a:p>
          <a:p>
            <a:pPr lvl="0">
              <a:lnSpc>
                <a:spcPct val="80000"/>
              </a:lnSpc>
              <a:spcBef>
                <a:spcPts val="500"/>
              </a:spcBef>
              <a:defRPr sz="1800">
                <a:solidFill>
                  <a:srgbClr val="000000"/>
                </a:solidFill>
              </a:defRPr>
            </a:pPr>
            <a:endParaRPr sz="2400" dirty="0"/>
          </a:p>
          <a:p>
            <a:pPr lvl="0">
              <a:lnSpc>
                <a:spcPct val="80000"/>
              </a:lnSpc>
              <a:spcBef>
                <a:spcPts val="500"/>
              </a:spcBef>
              <a:defRPr sz="1800">
                <a:solidFill>
                  <a:srgbClr val="000000"/>
                </a:solidFill>
              </a:defRPr>
            </a:pPr>
            <a:r>
              <a:rPr sz="2400" dirty="0"/>
              <a:t>What are the most important skills (technical, soft skills or otherwise) you look for in hiring a programmer?</a:t>
            </a:r>
          </a:p>
          <a:p>
            <a:pPr lvl="0">
              <a:lnSpc>
                <a:spcPct val="80000"/>
              </a:lnSpc>
              <a:spcBef>
                <a:spcPts val="500"/>
              </a:spcBef>
              <a:defRPr sz="1800">
                <a:solidFill>
                  <a:srgbClr val="000000"/>
                </a:solidFill>
              </a:defRPr>
            </a:pPr>
            <a:r>
              <a:rPr sz="2400" dirty="0"/>
              <a:t>Do you focus on a specific programming language or technology (i.e., would you pass on a good programmer who lacks a specific skill that your company uses or would you train them)?</a:t>
            </a:r>
          </a:p>
          <a:p>
            <a:pPr lvl="0">
              <a:lnSpc>
                <a:spcPct val="80000"/>
              </a:lnSpc>
              <a:spcBef>
                <a:spcPts val="500"/>
              </a:spcBef>
              <a:defRPr sz="1800">
                <a:solidFill>
                  <a:srgbClr val="000000"/>
                </a:solidFill>
              </a:defRPr>
            </a:pPr>
            <a:r>
              <a:rPr sz="2400" dirty="0"/>
              <a:t>How important are the soft skills (writing, presentation and other communications skills)?</a:t>
            </a:r>
          </a:p>
          <a:p>
            <a:pPr lvl="0">
              <a:lnSpc>
                <a:spcPct val="80000"/>
              </a:lnSpc>
              <a:spcBef>
                <a:spcPts val="500"/>
              </a:spcBef>
              <a:defRPr sz="1800">
                <a:solidFill>
                  <a:srgbClr val="000000"/>
                </a:solidFill>
              </a:defRPr>
            </a:pPr>
            <a:r>
              <a:rPr sz="2400" dirty="0"/>
              <a:t>Do your programmers create new code (product) or are they working on maintaining existing code implementing and implementing third-party products?</a:t>
            </a:r>
          </a:p>
        </p:txBody>
      </p:sp>
      <p:sp>
        <p:nvSpPr>
          <p:cNvPr id="126" name="Shape 126"/>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14</a:t>
            </a:fld>
            <a:endParaRPr sz="1200">
              <a:solidFill>
                <a:srgbClr val="888FA9"/>
              </a:solidFill>
            </a:endParaRPr>
          </a:p>
        </p:txBody>
      </p:sp>
      <p:sp>
        <p:nvSpPr>
          <p:cNvPr id="127" name="Shape 127"/>
          <p:cNvSpPr/>
          <p:nvPr/>
        </p:nvSpPr>
        <p:spPr>
          <a:xfrm>
            <a:off x="304800" y="6387522"/>
            <a:ext cx="6916881"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a:solidFill>
                  <a:srgbClr val="000000"/>
                </a:solidFill>
              </a:defRPr>
            </a:pPr>
            <a:r>
              <a:rPr dirty="0">
                <a:solidFill>
                  <a:srgbClr val="003C7D"/>
                </a:solidFill>
                <a:hlinkClick r:id="rId2"/>
              </a:rPr>
              <a:t>http://www.informit.com/articles/article.aspx?p=2156240</a:t>
            </a:r>
            <a:endParaRPr dirty="0">
              <a:solidFill>
                <a:srgbClr val="003C7D"/>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375384" y="187692"/>
            <a:ext cx="8296977" cy="1143000"/>
          </a:xfrm>
          <a:prstGeom prst="rect">
            <a:avLst/>
          </a:prstGeom>
        </p:spPr>
        <p:txBody>
          <a:bodyPr>
            <a:noAutofit/>
          </a:bodyPr>
          <a:lstStyle>
            <a:lvl1pPr>
              <a:defRPr sz="2400"/>
            </a:lvl1pPr>
          </a:lstStyle>
          <a:p>
            <a:pPr lvl="0">
              <a:defRPr sz="1800">
                <a:solidFill>
                  <a:srgbClr val="000000"/>
                </a:solidFill>
              </a:defRPr>
            </a:pPr>
            <a:r>
              <a:rPr sz="2800" dirty="0"/>
              <a:t>What are the most important skills (technical, soft skills or otherwise) you look for in hiring a programmer?</a:t>
            </a:r>
          </a:p>
        </p:txBody>
      </p:sp>
      <p:sp>
        <p:nvSpPr>
          <p:cNvPr id="130" name="Shape 130"/>
          <p:cNvSpPr>
            <a:spLocks noGrp="1"/>
          </p:cNvSpPr>
          <p:nvPr>
            <p:ph idx="1"/>
          </p:nvPr>
        </p:nvSpPr>
        <p:spPr>
          <a:xfrm>
            <a:off x="178872" y="1600198"/>
            <a:ext cx="8859253" cy="5121278"/>
          </a:xfrm>
          <a:prstGeom prst="rect">
            <a:avLst/>
          </a:prstGeom>
        </p:spPr>
        <p:txBody>
          <a:bodyPr>
            <a:normAutofit/>
          </a:bodyPr>
          <a:lstStyle/>
          <a:p>
            <a:pPr marL="457200" lvl="0" indent="-457200">
              <a:lnSpc>
                <a:spcPct val="80000"/>
              </a:lnSpc>
              <a:spcBef>
                <a:spcPts val="400"/>
              </a:spcBef>
              <a:defRPr sz="1800">
                <a:solidFill>
                  <a:srgbClr val="000000"/>
                </a:solidFill>
              </a:defRPr>
            </a:pPr>
            <a:r>
              <a:rPr sz="2400" dirty="0">
                <a:latin typeface="Arial Bold" panose="020B0704020202020204" pitchFamily="34" charset="0"/>
                <a:ea typeface="Arial Bold"/>
                <a:cs typeface="Arial Bold" panose="020B0704020202020204" pitchFamily="34" charset="0"/>
                <a:sym typeface="Arial Bold"/>
              </a:rPr>
              <a:t>Large Companies</a:t>
            </a:r>
            <a:endParaRPr sz="2400" dirty="0">
              <a:latin typeface="Arial Bold" panose="020B0704020202020204" pitchFamily="34" charset="0"/>
              <a:cs typeface="Arial Bold" panose="020B0704020202020204" pitchFamily="34" charset="0"/>
            </a:endParaRPr>
          </a:p>
          <a:p>
            <a:pPr marL="786911" lvl="1" indent="-329711">
              <a:lnSpc>
                <a:spcPct val="80000"/>
              </a:lnSpc>
              <a:spcBef>
                <a:spcPts val="300"/>
              </a:spcBef>
              <a:defRPr sz="1800">
                <a:solidFill>
                  <a:srgbClr val="000000"/>
                </a:solidFill>
              </a:defRPr>
            </a:pPr>
            <a:r>
              <a:rPr sz="1600" dirty="0"/>
              <a:t>"4-Year College Degree, Strong Technical Background, Professional Experience, Passionate About Technology, Professionally Driven, Articulate &amp; Well-Spoken."</a:t>
            </a:r>
            <a:endParaRPr sz="1400" dirty="0"/>
          </a:p>
          <a:p>
            <a:pPr marL="786911" lvl="1" indent="-329711">
              <a:lnSpc>
                <a:spcPct val="80000"/>
              </a:lnSpc>
              <a:spcBef>
                <a:spcPts val="300"/>
              </a:spcBef>
              <a:defRPr sz="1800">
                <a:solidFill>
                  <a:srgbClr val="000000"/>
                </a:solidFill>
              </a:defRPr>
            </a:pPr>
            <a:r>
              <a:rPr sz="1600" dirty="0"/>
              <a:t>"It is truly a combination of technical and soft skills. Fundamentals of programming logic and the ability to apply those fundamentals to ANY code base they encounter."</a:t>
            </a:r>
            <a:endParaRPr sz="4800" dirty="0">
              <a:latin typeface="Arial Bold"/>
              <a:ea typeface="Arial Bold"/>
              <a:cs typeface="Arial Bold"/>
              <a:sym typeface="Arial Bold"/>
            </a:endParaRPr>
          </a:p>
          <a:p>
            <a:pPr marL="457200" lvl="0" indent="-457200">
              <a:lnSpc>
                <a:spcPct val="80000"/>
              </a:lnSpc>
              <a:spcBef>
                <a:spcPts val="400"/>
              </a:spcBef>
              <a:defRPr sz="1800">
                <a:solidFill>
                  <a:srgbClr val="000000"/>
                </a:solidFill>
              </a:defRPr>
            </a:pPr>
            <a:r>
              <a:rPr sz="2400" dirty="0">
                <a:latin typeface="Arial Bold" panose="020B0704020202020204" pitchFamily="34" charset="0"/>
                <a:ea typeface="Arial Bold"/>
                <a:cs typeface="Arial Bold" panose="020B0704020202020204" pitchFamily="34" charset="0"/>
                <a:sym typeface="Arial Bold"/>
              </a:rPr>
              <a:t>Medium Companies</a:t>
            </a:r>
            <a:endParaRPr sz="2400" dirty="0">
              <a:latin typeface="Arial Bold" panose="020B0704020202020204" pitchFamily="34" charset="0"/>
              <a:cs typeface="Arial Bold" panose="020B0704020202020204" pitchFamily="34" charset="0"/>
            </a:endParaRPr>
          </a:p>
          <a:p>
            <a:pPr marL="786911" lvl="1" indent="-329711">
              <a:lnSpc>
                <a:spcPct val="80000"/>
              </a:lnSpc>
              <a:spcBef>
                <a:spcPts val="300"/>
              </a:spcBef>
              <a:defRPr sz="1800">
                <a:solidFill>
                  <a:srgbClr val="000000"/>
                </a:solidFill>
              </a:defRPr>
            </a:pPr>
            <a:r>
              <a:rPr sz="1600" dirty="0"/>
              <a:t>"The ability to solve problems. The ability to learn new technologies rapidly. The ability to find solutions to problems using the internet. A mindset of efficiency and creativity."</a:t>
            </a:r>
            <a:endParaRPr sz="1400" dirty="0"/>
          </a:p>
          <a:p>
            <a:pPr marL="457200" lvl="0" indent="-457200">
              <a:lnSpc>
                <a:spcPct val="80000"/>
              </a:lnSpc>
              <a:spcBef>
                <a:spcPts val="400"/>
              </a:spcBef>
              <a:defRPr sz="1800">
                <a:solidFill>
                  <a:srgbClr val="000000"/>
                </a:solidFill>
              </a:defRPr>
            </a:pPr>
            <a:r>
              <a:rPr sz="2400" dirty="0">
                <a:latin typeface="Arial Bold" panose="020B0704020202020204" pitchFamily="34" charset="0"/>
                <a:ea typeface="Arial Bold"/>
                <a:cs typeface="Arial Bold" panose="020B0704020202020204" pitchFamily="34" charset="0"/>
                <a:sym typeface="Arial Bold"/>
              </a:rPr>
              <a:t>Small Companies</a:t>
            </a:r>
            <a:endParaRPr sz="2400" dirty="0">
              <a:latin typeface="Arial Bold" panose="020B0704020202020204" pitchFamily="34" charset="0"/>
              <a:cs typeface="Arial Bold" panose="020B0704020202020204" pitchFamily="34" charset="0"/>
            </a:endParaRPr>
          </a:p>
          <a:p>
            <a:pPr marL="786911" lvl="1" indent="-329711">
              <a:lnSpc>
                <a:spcPct val="80000"/>
              </a:lnSpc>
              <a:spcBef>
                <a:spcPts val="300"/>
              </a:spcBef>
              <a:defRPr sz="1800">
                <a:solidFill>
                  <a:srgbClr val="000000"/>
                </a:solidFill>
              </a:defRPr>
            </a:pPr>
            <a:r>
              <a:rPr sz="1600" dirty="0"/>
              <a:t>"I want to focus on the idea of being a decent team player and not being a person that is hard to get along with. One difficult employee can create a whole ton of problems. Most skills can be learned and improved – what are often times hard to change are a person’s nature and character… In addition to the skills described in other answers, looking for interpersonal skills is important – especially if the organization is on the smaller side."</a:t>
            </a:r>
            <a:endParaRPr sz="1400" dirty="0"/>
          </a:p>
          <a:p>
            <a:pPr lvl="0">
              <a:lnSpc>
                <a:spcPct val="80000"/>
              </a:lnSpc>
              <a:spcBef>
                <a:spcPts val="300"/>
              </a:spcBef>
              <a:defRPr sz="1800">
                <a:solidFill>
                  <a:srgbClr val="000000"/>
                </a:solidFill>
              </a:defRPr>
            </a:pPr>
            <a:endParaRPr sz="4800" dirty="0">
              <a:latin typeface="Arial Bold"/>
              <a:ea typeface="Arial Bold"/>
              <a:cs typeface="Arial Bold"/>
              <a:sym typeface="Arial Bold"/>
            </a:endParaRPr>
          </a:p>
          <a:p>
            <a:pPr marL="457200" lvl="0" indent="-457200">
              <a:lnSpc>
                <a:spcPct val="80000"/>
              </a:lnSpc>
              <a:spcBef>
                <a:spcPts val="400"/>
              </a:spcBef>
              <a:defRPr sz="1800">
                <a:solidFill>
                  <a:srgbClr val="000000"/>
                </a:solidFill>
              </a:defRPr>
            </a:pPr>
            <a:r>
              <a:rPr sz="2400" b="1" dirty="0">
                <a:latin typeface="Arial Bold" panose="020B0704020202020204" pitchFamily="34" charset="0"/>
                <a:ea typeface="Arial Bold"/>
                <a:cs typeface="Arial Bold" panose="020B0704020202020204" pitchFamily="34" charset="0"/>
                <a:sym typeface="Arial Bold"/>
              </a:rPr>
              <a:t>Bottom Line</a:t>
            </a:r>
            <a:r>
              <a:rPr sz="2400" b="1" dirty="0">
                <a:latin typeface="Arial Bold" panose="020B0704020202020204" pitchFamily="34" charset="0"/>
                <a:cs typeface="Arial Bold" panose="020B0704020202020204" pitchFamily="34" charset="0"/>
              </a:rPr>
              <a:t>: </a:t>
            </a:r>
            <a:r>
              <a:rPr sz="2400" dirty="0"/>
              <a:t>4-year college degree (</a:t>
            </a:r>
            <a:r>
              <a:rPr sz="2400" i="1" dirty="0"/>
              <a:t>large companies</a:t>
            </a:r>
            <a:r>
              <a:rPr sz="2400" dirty="0"/>
              <a:t>), passion for programming, interpersonal skills, problem solver, team </a:t>
            </a:r>
            <a:r>
              <a:rPr sz="2400" dirty="0" smtClean="0"/>
              <a:t>player</a:t>
            </a:r>
            <a:endParaRPr sz="2400" dirty="0"/>
          </a:p>
        </p:txBody>
      </p:sp>
      <p:sp>
        <p:nvSpPr>
          <p:cNvPr id="131" name="Shape 13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15</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xfrm>
            <a:off x="457200" y="152400"/>
            <a:ext cx="8229600" cy="1143000"/>
          </a:xfrm>
          <a:prstGeom prst="rect">
            <a:avLst/>
          </a:prstGeom>
        </p:spPr>
        <p:txBody>
          <a:bodyPr>
            <a:normAutofit/>
          </a:bodyPr>
          <a:lstStyle>
            <a:lvl1pPr>
              <a:defRPr sz="2000"/>
            </a:lvl1pPr>
          </a:lstStyle>
          <a:p>
            <a:pPr lvl="0">
              <a:defRPr sz="1800">
                <a:solidFill>
                  <a:srgbClr val="000000"/>
                </a:solidFill>
              </a:defRPr>
            </a:pPr>
            <a:r>
              <a:rPr sz="2400" dirty="0"/>
              <a:t>Do you focus on a specific programming language or technology (i.e., would you pass on a good programmer who lacks a specific skill that your company uses or would you train them)?</a:t>
            </a:r>
          </a:p>
        </p:txBody>
      </p:sp>
      <p:sp>
        <p:nvSpPr>
          <p:cNvPr id="134" name="Shape 134"/>
          <p:cNvSpPr>
            <a:spLocks noGrp="1"/>
          </p:cNvSpPr>
          <p:nvPr>
            <p:ph idx="1"/>
          </p:nvPr>
        </p:nvSpPr>
        <p:spPr>
          <a:xfrm>
            <a:off x="381000" y="1600197"/>
            <a:ext cx="8666747" cy="4888281"/>
          </a:xfrm>
          <a:prstGeom prst="rect">
            <a:avLst/>
          </a:prstGeom>
        </p:spPr>
        <p:txBody>
          <a:bodyPr>
            <a:normAutofit/>
          </a:bodyPr>
          <a:lstStyle/>
          <a:p>
            <a:pPr marL="280554" lvl="0" indent="-280554">
              <a:lnSpc>
                <a:spcPct val="80000"/>
              </a:lnSpc>
              <a:spcBef>
                <a:spcPts val="400"/>
              </a:spcBef>
              <a:defRPr sz="1800">
                <a:solidFill>
                  <a:srgbClr val="000000"/>
                </a:solidFill>
              </a:defRPr>
            </a:pPr>
            <a:r>
              <a:rPr dirty="0">
                <a:latin typeface="Arial Bold"/>
                <a:ea typeface="Arial Bold"/>
                <a:cs typeface="Arial Bold"/>
                <a:sym typeface="Arial Bold"/>
              </a:rPr>
              <a:t>Large Companies</a:t>
            </a:r>
            <a:endParaRPr sz="2200" dirty="0"/>
          </a:p>
          <a:p>
            <a:pPr marL="697831" lvl="1" indent="-240631">
              <a:lnSpc>
                <a:spcPct val="80000"/>
              </a:lnSpc>
              <a:spcBef>
                <a:spcPts val="300"/>
              </a:spcBef>
              <a:defRPr sz="1800">
                <a:solidFill>
                  <a:srgbClr val="000000"/>
                </a:solidFill>
              </a:defRPr>
            </a:pPr>
            <a:r>
              <a:rPr sz="1600" dirty="0"/>
              <a:t>"Not really; we expect our developers to be versatile and be able to learn new technologies as long as they are similar (i.e. we expect a Java developer to be able to dive into .NET)."</a:t>
            </a:r>
            <a:endParaRPr sz="1900" dirty="0"/>
          </a:p>
          <a:p>
            <a:pPr marL="697831" lvl="1" indent="-240631">
              <a:lnSpc>
                <a:spcPct val="80000"/>
              </a:lnSpc>
              <a:spcBef>
                <a:spcPts val="300"/>
              </a:spcBef>
              <a:defRPr sz="1800">
                <a:solidFill>
                  <a:srgbClr val="000000"/>
                </a:solidFill>
              </a:defRPr>
            </a:pPr>
            <a:r>
              <a:rPr sz="1600" dirty="0"/>
              <a:t>"No. Fundamentals of programming logic and the ability to apply those fundamentals to ANY code base they encounter."</a:t>
            </a:r>
            <a:endParaRPr sz="1900" dirty="0"/>
          </a:p>
          <a:p>
            <a:pPr marL="280554" lvl="0" indent="-280554">
              <a:lnSpc>
                <a:spcPct val="80000"/>
              </a:lnSpc>
              <a:spcBef>
                <a:spcPts val="400"/>
              </a:spcBef>
              <a:defRPr sz="1800">
                <a:solidFill>
                  <a:srgbClr val="000000"/>
                </a:solidFill>
              </a:defRPr>
            </a:pPr>
            <a:r>
              <a:rPr dirty="0">
                <a:latin typeface="Arial Bold"/>
                <a:ea typeface="Arial Bold"/>
                <a:cs typeface="Arial Bold"/>
                <a:sym typeface="Arial Bold"/>
              </a:rPr>
              <a:t>Medium Companies</a:t>
            </a:r>
            <a:endParaRPr sz="2200" dirty="0"/>
          </a:p>
          <a:p>
            <a:pPr marL="697831" lvl="1" indent="-240631">
              <a:lnSpc>
                <a:spcPct val="80000"/>
              </a:lnSpc>
              <a:spcBef>
                <a:spcPts val="300"/>
              </a:spcBef>
              <a:defRPr sz="1800">
                <a:solidFill>
                  <a:srgbClr val="000000"/>
                </a:solidFill>
              </a:defRPr>
            </a:pPr>
            <a:r>
              <a:rPr sz="1600" dirty="0"/>
              <a:t>"It would really depend on the need. The programmer who can jump between languages is more valuable except on specialist projects. If they don’t have ANY experience with a language they’re applying for, however, they’re probably not desirable. Even if the experience is just personal it’s much better than no experience. There are too many language and environment nuances and not enough profit in training someone from scratch."</a:t>
            </a:r>
            <a:endParaRPr sz="1900" dirty="0"/>
          </a:p>
          <a:p>
            <a:pPr marL="280554" lvl="0" indent="-280554">
              <a:lnSpc>
                <a:spcPct val="80000"/>
              </a:lnSpc>
              <a:spcBef>
                <a:spcPts val="400"/>
              </a:spcBef>
              <a:defRPr sz="1800">
                <a:solidFill>
                  <a:srgbClr val="000000"/>
                </a:solidFill>
              </a:defRPr>
            </a:pPr>
            <a:r>
              <a:rPr dirty="0">
                <a:latin typeface="Arial Bold"/>
                <a:ea typeface="Arial Bold"/>
                <a:cs typeface="Arial Bold"/>
                <a:sym typeface="Arial Bold"/>
              </a:rPr>
              <a:t>Small Companies</a:t>
            </a:r>
            <a:endParaRPr sz="2200" dirty="0"/>
          </a:p>
          <a:p>
            <a:pPr marL="697831" lvl="1" indent="-240631">
              <a:lnSpc>
                <a:spcPct val="80000"/>
              </a:lnSpc>
              <a:spcBef>
                <a:spcPts val="300"/>
              </a:spcBef>
              <a:defRPr sz="1800">
                <a:solidFill>
                  <a:srgbClr val="000000"/>
                </a:solidFill>
              </a:defRPr>
            </a:pPr>
            <a:r>
              <a:rPr sz="1600" dirty="0"/>
              <a:t>"It’s always OK to be willing to train somebody, if you see other skills that you highly value. Expecting a C++ programmer to be able to pick up Java should be a safe bet, but, it could take some time to become proficient. There is also the environment issue, such as Linux versus Windows. I would think a person who has been exclusive to one can pick up the other, and it’s worth it to train them if that’s an issue."</a:t>
            </a:r>
            <a:endParaRPr sz="1900" dirty="0"/>
          </a:p>
          <a:p>
            <a:pPr lvl="0">
              <a:lnSpc>
                <a:spcPct val="80000"/>
              </a:lnSpc>
              <a:spcBef>
                <a:spcPts val="500"/>
              </a:spcBef>
              <a:defRPr sz="1800">
                <a:solidFill>
                  <a:srgbClr val="000000"/>
                </a:solidFill>
              </a:defRPr>
            </a:pPr>
            <a:endParaRPr sz="2600" dirty="0">
              <a:latin typeface="Arial Bold"/>
              <a:ea typeface="Arial Bold"/>
              <a:cs typeface="Arial Bold"/>
              <a:sym typeface="Arial Bold"/>
            </a:endParaRPr>
          </a:p>
          <a:p>
            <a:pPr marL="280554" lvl="0" indent="-280554">
              <a:lnSpc>
                <a:spcPct val="80000"/>
              </a:lnSpc>
              <a:spcBef>
                <a:spcPts val="400"/>
              </a:spcBef>
              <a:defRPr sz="1800">
                <a:solidFill>
                  <a:srgbClr val="000000"/>
                </a:solidFill>
              </a:defRPr>
            </a:pPr>
            <a:r>
              <a:rPr dirty="0">
                <a:latin typeface="Arial Bold"/>
                <a:ea typeface="Arial Bold"/>
                <a:cs typeface="Arial Bold"/>
                <a:sym typeface="Arial Bold"/>
              </a:rPr>
              <a:t>Bottom Line</a:t>
            </a:r>
            <a:r>
              <a:rPr dirty="0"/>
              <a:t>:  Strong programming logic required and sometimes specific technologies preferred. Employers expect that programmers can learn to work in most environments.</a:t>
            </a:r>
          </a:p>
        </p:txBody>
      </p:sp>
      <p:sp>
        <p:nvSpPr>
          <p:cNvPr id="135" name="Shape 13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16</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457200" y="152400"/>
            <a:ext cx="8534400" cy="1219200"/>
          </a:xfrm>
          <a:prstGeom prst="rect">
            <a:avLst/>
          </a:prstGeom>
        </p:spPr>
        <p:txBody>
          <a:bodyPr/>
          <a:lstStyle/>
          <a:p>
            <a:pPr lvl="0">
              <a:defRPr sz="1800">
                <a:solidFill>
                  <a:srgbClr val="000000"/>
                </a:solidFill>
              </a:defRPr>
            </a:pPr>
            <a:r>
              <a:rPr sz="2800" dirty="0"/>
              <a:t>How important are the </a:t>
            </a:r>
            <a:r>
              <a:rPr sz="2800" dirty="0">
                <a:solidFill>
                  <a:srgbClr val="FF0000"/>
                </a:solidFill>
              </a:rPr>
              <a:t>soft skills </a:t>
            </a:r>
            <a:r>
              <a:rPr sz="2800" dirty="0"/>
              <a:t>(writing, presentation and other communications skills)?</a:t>
            </a:r>
          </a:p>
        </p:txBody>
      </p:sp>
      <p:sp>
        <p:nvSpPr>
          <p:cNvPr id="138" name="Shape 138"/>
          <p:cNvSpPr>
            <a:spLocks noGrp="1"/>
          </p:cNvSpPr>
          <p:nvPr>
            <p:ph idx="1"/>
          </p:nvPr>
        </p:nvSpPr>
        <p:spPr>
          <a:xfrm>
            <a:off x="381000" y="1600197"/>
            <a:ext cx="8305800" cy="5257803"/>
          </a:xfrm>
          <a:prstGeom prst="rect">
            <a:avLst/>
          </a:prstGeom>
        </p:spPr>
        <p:txBody>
          <a:bodyPr>
            <a:normAutofit/>
          </a:bodyPr>
          <a:lstStyle/>
          <a:p>
            <a:pPr marL="214312" lvl="0" indent="-214312">
              <a:spcBef>
                <a:spcPts val="400"/>
              </a:spcBef>
              <a:defRPr sz="1800">
                <a:solidFill>
                  <a:srgbClr val="000000"/>
                </a:solidFill>
              </a:defRPr>
            </a:pPr>
            <a:r>
              <a:rPr sz="2000" dirty="0">
                <a:latin typeface="Arial Bold"/>
                <a:ea typeface="Arial Bold"/>
                <a:cs typeface="Arial Bold"/>
                <a:sym typeface="Arial Bold"/>
              </a:rPr>
              <a:t>Large Companies</a:t>
            </a:r>
          </a:p>
          <a:p>
            <a:pPr marL="620485" lvl="1" indent="-163285">
              <a:spcBef>
                <a:spcPts val="300"/>
              </a:spcBef>
              <a:defRPr sz="1800">
                <a:solidFill>
                  <a:srgbClr val="000000"/>
                </a:solidFill>
              </a:defRPr>
            </a:pPr>
            <a:r>
              <a:rPr sz="1600" dirty="0"/>
              <a:t>“Soft skills are extremely important. </a:t>
            </a:r>
            <a:r>
              <a:rPr sz="1600" dirty="0">
                <a:solidFill>
                  <a:srgbClr val="FF0000"/>
                </a:solidFill>
              </a:rPr>
              <a:t>Potentially the most important skill you can have. </a:t>
            </a:r>
            <a:r>
              <a:rPr sz="1600" dirty="0"/>
              <a:t>Once you are established as somebody who is technically serviceable, soft skills are what generally drives promotions."</a:t>
            </a:r>
            <a:endParaRPr sz="2800" dirty="0"/>
          </a:p>
          <a:p>
            <a:pPr marL="620485" lvl="1" indent="-163285">
              <a:spcBef>
                <a:spcPts val="300"/>
              </a:spcBef>
              <a:defRPr sz="1800">
                <a:solidFill>
                  <a:srgbClr val="000000"/>
                </a:solidFill>
              </a:defRPr>
            </a:pPr>
            <a:r>
              <a:rPr sz="1600" dirty="0"/>
              <a:t>"Communication skills are very important, presentation skills less so."</a:t>
            </a:r>
            <a:endParaRPr sz="2800" dirty="0"/>
          </a:p>
          <a:p>
            <a:pPr marL="214312" lvl="0" indent="-214312">
              <a:spcBef>
                <a:spcPts val="400"/>
              </a:spcBef>
              <a:defRPr sz="1800">
                <a:solidFill>
                  <a:srgbClr val="000000"/>
                </a:solidFill>
              </a:defRPr>
            </a:pPr>
            <a:r>
              <a:rPr sz="2000" dirty="0">
                <a:latin typeface="Arial Bold"/>
                <a:ea typeface="Arial Bold"/>
                <a:cs typeface="Arial Bold"/>
                <a:sym typeface="Arial Bold"/>
              </a:rPr>
              <a:t>Medium Companies</a:t>
            </a:r>
          </a:p>
          <a:p>
            <a:pPr marL="620485" lvl="1" indent="-163285">
              <a:spcBef>
                <a:spcPts val="300"/>
              </a:spcBef>
              <a:defRPr sz="1800">
                <a:solidFill>
                  <a:srgbClr val="000000"/>
                </a:solidFill>
              </a:defRPr>
            </a:pPr>
            <a:r>
              <a:rPr sz="1600" dirty="0"/>
              <a:t>"It depends on the level of the programmer. For someone junior, 90% coding and general aptitude, 10% soft skills. For someone more senior it increases significantly."</a:t>
            </a:r>
            <a:endParaRPr sz="2800" dirty="0"/>
          </a:p>
          <a:p>
            <a:pPr marL="214312" lvl="0" indent="-214312">
              <a:spcBef>
                <a:spcPts val="400"/>
              </a:spcBef>
              <a:defRPr sz="1800">
                <a:solidFill>
                  <a:srgbClr val="000000"/>
                </a:solidFill>
              </a:defRPr>
            </a:pPr>
            <a:r>
              <a:rPr sz="2000" dirty="0">
                <a:latin typeface="Arial Bold"/>
                <a:ea typeface="Arial Bold"/>
                <a:cs typeface="Arial Bold"/>
                <a:sym typeface="Arial Bold"/>
              </a:rPr>
              <a:t>Small Companies</a:t>
            </a:r>
          </a:p>
          <a:p>
            <a:pPr marL="620485" lvl="1" indent="-163285">
              <a:spcBef>
                <a:spcPts val="300"/>
              </a:spcBef>
              <a:defRPr sz="1800">
                <a:solidFill>
                  <a:srgbClr val="000000"/>
                </a:solidFill>
              </a:defRPr>
            </a:pPr>
            <a:r>
              <a:rPr sz="1600" dirty="0"/>
              <a:t>"It seems like soft skills can never hurt and are often times very important. Even if a programmer can’t make Word documents or PowerPoints, they should be able to understand and communicate the </a:t>
            </a:r>
            <a:r>
              <a:rPr sz="1600" i="1" dirty="0"/>
              <a:t>big picture </a:t>
            </a:r>
            <a:r>
              <a:rPr sz="1600" dirty="0"/>
              <a:t>about what they are doing, and how it fits into the overall pieces of the organization. "</a:t>
            </a:r>
            <a:endParaRPr sz="2800" dirty="0"/>
          </a:p>
          <a:p>
            <a:pPr lvl="0">
              <a:defRPr sz="1800">
                <a:solidFill>
                  <a:srgbClr val="000000"/>
                </a:solidFill>
              </a:defRPr>
            </a:pPr>
            <a:endParaRPr sz="2000" dirty="0">
              <a:latin typeface="Arial Bold"/>
              <a:ea typeface="Arial Bold"/>
              <a:cs typeface="Arial Bold"/>
              <a:sym typeface="Arial Bold"/>
            </a:endParaRPr>
          </a:p>
          <a:p>
            <a:pPr marL="214312" lvl="0" indent="-214312">
              <a:spcBef>
                <a:spcPts val="400"/>
              </a:spcBef>
              <a:defRPr sz="1800">
                <a:solidFill>
                  <a:srgbClr val="000000"/>
                </a:solidFill>
              </a:defRPr>
            </a:pPr>
            <a:r>
              <a:rPr sz="2000" dirty="0">
                <a:latin typeface="Arial Bold"/>
                <a:ea typeface="Arial Bold"/>
                <a:cs typeface="Arial Bold"/>
                <a:sym typeface="Arial Bold"/>
              </a:rPr>
              <a:t>Bottom Line</a:t>
            </a:r>
            <a:r>
              <a:rPr sz="2000" dirty="0"/>
              <a:t>: Soft skills may ultimately be the most important skill, especially as you move up the ladder in an organization.</a:t>
            </a:r>
          </a:p>
        </p:txBody>
      </p:sp>
      <p:sp>
        <p:nvSpPr>
          <p:cNvPr id="139" name="Shape 13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17</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xfrm>
            <a:off x="144380" y="152400"/>
            <a:ext cx="8903368" cy="1143000"/>
          </a:xfrm>
          <a:prstGeom prst="rect">
            <a:avLst/>
          </a:prstGeom>
        </p:spPr>
        <p:txBody>
          <a:bodyPr>
            <a:normAutofit/>
          </a:bodyPr>
          <a:lstStyle>
            <a:lvl1pPr>
              <a:defRPr sz="2100"/>
            </a:lvl1pPr>
          </a:lstStyle>
          <a:p>
            <a:pPr lvl="0">
              <a:defRPr sz="1800">
                <a:solidFill>
                  <a:srgbClr val="000000"/>
                </a:solidFill>
              </a:defRPr>
            </a:pPr>
            <a:r>
              <a:rPr sz="2400" dirty="0"/>
              <a:t>Do your programmers create new code (product) or are they working on implementing and maintaining business systems (or a little of both)?</a:t>
            </a:r>
          </a:p>
        </p:txBody>
      </p:sp>
      <p:sp>
        <p:nvSpPr>
          <p:cNvPr id="142" name="Shape 142"/>
          <p:cNvSpPr>
            <a:spLocks noGrp="1"/>
          </p:cNvSpPr>
          <p:nvPr>
            <p:ph idx="1"/>
          </p:nvPr>
        </p:nvSpPr>
        <p:spPr>
          <a:xfrm>
            <a:off x="457200" y="1316181"/>
            <a:ext cx="8013032" cy="5237019"/>
          </a:xfrm>
          <a:prstGeom prst="rect">
            <a:avLst/>
          </a:prstGeom>
        </p:spPr>
        <p:txBody>
          <a:bodyPr>
            <a:normAutofit/>
          </a:bodyPr>
          <a:lstStyle/>
          <a:p>
            <a:pPr marL="214312" lvl="0" indent="-214312">
              <a:lnSpc>
                <a:spcPct val="90000"/>
              </a:lnSpc>
              <a:spcBef>
                <a:spcPts val="400"/>
              </a:spcBef>
              <a:defRPr sz="1800">
                <a:solidFill>
                  <a:srgbClr val="000000"/>
                </a:solidFill>
              </a:defRPr>
            </a:pPr>
            <a:r>
              <a:rPr sz="2000" dirty="0">
                <a:latin typeface="Arial Bold"/>
                <a:ea typeface="Arial Bold"/>
                <a:cs typeface="Arial Bold"/>
                <a:sym typeface="Arial Bold"/>
              </a:rPr>
              <a:t>Large Companies</a:t>
            </a:r>
          </a:p>
          <a:p>
            <a:pPr marL="620485" lvl="1" indent="-163285">
              <a:lnSpc>
                <a:spcPct val="90000"/>
              </a:lnSpc>
              <a:spcBef>
                <a:spcPts val="300"/>
              </a:spcBef>
              <a:defRPr sz="1800">
                <a:solidFill>
                  <a:srgbClr val="000000"/>
                </a:solidFill>
              </a:defRPr>
            </a:pPr>
            <a:r>
              <a:rPr sz="1600" dirty="0"/>
              <a:t>"We have separate teams called SM (Service Management) for application maintenance. Our best developers are almost always creating new code."</a:t>
            </a:r>
            <a:endParaRPr sz="2800" dirty="0"/>
          </a:p>
          <a:p>
            <a:pPr marL="620485" lvl="1" indent="-163285">
              <a:lnSpc>
                <a:spcPct val="90000"/>
              </a:lnSpc>
              <a:spcBef>
                <a:spcPts val="300"/>
              </a:spcBef>
              <a:defRPr sz="1800">
                <a:solidFill>
                  <a:srgbClr val="000000"/>
                </a:solidFill>
              </a:defRPr>
            </a:pPr>
            <a:r>
              <a:rPr sz="1600" dirty="0"/>
              <a:t>"A little of both."</a:t>
            </a:r>
            <a:endParaRPr sz="2800" dirty="0"/>
          </a:p>
          <a:p>
            <a:pPr marL="214312" lvl="0" indent="-214312">
              <a:lnSpc>
                <a:spcPct val="90000"/>
              </a:lnSpc>
              <a:spcBef>
                <a:spcPts val="400"/>
              </a:spcBef>
              <a:defRPr sz="1800">
                <a:solidFill>
                  <a:srgbClr val="000000"/>
                </a:solidFill>
              </a:defRPr>
            </a:pPr>
            <a:r>
              <a:rPr sz="2000" dirty="0">
                <a:latin typeface="Arial Bold"/>
                <a:ea typeface="Arial Bold"/>
                <a:cs typeface="Arial Bold"/>
                <a:sym typeface="Arial Bold"/>
              </a:rPr>
              <a:t>Medium Companies</a:t>
            </a:r>
          </a:p>
          <a:p>
            <a:pPr marL="620485" lvl="1" indent="-163285">
              <a:lnSpc>
                <a:spcPct val="90000"/>
              </a:lnSpc>
              <a:spcBef>
                <a:spcPts val="300"/>
              </a:spcBef>
              <a:defRPr sz="1800">
                <a:solidFill>
                  <a:srgbClr val="000000"/>
                </a:solidFill>
              </a:defRPr>
            </a:pPr>
            <a:r>
              <a:rPr sz="1600" dirty="0"/>
              <a:t>"Mostly new code, but there is some systems work."</a:t>
            </a:r>
            <a:endParaRPr sz="2800" dirty="0"/>
          </a:p>
          <a:p>
            <a:pPr marL="214312" lvl="0" indent="-214312">
              <a:lnSpc>
                <a:spcPct val="90000"/>
              </a:lnSpc>
              <a:spcBef>
                <a:spcPts val="400"/>
              </a:spcBef>
              <a:defRPr sz="1800">
                <a:solidFill>
                  <a:srgbClr val="000000"/>
                </a:solidFill>
              </a:defRPr>
            </a:pPr>
            <a:r>
              <a:rPr sz="2000" dirty="0">
                <a:latin typeface="Arial Bold"/>
                <a:ea typeface="Arial Bold"/>
                <a:cs typeface="Arial Bold"/>
                <a:sym typeface="Arial Bold"/>
              </a:rPr>
              <a:t>Small Companies</a:t>
            </a:r>
          </a:p>
          <a:p>
            <a:pPr marL="620485" lvl="1" indent="-163285">
              <a:lnSpc>
                <a:spcPct val="90000"/>
              </a:lnSpc>
              <a:spcBef>
                <a:spcPts val="300"/>
              </a:spcBef>
              <a:defRPr sz="1800">
                <a:solidFill>
                  <a:srgbClr val="000000"/>
                </a:solidFill>
              </a:defRPr>
            </a:pPr>
            <a:r>
              <a:rPr sz="1600" dirty="0"/>
              <a:t>"Usually, it’s a little of both. I have observed that many companies talk about new code, but the truth is that most folks get sucked up into maintaining existing code. Whatever is bringing in revenue, or has a very high chance of bringing in revenue gets the attention – largely no matter what the plan is."</a:t>
            </a:r>
            <a:endParaRPr sz="2800" dirty="0"/>
          </a:p>
          <a:p>
            <a:pPr marL="620485" lvl="1" indent="-163285">
              <a:lnSpc>
                <a:spcPct val="90000"/>
              </a:lnSpc>
              <a:spcBef>
                <a:spcPts val="300"/>
              </a:spcBef>
              <a:defRPr sz="1800">
                <a:solidFill>
                  <a:srgbClr val="000000"/>
                </a:solidFill>
              </a:defRPr>
            </a:pPr>
            <a:r>
              <a:rPr sz="1600" dirty="0"/>
              <a:t>"Writing new code in established businesses is often difficult. In many cases, new software comes from purchasing software from smaller companies. That leads to the idea that new code comes from smaller and newer companies, and maintenance comes from established companies."</a:t>
            </a:r>
            <a:endParaRPr sz="2800" dirty="0"/>
          </a:p>
          <a:p>
            <a:pPr lvl="0">
              <a:lnSpc>
                <a:spcPct val="90000"/>
              </a:lnSpc>
              <a:defRPr sz="1800">
                <a:solidFill>
                  <a:srgbClr val="000000"/>
                </a:solidFill>
              </a:defRPr>
            </a:pPr>
            <a:endParaRPr sz="2000" dirty="0">
              <a:latin typeface="Arial Bold"/>
              <a:ea typeface="Arial Bold"/>
              <a:cs typeface="Arial Bold"/>
              <a:sym typeface="Arial Bold"/>
            </a:endParaRPr>
          </a:p>
          <a:p>
            <a:pPr marL="214312" lvl="0" indent="-214312">
              <a:lnSpc>
                <a:spcPct val="90000"/>
              </a:lnSpc>
              <a:spcBef>
                <a:spcPts val="400"/>
              </a:spcBef>
              <a:defRPr sz="1800">
                <a:solidFill>
                  <a:srgbClr val="000000"/>
                </a:solidFill>
              </a:defRPr>
            </a:pPr>
            <a:r>
              <a:rPr sz="2000" dirty="0">
                <a:latin typeface="Arial Bold"/>
                <a:ea typeface="Arial Bold"/>
                <a:cs typeface="Arial Bold"/>
                <a:sym typeface="Arial Bold"/>
              </a:rPr>
              <a:t>Bottom Line</a:t>
            </a:r>
            <a:r>
              <a:rPr sz="2000" dirty="0"/>
              <a:t>: Companies are looking for programmers to maintain code and create new code (but one has to carefully consider what is meant by “much new code is being created”).</a:t>
            </a:r>
          </a:p>
        </p:txBody>
      </p:sp>
      <p:sp>
        <p:nvSpPr>
          <p:cNvPr id="143" name="Shape 14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18</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xfrm>
            <a:off x="242454" y="156396"/>
            <a:ext cx="8839201" cy="1127660"/>
          </a:xfrm>
          <a:prstGeom prst="rect">
            <a:avLst/>
          </a:prstGeom>
        </p:spPr>
        <p:txBody>
          <a:bodyPr>
            <a:noAutofit/>
          </a:bodyPr>
          <a:lstStyle>
            <a:lvl1pPr defTabSz="896111">
              <a:defRPr sz="3528"/>
            </a:lvl1pPr>
          </a:lstStyle>
          <a:p>
            <a:pPr lvl="0">
              <a:defRPr sz="1800">
                <a:solidFill>
                  <a:srgbClr val="000000"/>
                </a:solidFill>
              </a:defRPr>
            </a:pPr>
            <a:r>
              <a:rPr sz="4400" dirty="0"/>
              <a:t>Desirable Characteristics of </a:t>
            </a:r>
            <a:r>
              <a:rPr sz="4400" dirty="0" smtClean="0"/>
              <a:t>Employees</a:t>
            </a:r>
            <a:r>
              <a:rPr lang="en-US" sz="4400" dirty="0" smtClean="0"/>
              <a:t/>
            </a:r>
            <a:br>
              <a:rPr lang="en-US" sz="4400" dirty="0" smtClean="0"/>
            </a:br>
            <a:r>
              <a:rPr sz="4400" dirty="0" smtClean="0"/>
              <a:t>(e.g</a:t>
            </a:r>
            <a:r>
              <a:rPr sz="4400" dirty="0"/>
              <a:t>., at Google)</a:t>
            </a:r>
          </a:p>
        </p:txBody>
      </p:sp>
      <p:sp>
        <p:nvSpPr>
          <p:cNvPr id="146" name="Shape 146"/>
          <p:cNvSpPr>
            <a:spLocks noGrp="1"/>
          </p:cNvSpPr>
          <p:nvPr>
            <p:ph idx="1"/>
          </p:nvPr>
        </p:nvSpPr>
        <p:spPr>
          <a:xfrm>
            <a:off x="457200" y="1600200"/>
            <a:ext cx="8340291" cy="4724400"/>
          </a:xfrm>
          <a:prstGeom prst="rect">
            <a:avLst/>
          </a:prstGeom>
        </p:spPr>
        <p:txBody>
          <a:bodyPr/>
          <a:lstStyle/>
          <a:p>
            <a:pPr marL="295603" lvl="0" indent="-295603">
              <a:lnSpc>
                <a:spcPct val="90000"/>
              </a:lnSpc>
              <a:spcBef>
                <a:spcPts val="600"/>
              </a:spcBef>
              <a:defRPr sz="1800">
                <a:solidFill>
                  <a:srgbClr val="000000"/>
                </a:solidFill>
              </a:defRPr>
            </a:pPr>
            <a:r>
              <a:rPr sz="2500" dirty="0"/>
              <a:t>“the No. 1 thing we look for is general </a:t>
            </a:r>
            <a:r>
              <a:rPr sz="2500" dirty="0">
                <a:solidFill>
                  <a:srgbClr val="FF0000"/>
                </a:solidFill>
              </a:rPr>
              <a:t>cognitive ability</a:t>
            </a:r>
            <a:r>
              <a:rPr sz="2500" dirty="0"/>
              <a:t>, and it’s not I.Q. It’s learning ability. It’s the ability to process on the fly. It’s the ability to pull together disparate bits of information.”</a:t>
            </a:r>
            <a:endParaRPr sz="2900" dirty="0"/>
          </a:p>
          <a:p>
            <a:pPr marL="295603" lvl="0" indent="-295603">
              <a:lnSpc>
                <a:spcPct val="90000"/>
              </a:lnSpc>
              <a:spcBef>
                <a:spcPts val="600"/>
              </a:spcBef>
              <a:defRPr sz="1800">
                <a:solidFill>
                  <a:srgbClr val="000000"/>
                </a:solidFill>
              </a:defRPr>
            </a:pPr>
            <a:r>
              <a:rPr sz="2500" dirty="0"/>
              <a:t>“The second is leadership — in particular </a:t>
            </a:r>
            <a:r>
              <a:rPr sz="2500" dirty="0">
                <a:solidFill>
                  <a:srgbClr val="FF0000"/>
                </a:solidFill>
              </a:rPr>
              <a:t>emergent leadership </a:t>
            </a:r>
            <a:r>
              <a:rPr sz="2500" dirty="0"/>
              <a:t>as opposed to traditional leadership. When faced with a problem and you’re a member of a team, do you, at the appropriate time, step in and lead. And just as critically, do you step back and stop leading, do you let someone else? Because what’s critical to be an effective leader in this environment is you have to be willing to relinquish power.” - humility and ownership</a:t>
            </a:r>
          </a:p>
        </p:txBody>
      </p:sp>
      <p:sp>
        <p:nvSpPr>
          <p:cNvPr id="147" name="Shape 14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19</a:t>
            </a:fld>
            <a:endParaRPr sz="1200" dirty="0">
              <a:solidFill>
                <a:srgbClr val="888FA9"/>
              </a:solidFill>
            </a:endParaRPr>
          </a:p>
        </p:txBody>
      </p:sp>
      <p:sp>
        <p:nvSpPr>
          <p:cNvPr id="148" name="Shape 148"/>
          <p:cNvSpPr/>
          <p:nvPr/>
        </p:nvSpPr>
        <p:spPr>
          <a:xfrm>
            <a:off x="242454" y="6245955"/>
            <a:ext cx="8915401" cy="30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pPr lvl="0">
              <a:defRPr sz="1800">
                <a:solidFill>
                  <a:srgbClr val="000000"/>
                </a:solidFill>
              </a:defRPr>
            </a:pPr>
            <a:r>
              <a:rPr sz="1400" dirty="0">
                <a:solidFill>
                  <a:srgbClr val="003C7D"/>
                </a:solidFill>
                <a:hlinkClick r:id="rId2"/>
              </a:rPr>
              <a:t>http://www.nytimes.com/2014/02/23/opinion/sunday/friedman-how-to-get-a-job-at-google.html?_r=0</a:t>
            </a:r>
            <a:endParaRPr sz="1400" dirty="0">
              <a:solidFill>
                <a:srgbClr val="003C7D"/>
              </a:solidFill>
            </a:endParaRPr>
          </a:p>
        </p:txBody>
      </p:sp>
      <p:sp>
        <p:nvSpPr>
          <p:cNvPr id="149" name="Shape 149"/>
          <p:cNvSpPr/>
          <p:nvPr/>
        </p:nvSpPr>
        <p:spPr>
          <a:xfrm>
            <a:off x="242454" y="6550222"/>
            <a:ext cx="9570029" cy="30777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vl1pPr>
          </a:lstStyle>
          <a:p>
            <a:pPr lvl="0">
              <a:defRPr sz="1800">
                <a:solidFill>
                  <a:srgbClr val="000000"/>
                </a:solidFill>
              </a:defRPr>
            </a:pPr>
            <a:r>
              <a:rPr sz="1400" dirty="0">
                <a:solidFill>
                  <a:srgbClr val="003C7D"/>
                </a:solidFill>
                <a:hlinkClick r:id="rId3"/>
              </a:rPr>
              <a:t>http://www.nytimes.com/2014/04/20/opinion/sunday/friedman-how-to-get-a-job-at-google-part-2.html</a:t>
            </a:r>
            <a:endParaRPr sz="1400" dirty="0">
              <a:solidFill>
                <a:srgbClr val="003C7D"/>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Course staff</a:t>
            </a:r>
          </a:p>
        </p:txBody>
      </p:sp>
      <p:sp>
        <p:nvSpPr>
          <p:cNvPr id="52" name="Shape 52"/>
          <p:cNvSpPr>
            <a:spLocks noGrp="1"/>
          </p:cNvSpPr>
          <p:nvPr>
            <p:ph idx="1"/>
          </p:nvPr>
        </p:nvSpPr>
        <p:spPr>
          <a:xfrm>
            <a:off x="457200" y="1600200"/>
            <a:ext cx="7918398" cy="4724400"/>
          </a:xfrm>
          <a:prstGeom prst="rect">
            <a:avLst/>
          </a:prstGeom>
        </p:spPr>
        <p:txBody>
          <a:bodyPr>
            <a:normAutofit/>
          </a:bodyPr>
          <a:lstStyle/>
          <a:p>
            <a:pPr lvl="0">
              <a:lnSpc>
                <a:spcPct val="90000"/>
              </a:lnSpc>
              <a:spcBef>
                <a:spcPts val="600"/>
              </a:spcBef>
              <a:defRPr sz="1800">
                <a:solidFill>
                  <a:srgbClr val="000000"/>
                </a:solidFill>
              </a:defRPr>
            </a:pPr>
            <a:r>
              <a:rPr lang="en-US" sz="2900" dirty="0" smtClean="0"/>
              <a:t> </a:t>
            </a:r>
            <a:r>
              <a:rPr sz="2900" dirty="0" smtClean="0"/>
              <a:t>Instructor</a:t>
            </a:r>
            <a:r>
              <a:rPr sz="2900" dirty="0"/>
              <a:t>: Grigore </a:t>
            </a:r>
            <a:r>
              <a:rPr sz="2900" dirty="0" err="1" smtClean="0"/>
              <a:t>Rosu</a:t>
            </a:r>
            <a:endParaRPr lang="en-US" sz="2900" dirty="0"/>
          </a:p>
          <a:p>
            <a:pPr lvl="1">
              <a:lnSpc>
                <a:spcPct val="90000"/>
              </a:lnSpc>
              <a:spcBef>
                <a:spcPts val="600"/>
              </a:spcBef>
              <a:defRPr sz="1800">
                <a:solidFill>
                  <a:srgbClr val="000000"/>
                </a:solidFill>
              </a:defRPr>
            </a:pPr>
            <a:r>
              <a:rPr sz="2900" dirty="0" smtClean="0"/>
              <a:t>Teaching</a:t>
            </a:r>
            <a:r>
              <a:rPr lang="en-US" sz="2900" dirty="0" smtClean="0"/>
              <a:t> and </a:t>
            </a:r>
            <a:r>
              <a:rPr sz="2900" dirty="0" smtClean="0"/>
              <a:t>research </a:t>
            </a:r>
            <a:r>
              <a:rPr sz="2900" dirty="0"/>
              <a:t>on </a:t>
            </a:r>
            <a:r>
              <a:rPr lang="en-US" sz="2900" dirty="0" smtClean="0"/>
              <a:t>formal methods, programming languages, </a:t>
            </a:r>
            <a:r>
              <a:rPr sz="2900" dirty="0" smtClean="0"/>
              <a:t>software engineering</a:t>
            </a:r>
            <a:endParaRPr sz="2500" dirty="0"/>
          </a:p>
          <a:p>
            <a:pPr lvl="0">
              <a:lnSpc>
                <a:spcPct val="90000"/>
              </a:lnSpc>
              <a:spcBef>
                <a:spcPts val="600"/>
              </a:spcBef>
              <a:defRPr sz="1800">
                <a:solidFill>
                  <a:srgbClr val="000000"/>
                </a:solidFill>
              </a:defRPr>
            </a:pPr>
            <a:r>
              <a:rPr lang="en-US" sz="2900" dirty="0" smtClean="0"/>
              <a:t> </a:t>
            </a:r>
            <a:r>
              <a:rPr sz="2900" dirty="0" smtClean="0"/>
              <a:t>T</a:t>
            </a:r>
            <a:r>
              <a:rPr lang="en-US" sz="2900" dirty="0" smtClean="0"/>
              <a:t>eaching </a:t>
            </a:r>
            <a:r>
              <a:rPr sz="2900" dirty="0" smtClean="0"/>
              <a:t>As</a:t>
            </a:r>
            <a:r>
              <a:rPr lang="en-US" sz="2900" dirty="0" smtClean="0"/>
              <a:t>sistants (TAs - alphabetically)</a:t>
            </a:r>
            <a:endParaRPr sz="2900" dirty="0"/>
          </a:p>
          <a:p>
            <a:pPr marL="742950" lvl="1" indent="-285750">
              <a:lnSpc>
                <a:spcPct val="90000"/>
              </a:lnSpc>
              <a:spcBef>
                <a:spcPts val="600"/>
              </a:spcBef>
              <a:defRPr sz="1800">
                <a:solidFill>
                  <a:srgbClr val="000000"/>
                </a:solidFill>
              </a:defRPr>
            </a:pPr>
            <a:r>
              <a:rPr sz="2500" dirty="0" err="1"/>
              <a:t>Boyang</a:t>
            </a:r>
            <a:r>
              <a:rPr sz="2500" dirty="0"/>
              <a:t> Chen</a:t>
            </a:r>
          </a:p>
          <a:p>
            <a:pPr marL="742950" lvl="1" indent="-285750">
              <a:lnSpc>
                <a:spcPct val="90000"/>
              </a:lnSpc>
              <a:spcBef>
                <a:spcPts val="600"/>
              </a:spcBef>
              <a:defRPr sz="1800">
                <a:solidFill>
                  <a:srgbClr val="000000"/>
                </a:solidFill>
              </a:defRPr>
            </a:pPr>
            <a:r>
              <a:rPr lang="en-US" sz="2500" dirty="0" smtClean="0"/>
              <a:t>Ali </a:t>
            </a:r>
            <a:r>
              <a:rPr lang="en-US" sz="2500" dirty="0" err="1" smtClean="0"/>
              <a:t>Kheradmand</a:t>
            </a:r>
            <a:endParaRPr lang="en-US" sz="2500" dirty="0" smtClean="0"/>
          </a:p>
          <a:p>
            <a:pPr marL="742950" lvl="1" indent="-285750">
              <a:lnSpc>
                <a:spcPct val="90000"/>
              </a:lnSpc>
              <a:spcBef>
                <a:spcPts val="600"/>
              </a:spcBef>
              <a:defRPr sz="1800">
                <a:solidFill>
                  <a:srgbClr val="000000"/>
                </a:solidFill>
              </a:defRPr>
            </a:pPr>
            <a:r>
              <a:rPr lang="en-US" sz="2500" dirty="0" err="1" smtClean="0"/>
              <a:t>Jayasi</a:t>
            </a:r>
            <a:r>
              <a:rPr lang="en-US" sz="2500" dirty="0" smtClean="0"/>
              <a:t> </a:t>
            </a:r>
            <a:r>
              <a:rPr lang="en-US" sz="2500" dirty="0" err="1" smtClean="0"/>
              <a:t>Mehar</a:t>
            </a:r>
            <a:endParaRPr lang="en-US" sz="2500" dirty="0" smtClean="0"/>
          </a:p>
          <a:p>
            <a:pPr marL="742950" lvl="1" indent="-285750">
              <a:lnSpc>
                <a:spcPct val="90000"/>
              </a:lnSpc>
              <a:spcBef>
                <a:spcPts val="600"/>
              </a:spcBef>
              <a:defRPr sz="1800">
                <a:solidFill>
                  <a:srgbClr val="000000"/>
                </a:solidFill>
              </a:defRPr>
            </a:pPr>
            <a:r>
              <a:rPr sz="2500" dirty="0" smtClean="0"/>
              <a:t>Qing </a:t>
            </a:r>
            <a:r>
              <a:rPr sz="2500" dirty="0"/>
              <a:t>Ye</a:t>
            </a:r>
          </a:p>
          <a:p>
            <a:pPr marL="742950" lvl="1" indent="-285750">
              <a:lnSpc>
                <a:spcPct val="90000"/>
              </a:lnSpc>
              <a:spcBef>
                <a:spcPts val="600"/>
              </a:spcBef>
              <a:defRPr sz="1800">
                <a:solidFill>
                  <a:srgbClr val="000000"/>
                </a:solidFill>
              </a:defRPr>
            </a:pPr>
            <a:r>
              <a:rPr sz="2500" dirty="0" smtClean="0"/>
              <a:t>Yi </a:t>
            </a:r>
            <a:r>
              <a:rPr sz="2500" dirty="0"/>
              <a:t>Zhang</a:t>
            </a:r>
          </a:p>
        </p:txBody>
      </p:sp>
      <p:sp>
        <p:nvSpPr>
          <p:cNvPr id="53" name="Shape 5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What is (not) S.E.?</a:t>
            </a:r>
          </a:p>
        </p:txBody>
      </p:sp>
      <p:sp>
        <p:nvSpPr>
          <p:cNvPr id="153" name="Shape 153"/>
          <p:cNvSpPr>
            <a:spLocks noGrp="1"/>
          </p:cNvSpPr>
          <p:nvPr>
            <p:ph idx="1"/>
          </p:nvPr>
        </p:nvSpPr>
        <p:spPr>
          <a:xfrm>
            <a:off x="457199" y="1885950"/>
            <a:ext cx="8539165" cy="4171950"/>
          </a:xfrm>
          <a:prstGeom prst="rect">
            <a:avLst/>
          </a:prstGeom>
        </p:spPr>
        <p:txBody>
          <a:bodyPr/>
          <a:lstStyle/>
          <a:p>
            <a:pPr lvl="0">
              <a:defRPr sz="1800">
                <a:solidFill>
                  <a:srgbClr val="000000"/>
                </a:solidFill>
              </a:defRPr>
            </a:pPr>
            <a:r>
              <a:rPr lang="en-US" sz="3200" dirty="0" smtClean="0"/>
              <a:t> </a:t>
            </a:r>
            <a:r>
              <a:rPr sz="3200" dirty="0" smtClean="0"/>
              <a:t>Not </a:t>
            </a:r>
            <a:r>
              <a:rPr sz="3200" dirty="0"/>
              <a:t>just software programming</a:t>
            </a:r>
          </a:p>
          <a:p>
            <a:pPr marL="742950" lvl="1" indent="-285750">
              <a:spcBef>
                <a:spcPts val="600"/>
              </a:spcBef>
              <a:defRPr sz="1800">
                <a:solidFill>
                  <a:srgbClr val="000000"/>
                </a:solidFill>
              </a:defRPr>
            </a:pPr>
            <a:r>
              <a:rPr sz="2800" dirty="0"/>
              <a:t>Individual vs. team</a:t>
            </a:r>
          </a:p>
          <a:p>
            <a:pPr lvl="0">
              <a:defRPr sz="1800">
                <a:solidFill>
                  <a:srgbClr val="000000"/>
                </a:solidFill>
              </a:defRPr>
            </a:pPr>
            <a:r>
              <a:rPr lang="en-US" sz="3200" dirty="0" smtClean="0"/>
              <a:t> </a:t>
            </a:r>
            <a:r>
              <a:rPr sz="3200" dirty="0" smtClean="0"/>
              <a:t>Not </a:t>
            </a:r>
            <a:r>
              <a:rPr sz="3200" dirty="0"/>
              <a:t>just a process</a:t>
            </a:r>
          </a:p>
          <a:p>
            <a:pPr marL="742950" lvl="1" indent="-285750">
              <a:spcBef>
                <a:spcPts val="600"/>
              </a:spcBef>
              <a:defRPr sz="1800">
                <a:solidFill>
                  <a:srgbClr val="000000"/>
                </a:solidFill>
              </a:defRPr>
            </a:pPr>
            <a:r>
              <a:rPr sz="2800" dirty="0"/>
              <a:t>Field that studies several different processes</a:t>
            </a:r>
          </a:p>
        </p:txBody>
      </p:sp>
      <p:sp>
        <p:nvSpPr>
          <p:cNvPr id="151" name="Shape 15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20</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Some definitions of S.E.</a:t>
            </a:r>
          </a:p>
        </p:txBody>
      </p:sp>
      <p:sp>
        <p:nvSpPr>
          <p:cNvPr id="157" name="Shape 157"/>
          <p:cNvSpPr>
            <a:spLocks noGrp="1"/>
          </p:cNvSpPr>
          <p:nvPr>
            <p:ph idx="1"/>
          </p:nvPr>
        </p:nvSpPr>
        <p:spPr>
          <a:xfrm>
            <a:off x="206943" y="1417639"/>
            <a:ext cx="8908182" cy="5214167"/>
          </a:xfrm>
          <a:prstGeom prst="rect">
            <a:avLst/>
          </a:prstGeom>
        </p:spPr>
        <p:txBody>
          <a:bodyPr>
            <a:normAutofit/>
          </a:bodyPr>
          <a:lstStyle/>
          <a:p>
            <a:pPr lvl="0">
              <a:defRPr sz="1800">
                <a:solidFill>
                  <a:srgbClr val="000000"/>
                </a:solidFill>
              </a:defRPr>
            </a:pPr>
            <a:r>
              <a:rPr lang="en-US" sz="3200" dirty="0" smtClean="0"/>
              <a:t> IEEE 610 (standard on SE terminology), Wikipedia:</a:t>
            </a:r>
          </a:p>
          <a:p>
            <a:pPr lvl="1">
              <a:defRPr sz="1800">
                <a:solidFill>
                  <a:srgbClr val="000000"/>
                </a:solidFill>
              </a:defRPr>
            </a:pPr>
            <a:r>
              <a:rPr lang="en-US" sz="2900" dirty="0"/>
              <a:t> </a:t>
            </a:r>
            <a:r>
              <a:rPr lang="en-US" sz="2900" dirty="0" smtClean="0"/>
              <a:t>“The </a:t>
            </a:r>
            <a:r>
              <a:rPr lang="en-US" sz="2900" dirty="0"/>
              <a:t>application of a systematic, disciplined, quantifiable approach to the design, development, operation, and maintenance of software, and the study of </a:t>
            </a:r>
            <a:r>
              <a:rPr lang="en-US" sz="2900" dirty="0" smtClean="0"/>
              <a:t>these; </a:t>
            </a:r>
            <a:r>
              <a:rPr lang="en-US" sz="2900" dirty="0"/>
              <a:t>that is, the application of engineering to software</a:t>
            </a:r>
            <a:r>
              <a:rPr lang="en-US" sz="2900" dirty="0" smtClean="0"/>
              <a:t>.” </a:t>
            </a:r>
            <a:endParaRPr lang="en-US" sz="2900" dirty="0"/>
          </a:p>
          <a:p>
            <a:pPr lvl="0">
              <a:defRPr sz="1800">
                <a:solidFill>
                  <a:srgbClr val="000000"/>
                </a:solidFill>
              </a:defRPr>
            </a:pPr>
            <a:r>
              <a:rPr lang="en-US" sz="3200" dirty="0" smtClean="0"/>
              <a:t> </a:t>
            </a:r>
            <a:r>
              <a:rPr sz="3200" dirty="0" smtClean="0"/>
              <a:t>Bauer</a:t>
            </a:r>
            <a:r>
              <a:rPr lang="en-US" sz="3200" dirty="0" smtClean="0"/>
              <a:t>:</a:t>
            </a:r>
          </a:p>
          <a:p>
            <a:pPr lvl="1">
              <a:defRPr sz="1800">
                <a:solidFill>
                  <a:srgbClr val="000000"/>
                </a:solidFill>
              </a:defRPr>
            </a:pPr>
            <a:r>
              <a:rPr lang="en-US" sz="2900" dirty="0" smtClean="0"/>
              <a:t> </a:t>
            </a:r>
            <a:r>
              <a:rPr sz="2900" dirty="0" smtClean="0"/>
              <a:t>“The </a:t>
            </a:r>
            <a:r>
              <a:rPr sz="2900" dirty="0"/>
              <a:t>establishment and use of sound engineering principles in order to obtain economically software that is reliable and works efficiently on real machines.”</a:t>
            </a:r>
          </a:p>
          <a:p>
            <a:pPr lvl="1">
              <a:defRPr sz="1800">
                <a:solidFill>
                  <a:srgbClr val="000000"/>
                </a:solidFill>
              </a:defRPr>
            </a:pPr>
            <a:r>
              <a:rPr lang="en-US" sz="2900" dirty="0" smtClean="0"/>
              <a:t> “Software engineering is the part of computer science which is too difficult for the computer scientist.”  </a:t>
            </a:r>
            <a:r>
              <a:rPr lang="en-US" sz="2900" dirty="0" smtClean="0">
                <a:sym typeface="Wingdings" panose="05000000000000000000" pitchFamily="2" charset="2"/>
              </a:rPr>
              <a:t></a:t>
            </a:r>
            <a:endParaRPr lang="en-US" sz="2900" dirty="0" smtClean="0"/>
          </a:p>
        </p:txBody>
      </p:sp>
      <p:sp>
        <p:nvSpPr>
          <p:cNvPr id="155" name="Shape 15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21</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Developing software</a:t>
            </a:r>
          </a:p>
        </p:txBody>
      </p:sp>
      <p:sp>
        <p:nvSpPr>
          <p:cNvPr id="161" name="Shape 161"/>
          <p:cNvSpPr>
            <a:spLocks noGrp="1"/>
          </p:cNvSpPr>
          <p:nvPr>
            <p:ph idx="1"/>
          </p:nvPr>
        </p:nvSpPr>
        <p:spPr>
          <a:xfrm>
            <a:off x="457200" y="1885950"/>
            <a:ext cx="8178800" cy="4514850"/>
          </a:xfrm>
          <a:prstGeom prst="rect">
            <a:avLst/>
          </a:prstGeom>
        </p:spPr>
        <p:txBody>
          <a:bodyPr>
            <a:normAutofit/>
          </a:bodyPr>
          <a:lstStyle/>
          <a:p>
            <a:pPr lvl="0">
              <a:lnSpc>
                <a:spcPct val="81000"/>
              </a:lnSpc>
              <a:defRPr sz="1800">
                <a:solidFill>
                  <a:srgbClr val="000000"/>
                </a:solidFill>
              </a:defRPr>
            </a:pPr>
            <a:r>
              <a:rPr lang="en-US" sz="3200" dirty="0" smtClean="0"/>
              <a:t> </a:t>
            </a:r>
            <a:r>
              <a:rPr lang="en-US" sz="3200" dirty="0" smtClean="0"/>
              <a:t>(Developing) </a:t>
            </a:r>
            <a:r>
              <a:rPr sz="3200" dirty="0" smtClean="0"/>
              <a:t>Product</a:t>
            </a:r>
            <a:endParaRPr sz="3200" dirty="0"/>
          </a:p>
          <a:p>
            <a:pPr marL="742950" lvl="1" indent="-285750">
              <a:lnSpc>
                <a:spcPct val="81000"/>
              </a:lnSpc>
              <a:spcBef>
                <a:spcPts val="600"/>
              </a:spcBef>
              <a:defRPr sz="1800">
                <a:solidFill>
                  <a:srgbClr val="000000"/>
                </a:solidFill>
              </a:defRPr>
            </a:pPr>
            <a:r>
              <a:rPr sz="2800" dirty="0"/>
              <a:t>CS423 (Operating Systems)</a:t>
            </a:r>
          </a:p>
          <a:p>
            <a:pPr marL="742950" lvl="1" indent="-285750">
              <a:lnSpc>
                <a:spcPct val="81000"/>
              </a:lnSpc>
              <a:spcBef>
                <a:spcPts val="600"/>
              </a:spcBef>
              <a:defRPr sz="1800">
                <a:solidFill>
                  <a:srgbClr val="000000"/>
                </a:solidFill>
              </a:defRPr>
            </a:pPr>
            <a:r>
              <a:rPr sz="2800" dirty="0"/>
              <a:t>CS426 (Compiler Construction)</a:t>
            </a:r>
          </a:p>
          <a:p>
            <a:pPr marL="742950" lvl="1" indent="-285750">
              <a:lnSpc>
                <a:spcPct val="81000"/>
              </a:lnSpc>
              <a:spcBef>
                <a:spcPts val="600"/>
              </a:spcBef>
              <a:defRPr sz="1800">
                <a:solidFill>
                  <a:srgbClr val="000000"/>
                </a:solidFill>
              </a:defRPr>
            </a:pPr>
            <a:r>
              <a:rPr sz="2800" dirty="0"/>
              <a:t>... (many other courses on technical topics)</a:t>
            </a:r>
          </a:p>
          <a:p>
            <a:pPr lvl="0">
              <a:lnSpc>
                <a:spcPct val="81000"/>
              </a:lnSpc>
              <a:defRPr sz="1800">
                <a:solidFill>
                  <a:srgbClr val="000000"/>
                </a:solidFill>
              </a:defRPr>
            </a:pPr>
            <a:r>
              <a:rPr lang="en-US" sz="3200" dirty="0" smtClean="0"/>
              <a:t> </a:t>
            </a:r>
            <a:r>
              <a:rPr lang="en-US" sz="3200" dirty="0" smtClean="0"/>
              <a:t>(Learning) </a:t>
            </a:r>
            <a:r>
              <a:rPr sz="3200" dirty="0" smtClean="0"/>
              <a:t>Process</a:t>
            </a:r>
            <a:endParaRPr sz="3200" dirty="0"/>
          </a:p>
          <a:p>
            <a:pPr marL="742950" lvl="1" indent="-285750">
              <a:lnSpc>
                <a:spcPct val="81000"/>
              </a:lnSpc>
              <a:spcBef>
                <a:spcPts val="600"/>
              </a:spcBef>
              <a:defRPr sz="1800">
                <a:solidFill>
                  <a:srgbClr val="000000"/>
                </a:solidFill>
              </a:defRPr>
            </a:pPr>
            <a:r>
              <a:rPr sz="2800" dirty="0"/>
              <a:t>CS242 (Programming Studio)</a:t>
            </a:r>
          </a:p>
          <a:p>
            <a:pPr marL="742950" lvl="1" indent="-285750">
              <a:lnSpc>
                <a:spcPct val="81000"/>
              </a:lnSpc>
              <a:spcBef>
                <a:spcPts val="600"/>
              </a:spcBef>
              <a:defRPr sz="1800">
                <a:solidFill>
                  <a:srgbClr val="000000"/>
                </a:solidFill>
              </a:defRPr>
            </a:pPr>
            <a:r>
              <a:rPr sz="2800" dirty="0"/>
              <a:t>CS427/8 (Software Engineering I/II)</a:t>
            </a:r>
          </a:p>
          <a:p>
            <a:pPr marL="742950" lvl="1" indent="-285750">
              <a:lnSpc>
                <a:spcPct val="81000"/>
              </a:lnSpc>
              <a:spcBef>
                <a:spcPts val="600"/>
              </a:spcBef>
              <a:defRPr sz="1800">
                <a:solidFill>
                  <a:srgbClr val="000000"/>
                </a:solidFill>
              </a:defRPr>
            </a:pPr>
            <a:r>
              <a:rPr sz="2800" dirty="0"/>
              <a:t>CS465 (User Interface Design)</a:t>
            </a:r>
          </a:p>
          <a:p>
            <a:pPr marL="742950" lvl="1" indent="-285750">
              <a:lnSpc>
                <a:spcPct val="81000"/>
              </a:lnSpc>
              <a:spcBef>
                <a:spcPts val="600"/>
              </a:spcBef>
              <a:defRPr sz="1800">
                <a:solidFill>
                  <a:srgbClr val="000000"/>
                </a:solidFill>
              </a:defRPr>
            </a:pPr>
            <a:r>
              <a:rPr sz="2800" dirty="0"/>
              <a:t>… (many other courses with team projects)</a:t>
            </a:r>
          </a:p>
          <a:p>
            <a:pPr lvl="0">
              <a:lnSpc>
                <a:spcPct val="81000"/>
              </a:lnSpc>
              <a:defRPr sz="1800">
                <a:solidFill>
                  <a:srgbClr val="000000"/>
                </a:solidFill>
              </a:defRPr>
            </a:pPr>
            <a:r>
              <a:rPr lang="en-US" sz="3200" dirty="0" smtClean="0"/>
              <a:t> </a:t>
            </a:r>
            <a:r>
              <a:rPr lang="en-US" sz="3200" dirty="0" smtClean="0"/>
              <a:t>(Dealing with) </a:t>
            </a:r>
            <a:r>
              <a:rPr sz="3200" dirty="0" smtClean="0"/>
              <a:t>People</a:t>
            </a:r>
            <a:endParaRPr lang="en-US" sz="3200" dirty="0" smtClean="0"/>
          </a:p>
        </p:txBody>
      </p:sp>
      <p:sp>
        <p:nvSpPr>
          <p:cNvPr id="159" name="Shape 15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22</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Software varies</a:t>
            </a:r>
          </a:p>
        </p:txBody>
      </p:sp>
      <p:sp>
        <p:nvSpPr>
          <p:cNvPr id="165" name="Shape 165"/>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Size</a:t>
            </a:r>
            <a:endParaRPr sz="3200" dirty="0"/>
          </a:p>
          <a:p>
            <a:pPr lvl="0">
              <a:defRPr sz="1800">
                <a:solidFill>
                  <a:srgbClr val="000000"/>
                </a:solidFill>
              </a:defRPr>
            </a:pPr>
            <a:r>
              <a:rPr lang="en-US" sz="3200" dirty="0" smtClean="0"/>
              <a:t> </a:t>
            </a:r>
            <a:r>
              <a:rPr sz="3200" dirty="0" smtClean="0"/>
              <a:t>How </a:t>
            </a:r>
            <a:r>
              <a:rPr sz="3200" dirty="0"/>
              <a:t>humans interact with it</a:t>
            </a:r>
          </a:p>
          <a:p>
            <a:pPr lvl="0">
              <a:defRPr sz="1800">
                <a:solidFill>
                  <a:srgbClr val="000000"/>
                </a:solidFill>
              </a:defRPr>
            </a:pPr>
            <a:r>
              <a:rPr lang="en-US" sz="3200" dirty="0" smtClean="0"/>
              <a:t> </a:t>
            </a:r>
            <a:r>
              <a:rPr sz="3200" dirty="0" smtClean="0"/>
              <a:t>Requirements </a:t>
            </a:r>
            <a:r>
              <a:rPr sz="3200" dirty="0"/>
              <a:t>stability/knowledge</a:t>
            </a:r>
          </a:p>
          <a:p>
            <a:pPr lvl="0">
              <a:defRPr sz="1800">
                <a:solidFill>
                  <a:srgbClr val="000000"/>
                </a:solidFill>
              </a:defRPr>
            </a:pPr>
            <a:r>
              <a:rPr lang="en-US" sz="3200" dirty="0" smtClean="0"/>
              <a:t> </a:t>
            </a:r>
            <a:r>
              <a:rPr sz="3200" dirty="0" smtClean="0"/>
              <a:t>Need </a:t>
            </a:r>
            <a:r>
              <a:rPr sz="3200" dirty="0"/>
              <a:t>for reliability</a:t>
            </a:r>
          </a:p>
          <a:p>
            <a:pPr lvl="0">
              <a:defRPr sz="1800">
                <a:solidFill>
                  <a:srgbClr val="000000"/>
                </a:solidFill>
              </a:defRPr>
            </a:pPr>
            <a:r>
              <a:rPr lang="en-US" sz="3200" dirty="0" smtClean="0"/>
              <a:t> </a:t>
            </a:r>
            <a:r>
              <a:rPr sz="3200" dirty="0" smtClean="0"/>
              <a:t>Need </a:t>
            </a:r>
            <a:r>
              <a:rPr sz="3200" dirty="0"/>
              <a:t>for security</a:t>
            </a:r>
          </a:p>
          <a:p>
            <a:pPr lvl="0">
              <a:defRPr sz="1800">
                <a:solidFill>
                  <a:srgbClr val="000000"/>
                </a:solidFill>
              </a:defRPr>
            </a:pPr>
            <a:r>
              <a:rPr lang="en-US" sz="3200" dirty="0" smtClean="0"/>
              <a:t> </a:t>
            </a:r>
            <a:r>
              <a:rPr sz="3200" dirty="0" smtClean="0"/>
              <a:t>Portability</a:t>
            </a:r>
            <a:endParaRPr sz="3200" dirty="0"/>
          </a:p>
          <a:p>
            <a:pPr lvl="0">
              <a:defRPr sz="1800">
                <a:solidFill>
                  <a:srgbClr val="000000"/>
                </a:solidFill>
              </a:defRPr>
            </a:pPr>
            <a:r>
              <a:rPr lang="en-US" sz="3200" dirty="0" smtClean="0"/>
              <a:t> </a:t>
            </a:r>
            <a:r>
              <a:rPr sz="3200" dirty="0" smtClean="0"/>
              <a:t>Cost</a:t>
            </a:r>
            <a:endParaRPr sz="3200" dirty="0"/>
          </a:p>
        </p:txBody>
      </p:sp>
      <p:sp>
        <p:nvSpPr>
          <p:cNvPr id="163" name="Shape 16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23</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Microsoft </a:t>
            </a:r>
            <a:r>
              <a:rPr sz="4400" dirty="0" err="1"/>
              <a:t>Powerpoint</a:t>
            </a:r>
            <a:endParaRPr sz="4400" dirty="0"/>
          </a:p>
        </p:txBody>
      </p:sp>
      <p:sp>
        <p:nvSpPr>
          <p:cNvPr id="169" name="Shape 169"/>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Size</a:t>
            </a:r>
            <a:r>
              <a:rPr sz="3200" dirty="0"/>
              <a:t>: </a:t>
            </a:r>
            <a:r>
              <a:rPr sz="3200" i="1" dirty="0"/>
              <a:t>large</a:t>
            </a:r>
          </a:p>
          <a:p>
            <a:pPr lvl="0">
              <a:defRPr sz="1800">
                <a:solidFill>
                  <a:srgbClr val="000000"/>
                </a:solidFill>
              </a:defRPr>
            </a:pPr>
            <a:r>
              <a:rPr lang="en-US" sz="3200" dirty="0" smtClean="0"/>
              <a:t> </a:t>
            </a:r>
            <a:r>
              <a:rPr sz="3200" dirty="0" err="1" smtClean="0"/>
              <a:t>Interactiveness</a:t>
            </a:r>
            <a:r>
              <a:rPr sz="3200" dirty="0"/>
              <a:t>: </a:t>
            </a:r>
            <a:r>
              <a:rPr sz="3200" i="1" dirty="0"/>
              <a:t>high</a:t>
            </a:r>
          </a:p>
          <a:p>
            <a:pPr lvl="0">
              <a:defRPr sz="1800">
                <a:solidFill>
                  <a:srgbClr val="000000"/>
                </a:solidFill>
              </a:defRPr>
            </a:pPr>
            <a:r>
              <a:rPr lang="en-US" sz="3200" dirty="0" smtClean="0"/>
              <a:t> </a:t>
            </a:r>
            <a:r>
              <a:rPr sz="3200" dirty="0" smtClean="0"/>
              <a:t>Requirements</a:t>
            </a:r>
            <a:r>
              <a:rPr sz="3200" dirty="0"/>
              <a:t>: </a:t>
            </a:r>
            <a:r>
              <a:rPr sz="3200" i="1" dirty="0"/>
              <a:t>frequent new features</a:t>
            </a:r>
          </a:p>
          <a:p>
            <a:pPr lvl="0">
              <a:defRPr sz="1800">
                <a:solidFill>
                  <a:srgbClr val="000000"/>
                </a:solidFill>
              </a:defRPr>
            </a:pPr>
            <a:r>
              <a:rPr lang="en-US" sz="3200" dirty="0" smtClean="0"/>
              <a:t> </a:t>
            </a:r>
            <a:r>
              <a:rPr sz="3200" dirty="0" smtClean="0"/>
              <a:t>Reliability</a:t>
            </a:r>
            <a:r>
              <a:rPr sz="3200" dirty="0"/>
              <a:t>: </a:t>
            </a:r>
            <a:r>
              <a:rPr sz="3200" i="1" dirty="0"/>
              <a:t>moderate</a:t>
            </a:r>
          </a:p>
          <a:p>
            <a:pPr lvl="0">
              <a:defRPr sz="1800">
                <a:solidFill>
                  <a:srgbClr val="000000"/>
                </a:solidFill>
              </a:defRPr>
            </a:pPr>
            <a:r>
              <a:rPr lang="en-US" sz="3200" dirty="0" smtClean="0"/>
              <a:t> </a:t>
            </a:r>
            <a:r>
              <a:rPr sz="3200" dirty="0" smtClean="0"/>
              <a:t>Security</a:t>
            </a:r>
            <a:r>
              <a:rPr sz="3200" dirty="0"/>
              <a:t>: </a:t>
            </a:r>
            <a:r>
              <a:rPr sz="3200" i="1" dirty="0"/>
              <a:t>low</a:t>
            </a:r>
            <a:r>
              <a:rPr sz="3200" dirty="0"/>
              <a:t> (at least used to be)</a:t>
            </a:r>
          </a:p>
          <a:p>
            <a:pPr lvl="0">
              <a:defRPr sz="1800">
                <a:solidFill>
                  <a:srgbClr val="000000"/>
                </a:solidFill>
              </a:defRPr>
            </a:pPr>
            <a:r>
              <a:rPr lang="en-US" sz="3200" dirty="0" smtClean="0"/>
              <a:t> </a:t>
            </a:r>
            <a:r>
              <a:rPr sz="3200" dirty="0" smtClean="0"/>
              <a:t>Portability</a:t>
            </a:r>
            <a:r>
              <a:rPr sz="3200" dirty="0"/>
              <a:t>: </a:t>
            </a:r>
            <a:r>
              <a:rPr sz="3200" i="1" dirty="0"/>
              <a:t>high</a:t>
            </a:r>
          </a:p>
          <a:p>
            <a:pPr lvl="0">
              <a:defRPr sz="1800">
                <a:solidFill>
                  <a:srgbClr val="000000"/>
                </a:solidFill>
              </a:defRPr>
            </a:pPr>
            <a:r>
              <a:rPr lang="en-US" sz="3200" dirty="0" smtClean="0"/>
              <a:t> </a:t>
            </a:r>
            <a:r>
              <a:rPr sz="3200" dirty="0" smtClean="0"/>
              <a:t>Cost</a:t>
            </a:r>
            <a:r>
              <a:rPr sz="3200" dirty="0"/>
              <a:t>: </a:t>
            </a:r>
            <a:r>
              <a:rPr sz="3200" i="1" dirty="0"/>
              <a:t>high</a:t>
            </a:r>
          </a:p>
        </p:txBody>
      </p:sp>
      <p:sp>
        <p:nvSpPr>
          <p:cNvPr id="167" name="Shape 16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24</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Space shuttle software</a:t>
            </a:r>
          </a:p>
        </p:txBody>
      </p:sp>
      <p:sp>
        <p:nvSpPr>
          <p:cNvPr id="173" name="Shape 173"/>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Size</a:t>
            </a:r>
            <a:r>
              <a:rPr sz="3200" dirty="0"/>
              <a:t>: </a:t>
            </a:r>
            <a:r>
              <a:rPr sz="3200" i="1" dirty="0"/>
              <a:t>moderate to large</a:t>
            </a:r>
          </a:p>
          <a:p>
            <a:pPr lvl="0">
              <a:defRPr sz="1800">
                <a:solidFill>
                  <a:srgbClr val="000000"/>
                </a:solidFill>
              </a:defRPr>
            </a:pPr>
            <a:r>
              <a:rPr lang="en-US" sz="3200" dirty="0" smtClean="0"/>
              <a:t> </a:t>
            </a:r>
            <a:r>
              <a:rPr sz="3200" dirty="0" err="1" smtClean="0"/>
              <a:t>Interactiveness</a:t>
            </a:r>
            <a:r>
              <a:rPr sz="3200" dirty="0"/>
              <a:t>: </a:t>
            </a:r>
            <a:r>
              <a:rPr sz="3200" i="1" dirty="0"/>
              <a:t>low</a:t>
            </a:r>
          </a:p>
          <a:p>
            <a:pPr lvl="0">
              <a:defRPr sz="1800">
                <a:solidFill>
                  <a:srgbClr val="000000"/>
                </a:solidFill>
              </a:defRPr>
            </a:pPr>
            <a:r>
              <a:rPr lang="en-US" sz="3200" dirty="0" smtClean="0"/>
              <a:t> </a:t>
            </a:r>
            <a:r>
              <a:rPr sz="3200" dirty="0" smtClean="0"/>
              <a:t>Requirements</a:t>
            </a:r>
            <a:r>
              <a:rPr sz="3200" dirty="0"/>
              <a:t>: </a:t>
            </a:r>
            <a:r>
              <a:rPr sz="3200" i="1" dirty="0"/>
              <a:t>stable</a:t>
            </a:r>
          </a:p>
          <a:p>
            <a:pPr lvl="0">
              <a:defRPr sz="1800">
                <a:solidFill>
                  <a:srgbClr val="000000"/>
                </a:solidFill>
              </a:defRPr>
            </a:pPr>
            <a:r>
              <a:rPr lang="en-US" sz="3200" dirty="0" smtClean="0"/>
              <a:t> </a:t>
            </a:r>
            <a:r>
              <a:rPr sz="3200" dirty="0" smtClean="0"/>
              <a:t>Reliability</a:t>
            </a:r>
            <a:r>
              <a:rPr sz="3200" dirty="0"/>
              <a:t>: </a:t>
            </a:r>
            <a:r>
              <a:rPr sz="3200" i="1" dirty="0"/>
              <a:t>very high</a:t>
            </a:r>
          </a:p>
          <a:p>
            <a:pPr lvl="0">
              <a:defRPr sz="1800">
                <a:solidFill>
                  <a:srgbClr val="000000"/>
                </a:solidFill>
              </a:defRPr>
            </a:pPr>
            <a:r>
              <a:rPr lang="en-US" sz="3200" dirty="0" smtClean="0"/>
              <a:t> </a:t>
            </a:r>
            <a:r>
              <a:rPr sz="3200" dirty="0" smtClean="0"/>
              <a:t>Security</a:t>
            </a:r>
            <a:r>
              <a:rPr sz="3200" dirty="0"/>
              <a:t>: </a:t>
            </a:r>
            <a:r>
              <a:rPr sz="3200" i="1" dirty="0" smtClean="0"/>
              <a:t>low</a:t>
            </a:r>
            <a:r>
              <a:rPr lang="en-US" sz="3200" dirty="0" smtClean="0"/>
              <a:t> (at least for now)</a:t>
            </a:r>
            <a:endParaRPr sz="3200" dirty="0"/>
          </a:p>
          <a:p>
            <a:pPr lvl="0">
              <a:defRPr sz="1800">
                <a:solidFill>
                  <a:srgbClr val="000000"/>
                </a:solidFill>
              </a:defRPr>
            </a:pPr>
            <a:r>
              <a:rPr lang="en-US" sz="3200" dirty="0" smtClean="0"/>
              <a:t> </a:t>
            </a:r>
            <a:r>
              <a:rPr sz="3200" dirty="0" smtClean="0"/>
              <a:t>Portability</a:t>
            </a:r>
            <a:r>
              <a:rPr sz="3200" dirty="0"/>
              <a:t>: </a:t>
            </a:r>
            <a:r>
              <a:rPr sz="3200" i="1" dirty="0" smtClean="0"/>
              <a:t>low</a:t>
            </a:r>
            <a:r>
              <a:rPr lang="en-US" sz="3200" dirty="0" smtClean="0"/>
              <a:t> (until recently; see NASA’s CFS)</a:t>
            </a:r>
            <a:endParaRPr sz="3200" dirty="0"/>
          </a:p>
          <a:p>
            <a:pPr lvl="0">
              <a:defRPr sz="1800">
                <a:solidFill>
                  <a:srgbClr val="000000"/>
                </a:solidFill>
              </a:defRPr>
            </a:pPr>
            <a:r>
              <a:rPr lang="en-US" sz="3200" dirty="0" smtClean="0"/>
              <a:t> </a:t>
            </a:r>
            <a:r>
              <a:rPr sz="3200" dirty="0" smtClean="0"/>
              <a:t>Cost</a:t>
            </a:r>
            <a:r>
              <a:rPr sz="3200" dirty="0"/>
              <a:t>: </a:t>
            </a:r>
            <a:r>
              <a:rPr sz="3200" i="1" dirty="0"/>
              <a:t>high</a:t>
            </a:r>
          </a:p>
        </p:txBody>
      </p:sp>
      <p:sp>
        <p:nvSpPr>
          <p:cNvPr id="171" name="Shape 17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25</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Online shopping software</a:t>
            </a:r>
          </a:p>
        </p:txBody>
      </p:sp>
      <p:sp>
        <p:nvSpPr>
          <p:cNvPr id="177" name="Shape 177"/>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Size</a:t>
            </a:r>
            <a:r>
              <a:rPr sz="3200" dirty="0"/>
              <a:t>: </a:t>
            </a:r>
            <a:r>
              <a:rPr sz="3200" i="1" dirty="0"/>
              <a:t>moderate</a:t>
            </a:r>
          </a:p>
          <a:p>
            <a:pPr lvl="0">
              <a:defRPr sz="1800">
                <a:solidFill>
                  <a:srgbClr val="000000"/>
                </a:solidFill>
              </a:defRPr>
            </a:pPr>
            <a:r>
              <a:rPr lang="en-US" sz="3200" dirty="0" smtClean="0"/>
              <a:t> </a:t>
            </a:r>
            <a:r>
              <a:rPr sz="3200" dirty="0" err="1" smtClean="0"/>
              <a:t>Interactiveness</a:t>
            </a:r>
            <a:r>
              <a:rPr sz="3200" dirty="0"/>
              <a:t>: </a:t>
            </a:r>
            <a:r>
              <a:rPr sz="3200" i="1" dirty="0"/>
              <a:t>high</a:t>
            </a:r>
          </a:p>
          <a:p>
            <a:pPr lvl="0">
              <a:defRPr sz="1800">
                <a:solidFill>
                  <a:srgbClr val="000000"/>
                </a:solidFill>
              </a:defRPr>
            </a:pPr>
            <a:r>
              <a:rPr lang="en-US" sz="3200" dirty="0" smtClean="0"/>
              <a:t> </a:t>
            </a:r>
            <a:r>
              <a:rPr sz="3200" dirty="0" smtClean="0"/>
              <a:t>Requirements</a:t>
            </a:r>
            <a:r>
              <a:rPr sz="3200" dirty="0"/>
              <a:t>: </a:t>
            </a:r>
            <a:r>
              <a:rPr sz="3200" i="1" dirty="0"/>
              <a:t>frequent new features</a:t>
            </a:r>
          </a:p>
          <a:p>
            <a:pPr lvl="0">
              <a:defRPr sz="1800">
                <a:solidFill>
                  <a:srgbClr val="000000"/>
                </a:solidFill>
              </a:defRPr>
            </a:pPr>
            <a:r>
              <a:rPr lang="en-US" sz="3200" dirty="0" smtClean="0"/>
              <a:t> </a:t>
            </a:r>
            <a:r>
              <a:rPr sz="3200" dirty="0" smtClean="0"/>
              <a:t>Reliability</a:t>
            </a:r>
            <a:r>
              <a:rPr sz="3200" dirty="0"/>
              <a:t>: </a:t>
            </a:r>
            <a:r>
              <a:rPr sz="3200" i="1" dirty="0"/>
              <a:t>high</a:t>
            </a:r>
          </a:p>
          <a:p>
            <a:pPr lvl="0">
              <a:defRPr sz="1800">
                <a:solidFill>
                  <a:srgbClr val="000000"/>
                </a:solidFill>
              </a:defRPr>
            </a:pPr>
            <a:r>
              <a:rPr lang="en-US" sz="3200" dirty="0" smtClean="0"/>
              <a:t> </a:t>
            </a:r>
            <a:r>
              <a:rPr sz="3200" dirty="0" smtClean="0"/>
              <a:t>Security</a:t>
            </a:r>
            <a:r>
              <a:rPr sz="3200" dirty="0"/>
              <a:t>: </a:t>
            </a:r>
            <a:r>
              <a:rPr sz="3200" i="1" dirty="0"/>
              <a:t>high</a:t>
            </a:r>
          </a:p>
          <a:p>
            <a:pPr lvl="0">
              <a:defRPr sz="1800">
                <a:solidFill>
                  <a:srgbClr val="000000"/>
                </a:solidFill>
              </a:defRPr>
            </a:pPr>
            <a:r>
              <a:rPr lang="en-US" sz="3200" dirty="0" smtClean="0"/>
              <a:t> </a:t>
            </a:r>
            <a:r>
              <a:rPr sz="3200" dirty="0" smtClean="0"/>
              <a:t>Portability</a:t>
            </a:r>
            <a:r>
              <a:rPr sz="3200" dirty="0"/>
              <a:t>: </a:t>
            </a:r>
            <a:r>
              <a:rPr sz="3200" i="1" dirty="0"/>
              <a:t>low</a:t>
            </a:r>
          </a:p>
          <a:p>
            <a:pPr lvl="0">
              <a:defRPr sz="1800">
                <a:solidFill>
                  <a:srgbClr val="000000"/>
                </a:solidFill>
              </a:defRPr>
            </a:pPr>
            <a:r>
              <a:rPr lang="en-US" sz="3200" dirty="0" smtClean="0"/>
              <a:t> </a:t>
            </a:r>
            <a:r>
              <a:rPr sz="3200" dirty="0" smtClean="0"/>
              <a:t>Cost</a:t>
            </a:r>
            <a:r>
              <a:rPr sz="3200" dirty="0"/>
              <a:t>: </a:t>
            </a:r>
            <a:r>
              <a:rPr sz="3200" i="1" dirty="0"/>
              <a:t>low</a:t>
            </a:r>
          </a:p>
        </p:txBody>
      </p:sp>
      <p:sp>
        <p:nvSpPr>
          <p:cNvPr id="175" name="Shape 17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26</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Your example</a:t>
            </a:r>
          </a:p>
        </p:txBody>
      </p:sp>
      <p:sp>
        <p:nvSpPr>
          <p:cNvPr id="181" name="Shape 181"/>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Size</a:t>
            </a:r>
            <a:r>
              <a:rPr sz="3200" dirty="0"/>
              <a:t>:</a:t>
            </a:r>
          </a:p>
          <a:p>
            <a:pPr lvl="0">
              <a:defRPr sz="1800">
                <a:solidFill>
                  <a:srgbClr val="000000"/>
                </a:solidFill>
              </a:defRPr>
            </a:pPr>
            <a:r>
              <a:rPr lang="en-US" sz="3200" dirty="0" smtClean="0"/>
              <a:t> </a:t>
            </a:r>
            <a:r>
              <a:rPr sz="3200" dirty="0" err="1" smtClean="0"/>
              <a:t>Interactiveness</a:t>
            </a:r>
            <a:r>
              <a:rPr sz="3200" dirty="0"/>
              <a:t>:</a:t>
            </a:r>
          </a:p>
          <a:p>
            <a:pPr lvl="0">
              <a:defRPr sz="1800">
                <a:solidFill>
                  <a:srgbClr val="000000"/>
                </a:solidFill>
              </a:defRPr>
            </a:pPr>
            <a:r>
              <a:rPr lang="en-US" sz="3200" dirty="0" smtClean="0"/>
              <a:t> </a:t>
            </a:r>
            <a:r>
              <a:rPr sz="3200" dirty="0" smtClean="0"/>
              <a:t>Requirements</a:t>
            </a:r>
            <a:r>
              <a:rPr sz="3200" dirty="0"/>
              <a:t>:</a:t>
            </a:r>
          </a:p>
          <a:p>
            <a:pPr lvl="0">
              <a:defRPr sz="1800">
                <a:solidFill>
                  <a:srgbClr val="000000"/>
                </a:solidFill>
              </a:defRPr>
            </a:pPr>
            <a:r>
              <a:rPr lang="en-US" sz="3200" dirty="0" smtClean="0"/>
              <a:t> </a:t>
            </a:r>
            <a:r>
              <a:rPr sz="3200" dirty="0" smtClean="0"/>
              <a:t>Reliability</a:t>
            </a:r>
            <a:r>
              <a:rPr sz="3200" dirty="0"/>
              <a:t>:</a:t>
            </a:r>
          </a:p>
          <a:p>
            <a:pPr lvl="0">
              <a:defRPr sz="1800">
                <a:solidFill>
                  <a:srgbClr val="000000"/>
                </a:solidFill>
              </a:defRPr>
            </a:pPr>
            <a:r>
              <a:rPr lang="en-US" sz="3200" dirty="0" smtClean="0"/>
              <a:t> </a:t>
            </a:r>
            <a:r>
              <a:rPr sz="3200" dirty="0" smtClean="0"/>
              <a:t>Security</a:t>
            </a:r>
            <a:r>
              <a:rPr sz="3200" dirty="0"/>
              <a:t>:</a:t>
            </a:r>
          </a:p>
          <a:p>
            <a:pPr lvl="0">
              <a:defRPr sz="1800">
                <a:solidFill>
                  <a:srgbClr val="000000"/>
                </a:solidFill>
              </a:defRPr>
            </a:pPr>
            <a:r>
              <a:rPr lang="en-US" sz="3200" dirty="0" smtClean="0"/>
              <a:t> </a:t>
            </a:r>
            <a:r>
              <a:rPr sz="3200" dirty="0" smtClean="0"/>
              <a:t>Portability</a:t>
            </a:r>
            <a:r>
              <a:rPr sz="3200" dirty="0"/>
              <a:t>:</a:t>
            </a:r>
          </a:p>
          <a:p>
            <a:pPr lvl="0">
              <a:defRPr sz="1800">
                <a:solidFill>
                  <a:srgbClr val="000000"/>
                </a:solidFill>
              </a:defRPr>
            </a:pPr>
            <a:r>
              <a:rPr lang="en-US" sz="3200" dirty="0" smtClean="0"/>
              <a:t> </a:t>
            </a:r>
            <a:r>
              <a:rPr sz="3200" dirty="0" smtClean="0"/>
              <a:t>Cost</a:t>
            </a:r>
            <a:r>
              <a:rPr sz="3200" dirty="0"/>
              <a:t>:</a:t>
            </a:r>
          </a:p>
        </p:txBody>
      </p:sp>
      <p:sp>
        <p:nvSpPr>
          <p:cNvPr id="179" name="Shape 17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27</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Software process</a:t>
            </a:r>
          </a:p>
        </p:txBody>
      </p:sp>
      <p:sp>
        <p:nvSpPr>
          <p:cNvPr id="185" name="Shape 185"/>
          <p:cNvSpPr>
            <a:spLocks noGrp="1"/>
          </p:cNvSpPr>
          <p:nvPr>
            <p:ph idx="1"/>
          </p:nvPr>
        </p:nvSpPr>
        <p:spPr>
          <a:xfrm>
            <a:off x="457200" y="1885950"/>
            <a:ext cx="8099659" cy="4171950"/>
          </a:xfrm>
          <a:prstGeom prst="rect">
            <a:avLst/>
          </a:prstGeom>
        </p:spPr>
        <p:txBody>
          <a:bodyPr>
            <a:normAutofit lnSpcReduction="10000"/>
          </a:bodyPr>
          <a:lstStyle/>
          <a:p>
            <a:pPr lvl="0">
              <a:defRPr sz="1800">
                <a:solidFill>
                  <a:srgbClr val="000000"/>
                </a:solidFill>
              </a:defRPr>
            </a:pPr>
            <a:r>
              <a:rPr lang="en-US" sz="3200" dirty="0" smtClean="0"/>
              <a:t> IEEE 1074 (standard for developing software life cycle processes):</a:t>
            </a:r>
          </a:p>
          <a:p>
            <a:pPr lvl="1">
              <a:defRPr sz="1800">
                <a:solidFill>
                  <a:srgbClr val="000000"/>
                </a:solidFill>
              </a:defRPr>
            </a:pPr>
            <a:r>
              <a:rPr lang="en-US" sz="2900" dirty="0" smtClean="0"/>
              <a:t>“A set of </a:t>
            </a:r>
            <a:r>
              <a:rPr lang="en-US" sz="2900" dirty="0" smtClean="0">
                <a:solidFill>
                  <a:srgbClr val="FF0000"/>
                </a:solidFill>
              </a:rPr>
              <a:t>activities</a:t>
            </a:r>
            <a:r>
              <a:rPr lang="en-US" sz="2900" dirty="0" smtClean="0"/>
              <a:t> performed towards a specific purpose”</a:t>
            </a:r>
          </a:p>
          <a:p>
            <a:pPr lvl="0">
              <a:defRPr sz="1800">
                <a:solidFill>
                  <a:srgbClr val="000000"/>
                </a:solidFill>
              </a:defRPr>
            </a:pPr>
            <a:r>
              <a:rPr lang="en-US" sz="3200" dirty="0" smtClean="0"/>
              <a:t> </a:t>
            </a:r>
            <a:r>
              <a:rPr sz="3200" dirty="0" smtClean="0"/>
              <a:t>Pressman</a:t>
            </a:r>
            <a:r>
              <a:rPr lang="en-US" sz="3200" dirty="0" smtClean="0"/>
              <a:t>:</a:t>
            </a:r>
          </a:p>
          <a:p>
            <a:pPr lvl="1">
              <a:defRPr sz="1800">
                <a:solidFill>
                  <a:srgbClr val="000000"/>
                </a:solidFill>
              </a:defRPr>
            </a:pPr>
            <a:r>
              <a:rPr sz="2900" dirty="0" smtClean="0"/>
              <a:t>“A </a:t>
            </a:r>
            <a:r>
              <a:rPr sz="2900" dirty="0"/>
              <a:t>framework for the tasks that are required to build high-quality software”</a:t>
            </a:r>
          </a:p>
          <a:p>
            <a:pPr lvl="0">
              <a:defRPr sz="1800">
                <a:solidFill>
                  <a:srgbClr val="000000"/>
                </a:solidFill>
              </a:defRPr>
            </a:pPr>
            <a:r>
              <a:rPr lang="en-US" sz="3200" dirty="0" smtClean="0"/>
              <a:t> </a:t>
            </a:r>
            <a:r>
              <a:rPr sz="3200" dirty="0" smtClean="0"/>
              <a:t>Johnson:</a:t>
            </a:r>
            <a:endParaRPr lang="en-US" sz="3200" dirty="0" smtClean="0"/>
          </a:p>
          <a:p>
            <a:pPr lvl="1">
              <a:defRPr sz="1800">
                <a:solidFill>
                  <a:srgbClr val="000000"/>
                </a:solidFill>
              </a:defRPr>
            </a:pPr>
            <a:r>
              <a:rPr sz="2900" dirty="0" smtClean="0"/>
              <a:t>“</a:t>
            </a:r>
            <a:r>
              <a:rPr sz="2900" dirty="0"/>
              <a:t>The steps a particular group follows to develop software</a:t>
            </a:r>
            <a:r>
              <a:rPr sz="2900" dirty="0" smtClean="0"/>
              <a:t>”</a:t>
            </a:r>
            <a:endParaRPr sz="2900" dirty="0"/>
          </a:p>
        </p:txBody>
      </p:sp>
      <p:sp>
        <p:nvSpPr>
          <p:cNvPr id="183" name="Shape 18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28</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Activities in IEEE 1074 (1)</a:t>
            </a:r>
          </a:p>
        </p:txBody>
      </p:sp>
      <p:sp>
        <p:nvSpPr>
          <p:cNvPr id="188" name="Shape 188"/>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Project </a:t>
            </a:r>
            <a:r>
              <a:rPr sz="3200" dirty="0"/>
              <a:t>Management</a:t>
            </a:r>
          </a:p>
          <a:p>
            <a:pPr marL="742950" lvl="1" indent="-285750">
              <a:spcBef>
                <a:spcPts val="600"/>
              </a:spcBef>
              <a:defRPr sz="1800">
                <a:solidFill>
                  <a:srgbClr val="000000"/>
                </a:solidFill>
              </a:defRPr>
            </a:pPr>
            <a:r>
              <a:rPr sz="2800" dirty="0"/>
              <a:t>Project initiation</a:t>
            </a:r>
          </a:p>
          <a:p>
            <a:pPr marL="742950" lvl="1" indent="-285750">
              <a:spcBef>
                <a:spcPts val="600"/>
              </a:spcBef>
              <a:defRPr sz="1800">
                <a:solidFill>
                  <a:srgbClr val="000000"/>
                </a:solidFill>
              </a:defRPr>
            </a:pPr>
            <a:r>
              <a:rPr sz="2800" dirty="0"/>
              <a:t>Project monitoring and control</a:t>
            </a:r>
          </a:p>
          <a:p>
            <a:pPr marL="742950" lvl="1" indent="-285750">
              <a:spcBef>
                <a:spcPts val="600"/>
              </a:spcBef>
              <a:defRPr sz="1800">
                <a:solidFill>
                  <a:srgbClr val="000000"/>
                </a:solidFill>
              </a:defRPr>
            </a:pPr>
            <a:r>
              <a:rPr sz="2800" dirty="0"/>
              <a:t>Software quality management</a:t>
            </a:r>
          </a:p>
          <a:p>
            <a:pPr lvl="0">
              <a:defRPr sz="1800">
                <a:solidFill>
                  <a:srgbClr val="000000"/>
                </a:solidFill>
              </a:defRPr>
            </a:pPr>
            <a:r>
              <a:rPr lang="en-US" sz="3200" dirty="0" smtClean="0"/>
              <a:t> </a:t>
            </a:r>
            <a:r>
              <a:rPr sz="3200" dirty="0" smtClean="0"/>
              <a:t>Development</a:t>
            </a:r>
            <a:endParaRPr sz="3200" dirty="0"/>
          </a:p>
          <a:p>
            <a:pPr marL="742950" lvl="1" indent="-285750">
              <a:spcBef>
                <a:spcPts val="600"/>
              </a:spcBef>
              <a:defRPr sz="1800">
                <a:solidFill>
                  <a:srgbClr val="000000"/>
                </a:solidFill>
              </a:defRPr>
            </a:pPr>
            <a:r>
              <a:rPr sz="2800" dirty="0"/>
              <a:t>Requirements</a:t>
            </a:r>
          </a:p>
          <a:p>
            <a:pPr marL="742950" lvl="1" indent="-285750">
              <a:spcBef>
                <a:spcPts val="600"/>
              </a:spcBef>
              <a:defRPr sz="1800">
                <a:solidFill>
                  <a:srgbClr val="000000"/>
                </a:solidFill>
              </a:defRPr>
            </a:pPr>
            <a:r>
              <a:rPr sz="2800" dirty="0"/>
              <a:t>Design</a:t>
            </a:r>
          </a:p>
          <a:p>
            <a:pPr marL="742950" lvl="1" indent="-285750">
              <a:spcBef>
                <a:spcPts val="600"/>
              </a:spcBef>
              <a:defRPr sz="1800">
                <a:solidFill>
                  <a:srgbClr val="000000"/>
                </a:solidFill>
              </a:defRPr>
            </a:pPr>
            <a:r>
              <a:rPr sz="2800" dirty="0"/>
              <a:t>Implementation</a:t>
            </a:r>
          </a:p>
        </p:txBody>
      </p:sp>
      <p:sp>
        <p:nvSpPr>
          <p:cNvPr id="189" name="Shape 18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29</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Recent past course staff</a:t>
            </a:r>
          </a:p>
        </p:txBody>
      </p:sp>
      <p:sp>
        <p:nvSpPr>
          <p:cNvPr id="56" name="Shape 56"/>
          <p:cNvSpPr>
            <a:spLocks noGrp="1"/>
          </p:cNvSpPr>
          <p:nvPr>
            <p:ph idx="1"/>
          </p:nvPr>
        </p:nvSpPr>
        <p:spPr>
          <a:xfrm>
            <a:off x="457200" y="1600200"/>
            <a:ext cx="7941449" cy="5105400"/>
          </a:xfrm>
          <a:prstGeom prst="rect">
            <a:avLst/>
          </a:prstGeom>
        </p:spPr>
        <p:txBody>
          <a:bodyPr>
            <a:normAutofit lnSpcReduction="10000"/>
          </a:bodyPr>
          <a:lstStyle/>
          <a:p>
            <a:pPr lvl="0">
              <a:lnSpc>
                <a:spcPct val="90000"/>
              </a:lnSpc>
              <a:spcBef>
                <a:spcPts val="600"/>
              </a:spcBef>
              <a:defRPr sz="1800">
                <a:solidFill>
                  <a:srgbClr val="000000"/>
                </a:solidFill>
              </a:defRPr>
            </a:pPr>
            <a:r>
              <a:rPr lang="en-US" sz="2900" dirty="0" smtClean="0">
                <a:solidFill>
                  <a:srgbClr val="003C7D"/>
                </a:solidFill>
              </a:rPr>
              <a:t> </a:t>
            </a:r>
            <a:r>
              <a:rPr sz="2900" dirty="0" smtClean="0"/>
              <a:t>Instructors</a:t>
            </a:r>
            <a:endParaRPr lang="en-US" sz="2900" dirty="0" smtClean="0"/>
          </a:p>
          <a:p>
            <a:pPr lvl="1">
              <a:lnSpc>
                <a:spcPct val="90000"/>
              </a:lnSpc>
              <a:spcBef>
                <a:spcPts val="600"/>
              </a:spcBef>
              <a:defRPr sz="1800">
                <a:solidFill>
                  <a:srgbClr val="000000"/>
                </a:solidFill>
              </a:defRPr>
            </a:pPr>
            <a:r>
              <a:rPr sz="2400" dirty="0" smtClean="0"/>
              <a:t>Tao </a:t>
            </a:r>
            <a:r>
              <a:rPr sz="2400" dirty="0" err="1"/>
              <a:t>Xie</a:t>
            </a:r>
            <a:r>
              <a:rPr sz="2400" dirty="0"/>
              <a:t>, </a:t>
            </a:r>
            <a:r>
              <a:rPr sz="2400" dirty="0" err="1"/>
              <a:t>Darko</a:t>
            </a:r>
            <a:r>
              <a:rPr sz="2400" dirty="0"/>
              <a:t> </a:t>
            </a:r>
            <a:r>
              <a:rPr sz="2400" dirty="0" err="1"/>
              <a:t>Marinov</a:t>
            </a:r>
            <a:r>
              <a:rPr sz="2400" dirty="0"/>
              <a:t>, Danny Dig, Ralph Johnson</a:t>
            </a:r>
          </a:p>
          <a:p>
            <a:pPr lvl="0">
              <a:lnSpc>
                <a:spcPct val="90000"/>
              </a:lnSpc>
              <a:spcBef>
                <a:spcPts val="600"/>
              </a:spcBef>
              <a:defRPr sz="1800">
                <a:solidFill>
                  <a:srgbClr val="000000"/>
                </a:solidFill>
              </a:defRPr>
            </a:pPr>
            <a:r>
              <a:rPr lang="en-US" sz="2900" dirty="0" smtClean="0"/>
              <a:t> </a:t>
            </a:r>
            <a:r>
              <a:rPr sz="2900" dirty="0" smtClean="0"/>
              <a:t>TAs</a:t>
            </a:r>
            <a:endParaRPr sz="2900" dirty="0"/>
          </a:p>
          <a:p>
            <a:pPr marL="742950" lvl="1" indent="-285750">
              <a:lnSpc>
                <a:spcPct val="90000"/>
              </a:lnSpc>
              <a:spcBef>
                <a:spcPts val="600"/>
              </a:spcBef>
              <a:defRPr sz="1800">
                <a:solidFill>
                  <a:srgbClr val="000000"/>
                </a:solidFill>
              </a:defRPr>
            </a:pPr>
            <a:r>
              <a:rPr lang="en-US" sz="2500" dirty="0" smtClean="0"/>
              <a:t>August Shi, Farah Hariri, </a:t>
            </a:r>
            <a:r>
              <a:rPr lang="en-US" sz="2500" dirty="0" err="1" smtClean="0"/>
              <a:t>Semih</a:t>
            </a:r>
            <a:r>
              <a:rPr lang="en-US" sz="2500" dirty="0" smtClean="0"/>
              <a:t> </a:t>
            </a:r>
            <a:r>
              <a:rPr lang="en-US" sz="2500" dirty="0" err="1" smtClean="0"/>
              <a:t>Okur</a:t>
            </a:r>
            <a:r>
              <a:rPr lang="en-US" sz="2500" dirty="0" smtClean="0"/>
              <a:t>, </a:t>
            </a:r>
            <a:r>
              <a:rPr lang="en-US" sz="2500" dirty="0" err="1" smtClean="0"/>
              <a:t>Wenbo</a:t>
            </a:r>
            <a:r>
              <a:rPr lang="en-US" sz="2500" dirty="0" smtClean="0"/>
              <a:t> Yu, Qian Cheng</a:t>
            </a:r>
          </a:p>
          <a:p>
            <a:pPr marL="742950" lvl="1" indent="-285750">
              <a:lnSpc>
                <a:spcPct val="90000"/>
              </a:lnSpc>
              <a:spcBef>
                <a:spcPts val="600"/>
              </a:spcBef>
              <a:defRPr sz="1800">
                <a:solidFill>
                  <a:srgbClr val="000000"/>
                </a:solidFill>
              </a:defRPr>
            </a:pPr>
            <a:r>
              <a:rPr sz="2500" dirty="0" err="1" smtClean="0"/>
              <a:t>Boyang</a:t>
            </a:r>
            <a:r>
              <a:rPr sz="2500" dirty="0" smtClean="0"/>
              <a:t> </a:t>
            </a:r>
            <a:r>
              <a:rPr sz="2500" dirty="0"/>
              <a:t>Peng, Shy-</a:t>
            </a:r>
            <a:r>
              <a:rPr sz="2500" dirty="0" err="1"/>
              <a:t>Yauer</a:t>
            </a:r>
            <a:r>
              <a:rPr sz="2500" dirty="0"/>
              <a:t> Lin, David (Wei) Yang, </a:t>
            </a:r>
            <a:r>
              <a:rPr sz="2500" dirty="0" err="1"/>
              <a:t>Jingning</a:t>
            </a:r>
            <a:r>
              <a:rPr sz="2500" dirty="0"/>
              <a:t> Zhang</a:t>
            </a:r>
          </a:p>
          <a:p>
            <a:pPr marL="742950" lvl="1" indent="-285750">
              <a:lnSpc>
                <a:spcPct val="90000"/>
              </a:lnSpc>
              <a:spcBef>
                <a:spcPts val="600"/>
              </a:spcBef>
              <a:defRPr sz="1800">
                <a:solidFill>
                  <a:srgbClr val="000000"/>
                </a:solidFill>
              </a:defRPr>
            </a:pPr>
            <a:r>
              <a:rPr sz="2500" dirty="0" err="1"/>
              <a:t>Owolabi</a:t>
            </a:r>
            <a:r>
              <a:rPr sz="2500" dirty="0"/>
              <a:t> </a:t>
            </a:r>
            <a:r>
              <a:rPr sz="2500" dirty="0" err="1"/>
              <a:t>Legunsen</a:t>
            </a:r>
            <a:r>
              <a:rPr sz="2500" dirty="0"/>
              <a:t>, </a:t>
            </a:r>
            <a:r>
              <a:rPr sz="2500" dirty="0" err="1"/>
              <a:t>Amarin</a:t>
            </a:r>
            <a:r>
              <a:rPr sz="2500" dirty="0"/>
              <a:t> </a:t>
            </a:r>
            <a:r>
              <a:rPr sz="2500" dirty="0" err="1"/>
              <a:t>Phaosawasdi</a:t>
            </a:r>
            <a:r>
              <a:rPr sz="2500" dirty="0"/>
              <a:t>, </a:t>
            </a:r>
            <a:r>
              <a:rPr sz="2500" dirty="0" err="1"/>
              <a:t>Xiaoyu</a:t>
            </a:r>
            <a:r>
              <a:rPr sz="2500" dirty="0"/>
              <a:t> Chen, </a:t>
            </a:r>
            <a:r>
              <a:rPr sz="2500" dirty="0" err="1"/>
              <a:t>Dasgupta</a:t>
            </a:r>
            <a:r>
              <a:rPr sz="2500" dirty="0"/>
              <a:t>, Sandeep</a:t>
            </a:r>
          </a:p>
          <a:p>
            <a:pPr marL="742950" lvl="1" indent="-285750">
              <a:lnSpc>
                <a:spcPct val="90000"/>
              </a:lnSpc>
              <a:spcBef>
                <a:spcPts val="600"/>
              </a:spcBef>
              <a:defRPr sz="1800">
                <a:solidFill>
                  <a:srgbClr val="000000"/>
                </a:solidFill>
              </a:defRPr>
            </a:pPr>
            <a:r>
              <a:rPr sz="2500" dirty="0"/>
              <a:t>Caius </a:t>
            </a:r>
            <a:r>
              <a:rPr sz="2500" dirty="0" err="1"/>
              <a:t>Brindescu</a:t>
            </a:r>
            <a:r>
              <a:rPr sz="2500" dirty="0"/>
              <a:t>, Nick Chen, Samira </a:t>
            </a:r>
            <a:r>
              <a:rPr sz="2500" dirty="0" err="1"/>
              <a:t>Tasharofi</a:t>
            </a:r>
            <a:endParaRPr sz="2500" dirty="0"/>
          </a:p>
          <a:p>
            <a:pPr marL="742950" lvl="1" indent="-285750">
              <a:lnSpc>
                <a:spcPct val="90000"/>
              </a:lnSpc>
              <a:spcBef>
                <a:spcPts val="600"/>
              </a:spcBef>
              <a:defRPr sz="1800">
                <a:solidFill>
                  <a:srgbClr val="000000"/>
                </a:solidFill>
              </a:defRPr>
            </a:pPr>
            <a:r>
              <a:rPr sz="2500" dirty="0"/>
              <a:t>Rajesh Kumar, Yun Young Lee, Cosmin </a:t>
            </a:r>
            <a:r>
              <a:rPr sz="2500" dirty="0" err="1"/>
              <a:t>Radoi</a:t>
            </a:r>
            <a:r>
              <a:rPr sz="2500" dirty="0"/>
              <a:t>, Shin </a:t>
            </a:r>
            <a:r>
              <a:rPr sz="2500" dirty="0" err="1"/>
              <a:t>Hwei</a:t>
            </a:r>
            <a:r>
              <a:rPr sz="2500" dirty="0"/>
              <a:t> Tan</a:t>
            </a:r>
          </a:p>
          <a:p>
            <a:pPr lvl="0">
              <a:lnSpc>
                <a:spcPct val="90000"/>
              </a:lnSpc>
              <a:spcBef>
                <a:spcPts val="600"/>
              </a:spcBef>
              <a:defRPr sz="1800">
                <a:solidFill>
                  <a:srgbClr val="000000"/>
                </a:solidFill>
              </a:defRPr>
            </a:pPr>
            <a:r>
              <a:rPr lang="en-US" sz="2900" dirty="0" smtClean="0"/>
              <a:t> </a:t>
            </a:r>
            <a:r>
              <a:rPr sz="2900" dirty="0" smtClean="0"/>
              <a:t>We’ll </a:t>
            </a:r>
            <a:r>
              <a:rPr sz="2900" dirty="0"/>
              <a:t>be building on their material</a:t>
            </a:r>
          </a:p>
        </p:txBody>
      </p:sp>
      <p:sp>
        <p:nvSpPr>
          <p:cNvPr id="57" name="Shape 5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Activities in IEEE 1074 (2)</a:t>
            </a:r>
          </a:p>
        </p:txBody>
      </p:sp>
      <p:sp>
        <p:nvSpPr>
          <p:cNvPr id="192" name="Shape 192"/>
          <p:cNvSpPr>
            <a:spLocks noGrp="1"/>
          </p:cNvSpPr>
          <p:nvPr>
            <p:ph idx="1"/>
          </p:nvPr>
        </p:nvSpPr>
        <p:spPr>
          <a:xfrm>
            <a:off x="457200" y="1600200"/>
            <a:ext cx="8229600" cy="4724400"/>
          </a:xfrm>
          <a:prstGeom prst="rect">
            <a:avLst/>
          </a:prstGeom>
        </p:spPr>
        <p:txBody>
          <a:bodyPr>
            <a:normAutofit/>
          </a:bodyPr>
          <a:lstStyle/>
          <a:p>
            <a:pPr lvl="0">
              <a:lnSpc>
                <a:spcPct val="90000"/>
              </a:lnSpc>
              <a:defRPr sz="1800">
                <a:solidFill>
                  <a:srgbClr val="000000"/>
                </a:solidFill>
              </a:defRPr>
            </a:pPr>
            <a:r>
              <a:rPr lang="en-US" sz="3200" dirty="0" smtClean="0"/>
              <a:t> </a:t>
            </a:r>
            <a:r>
              <a:rPr sz="3200" dirty="0" smtClean="0"/>
              <a:t>Post-development</a:t>
            </a:r>
            <a:endParaRPr sz="3200" dirty="0"/>
          </a:p>
          <a:p>
            <a:pPr marL="742950" lvl="1" indent="-285750">
              <a:lnSpc>
                <a:spcPct val="90000"/>
              </a:lnSpc>
              <a:spcBef>
                <a:spcPts val="600"/>
              </a:spcBef>
              <a:defRPr sz="1800">
                <a:solidFill>
                  <a:srgbClr val="000000"/>
                </a:solidFill>
              </a:defRPr>
            </a:pPr>
            <a:r>
              <a:rPr sz="2800" dirty="0"/>
              <a:t>Installation</a:t>
            </a:r>
          </a:p>
          <a:p>
            <a:pPr marL="742950" lvl="1" indent="-285750">
              <a:lnSpc>
                <a:spcPct val="90000"/>
              </a:lnSpc>
              <a:spcBef>
                <a:spcPts val="600"/>
              </a:spcBef>
              <a:defRPr sz="1800">
                <a:solidFill>
                  <a:srgbClr val="000000"/>
                </a:solidFill>
              </a:defRPr>
            </a:pPr>
            <a:r>
              <a:rPr sz="2800" dirty="0"/>
              <a:t>Operation and support</a:t>
            </a:r>
          </a:p>
          <a:p>
            <a:pPr marL="742950" lvl="1" indent="-285750">
              <a:lnSpc>
                <a:spcPct val="90000"/>
              </a:lnSpc>
              <a:spcBef>
                <a:spcPts val="600"/>
              </a:spcBef>
              <a:defRPr sz="1800">
                <a:solidFill>
                  <a:srgbClr val="000000"/>
                </a:solidFill>
              </a:defRPr>
            </a:pPr>
            <a:r>
              <a:rPr sz="2800" dirty="0"/>
              <a:t>Maintenance</a:t>
            </a:r>
          </a:p>
          <a:p>
            <a:pPr marL="742950" lvl="1" indent="-285750">
              <a:lnSpc>
                <a:spcPct val="90000"/>
              </a:lnSpc>
              <a:spcBef>
                <a:spcPts val="600"/>
              </a:spcBef>
              <a:defRPr sz="1800">
                <a:solidFill>
                  <a:srgbClr val="000000"/>
                </a:solidFill>
              </a:defRPr>
            </a:pPr>
            <a:r>
              <a:rPr sz="2800" dirty="0"/>
              <a:t>Retirement</a:t>
            </a:r>
          </a:p>
          <a:p>
            <a:pPr lvl="0">
              <a:lnSpc>
                <a:spcPct val="90000"/>
              </a:lnSpc>
              <a:defRPr sz="1800">
                <a:solidFill>
                  <a:srgbClr val="000000"/>
                </a:solidFill>
              </a:defRPr>
            </a:pPr>
            <a:r>
              <a:rPr lang="en-US" sz="3200" dirty="0" smtClean="0"/>
              <a:t> </a:t>
            </a:r>
            <a:r>
              <a:rPr sz="3200" dirty="0" smtClean="0"/>
              <a:t>Integral </a:t>
            </a:r>
            <a:r>
              <a:rPr sz="3200" dirty="0"/>
              <a:t>processes</a:t>
            </a:r>
          </a:p>
          <a:p>
            <a:pPr marL="742950" lvl="1" indent="-285750">
              <a:lnSpc>
                <a:spcPct val="90000"/>
              </a:lnSpc>
              <a:spcBef>
                <a:spcPts val="600"/>
              </a:spcBef>
              <a:defRPr sz="1800">
                <a:solidFill>
                  <a:srgbClr val="000000"/>
                </a:solidFill>
              </a:defRPr>
            </a:pPr>
            <a:r>
              <a:rPr sz="2800" dirty="0"/>
              <a:t>Verification and validation</a:t>
            </a:r>
          </a:p>
          <a:p>
            <a:pPr marL="742950" lvl="1" indent="-285750">
              <a:lnSpc>
                <a:spcPct val="90000"/>
              </a:lnSpc>
              <a:spcBef>
                <a:spcPts val="600"/>
              </a:spcBef>
              <a:defRPr sz="1800">
                <a:solidFill>
                  <a:srgbClr val="000000"/>
                </a:solidFill>
              </a:defRPr>
            </a:pPr>
            <a:r>
              <a:rPr sz="2800" dirty="0"/>
              <a:t>Software configuration management</a:t>
            </a:r>
          </a:p>
          <a:p>
            <a:pPr marL="742950" lvl="1" indent="-285750">
              <a:lnSpc>
                <a:spcPct val="90000"/>
              </a:lnSpc>
              <a:spcBef>
                <a:spcPts val="600"/>
              </a:spcBef>
              <a:defRPr sz="1800">
                <a:solidFill>
                  <a:srgbClr val="000000"/>
                </a:solidFill>
              </a:defRPr>
            </a:pPr>
            <a:r>
              <a:rPr sz="2800" dirty="0"/>
              <a:t>Documentation development</a:t>
            </a:r>
          </a:p>
        </p:txBody>
      </p:sp>
      <p:sp>
        <p:nvSpPr>
          <p:cNvPr id="193" name="Shape 19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30</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Defined processes</a:t>
            </a:r>
          </a:p>
        </p:txBody>
      </p:sp>
      <p:sp>
        <p:nvSpPr>
          <p:cNvPr id="196" name="Shape 196"/>
          <p:cNvSpPr>
            <a:spLocks noGrp="1"/>
          </p:cNvSpPr>
          <p:nvPr>
            <p:ph idx="1"/>
          </p:nvPr>
        </p:nvSpPr>
        <p:spPr>
          <a:xfrm>
            <a:off x="457199" y="1600200"/>
            <a:ext cx="8513545" cy="4724400"/>
          </a:xfrm>
          <a:prstGeom prst="rect">
            <a:avLst/>
          </a:prstGeom>
        </p:spPr>
        <p:txBody>
          <a:bodyPr/>
          <a:lstStyle/>
          <a:p>
            <a:pPr lvl="0">
              <a:defRPr sz="1800">
                <a:solidFill>
                  <a:srgbClr val="000000"/>
                </a:solidFill>
              </a:defRPr>
            </a:pPr>
            <a:r>
              <a:rPr lang="en-US" sz="3200" dirty="0" smtClean="0"/>
              <a:t> </a:t>
            </a:r>
            <a:r>
              <a:rPr sz="3200" dirty="0" err="1" smtClean="0"/>
              <a:t>eXtreme</a:t>
            </a:r>
            <a:r>
              <a:rPr sz="3200" dirty="0" smtClean="0"/>
              <a:t> </a:t>
            </a:r>
            <a:r>
              <a:rPr sz="3200" dirty="0"/>
              <a:t>Programming (XP) </a:t>
            </a:r>
            <a:r>
              <a:rPr lang="en-US" sz="3200" dirty="0" smtClean="0"/>
              <a:t>–</a:t>
            </a:r>
            <a:r>
              <a:rPr sz="3200" dirty="0" smtClean="0"/>
              <a:t> </a:t>
            </a:r>
            <a:r>
              <a:rPr lang="en-US" sz="3200" dirty="0" smtClean="0"/>
              <a:t>we follow in cs</a:t>
            </a:r>
            <a:r>
              <a:rPr sz="3200" dirty="0" smtClean="0"/>
              <a:t>427</a:t>
            </a:r>
            <a:endParaRPr sz="3200" dirty="0"/>
          </a:p>
          <a:p>
            <a:pPr lvl="0">
              <a:defRPr sz="1800">
                <a:solidFill>
                  <a:srgbClr val="000000"/>
                </a:solidFill>
              </a:defRPr>
            </a:pPr>
            <a:r>
              <a:rPr lang="en-US" sz="3200" dirty="0" smtClean="0"/>
              <a:t> </a:t>
            </a:r>
            <a:r>
              <a:rPr sz="3200" dirty="0" smtClean="0"/>
              <a:t>Rational </a:t>
            </a:r>
            <a:r>
              <a:rPr sz="3200" dirty="0"/>
              <a:t>Unified Process</a:t>
            </a:r>
          </a:p>
          <a:p>
            <a:pPr lvl="0">
              <a:defRPr sz="1800">
                <a:solidFill>
                  <a:srgbClr val="000000"/>
                </a:solidFill>
              </a:defRPr>
            </a:pPr>
            <a:r>
              <a:rPr lang="en-US" sz="3200" dirty="0" smtClean="0"/>
              <a:t> </a:t>
            </a:r>
            <a:r>
              <a:rPr sz="3200" dirty="0" smtClean="0"/>
              <a:t>Scrum</a:t>
            </a:r>
            <a:endParaRPr sz="3200" dirty="0"/>
          </a:p>
          <a:p>
            <a:pPr lvl="0">
              <a:defRPr sz="1800">
                <a:solidFill>
                  <a:srgbClr val="000000"/>
                </a:solidFill>
              </a:defRPr>
            </a:pPr>
            <a:r>
              <a:rPr lang="en-US" sz="3200" dirty="0" smtClean="0"/>
              <a:t> </a:t>
            </a:r>
            <a:r>
              <a:rPr sz="3200" dirty="0" smtClean="0"/>
              <a:t>Cleanroom</a:t>
            </a:r>
            <a:endParaRPr sz="3200" dirty="0"/>
          </a:p>
          <a:p>
            <a:pPr lvl="0">
              <a:defRPr sz="1800">
                <a:solidFill>
                  <a:srgbClr val="000000"/>
                </a:solidFill>
              </a:defRPr>
            </a:pPr>
            <a:r>
              <a:rPr lang="en-US" sz="3200" dirty="0" smtClean="0"/>
              <a:t> </a:t>
            </a:r>
            <a:r>
              <a:rPr sz="3200" dirty="0" smtClean="0"/>
              <a:t>Bazaar</a:t>
            </a:r>
            <a:endParaRPr sz="3200" dirty="0"/>
          </a:p>
          <a:p>
            <a:pPr lvl="0">
              <a:defRPr sz="1800">
                <a:solidFill>
                  <a:srgbClr val="000000"/>
                </a:solidFill>
              </a:defRPr>
            </a:pPr>
            <a:r>
              <a:rPr lang="en-US" sz="3200" dirty="0" smtClean="0"/>
              <a:t> </a:t>
            </a:r>
            <a:r>
              <a:rPr sz="3200" dirty="0" smtClean="0"/>
              <a:t>…</a:t>
            </a:r>
            <a:endParaRPr sz="3200" dirty="0"/>
          </a:p>
        </p:txBody>
      </p:sp>
      <p:sp>
        <p:nvSpPr>
          <p:cNvPr id="197" name="Shape 19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31</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Purpose of course</a:t>
            </a:r>
          </a:p>
        </p:txBody>
      </p:sp>
      <p:sp>
        <p:nvSpPr>
          <p:cNvPr id="201" name="Shape 201"/>
          <p:cNvSpPr>
            <a:spLocks noGrp="1"/>
          </p:cNvSpPr>
          <p:nvPr>
            <p:ph idx="1"/>
          </p:nvPr>
        </p:nvSpPr>
        <p:spPr>
          <a:xfrm>
            <a:off x="457200" y="1600200"/>
            <a:ext cx="8426918" cy="4724400"/>
          </a:xfrm>
          <a:prstGeom prst="rect">
            <a:avLst/>
          </a:prstGeom>
        </p:spPr>
        <p:txBody>
          <a:bodyPr>
            <a:normAutofit/>
          </a:bodyPr>
          <a:lstStyle/>
          <a:p>
            <a:pPr lvl="0">
              <a:defRPr sz="1800">
                <a:solidFill>
                  <a:srgbClr val="000000"/>
                </a:solidFill>
              </a:defRPr>
            </a:pPr>
            <a:r>
              <a:rPr lang="en-US" sz="3200" dirty="0" smtClean="0"/>
              <a:t> </a:t>
            </a:r>
            <a:r>
              <a:rPr sz="3200" dirty="0" smtClean="0"/>
              <a:t>Be </a:t>
            </a:r>
            <a:r>
              <a:rPr sz="3200" dirty="0"/>
              <a:t>able to join a software project group and follow their process</a:t>
            </a:r>
          </a:p>
          <a:p>
            <a:pPr lvl="0">
              <a:defRPr sz="1800">
                <a:solidFill>
                  <a:srgbClr val="000000"/>
                </a:solidFill>
              </a:defRPr>
            </a:pPr>
            <a:r>
              <a:rPr lang="en-US" sz="3200" dirty="0" smtClean="0"/>
              <a:t> </a:t>
            </a:r>
            <a:r>
              <a:rPr sz="3200" dirty="0" smtClean="0"/>
              <a:t>Goals</a:t>
            </a:r>
            <a:endParaRPr sz="3200" dirty="0"/>
          </a:p>
          <a:p>
            <a:pPr marL="742950" lvl="1" indent="-285750">
              <a:spcBef>
                <a:spcPts val="600"/>
              </a:spcBef>
              <a:defRPr sz="1800">
                <a:solidFill>
                  <a:srgbClr val="000000"/>
                </a:solidFill>
              </a:defRPr>
            </a:pPr>
            <a:r>
              <a:rPr sz="2800" dirty="0"/>
              <a:t>Learn a particular process (XP)</a:t>
            </a:r>
          </a:p>
          <a:p>
            <a:pPr marL="742950" lvl="1" indent="-285750">
              <a:spcBef>
                <a:spcPts val="600"/>
              </a:spcBef>
              <a:defRPr sz="1800">
                <a:solidFill>
                  <a:srgbClr val="000000"/>
                </a:solidFill>
              </a:defRPr>
            </a:pPr>
            <a:r>
              <a:rPr sz="2800" dirty="0"/>
              <a:t>Learn steps common to most processes</a:t>
            </a:r>
          </a:p>
          <a:p>
            <a:pPr marL="1143000" lvl="2" indent="-228600">
              <a:spcBef>
                <a:spcPts val="500"/>
              </a:spcBef>
              <a:defRPr sz="1800">
                <a:solidFill>
                  <a:srgbClr val="000000"/>
                </a:solidFill>
              </a:defRPr>
            </a:pPr>
            <a:r>
              <a:rPr lang="en-US" sz="2400" dirty="0" smtClean="0"/>
              <a:t>Software configuration management (</a:t>
            </a:r>
            <a:r>
              <a:rPr sz="2400" dirty="0" smtClean="0"/>
              <a:t>SCM</a:t>
            </a:r>
            <a:r>
              <a:rPr lang="en-US" sz="2400" dirty="0" smtClean="0"/>
              <a:t>)</a:t>
            </a:r>
            <a:r>
              <a:rPr sz="2400" dirty="0" smtClean="0"/>
              <a:t>, </a:t>
            </a:r>
            <a:r>
              <a:rPr sz="2400" dirty="0"/>
              <a:t>testing, metrics, documentation, reverse engineering, refactoring</a:t>
            </a:r>
          </a:p>
          <a:p>
            <a:pPr marL="742950" lvl="1" indent="-285750">
              <a:spcBef>
                <a:spcPts val="600"/>
              </a:spcBef>
              <a:defRPr sz="1800">
                <a:solidFill>
                  <a:srgbClr val="000000"/>
                </a:solidFill>
              </a:defRPr>
            </a:pPr>
            <a:r>
              <a:rPr sz="2800" dirty="0"/>
              <a:t>Learn how to follow a process</a:t>
            </a:r>
          </a:p>
          <a:p>
            <a:pPr marL="742950" lvl="1" indent="-285750">
              <a:spcBef>
                <a:spcPts val="600"/>
              </a:spcBef>
              <a:defRPr sz="1800">
                <a:solidFill>
                  <a:srgbClr val="000000"/>
                </a:solidFill>
              </a:defRPr>
            </a:pPr>
            <a:r>
              <a:rPr sz="2800" dirty="0"/>
              <a:t>Learn how to change/improve a process</a:t>
            </a:r>
          </a:p>
        </p:txBody>
      </p:sp>
      <p:sp>
        <p:nvSpPr>
          <p:cNvPr id="199" name="Shape 19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32</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Two-course sequence</a:t>
            </a:r>
          </a:p>
        </p:txBody>
      </p:sp>
      <p:sp>
        <p:nvSpPr>
          <p:cNvPr id="205" name="Shape 205"/>
          <p:cNvSpPr>
            <a:spLocks noGrp="1"/>
          </p:cNvSpPr>
          <p:nvPr>
            <p:ph idx="1"/>
          </p:nvPr>
        </p:nvSpPr>
        <p:spPr>
          <a:xfrm>
            <a:off x="457200" y="1600200"/>
            <a:ext cx="8229600" cy="4724400"/>
          </a:xfrm>
          <a:prstGeom prst="rect">
            <a:avLst/>
          </a:prstGeom>
        </p:spPr>
        <p:txBody>
          <a:bodyPr/>
          <a:lstStyle/>
          <a:p>
            <a:pPr lvl="0">
              <a:defRPr sz="1800">
                <a:solidFill>
                  <a:srgbClr val="000000"/>
                </a:solidFill>
              </a:defRPr>
            </a:pPr>
            <a:r>
              <a:rPr lang="en-US" sz="3200" dirty="0" smtClean="0"/>
              <a:t> CS</a:t>
            </a:r>
            <a:r>
              <a:rPr sz="3200" dirty="0" smtClean="0"/>
              <a:t>427</a:t>
            </a:r>
            <a:endParaRPr sz="3200" dirty="0"/>
          </a:p>
          <a:p>
            <a:pPr marL="742950" lvl="1" indent="-285750">
              <a:spcBef>
                <a:spcPts val="600"/>
              </a:spcBef>
              <a:defRPr sz="1800">
                <a:solidFill>
                  <a:srgbClr val="000000"/>
                </a:solidFill>
              </a:defRPr>
            </a:pPr>
            <a:r>
              <a:rPr sz="2800" dirty="0"/>
              <a:t>Configuration management, testing, metrics, debugging, reverse engineering, refactoring, </a:t>
            </a:r>
            <a:r>
              <a:rPr sz="2800" dirty="0" smtClean="0"/>
              <a:t>documentation</a:t>
            </a:r>
            <a:endParaRPr lang="en-US" sz="2800" dirty="0" smtClean="0"/>
          </a:p>
          <a:p>
            <a:pPr marL="742950" lvl="1" indent="-285750">
              <a:spcBef>
                <a:spcPts val="600"/>
              </a:spcBef>
              <a:defRPr sz="1800">
                <a:solidFill>
                  <a:srgbClr val="000000"/>
                </a:solidFill>
              </a:defRPr>
            </a:pPr>
            <a:r>
              <a:rPr lang="en-US" sz="2800" dirty="0" smtClean="0"/>
              <a:t>Work with an existing large software project</a:t>
            </a:r>
            <a:endParaRPr sz="2800" dirty="0"/>
          </a:p>
          <a:p>
            <a:pPr lvl="0">
              <a:defRPr sz="1800">
                <a:solidFill>
                  <a:srgbClr val="000000"/>
                </a:solidFill>
              </a:defRPr>
            </a:pPr>
            <a:r>
              <a:rPr lang="en-US" sz="3200" dirty="0" smtClean="0"/>
              <a:t> CS</a:t>
            </a:r>
            <a:r>
              <a:rPr sz="3200" dirty="0" smtClean="0"/>
              <a:t>428</a:t>
            </a:r>
            <a:endParaRPr sz="3200" dirty="0"/>
          </a:p>
          <a:p>
            <a:pPr marL="742950" lvl="1" indent="-285750">
              <a:spcBef>
                <a:spcPts val="600"/>
              </a:spcBef>
              <a:defRPr sz="1800">
                <a:solidFill>
                  <a:srgbClr val="000000"/>
                </a:solidFill>
              </a:defRPr>
            </a:pPr>
            <a:r>
              <a:rPr sz="2800" dirty="0"/>
              <a:t>Requirements, architecture, design, documentation, </a:t>
            </a:r>
            <a:r>
              <a:rPr sz="2800" dirty="0" smtClean="0"/>
              <a:t>management</a:t>
            </a:r>
            <a:endParaRPr lang="en-US" sz="2800" dirty="0" smtClean="0"/>
          </a:p>
          <a:p>
            <a:pPr marL="742950" lvl="1" indent="-285750">
              <a:spcBef>
                <a:spcPts val="600"/>
              </a:spcBef>
              <a:defRPr sz="1800">
                <a:solidFill>
                  <a:srgbClr val="000000"/>
                </a:solidFill>
              </a:defRPr>
            </a:pPr>
            <a:r>
              <a:rPr lang="en-US" sz="2800" dirty="0" smtClean="0"/>
              <a:t>Start a new project from scratch</a:t>
            </a:r>
            <a:endParaRPr sz="2800" dirty="0"/>
          </a:p>
        </p:txBody>
      </p:sp>
      <p:sp>
        <p:nvSpPr>
          <p:cNvPr id="203" name="Shape 20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33</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Project</a:t>
            </a:r>
          </a:p>
        </p:txBody>
      </p:sp>
      <p:sp>
        <p:nvSpPr>
          <p:cNvPr id="209" name="Shape 209"/>
          <p:cNvSpPr>
            <a:spLocks noGrp="1"/>
          </p:cNvSpPr>
          <p:nvPr>
            <p:ph idx="1"/>
          </p:nvPr>
        </p:nvSpPr>
        <p:spPr>
          <a:xfrm>
            <a:off x="457199" y="1631950"/>
            <a:ext cx="8402491" cy="4724400"/>
          </a:xfrm>
          <a:prstGeom prst="rect">
            <a:avLst/>
          </a:prstGeom>
        </p:spPr>
        <p:txBody>
          <a:bodyPr>
            <a:normAutofit/>
          </a:bodyPr>
          <a:lstStyle/>
          <a:p>
            <a:pPr lvl="0">
              <a:defRPr sz="1800">
                <a:solidFill>
                  <a:srgbClr val="000000"/>
                </a:solidFill>
              </a:defRPr>
            </a:pPr>
            <a:r>
              <a:rPr lang="en-US" sz="3200" dirty="0" smtClean="0"/>
              <a:t> </a:t>
            </a:r>
            <a:r>
              <a:rPr sz="3200" dirty="0" smtClean="0"/>
              <a:t>Learn </a:t>
            </a:r>
            <a:r>
              <a:rPr sz="3200" dirty="0"/>
              <a:t>architecture of </a:t>
            </a:r>
            <a:r>
              <a:rPr sz="3200" dirty="0" smtClean="0"/>
              <a:t>large </a:t>
            </a:r>
            <a:r>
              <a:rPr sz="3200" dirty="0"/>
              <a:t>software </a:t>
            </a:r>
            <a:r>
              <a:rPr sz="3200" dirty="0" smtClean="0"/>
              <a:t>project</a:t>
            </a:r>
            <a:endParaRPr lang="en-US" sz="3200" dirty="0" smtClean="0"/>
          </a:p>
          <a:p>
            <a:pPr lvl="1">
              <a:defRPr sz="1800">
                <a:solidFill>
                  <a:srgbClr val="000000"/>
                </a:solidFill>
              </a:defRPr>
            </a:pPr>
            <a:r>
              <a:rPr lang="en-US" sz="2900" dirty="0" smtClean="0"/>
              <a:t> K framework: </a:t>
            </a:r>
            <a:r>
              <a:rPr lang="en-US" sz="2900" dirty="0" smtClean="0">
                <a:hlinkClick r:id="rId2"/>
              </a:rPr>
              <a:t>www.kframework.org</a:t>
            </a:r>
            <a:endParaRPr sz="2900" dirty="0"/>
          </a:p>
          <a:p>
            <a:pPr lvl="0">
              <a:defRPr sz="1800">
                <a:solidFill>
                  <a:srgbClr val="000000"/>
                </a:solidFill>
              </a:defRPr>
            </a:pPr>
            <a:r>
              <a:rPr lang="en-US" sz="3200" dirty="0" smtClean="0"/>
              <a:t> </a:t>
            </a:r>
            <a:r>
              <a:rPr sz="3200" dirty="0" smtClean="0"/>
              <a:t>Learn </a:t>
            </a:r>
            <a:r>
              <a:rPr sz="3200" dirty="0"/>
              <a:t>modern SE practices - SCM, unit testing, automated build, documentation, pair programming, refactoring</a:t>
            </a:r>
          </a:p>
          <a:p>
            <a:pPr lvl="0">
              <a:defRPr sz="1800">
                <a:solidFill>
                  <a:srgbClr val="000000"/>
                </a:solidFill>
              </a:defRPr>
            </a:pPr>
            <a:r>
              <a:rPr lang="en-US" sz="3200" dirty="0" smtClean="0"/>
              <a:t> </a:t>
            </a:r>
            <a:r>
              <a:rPr sz="3200" dirty="0" smtClean="0"/>
              <a:t>Learn </a:t>
            </a:r>
            <a:r>
              <a:rPr sz="3200" dirty="0"/>
              <a:t>modern SE environment </a:t>
            </a:r>
            <a:r>
              <a:rPr lang="en-US" sz="3200" dirty="0" smtClean="0"/>
              <a:t>–</a:t>
            </a:r>
            <a:r>
              <a:rPr sz="3200" dirty="0" smtClean="0"/>
              <a:t> </a:t>
            </a:r>
            <a:r>
              <a:rPr lang="en-US" sz="3200" dirty="0" smtClean="0"/>
              <a:t>IntelliJ</a:t>
            </a:r>
            <a:endParaRPr sz="3200" dirty="0"/>
          </a:p>
          <a:p>
            <a:pPr lvl="0">
              <a:defRPr sz="1800">
                <a:solidFill>
                  <a:srgbClr val="000000"/>
                </a:solidFill>
              </a:defRPr>
            </a:pPr>
            <a:r>
              <a:rPr lang="en-US" sz="3200" dirty="0" smtClean="0"/>
              <a:t> </a:t>
            </a:r>
            <a:r>
              <a:rPr sz="3200" dirty="0" smtClean="0"/>
              <a:t>Learn </a:t>
            </a:r>
            <a:r>
              <a:rPr sz="3200" dirty="0"/>
              <a:t>a process - XP</a:t>
            </a:r>
          </a:p>
          <a:p>
            <a:pPr lvl="0">
              <a:defRPr sz="1800">
                <a:solidFill>
                  <a:srgbClr val="000000"/>
                </a:solidFill>
              </a:defRPr>
            </a:pPr>
            <a:r>
              <a:rPr lang="en-US" sz="3200" dirty="0" smtClean="0"/>
              <a:t> </a:t>
            </a:r>
            <a:r>
              <a:rPr sz="3200" dirty="0" smtClean="0"/>
              <a:t>Start </a:t>
            </a:r>
            <a:r>
              <a:rPr sz="3200" dirty="0"/>
              <a:t>at bottom and work your way up</a:t>
            </a:r>
          </a:p>
        </p:txBody>
      </p:sp>
      <p:sp>
        <p:nvSpPr>
          <p:cNvPr id="207" name="Shape 20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34</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xfrm>
            <a:off x="457200" y="59486"/>
            <a:ext cx="8229600" cy="1143001"/>
          </a:xfrm>
          <a:prstGeom prst="rect">
            <a:avLst/>
          </a:prstGeom>
        </p:spPr>
        <p:txBody>
          <a:bodyPr>
            <a:normAutofit/>
          </a:bodyPr>
          <a:lstStyle/>
          <a:p>
            <a:pPr>
              <a:defRPr sz="1800">
                <a:solidFill>
                  <a:srgbClr val="000000"/>
                </a:solidFill>
              </a:defRPr>
            </a:pPr>
            <a:r>
              <a:rPr sz="4400" dirty="0"/>
              <a:t>Why </a:t>
            </a:r>
            <a:r>
              <a:rPr lang="en-US" sz="4400" dirty="0" smtClean="0"/>
              <a:t>K (</a:t>
            </a:r>
            <a:r>
              <a:rPr lang="en-US" sz="4400" dirty="0" smtClean="0">
                <a:hlinkClick r:id="rId2"/>
              </a:rPr>
              <a:t>www.kframework.org</a:t>
            </a:r>
            <a:r>
              <a:rPr lang="en-US" sz="4400" dirty="0" smtClean="0"/>
              <a:t>)</a:t>
            </a:r>
            <a:r>
              <a:rPr sz="4400" dirty="0" smtClean="0"/>
              <a:t>?</a:t>
            </a:r>
            <a:endParaRPr sz="4400" dirty="0"/>
          </a:p>
        </p:txBody>
      </p:sp>
      <p:sp>
        <p:nvSpPr>
          <p:cNvPr id="217" name="Shape 217"/>
          <p:cNvSpPr>
            <a:spLocks noGrp="1"/>
          </p:cNvSpPr>
          <p:nvPr>
            <p:ph idx="1"/>
          </p:nvPr>
        </p:nvSpPr>
        <p:spPr>
          <a:xfrm>
            <a:off x="188258" y="1275549"/>
            <a:ext cx="8686801" cy="5202091"/>
          </a:xfrm>
          <a:prstGeom prst="rect">
            <a:avLst/>
          </a:prstGeom>
        </p:spPr>
        <p:txBody>
          <a:bodyPr>
            <a:normAutofit fontScale="85000" lnSpcReduction="20000"/>
          </a:bodyPr>
          <a:lstStyle/>
          <a:p>
            <a:pPr lvl="0">
              <a:defRPr sz="1800">
                <a:solidFill>
                  <a:srgbClr val="000000"/>
                </a:solidFill>
              </a:defRPr>
            </a:pPr>
            <a:r>
              <a:rPr lang="en-US" sz="3200" dirty="0" smtClean="0"/>
              <a:t> </a:t>
            </a:r>
            <a:r>
              <a:rPr sz="3200" dirty="0" smtClean="0"/>
              <a:t>Open-source</a:t>
            </a:r>
            <a:r>
              <a:rPr lang="en-US" sz="3200" dirty="0" smtClean="0"/>
              <a:t>:</a:t>
            </a:r>
          </a:p>
          <a:p>
            <a:pPr lvl="1">
              <a:defRPr sz="1800">
                <a:solidFill>
                  <a:srgbClr val="000000"/>
                </a:solidFill>
              </a:defRPr>
            </a:pPr>
            <a:r>
              <a:rPr lang="en-US" sz="2900" dirty="0"/>
              <a:t> </a:t>
            </a:r>
            <a:r>
              <a:rPr lang="en-US" sz="2900" dirty="0">
                <a:hlinkClick r:id="rId3"/>
              </a:rPr>
              <a:t>https://github.com/kframework/k</a:t>
            </a:r>
            <a:endParaRPr lang="en-US" sz="2900" dirty="0"/>
          </a:p>
          <a:p>
            <a:pPr>
              <a:defRPr sz="1800">
                <a:solidFill>
                  <a:srgbClr val="000000"/>
                </a:solidFill>
              </a:defRPr>
            </a:pPr>
            <a:r>
              <a:rPr sz="3200" dirty="0" smtClean="0"/>
              <a:t> </a:t>
            </a:r>
            <a:r>
              <a:rPr lang="en-US" sz="3200" dirty="0"/>
              <a:t>A</a:t>
            </a:r>
            <a:r>
              <a:rPr lang="en-US" sz="3200" dirty="0" smtClean="0"/>
              <a:t>ctively developed:</a:t>
            </a:r>
          </a:p>
          <a:p>
            <a:pPr lvl="1">
              <a:defRPr sz="1800">
                <a:solidFill>
                  <a:srgbClr val="000000"/>
                </a:solidFill>
              </a:defRPr>
            </a:pPr>
            <a:r>
              <a:rPr lang="en-US" sz="2900" dirty="0" smtClean="0"/>
              <a:t>15,000 commits, 285 releases, 41 contributors </a:t>
            </a:r>
          </a:p>
          <a:p>
            <a:pPr>
              <a:defRPr sz="1800">
                <a:solidFill>
                  <a:srgbClr val="000000"/>
                </a:solidFill>
              </a:defRPr>
            </a:pPr>
            <a:r>
              <a:rPr lang="en-US" sz="3200" dirty="0"/>
              <a:t> </a:t>
            </a:r>
            <a:r>
              <a:rPr lang="en-US" sz="3200" dirty="0" smtClean="0"/>
              <a:t>Non-trivial:</a:t>
            </a:r>
          </a:p>
          <a:p>
            <a:pPr lvl="1">
              <a:defRPr sz="1800">
                <a:solidFill>
                  <a:srgbClr val="000000"/>
                </a:solidFill>
              </a:defRPr>
            </a:pPr>
            <a:r>
              <a:rPr lang="en-US" sz="2900" dirty="0" smtClean="0"/>
              <a:t>Meta-language for designing and implementing programming languages and analysis tools for them</a:t>
            </a:r>
            <a:endParaRPr sz="2900" dirty="0"/>
          </a:p>
          <a:p>
            <a:pPr lvl="0">
              <a:defRPr sz="1800">
                <a:solidFill>
                  <a:srgbClr val="000000"/>
                </a:solidFill>
              </a:defRPr>
            </a:pPr>
            <a:r>
              <a:rPr lang="en-US" sz="3200" dirty="0" smtClean="0"/>
              <a:t> </a:t>
            </a:r>
            <a:r>
              <a:rPr sz="3200" dirty="0" smtClean="0"/>
              <a:t>Personal experience</a:t>
            </a:r>
            <a:endParaRPr sz="3200" dirty="0"/>
          </a:p>
          <a:p>
            <a:pPr marL="742950" lvl="1" indent="-285750">
              <a:spcBef>
                <a:spcPts val="600"/>
              </a:spcBef>
              <a:defRPr sz="1800">
                <a:solidFill>
                  <a:srgbClr val="000000"/>
                </a:solidFill>
              </a:defRPr>
            </a:pPr>
            <a:r>
              <a:rPr lang="en-US" sz="2800" dirty="0" smtClean="0"/>
              <a:t>Developed mostly by </a:t>
            </a:r>
            <a:r>
              <a:rPr lang="en-US" sz="2800" dirty="0" err="1" smtClean="0"/>
              <a:t>Grigore’s</a:t>
            </a:r>
            <a:r>
              <a:rPr lang="en-US" sz="2800" dirty="0" smtClean="0"/>
              <a:t> research group and startup</a:t>
            </a:r>
            <a:endParaRPr sz="2800" dirty="0"/>
          </a:p>
          <a:p>
            <a:pPr lvl="0">
              <a:defRPr sz="1800">
                <a:solidFill>
                  <a:srgbClr val="000000"/>
                </a:solidFill>
              </a:defRPr>
            </a:pPr>
            <a:r>
              <a:rPr lang="en-US" sz="3200" dirty="0" smtClean="0"/>
              <a:t> Warning:</a:t>
            </a:r>
          </a:p>
          <a:p>
            <a:pPr lvl="1">
              <a:defRPr sz="1800">
                <a:solidFill>
                  <a:srgbClr val="000000"/>
                </a:solidFill>
              </a:defRPr>
            </a:pPr>
            <a:r>
              <a:rPr lang="en-US" sz="2900" dirty="0" smtClean="0"/>
              <a:t>Extensively used </a:t>
            </a:r>
            <a:r>
              <a:rPr sz="2900" dirty="0" smtClean="0"/>
              <a:t>in </a:t>
            </a:r>
            <a:r>
              <a:rPr lang="en-US" sz="2900" dirty="0" smtClean="0"/>
              <a:t>PL </a:t>
            </a:r>
            <a:r>
              <a:rPr sz="2900" dirty="0" smtClean="0"/>
              <a:t>classroom setting</a:t>
            </a:r>
            <a:r>
              <a:rPr lang="en-US" sz="2900" dirty="0" smtClean="0"/>
              <a:t> (CS422), but never in SE classes; the codebase is not the cleanest, like in real life</a:t>
            </a:r>
          </a:p>
          <a:p>
            <a:pPr lvl="0">
              <a:defRPr sz="1800">
                <a:solidFill>
                  <a:srgbClr val="000000"/>
                </a:solidFill>
              </a:defRPr>
            </a:pPr>
            <a:r>
              <a:rPr lang="en-US" sz="3200" dirty="0" smtClean="0"/>
              <a:t> </a:t>
            </a:r>
            <a:r>
              <a:rPr sz="3200" dirty="0" smtClean="0"/>
              <a:t>Note</a:t>
            </a:r>
            <a:r>
              <a:rPr lang="en-US" sz="3200" dirty="0" smtClean="0"/>
              <a:t>s</a:t>
            </a:r>
            <a:r>
              <a:rPr sz="3200" dirty="0" smtClean="0"/>
              <a:t>:</a:t>
            </a:r>
            <a:endParaRPr lang="en-US" sz="3200" dirty="0" smtClean="0"/>
          </a:p>
          <a:p>
            <a:pPr lvl="1">
              <a:defRPr sz="1800">
                <a:solidFill>
                  <a:srgbClr val="000000"/>
                </a:solidFill>
              </a:defRPr>
            </a:pPr>
            <a:r>
              <a:rPr lang="en-US" sz="2900" dirty="0" smtClean="0"/>
              <a:t>D</a:t>
            </a:r>
            <a:r>
              <a:rPr sz="2900" dirty="0" smtClean="0"/>
              <a:t>ifferent </a:t>
            </a:r>
            <a:r>
              <a:rPr sz="2900" dirty="0"/>
              <a:t>from </a:t>
            </a:r>
            <a:r>
              <a:rPr lang="en-US" sz="2900" dirty="0" smtClean="0"/>
              <a:t>previous</a:t>
            </a:r>
            <a:r>
              <a:rPr sz="2900" dirty="0" smtClean="0"/>
              <a:t> year</a:t>
            </a:r>
            <a:r>
              <a:rPr lang="en-US" sz="2900" dirty="0" smtClean="0"/>
              <a:t>s</a:t>
            </a:r>
            <a:r>
              <a:rPr sz="2900" dirty="0" smtClean="0"/>
              <a:t> </a:t>
            </a:r>
            <a:r>
              <a:rPr sz="2900" dirty="0"/>
              <a:t>(</a:t>
            </a:r>
            <a:r>
              <a:rPr sz="2900" dirty="0" err="1" smtClean="0"/>
              <a:t>iTrust</a:t>
            </a:r>
            <a:r>
              <a:rPr lang="en-US" sz="2900" dirty="0" smtClean="0"/>
              <a:t>, Jenkins, </a:t>
            </a:r>
            <a:r>
              <a:rPr lang="en-US" sz="2900" dirty="0" err="1" smtClean="0"/>
              <a:t>OpenMRS</a:t>
            </a:r>
            <a:r>
              <a:rPr lang="en-US" sz="2900" dirty="0" smtClean="0"/>
              <a:t>,…</a:t>
            </a:r>
            <a:r>
              <a:rPr sz="2900" dirty="0" smtClean="0"/>
              <a:t>)</a:t>
            </a:r>
            <a:endParaRPr lang="en-US" sz="2900" dirty="0" smtClean="0"/>
          </a:p>
          <a:p>
            <a:pPr lvl="1">
              <a:defRPr sz="1800">
                <a:solidFill>
                  <a:srgbClr val="000000"/>
                </a:solidFill>
              </a:defRPr>
            </a:pPr>
            <a:r>
              <a:rPr lang="en-US" sz="2900" dirty="0" smtClean="0"/>
              <a:t>Students always ended up hating the project used in CS427 </a:t>
            </a:r>
            <a:r>
              <a:rPr lang="en-US" sz="2900" dirty="0" smtClean="0">
                <a:sym typeface="Wingdings" panose="05000000000000000000" pitchFamily="2" charset="2"/>
              </a:rPr>
              <a:t></a:t>
            </a:r>
            <a:endParaRPr sz="2900" dirty="0"/>
          </a:p>
        </p:txBody>
      </p:sp>
      <p:sp>
        <p:nvSpPr>
          <p:cNvPr id="215" name="Shape 21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35</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Semester outline</a:t>
            </a:r>
          </a:p>
        </p:txBody>
      </p:sp>
      <p:sp>
        <p:nvSpPr>
          <p:cNvPr id="225" name="Shape 225"/>
          <p:cNvSpPr>
            <a:spLocks noGrp="1"/>
          </p:cNvSpPr>
          <p:nvPr>
            <p:ph idx="1"/>
          </p:nvPr>
        </p:nvSpPr>
        <p:spPr>
          <a:xfrm>
            <a:off x="457200" y="1600200"/>
            <a:ext cx="8229600" cy="5029200"/>
          </a:xfrm>
          <a:prstGeom prst="rect">
            <a:avLst/>
          </a:prstGeom>
        </p:spPr>
        <p:txBody>
          <a:bodyPr>
            <a:normAutofit/>
          </a:bodyPr>
          <a:lstStyle/>
          <a:p>
            <a:pPr lvl="0">
              <a:defRPr sz="1800">
                <a:solidFill>
                  <a:srgbClr val="000000"/>
                </a:solidFill>
              </a:defRPr>
            </a:pPr>
            <a:r>
              <a:rPr lang="en-US" sz="3200" dirty="0" smtClean="0"/>
              <a:t> </a:t>
            </a:r>
            <a:r>
              <a:rPr sz="3200" dirty="0" smtClean="0"/>
              <a:t>Homework </a:t>
            </a:r>
            <a:r>
              <a:rPr sz="3200" dirty="0"/>
              <a:t>assignments</a:t>
            </a:r>
          </a:p>
          <a:p>
            <a:pPr marL="742950" lvl="1" indent="-285750">
              <a:spcBef>
                <a:spcPts val="600"/>
              </a:spcBef>
              <a:defRPr sz="1800">
                <a:solidFill>
                  <a:srgbClr val="000000"/>
                </a:solidFill>
              </a:defRPr>
            </a:pPr>
            <a:r>
              <a:rPr sz="2800" dirty="0"/>
              <a:t>Learn tools and practices for the project</a:t>
            </a:r>
          </a:p>
          <a:p>
            <a:pPr marL="742950" lvl="1" indent="-285750">
              <a:spcBef>
                <a:spcPts val="600"/>
              </a:spcBef>
              <a:defRPr sz="1800">
                <a:solidFill>
                  <a:srgbClr val="000000"/>
                </a:solidFill>
              </a:defRPr>
            </a:pPr>
            <a:r>
              <a:rPr sz="2800" dirty="0"/>
              <a:t>Work first individually and later in pairs</a:t>
            </a:r>
          </a:p>
          <a:p>
            <a:pPr lvl="0">
              <a:defRPr sz="1800">
                <a:solidFill>
                  <a:srgbClr val="000000"/>
                </a:solidFill>
              </a:defRPr>
            </a:pPr>
            <a:r>
              <a:rPr lang="en-US" sz="3200" dirty="0" smtClean="0"/>
              <a:t> </a:t>
            </a:r>
            <a:r>
              <a:rPr sz="3200" dirty="0" smtClean="0">
                <a:solidFill>
                  <a:srgbClr val="FF0000"/>
                </a:solidFill>
              </a:rPr>
              <a:t>MP0</a:t>
            </a:r>
            <a:r>
              <a:rPr sz="3200" dirty="0" smtClean="0"/>
              <a:t> </a:t>
            </a:r>
            <a:r>
              <a:rPr sz="3200" dirty="0"/>
              <a:t>will be out </a:t>
            </a:r>
            <a:r>
              <a:rPr sz="3200" dirty="0">
                <a:solidFill>
                  <a:srgbClr val="FF0000"/>
                </a:solidFill>
              </a:rPr>
              <a:t>TODAY</a:t>
            </a:r>
            <a:r>
              <a:rPr sz="3200" dirty="0"/>
              <a:t>, due in a week</a:t>
            </a:r>
          </a:p>
          <a:p>
            <a:pPr marL="742950" lvl="1" indent="-285750">
              <a:spcBef>
                <a:spcPts val="600"/>
              </a:spcBef>
              <a:defRPr sz="1800">
                <a:solidFill>
                  <a:srgbClr val="000000"/>
                </a:solidFill>
              </a:defRPr>
            </a:pPr>
            <a:r>
              <a:rPr sz="2800" dirty="0"/>
              <a:t>We may run into permission problems</a:t>
            </a:r>
          </a:p>
          <a:p>
            <a:pPr lvl="0">
              <a:defRPr sz="1800">
                <a:solidFill>
                  <a:srgbClr val="000000"/>
                </a:solidFill>
              </a:defRPr>
            </a:pPr>
            <a:r>
              <a:rPr lang="en-US" sz="3200" dirty="0" smtClean="0"/>
              <a:t> </a:t>
            </a:r>
            <a:r>
              <a:rPr sz="3200" dirty="0" smtClean="0"/>
              <a:t>Project</a:t>
            </a:r>
            <a:endParaRPr sz="3200" dirty="0"/>
          </a:p>
          <a:p>
            <a:pPr marL="742950" lvl="1" indent="-285750">
              <a:spcBef>
                <a:spcPts val="600"/>
              </a:spcBef>
              <a:defRPr sz="1800">
                <a:solidFill>
                  <a:srgbClr val="000000"/>
                </a:solidFill>
              </a:defRPr>
            </a:pPr>
            <a:r>
              <a:rPr sz="2800" dirty="0"/>
              <a:t>Add a feature to the selected codebase</a:t>
            </a:r>
          </a:p>
          <a:p>
            <a:pPr marL="742950" lvl="1" indent="-285750">
              <a:spcBef>
                <a:spcPts val="600"/>
              </a:spcBef>
              <a:defRPr sz="1800">
                <a:solidFill>
                  <a:srgbClr val="000000"/>
                </a:solidFill>
              </a:defRPr>
            </a:pPr>
            <a:r>
              <a:rPr sz="2800" dirty="0"/>
              <a:t>Work in larger teams</a:t>
            </a:r>
          </a:p>
          <a:p>
            <a:pPr lvl="0">
              <a:defRPr sz="1800">
                <a:solidFill>
                  <a:srgbClr val="000000"/>
                </a:solidFill>
              </a:defRPr>
            </a:pPr>
            <a:r>
              <a:rPr lang="en-US" sz="3200" dirty="0" smtClean="0"/>
              <a:t> </a:t>
            </a:r>
            <a:r>
              <a:rPr sz="3200" dirty="0" smtClean="0"/>
              <a:t>Final </a:t>
            </a:r>
            <a:r>
              <a:rPr sz="3200" dirty="0"/>
              <a:t>Exam</a:t>
            </a:r>
          </a:p>
        </p:txBody>
      </p:sp>
      <p:sp>
        <p:nvSpPr>
          <p:cNvPr id="223" name="Shape 22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36</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Potential “pain” points</a:t>
            </a:r>
          </a:p>
        </p:txBody>
      </p:sp>
      <p:sp>
        <p:nvSpPr>
          <p:cNvPr id="229" name="Shape 229"/>
          <p:cNvSpPr>
            <a:spLocks noGrp="1"/>
          </p:cNvSpPr>
          <p:nvPr>
            <p:ph idx="1"/>
          </p:nvPr>
        </p:nvSpPr>
        <p:spPr>
          <a:xfrm>
            <a:off x="457200" y="1885950"/>
            <a:ext cx="8178800" cy="4667250"/>
          </a:xfrm>
          <a:prstGeom prst="rect">
            <a:avLst/>
          </a:prstGeom>
        </p:spPr>
        <p:txBody>
          <a:bodyPr>
            <a:normAutofit lnSpcReduction="10000"/>
          </a:bodyPr>
          <a:lstStyle/>
          <a:p>
            <a:pPr lvl="0">
              <a:lnSpc>
                <a:spcPct val="81000"/>
              </a:lnSpc>
              <a:defRPr sz="1800">
                <a:solidFill>
                  <a:srgbClr val="000000"/>
                </a:solidFill>
              </a:defRPr>
            </a:pPr>
            <a:r>
              <a:rPr lang="en-US" sz="3200" dirty="0" smtClean="0"/>
              <a:t> </a:t>
            </a:r>
            <a:r>
              <a:rPr sz="3200" dirty="0" smtClean="0"/>
              <a:t>Reading</a:t>
            </a:r>
            <a:endParaRPr sz="3200" dirty="0"/>
          </a:p>
          <a:p>
            <a:pPr marL="742950" lvl="1" indent="-285750">
              <a:lnSpc>
                <a:spcPct val="81000"/>
              </a:lnSpc>
              <a:spcBef>
                <a:spcPts val="600"/>
              </a:spcBef>
              <a:defRPr sz="1800">
                <a:solidFill>
                  <a:srgbClr val="000000"/>
                </a:solidFill>
              </a:defRPr>
            </a:pPr>
            <a:r>
              <a:rPr sz="2800" dirty="0"/>
              <a:t>Goal: learn from </a:t>
            </a:r>
            <a:r>
              <a:rPr sz="2800" dirty="0" smtClean="0"/>
              <a:t>experience </a:t>
            </a:r>
            <a:r>
              <a:rPr sz="2800" dirty="0"/>
              <a:t>of others</a:t>
            </a:r>
          </a:p>
          <a:p>
            <a:pPr marL="742950" lvl="1" indent="-285750">
              <a:lnSpc>
                <a:spcPct val="81000"/>
              </a:lnSpc>
              <a:spcBef>
                <a:spcPts val="600"/>
              </a:spcBef>
              <a:defRPr sz="1800">
                <a:solidFill>
                  <a:srgbClr val="000000"/>
                </a:solidFill>
              </a:defRPr>
            </a:pPr>
            <a:r>
              <a:rPr sz="2800" dirty="0"/>
              <a:t>Approach: check previous exams and keep up with the reading</a:t>
            </a:r>
          </a:p>
          <a:p>
            <a:pPr lvl="0">
              <a:lnSpc>
                <a:spcPct val="81000"/>
              </a:lnSpc>
              <a:defRPr sz="1800">
                <a:solidFill>
                  <a:srgbClr val="000000"/>
                </a:solidFill>
              </a:defRPr>
            </a:pPr>
            <a:r>
              <a:rPr lang="en-US" sz="3200" dirty="0" smtClean="0"/>
              <a:t> </a:t>
            </a:r>
            <a:r>
              <a:rPr sz="3200" dirty="0" smtClean="0"/>
              <a:t>Teams</a:t>
            </a:r>
            <a:endParaRPr sz="3200" dirty="0"/>
          </a:p>
          <a:p>
            <a:pPr marL="742950" lvl="1" indent="-285750">
              <a:lnSpc>
                <a:spcPct val="81000"/>
              </a:lnSpc>
              <a:spcBef>
                <a:spcPts val="600"/>
              </a:spcBef>
              <a:defRPr sz="1800">
                <a:solidFill>
                  <a:srgbClr val="000000"/>
                </a:solidFill>
              </a:defRPr>
            </a:pPr>
            <a:r>
              <a:rPr sz="2800" dirty="0"/>
              <a:t>Goal: experience working in a larger team</a:t>
            </a:r>
          </a:p>
          <a:p>
            <a:pPr marL="742950" lvl="1" indent="-285750">
              <a:lnSpc>
                <a:spcPct val="81000"/>
              </a:lnSpc>
              <a:spcBef>
                <a:spcPts val="600"/>
              </a:spcBef>
              <a:defRPr sz="1800">
                <a:solidFill>
                  <a:srgbClr val="000000"/>
                </a:solidFill>
              </a:defRPr>
            </a:pPr>
            <a:r>
              <a:rPr sz="2800" dirty="0"/>
              <a:t>Approach: make your team “jell”</a:t>
            </a:r>
          </a:p>
          <a:p>
            <a:pPr lvl="0">
              <a:lnSpc>
                <a:spcPct val="81000"/>
              </a:lnSpc>
              <a:defRPr sz="1800">
                <a:solidFill>
                  <a:srgbClr val="000000"/>
                </a:solidFill>
              </a:defRPr>
            </a:pPr>
            <a:r>
              <a:rPr lang="en-US" sz="3200" dirty="0" smtClean="0"/>
              <a:t> </a:t>
            </a:r>
            <a:r>
              <a:rPr sz="3200" dirty="0" smtClean="0"/>
              <a:t>Project</a:t>
            </a:r>
            <a:endParaRPr sz="3200" dirty="0"/>
          </a:p>
          <a:p>
            <a:pPr marL="742950" lvl="1" indent="-285750">
              <a:lnSpc>
                <a:spcPct val="81000"/>
              </a:lnSpc>
              <a:spcBef>
                <a:spcPts val="600"/>
              </a:spcBef>
              <a:defRPr sz="1800">
                <a:solidFill>
                  <a:srgbClr val="000000"/>
                </a:solidFill>
              </a:defRPr>
            </a:pPr>
            <a:r>
              <a:rPr sz="2800" dirty="0"/>
              <a:t>Goal: work with an existing large codebase</a:t>
            </a:r>
          </a:p>
          <a:p>
            <a:pPr marL="742950" lvl="1" indent="-285750">
              <a:lnSpc>
                <a:spcPct val="81000"/>
              </a:lnSpc>
              <a:spcBef>
                <a:spcPts val="600"/>
              </a:spcBef>
              <a:defRPr sz="1800">
                <a:solidFill>
                  <a:srgbClr val="000000"/>
                </a:solidFill>
              </a:defRPr>
            </a:pPr>
            <a:r>
              <a:rPr sz="2800" dirty="0"/>
              <a:t>Approach: start using/learning the code </a:t>
            </a:r>
            <a:r>
              <a:rPr lang="en-US" sz="2800" dirty="0" smtClean="0"/>
              <a:t>on </a:t>
            </a:r>
            <a:r>
              <a:rPr lang="en-US" sz="2800" dirty="0" err="1" smtClean="0"/>
              <a:t>github</a:t>
            </a:r>
            <a:r>
              <a:rPr lang="en-US" sz="2800" dirty="0" smtClean="0"/>
              <a:t> </a:t>
            </a:r>
            <a:r>
              <a:rPr sz="2800" dirty="0" smtClean="0"/>
              <a:t>early</a:t>
            </a:r>
            <a:r>
              <a:rPr lang="en-US" sz="2800" dirty="0" smtClean="0"/>
              <a:t>; ask questions early, main developers here</a:t>
            </a:r>
            <a:endParaRPr sz="2800" dirty="0"/>
          </a:p>
        </p:txBody>
      </p:sp>
      <p:sp>
        <p:nvSpPr>
          <p:cNvPr id="227" name="Shape 22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37</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t>Summary course info</a:t>
            </a:r>
          </a:p>
        </p:txBody>
      </p:sp>
      <p:sp>
        <p:nvSpPr>
          <p:cNvPr id="232" name="Shape 232"/>
          <p:cNvSpPr>
            <a:spLocks noGrp="1"/>
          </p:cNvSpPr>
          <p:nvPr>
            <p:ph idx="1"/>
          </p:nvPr>
        </p:nvSpPr>
        <p:spPr>
          <a:xfrm>
            <a:off x="457200" y="1600200"/>
            <a:ext cx="8229600" cy="4724400"/>
          </a:xfrm>
          <a:prstGeom prst="rect">
            <a:avLst/>
          </a:prstGeom>
        </p:spPr>
        <p:txBody>
          <a:bodyPr>
            <a:normAutofit/>
          </a:bodyPr>
          <a:lstStyle/>
          <a:p>
            <a:pPr lvl="0">
              <a:defRPr sz="1800">
                <a:solidFill>
                  <a:srgbClr val="000000"/>
                </a:solidFill>
              </a:defRPr>
            </a:pPr>
            <a:r>
              <a:rPr lang="en-US" sz="3200" dirty="0" smtClean="0"/>
              <a:t> </a:t>
            </a:r>
            <a:r>
              <a:rPr sz="3200" dirty="0" smtClean="0"/>
              <a:t>Wiki </a:t>
            </a:r>
            <a:r>
              <a:rPr sz="2800" dirty="0">
                <a:hlinkClick r:id="rId2"/>
              </a:rPr>
              <a:t>http://</a:t>
            </a:r>
            <a:r>
              <a:rPr sz="2800" dirty="0" smtClean="0">
                <a:hlinkClick r:id="rId2"/>
              </a:rPr>
              <a:t>wiki.engr.illinois.edu/display/cs427fa1</a:t>
            </a:r>
            <a:r>
              <a:rPr lang="en-US" sz="2800" dirty="0" smtClean="0">
                <a:hlinkClick r:id="rId2"/>
              </a:rPr>
              <a:t>6</a:t>
            </a:r>
            <a:endParaRPr sz="2800" dirty="0"/>
          </a:p>
          <a:p>
            <a:pPr lvl="0">
              <a:defRPr sz="1800">
                <a:solidFill>
                  <a:srgbClr val="000000"/>
                </a:solidFill>
              </a:defRPr>
            </a:pPr>
            <a:r>
              <a:rPr lang="en-US" sz="3200" dirty="0" smtClean="0"/>
              <a:t> </a:t>
            </a:r>
            <a:r>
              <a:rPr sz="3200" dirty="0" smtClean="0"/>
              <a:t>Grade</a:t>
            </a:r>
            <a:endParaRPr lang="en-US" sz="3200" dirty="0" smtClean="0"/>
          </a:p>
          <a:p>
            <a:pPr lvl="1">
              <a:defRPr sz="1800">
                <a:solidFill>
                  <a:srgbClr val="000000"/>
                </a:solidFill>
              </a:defRPr>
            </a:pPr>
            <a:r>
              <a:rPr lang="en-US" sz="2900" dirty="0"/>
              <a:t> </a:t>
            </a:r>
            <a:r>
              <a:rPr sz="2900" dirty="0" smtClean="0"/>
              <a:t>MPs </a:t>
            </a:r>
            <a:r>
              <a:rPr sz="2900" dirty="0"/>
              <a:t>(30%), final exam (30%), project (40</a:t>
            </a:r>
            <a:r>
              <a:rPr sz="2900" dirty="0" smtClean="0"/>
              <a:t>%)</a:t>
            </a:r>
            <a:endParaRPr lang="en-US" sz="2900" dirty="0" smtClean="0"/>
          </a:p>
          <a:p>
            <a:pPr lvl="1">
              <a:defRPr sz="1800">
                <a:solidFill>
                  <a:srgbClr val="000000"/>
                </a:solidFill>
              </a:defRPr>
            </a:pPr>
            <a:r>
              <a:rPr lang="en-US" sz="2900" dirty="0"/>
              <a:t> </a:t>
            </a:r>
            <a:r>
              <a:rPr sz="2800" dirty="0" smtClean="0"/>
              <a:t>For </a:t>
            </a:r>
            <a:r>
              <a:rPr sz="2800" dirty="0"/>
              <a:t>4 hours of credit: additional </a:t>
            </a:r>
            <a:r>
              <a:rPr sz="2800" dirty="0" smtClean="0"/>
              <a:t>work</a:t>
            </a:r>
            <a:endParaRPr lang="en-US" sz="2800" dirty="0" smtClean="0"/>
          </a:p>
          <a:p>
            <a:pPr lvl="1">
              <a:defRPr sz="1800">
                <a:solidFill>
                  <a:srgbClr val="000000"/>
                </a:solidFill>
              </a:defRPr>
            </a:pPr>
            <a:r>
              <a:rPr lang="en-US" sz="2800" dirty="0"/>
              <a:t> </a:t>
            </a:r>
            <a:r>
              <a:rPr lang="en-US" sz="2800" dirty="0" smtClean="0"/>
              <a:t>5% </a:t>
            </a:r>
            <a:r>
              <a:rPr lang="en-US" sz="2800" dirty="0" err="1" smtClean="0"/>
              <a:t>extracredit</a:t>
            </a:r>
            <a:r>
              <a:rPr lang="en-US" sz="2800" dirty="0" smtClean="0"/>
              <a:t> from participation, </a:t>
            </a:r>
            <a:r>
              <a:rPr lang="en-US" sz="2800" dirty="0" err="1" smtClean="0"/>
              <a:t>quizes</a:t>
            </a:r>
            <a:endParaRPr sz="2800" dirty="0"/>
          </a:p>
          <a:p>
            <a:pPr lvl="0">
              <a:defRPr sz="1800">
                <a:solidFill>
                  <a:srgbClr val="000000"/>
                </a:solidFill>
              </a:defRPr>
            </a:pPr>
            <a:r>
              <a:rPr lang="en-US" sz="3200" dirty="0" smtClean="0"/>
              <a:t> </a:t>
            </a:r>
            <a:r>
              <a:rPr sz="3200" dirty="0" smtClean="0"/>
              <a:t>MP0</a:t>
            </a:r>
            <a:endParaRPr sz="3200" dirty="0"/>
          </a:p>
          <a:p>
            <a:pPr marL="742950" lvl="1" indent="-285750">
              <a:spcBef>
                <a:spcPts val="600"/>
              </a:spcBef>
              <a:defRPr sz="1800">
                <a:solidFill>
                  <a:srgbClr val="000000"/>
                </a:solidFill>
              </a:defRPr>
            </a:pPr>
            <a:r>
              <a:rPr lang="en-US" sz="2800" dirty="0" smtClean="0"/>
              <a:t>To be released today before midnight: check Wiki</a:t>
            </a:r>
          </a:p>
          <a:p>
            <a:pPr marL="742950" lvl="1" indent="-285750">
              <a:spcBef>
                <a:spcPts val="600"/>
              </a:spcBef>
              <a:defRPr sz="1800">
                <a:solidFill>
                  <a:srgbClr val="000000"/>
                </a:solidFill>
              </a:defRPr>
            </a:pPr>
            <a:r>
              <a:rPr lang="en-US" sz="2800" dirty="0" smtClean="0"/>
              <a:t>Due in one week</a:t>
            </a:r>
            <a:endParaRPr lang="en-US" sz="2800" dirty="0" smtClean="0"/>
          </a:p>
          <a:p>
            <a:pPr marL="742950" lvl="1" indent="-285750">
              <a:spcBef>
                <a:spcPts val="600"/>
              </a:spcBef>
              <a:defRPr sz="1800">
                <a:solidFill>
                  <a:srgbClr val="000000"/>
                </a:solidFill>
              </a:defRPr>
            </a:pPr>
            <a:r>
              <a:rPr lang="en-US" sz="2800" dirty="0" smtClean="0"/>
              <a:t>About building and </a:t>
            </a:r>
            <a:r>
              <a:rPr lang="en-US" sz="2800" dirty="0"/>
              <a:t>t</a:t>
            </a:r>
            <a:r>
              <a:rPr sz="2800" dirty="0" smtClean="0"/>
              <a:t>ry</a:t>
            </a:r>
            <a:r>
              <a:rPr lang="en-US" sz="2800" dirty="0" smtClean="0"/>
              <a:t>ing</a:t>
            </a:r>
            <a:r>
              <a:rPr sz="2800" dirty="0" smtClean="0"/>
              <a:t> </a:t>
            </a:r>
            <a:r>
              <a:rPr sz="2800" dirty="0"/>
              <a:t>out </a:t>
            </a:r>
            <a:r>
              <a:rPr lang="en-US" sz="2800" dirty="0" smtClean="0"/>
              <a:t>K</a:t>
            </a:r>
            <a:endParaRPr lang="en-US" sz="2800" dirty="0" smtClean="0"/>
          </a:p>
        </p:txBody>
      </p:sp>
      <p:sp>
        <p:nvSpPr>
          <p:cNvPr id="233" name="Shape 23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38</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Today’s goals</a:t>
            </a:r>
          </a:p>
        </p:txBody>
      </p:sp>
      <p:sp>
        <p:nvSpPr>
          <p:cNvPr id="60" name="Shape 60"/>
          <p:cNvSpPr>
            <a:spLocks noGrp="1"/>
          </p:cNvSpPr>
          <p:nvPr>
            <p:ph idx="1"/>
          </p:nvPr>
        </p:nvSpPr>
        <p:spPr>
          <a:xfrm>
            <a:off x="457200" y="1600200"/>
            <a:ext cx="8229600" cy="4724400"/>
          </a:xfrm>
          <a:prstGeom prst="rect">
            <a:avLst/>
          </a:prstGeom>
        </p:spPr>
        <p:txBody>
          <a:bodyPr/>
          <a:lstStyle/>
          <a:p>
            <a:pPr lvl="0">
              <a:defRPr sz="1800">
                <a:solidFill>
                  <a:srgbClr val="000000"/>
                </a:solidFill>
              </a:defRPr>
            </a:pPr>
            <a:r>
              <a:rPr lang="en-US" sz="3200" dirty="0" smtClean="0">
                <a:solidFill>
                  <a:srgbClr val="003C7D"/>
                </a:solidFill>
              </a:rPr>
              <a:t> </a:t>
            </a:r>
            <a:r>
              <a:rPr sz="3200" dirty="0" smtClean="0"/>
              <a:t>Meet </a:t>
            </a:r>
            <a:r>
              <a:rPr sz="3200" dirty="0"/>
              <a:t>the course staff</a:t>
            </a:r>
          </a:p>
          <a:p>
            <a:pPr lvl="0">
              <a:defRPr sz="1800">
                <a:solidFill>
                  <a:srgbClr val="000000"/>
                </a:solidFill>
              </a:defRPr>
            </a:pPr>
            <a:r>
              <a:rPr lang="en-US" sz="3200" dirty="0" smtClean="0"/>
              <a:t> </a:t>
            </a:r>
            <a:r>
              <a:rPr sz="3200" dirty="0" smtClean="0"/>
              <a:t>Present </a:t>
            </a:r>
            <a:r>
              <a:rPr sz="3200" dirty="0"/>
              <a:t>some course logistics</a:t>
            </a:r>
            <a:endParaRPr sz="2800" dirty="0"/>
          </a:p>
          <a:p>
            <a:pPr lvl="0">
              <a:defRPr sz="1800">
                <a:solidFill>
                  <a:srgbClr val="000000"/>
                </a:solidFill>
              </a:defRPr>
            </a:pPr>
            <a:r>
              <a:rPr lang="en-US" sz="3200" dirty="0" smtClean="0"/>
              <a:t> </a:t>
            </a:r>
            <a:r>
              <a:rPr sz="3200" dirty="0" smtClean="0"/>
              <a:t>What </a:t>
            </a:r>
            <a:r>
              <a:rPr sz="3200" dirty="0"/>
              <a:t>is software engineering?</a:t>
            </a:r>
          </a:p>
          <a:p>
            <a:pPr lvl="0">
              <a:defRPr sz="1800">
                <a:solidFill>
                  <a:srgbClr val="000000"/>
                </a:solidFill>
              </a:defRPr>
            </a:pPr>
            <a:r>
              <a:rPr lang="en-US" sz="3200" dirty="0" smtClean="0"/>
              <a:t> </a:t>
            </a:r>
            <a:r>
              <a:rPr sz="3200" dirty="0" smtClean="0"/>
              <a:t>What </a:t>
            </a:r>
            <a:r>
              <a:rPr sz="3200" dirty="0"/>
              <a:t>is in </a:t>
            </a:r>
            <a:r>
              <a:rPr lang="en-US" sz="3200" dirty="0" smtClean="0"/>
              <a:t>CS</a:t>
            </a:r>
            <a:r>
              <a:rPr sz="3200" dirty="0" smtClean="0"/>
              <a:t>427</a:t>
            </a:r>
            <a:r>
              <a:rPr sz="3200" dirty="0"/>
              <a:t>?</a:t>
            </a:r>
          </a:p>
          <a:p>
            <a:pPr marL="742950" lvl="1" indent="-285750">
              <a:spcBef>
                <a:spcPts val="600"/>
              </a:spcBef>
              <a:defRPr sz="1800">
                <a:solidFill>
                  <a:srgbClr val="000000"/>
                </a:solidFill>
              </a:defRPr>
            </a:pPr>
            <a:r>
              <a:rPr sz="2800" dirty="0"/>
              <a:t>Should you take it or not?</a:t>
            </a:r>
          </a:p>
          <a:p>
            <a:pPr marL="742950" lvl="1" indent="-285750">
              <a:spcBef>
                <a:spcPts val="600"/>
              </a:spcBef>
              <a:defRPr sz="1800">
                <a:solidFill>
                  <a:srgbClr val="000000"/>
                </a:solidFill>
              </a:defRPr>
            </a:pPr>
            <a:r>
              <a:rPr sz="2800" dirty="0"/>
              <a:t>How can you succeed (or fail) in it?</a:t>
            </a:r>
          </a:p>
        </p:txBody>
      </p:sp>
      <p:sp>
        <p:nvSpPr>
          <p:cNvPr id="61" name="Shape 6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4</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Electronic communication</a:t>
            </a:r>
          </a:p>
        </p:txBody>
      </p:sp>
      <p:sp>
        <p:nvSpPr>
          <p:cNvPr id="64" name="Shape 64"/>
          <p:cNvSpPr>
            <a:spLocks noGrp="1"/>
          </p:cNvSpPr>
          <p:nvPr>
            <p:ph idx="1"/>
          </p:nvPr>
        </p:nvSpPr>
        <p:spPr>
          <a:xfrm>
            <a:off x="457199" y="1600200"/>
            <a:ext cx="7856925" cy="4724400"/>
          </a:xfrm>
          <a:prstGeom prst="rect">
            <a:avLst/>
          </a:prstGeom>
        </p:spPr>
        <p:txBody>
          <a:bodyPr>
            <a:normAutofit/>
          </a:bodyPr>
          <a:lstStyle/>
          <a:p>
            <a:pPr marL="336042" lvl="0" indent="-336042" defTabSz="896111">
              <a:lnSpc>
                <a:spcPct val="90000"/>
              </a:lnSpc>
              <a:spcBef>
                <a:spcPts val="600"/>
              </a:spcBef>
              <a:defRPr sz="1800">
                <a:solidFill>
                  <a:srgbClr val="000000"/>
                </a:solidFill>
              </a:defRPr>
            </a:pPr>
            <a:r>
              <a:rPr sz="2400" u="sng" dirty="0" smtClean="0">
                <a:uFill>
                  <a:solidFill>
                    <a:srgbClr val="0000FF"/>
                  </a:solidFill>
                </a:uFill>
                <a:hlinkClick r:id="rId2"/>
              </a:rPr>
              <a:t>http</a:t>
            </a:r>
            <a:r>
              <a:rPr sz="2400" u="sng" dirty="0">
                <a:uFill>
                  <a:solidFill>
                    <a:srgbClr val="0000FF"/>
                  </a:solidFill>
                </a:uFill>
                <a:hlinkClick r:id="rId2"/>
              </a:rPr>
              <a:t>://wiki.cites.illinois.edu/wiki/display/cs427fa16</a:t>
            </a:r>
            <a:endParaRPr sz="2400" dirty="0"/>
          </a:p>
          <a:p>
            <a:pPr marL="336042" lvl="0" indent="-336042" defTabSz="896111">
              <a:lnSpc>
                <a:spcPct val="90000"/>
              </a:lnSpc>
              <a:spcBef>
                <a:spcPts val="600"/>
              </a:spcBef>
              <a:defRPr sz="1800">
                <a:solidFill>
                  <a:srgbClr val="000000"/>
                </a:solidFill>
              </a:defRPr>
            </a:pPr>
            <a:r>
              <a:rPr sz="2842" dirty="0" smtClean="0"/>
              <a:t>Announcements</a:t>
            </a:r>
            <a:r>
              <a:rPr sz="2842" dirty="0"/>
              <a:t>, questions, answers</a:t>
            </a:r>
          </a:p>
          <a:p>
            <a:pPr marL="728091" lvl="1" indent="-280035" defTabSz="896111">
              <a:lnSpc>
                <a:spcPct val="90000"/>
              </a:lnSpc>
              <a:spcBef>
                <a:spcPts val="500"/>
              </a:spcBef>
              <a:defRPr sz="1800">
                <a:solidFill>
                  <a:srgbClr val="000000"/>
                </a:solidFill>
              </a:defRPr>
            </a:pPr>
            <a:r>
              <a:rPr sz="2450" dirty="0" smtClean="0"/>
              <a:t>Piazza</a:t>
            </a:r>
            <a:endParaRPr lang="en-US" sz="2450" dirty="0" smtClean="0"/>
          </a:p>
          <a:p>
            <a:pPr marL="1163520" lvl="2" indent="-280035" defTabSz="896111">
              <a:lnSpc>
                <a:spcPct val="90000"/>
              </a:lnSpc>
              <a:spcBef>
                <a:spcPts val="500"/>
              </a:spcBef>
              <a:defRPr sz="1800">
                <a:solidFill>
                  <a:srgbClr val="000000"/>
                </a:solidFill>
              </a:defRPr>
            </a:pPr>
            <a:r>
              <a:rPr lang="en-US" sz="2450" dirty="0" smtClean="0"/>
              <a:t>You have been added automatically to Piazza</a:t>
            </a:r>
          </a:p>
          <a:p>
            <a:pPr marL="1163520" lvl="2" indent="-280035" defTabSz="896111">
              <a:lnSpc>
                <a:spcPct val="90000"/>
              </a:lnSpc>
              <a:spcBef>
                <a:spcPts val="500"/>
              </a:spcBef>
              <a:defRPr sz="1800">
                <a:solidFill>
                  <a:srgbClr val="000000"/>
                </a:solidFill>
              </a:defRPr>
            </a:pPr>
            <a:r>
              <a:rPr sz="2450" dirty="0" smtClean="0"/>
              <a:t>If you don’t want to be added, please email me as soon as possible</a:t>
            </a:r>
            <a:endParaRPr lang="en-US" sz="2450" dirty="0" smtClean="0"/>
          </a:p>
          <a:p>
            <a:pPr marL="1163520" lvl="2" indent="-280035" defTabSz="896111">
              <a:lnSpc>
                <a:spcPct val="90000"/>
              </a:lnSpc>
              <a:spcBef>
                <a:spcPts val="500"/>
              </a:spcBef>
              <a:defRPr sz="1800">
                <a:solidFill>
                  <a:srgbClr val="000000"/>
                </a:solidFill>
              </a:defRPr>
            </a:pPr>
            <a:r>
              <a:rPr lang="en-US" sz="2450" dirty="0" smtClean="0"/>
              <a:t>You can ask any questions, even anonymously</a:t>
            </a:r>
          </a:p>
          <a:p>
            <a:pPr marL="1163520" lvl="2" indent="-280035" defTabSz="896111">
              <a:lnSpc>
                <a:spcPct val="90000"/>
              </a:lnSpc>
              <a:spcBef>
                <a:spcPts val="500"/>
              </a:spcBef>
              <a:defRPr sz="1800">
                <a:solidFill>
                  <a:srgbClr val="000000"/>
                </a:solidFill>
              </a:defRPr>
            </a:pPr>
            <a:r>
              <a:rPr lang="en-US" sz="2450" dirty="0" smtClean="0"/>
              <a:t>This is how we prefer to set up our individual meetings with you, too (send private messages)</a:t>
            </a:r>
          </a:p>
          <a:p>
            <a:pPr marL="728091" lvl="1" indent="-280035" defTabSz="896111">
              <a:lnSpc>
                <a:spcPct val="90000"/>
              </a:lnSpc>
              <a:spcBef>
                <a:spcPts val="500"/>
              </a:spcBef>
              <a:defRPr sz="1800">
                <a:solidFill>
                  <a:srgbClr val="000000"/>
                </a:solidFill>
              </a:defRPr>
            </a:pPr>
            <a:r>
              <a:rPr lang="en-US" sz="2450" dirty="0" smtClean="0"/>
              <a:t>Compass</a:t>
            </a:r>
          </a:p>
          <a:p>
            <a:pPr marL="1163520" lvl="2" indent="-280035" defTabSz="896111">
              <a:lnSpc>
                <a:spcPct val="90000"/>
              </a:lnSpc>
              <a:spcBef>
                <a:spcPts val="500"/>
              </a:spcBef>
              <a:defRPr sz="1800">
                <a:solidFill>
                  <a:srgbClr val="000000"/>
                </a:solidFill>
              </a:defRPr>
            </a:pPr>
            <a:r>
              <a:rPr lang="en-US" sz="2450" dirty="0" smtClean="0"/>
              <a:t>Class-wide announcements (via email)</a:t>
            </a:r>
            <a:endParaRPr sz="2450" dirty="0"/>
          </a:p>
        </p:txBody>
      </p:sp>
      <p:sp>
        <p:nvSpPr>
          <p:cNvPr id="65" name="Shape 65"/>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5</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No </a:t>
            </a:r>
            <a:r>
              <a:rPr sz="4400" dirty="0" smtClean="0">
                <a:solidFill>
                  <a:schemeClr val="tx1"/>
                </a:solidFill>
              </a:rPr>
              <a:t>textbook</a:t>
            </a:r>
            <a:r>
              <a:rPr lang="en-US" sz="4400" dirty="0" smtClean="0">
                <a:solidFill>
                  <a:schemeClr val="tx1"/>
                </a:solidFill>
              </a:rPr>
              <a:t>,</a:t>
            </a:r>
            <a:r>
              <a:rPr sz="4400" dirty="0" smtClean="0">
                <a:solidFill>
                  <a:schemeClr val="tx1"/>
                </a:solidFill>
              </a:rPr>
              <a:t> </a:t>
            </a:r>
            <a:r>
              <a:rPr sz="4400" dirty="0">
                <a:solidFill>
                  <a:schemeClr val="tx1"/>
                </a:solidFill>
              </a:rPr>
              <a:t>but yes reading</a:t>
            </a:r>
          </a:p>
        </p:txBody>
      </p:sp>
      <p:sp>
        <p:nvSpPr>
          <p:cNvPr id="68" name="Shape 68"/>
          <p:cNvSpPr>
            <a:spLocks noGrp="1"/>
          </p:cNvSpPr>
          <p:nvPr>
            <p:ph idx="1"/>
          </p:nvPr>
        </p:nvSpPr>
        <p:spPr>
          <a:xfrm>
            <a:off x="457200" y="1600200"/>
            <a:ext cx="7841556" cy="4724400"/>
          </a:xfrm>
          <a:prstGeom prst="rect">
            <a:avLst/>
          </a:prstGeom>
        </p:spPr>
        <p:txBody>
          <a:bodyPr>
            <a:normAutofit/>
          </a:bodyPr>
          <a:lstStyle/>
          <a:p>
            <a:pPr lvl="0">
              <a:defRPr sz="1800">
                <a:solidFill>
                  <a:srgbClr val="000000"/>
                </a:solidFill>
              </a:defRPr>
            </a:pPr>
            <a:r>
              <a:rPr lang="en-US" sz="3200" dirty="0" smtClean="0"/>
              <a:t> </a:t>
            </a:r>
            <a:r>
              <a:rPr sz="3200" dirty="0" smtClean="0"/>
              <a:t>No </a:t>
            </a:r>
            <a:r>
              <a:rPr sz="3200" dirty="0"/>
              <a:t>textbook required</a:t>
            </a:r>
          </a:p>
          <a:p>
            <a:pPr lvl="0">
              <a:defRPr sz="1800">
                <a:solidFill>
                  <a:srgbClr val="000000"/>
                </a:solidFill>
              </a:defRPr>
            </a:pPr>
            <a:r>
              <a:rPr lang="en-US" sz="3200" dirty="0" smtClean="0"/>
              <a:t> </a:t>
            </a:r>
            <a:r>
              <a:rPr sz="3200" dirty="0" smtClean="0"/>
              <a:t>Some </a:t>
            </a:r>
            <a:r>
              <a:rPr sz="3200" dirty="0"/>
              <a:t>(text)books recommended</a:t>
            </a:r>
          </a:p>
          <a:p>
            <a:pPr marL="742950" lvl="1" indent="-285750">
              <a:spcBef>
                <a:spcPts val="600"/>
              </a:spcBef>
              <a:defRPr sz="1800">
                <a:solidFill>
                  <a:srgbClr val="000000"/>
                </a:solidFill>
              </a:defRPr>
            </a:pPr>
            <a:r>
              <a:rPr sz="2800" dirty="0"/>
              <a:t>See Wiki</a:t>
            </a:r>
          </a:p>
          <a:p>
            <a:pPr lvl="0">
              <a:defRPr sz="1800">
                <a:solidFill>
                  <a:srgbClr val="000000"/>
                </a:solidFill>
              </a:defRPr>
            </a:pPr>
            <a:r>
              <a:rPr lang="en-US" sz="3200" dirty="0" smtClean="0"/>
              <a:t> </a:t>
            </a:r>
            <a:r>
              <a:rPr sz="3200" dirty="0" smtClean="0"/>
              <a:t>Required </a:t>
            </a:r>
            <a:r>
              <a:rPr sz="3200" dirty="0"/>
              <a:t>reading linked from Schedule</a:t>
            </a:r>
          </a:p>
          <a:p>
            <a:pPr lvl="0">
              <a:defRPr sz="1800">
                <a:solidFill>
                  <a:srgbClr val="000000"/>
                </a:solidFill>
              </a:defRPr>
            </a:pPr>
            <a:r>
              <a:rPr lang="en-US" sz="3200" dirty="0" smtClean="0"/>
              <a:t> </a:t>
            </a:r>
            <a:r>
              <a:rPr sz="3200" dirty="0" smtClean="0"/>
              <a:t>Lots </a:t>
            </a:r>
            <a:r>
              <a:rPr sz="3200" dirty="0"/>
              <a:t>of easy reading: “broad but shallow”</a:t>
            </a:r>
          </a:p>
          <a:p>
            <a:pPr marL="742950" lvl="1" indent="-285750">
              <a:spcBef>
                <a:spcPts val="600"/>
              </a:spcBef>
              <a:defRPr sz="1800">
                <a:solidFill>
                  <a:srgbClr val="000000"/>
                </a:solidFill>
              </a:defRPr>
            </a:pPr>
            <a:r>
              <a:rPr sz="2800" dirty="0"/>
              <a:t>Reading will be on the EXAM</a:t>
            </a:r>
          </a:p>
          <a:p>
            <a:pPr marL="742950" lvl="1" indent="-285750">
              <a:spcBef>
                <a:spcPts val="600"/>
              </a:spcBef>
              <a:defRPr sz="1800">
                <a:solidFill>
                  <a:srgbClr val="000000"/>
                </a:solidFill>
              </a:defRPr>
            </a:pPr>
            <a:r>
              <a:rPr sz="2800" dirty="0"/>
              <a:t>Some reading even for this lecture (read it)</a:t>
            </a:r>
          </a:p>
        </p:txBody>
      </p:sp>
      <p:sp>
        <p:nvSpPr>
          <p:cNvPr id="69" name="Shape 69"/>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6</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Grading</a:t>
            </a:r>
          </a:p>
        </p:txBody>
      </p:sp>
      <p:sp>
        <p:nvSpPr>
          <p:cNvPr id="72" name="Shape 72"/>
          <p:cNvSpPr>
            <a:spLocks noGrp="1"/>
          </p:cNvSpPr>
          <p:nvPr>
            <p:ph idx="1"/>
          </p:nvPr>
        </p:nvSpPr>
        <p:spPr>
          <a:xfrm>
            <a:off x="457199" y="1600199"/>
            <a:ext cx="8410175" cy="5000385"/>
          </a:xfrm>
          <a:prstGeom prst="rect">
            <a:avLst/>
          </a:prstGeom>
        </p:spPr>
        <p:txBody>
          <a:bodyPr>
            <a:normAutofit fontScale="92500" lnSpcReduction="20000"/>
          </a:bodyPr>
          <a:lstStyle/>
          <a:p>
            <a:pPr lvl="0">
              <a:lnSpc>
                <a:spcPct val="90000"/>
              </a:lnSpc>
              <a:defRPr sz="1800">
                <a:solidFill>
                  <a:srgbClr val="000000"/>
                </a:solidFill>
              </a:defRPr>
            </a:pPr>
            <a:r>
              <a:rPr lang="en-US" sz="3200" dirty="0" smtClean="0"/>
              <a:t> </a:t>
            </a:r>
            <a:r>
              <a:rPr sz="3200" dirty="0" smtClean="0"/>
              <a:t>For </a:t>
            </a:r>
            <a:r>
              <a:rPr sz="3200" dirty="0"/>
              <a:t>3 hours of credit</a:t>
            </a:r>
          </a:p>
          <a:p>
            <a:pPr marL="742950" lvl="1" indent="-285750">
              <a:lnSpc>
                <a:spcPct val="90000"/>
              </a:lnSpc>
              <a:spcBef>
                <a:spcPts val="600"/>
              </a:spcBef>
              <a:defRPr sz="1800">
                <a:solidFill>
                  <a:srgbClr val="000000"/>
                </a:solidFill>
              </a:defRPr>
            </a:pPr>
            <a:r>
              <a:rPr sz="2800" dirty="0"/>
              <a:t>Project - 40%</a:t>
            </a:r>
          </a:p>
          <a:p>
            <a:pPr marL="742950" lvl="1" indent="-285750">
              <a:lnSpc>
                <a:spcPct val="90000"/>
              </a:lnSpc>
              <a:spcBef>
                <a:spcPts val="600"/>
              </a:spcBef>
              <a:defRPr sz="1800">
                <a:solidFill>
                  <a:srgbClr val="000000"/>
                </a:solidFill>
              </a:defRPr>
            </a:pPr>
            <a:r>
              <a:rPr sz="2800" dirty="0"/>
              <a:t>Final exam - 30%</a:t>
            </a:r>
          </a:p>
          <a:p>
            <a:pPr marL="742950" lvl="1" indent="-285750">
              <a:lnSpc>
                <a:spcPct val="90000"/>
              </a:lnSpc>
              <a:spcBef>
                <a:spcPts val="600"/>
              </a:spcBef>
              <a:defRPr sz="1800">
                <a:solidFill>
                  <a:srgbClr val="000000"/>
                </a:solidFill>
              </a:defRPr>
            </a:pPr>
            <a:r>
              <a:rPr sz="2800" dirty="0"/>
              <a:t>Machine problems - </a:t>
            </a:r>
            <a:r>
              <a:rPr sz="2800" dirty="0" smtClean="0"/>
              <a:t>30%</a:t>
            </a:r>
            <a:endParaRPr lang="en-US" sz="2800" dirty="0" smtClean="0"/>
          </a:p>
          <a:p>
            <a:pPr lvl="0">
              <a:defRPr sz="1800">
                <a:solidFill>
                  <a:srgbClr val="000000"/>
                </a:solidFill>
              </a:defRPr>
            </a:pPr>
            <a:r>
              <a:rPr lang="en-US" sz="3200" dirty="0"/>
              <a:t> For 4 hours of credit</a:t>
            </a:r>
          </a:p>
          <a:p>
            <a:pPr marL="742950" lvl="1" indent="-285750">
              <a:spcBef>
                <a:spcPts val="600"/>
              </a:spcBef>
              <a:defRPr sz="1800">
                <a:solidFill>
                  <a:srgbClr val="000000"/>
                </a:solidFill>
              </a:defRPr>
            </a:pPr>
            <a:r>
              <a:rPr lang="en-US" sz="2800" dirty="0"/>
              <a:t>Larger project or book report</a:t>
            </a:r>
            <a:endParaRPr lang="en-US" sz="3100" dirty="0"/>
          </a:p>
          <a:p>
            <a:pPr lvl="0">
              <a:defRPr sz="1800">
                <a:solidFill>
                  <a:srgbClr val="000000"/>
                </a:solidFill>
              </a:defRPr>
            </a:pPr>
            <a:r>
              <a:rPr lang="en-US" sz="3200" dirty="0"/>
              <a:t> </a:t>
            </a:r>
            <a:r>
              <a:rPr lang="en-US" sz="3200" dirty="0" smtClean="0"/>
              <a:t>5% </a:t>
            </a:r>
            <a:r>
              <a:rPr lang="en-US" sz="3200" dirty="0" err="1" smtClean="0"/>
              <a:t>Extracredit</a:t>
            </a:r>
            <a:endParaRPr lang="en-US" sz="3200" dirty="0"/>
          </a:p>
          <a:p>
            <a:pPr marL="742950" lvl="1" indent="-285750">
              <a:spcBef>
                <a:spcPts val="600"/>
              </a:spcBef>
              <a:defRPr sz="1800">
                <a:solidFill>
                  <a:srgbClr val="000000"/>
                </a:solidFill>
              </a:defRPr>
            </a:pPr>
            <a:r>
              <a:rPr lang="en-US" sz="3100" dirty="0" smtClean="0"/>
              <a:t>Class participation, </a:t>
            </a:r>
            <a:r>
              <a:rPr lang="en-US" sz="3100" dirty="0" err="1" smtClean="0"/>
              <a:t>Quizes</a:t>
            </a:r>
            <a:endParaRPr lang="en-US" sz="3100" dirty="0"/>
          </a:p>
          <a:p>
            <a:pPr lvl="0">
              <a:lnSpc>
                <a:spcPct val="90000"/>
              </a:lnSpc>
              <a:defRPr sz="1800">
                <a:solidFill>
                  <a:srgbClr val="000000"/>
                </a:solidFill>
              </a:defRPr>
            </a:pPr>
            <a:r>
              <a:rPr lang="en-US" sz="3200" dirty="0" smtClean="0"/>
              <a:t> </a:t>
            </a:r>
            <a:r>
              <a:rPr sz="3200" dirty="0" smtClean="0"/>
              <a:t>For fairness, </a:t>
            </a:r>
            <a:r>
              <a:rPr sz="3200" dirty="0" smtClean="0">
                <a:solidFill>
                  <a:srgbClr val="FF0000"/>
                </a:solidFill>
              </a:rPr>
              <a:t>we </a:t>
            </a:r>
            <a:r>
              <a:rPr lang="en-US" sz="3200" dirty="0" smtClean="0">
                <a:solidFill>
                  <a:srgbClr val="FF0000"/>
                </a:solidFill>
              </a:rPr>
              <a:t>report</a:t>
            </a:r>
            <a:r>
              <a:rPr sz="3200" dirty="0" smtClean="0">
                <a:solidFill>
                  <a:srgbClr val="FF0000"/>
                </a:solidFill>
              </a:rPr>
              <a:t> all cheating</a:t>
            </a:r>
            <a:endParaRPr lang="en-US" sz="3200" dirty="0" smtClean="0">
              <a:solidFill>
                <a:srgbClr val="FF0000"/>
              </a:solidFill>
            </a:endParaRPr>
          </a:p>
          <a:p>
            <a:pPr marL="742950" lvl="1" indent="-285750">
              <a:lnSpc>
                <a:spcPct val="90000"/>
              </a:lnSpc>
              <a:spcBef>
                <a:spcPts val="600"/>
              </a:spcBef>
              <a:defRPr sz="1800">
                <a:solidFill>
                  <a:srgbClr val="000000"/>
                </a:solidFill>
              </a:defRPr>
            </a:pPr>
            <a:r>
              <a:rPr lang="en-US" sz="2800" dirty="0" smtClean="0">
                <a:solidFill>
                  <a:srgbClr val="000000"/>
                </a:solidFill>
              </a:rPr>
              <a:t>Messing with </a:t>
            </a:r>
            <a:r>
              <a:rPr lang="en-US" sz="2800" dirty="0" err="1" smtClean="0">
                <a:solidFill>
                  <a:srgbClr val="000000"/>
                </a:solidFill>
              </a:rPr>
              <a:t>git</a:t>
            </a:r>
            <a:r>
              <a:rPr lang="en-US" sz="2800" dirty="0" smtClean="0">
                <a:solidFill>
                  <a:srgbClr val="000000"/>
                </a:solidFill>
              </a:rPr>
              <a:t> </a:t>
            </a:r>
            <a:r>
              <a:rPr lang="en-US" sz="2800" dirty="0" smtClean="0">
                <a:solidFill>
                  <a:srgbClr val="000000"/>
                </a:solidFill>
              </a:rPr>
              <a:t>history to pretend your </a:t>
            </a:r>
            <a:r>
              <a:rPr lang="en-US" sz="2800" dirty="0" smtClean="0">
                <a:solidFill>
                  <a:srgbClr val="000000"/>
                </a:solidFill>
              </a:rPr>
              <a:t>MP/homework </a:t>
            </a:r>
            <a:r>
              <a:rPr lang="en-US" sz="2800" dirty="0" smtClean="0">
                <a:solidFill>
                  <a:srgbClr val="000000"/>
                </a:solidFill>
              </a:rPr>
              <a:t>was handled before deadline is </a:t>
            </a:r>
            <a:r>
              <a:rPr lang="en-US" sz="2800" dirty="0" smtClean="0">
                <a:solidFill>
                  <a:srgbClr val="000000"/>
                </a:solidFill>
              </a:rPr>
              <a:t>considered CHEATING</a:t>
            </a:r>
            <a:endParaRPr dirty="0" smtClean="0"/>
          </a:p>
          <a:p>
            <a:pPr lvl="0">
              <a:lnSpc>
                <a:spcPct val="90000"/>
              </a:lnSpc>
              <a:defRPr sz="1800">
                <a:solidFill>
                  <a:srgbClr val="000000"/>
                </a:solidFill>
              </a:defRPr>
            </a:pPr>
            <a:r>
              <a:rPr lang="en-US" sz="3200" dirty="0" smtClean="0"/>
              <a:t> </a:t>
            </a:r>
            <a:r>
              <a:rPr sz="3200" dirty="0" smtClean="0"/>
              <a:t>More </a:t>
            </a:r>
            <a:r>
              <a:rPr sz="3200" dirty="0"/>
              <a:t>info on Wiki</a:t>
            </a:r>
          </a:p>
        </p:txBody>
      </p:sp>
      <p:sp>
        <p:nvSpPr>
          <p:cNvPr id="73" name="Shape 73"/>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7</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Team project</a:t>
            </a:r>
          </a:p>
        </p:txBody>
      </p:sp>
      <p:sp>
        <p:nvSpPr>
          <p:cNvPr id="76" name="Shape 76"/>
          <p:cNvSpPr>
            <a:spLocks noGrp="1"/>
          </p:cNvSpPr>
          <p:nvPr>
            <p:ph idx="1"/>
          </p:nvPr>
        </p:nvSpPr>
        <p:spPr>
          <a:xfrm>
            <a:off x="457200" y="1600200"/>
            <a:ext cx="8072077" cy="4724400"/>
          </a:xfrm>
          <a:prstGeom prst="rect">
            <a:avLst/>
          </a:prstGeom>
        </p:spPr>
        <p:txBody>
          <a:bodyPr>
            <a:normAutofit/>
          </a:bodyPr>
          <a:lstStyle/>
          <a:p>
            <a:pPr lvl="0">
              <a:defRPr sz="1800">
                <a:solidFill>
                  <a:srgbClr val="000000"/>
                </a:solidFill>
              </a:defRPr>
            </a:pPr>
            <a:r>
              <a:rPr lang="en-US" sz="3200" dirty="0" smtClean="0">
                <a:solidFill>
                  <a:srgbClr val="F47F24"/>
                </a:solidFill>
              </a:rPr>
              <a:t> </a:t>
            </a:r>
            <a:r>
              <a:rPr sz="3200" dirty="0" smtClean="0">
                <a:solidFill>
                  <a:srgbClr val="FF0000"/>
                </a:solidFill>
              </a:rPr>
              <a:t>Teamwork</a:t>
            </a:r>
            <a:r>
              <a:rPr sz="3200" dirty="0" smtClean="0"/>
              <a:t> </a:t>
            </a:r>
            <a:r>
              <a:rPr sz="3200" dirty="0"/>
              <a:t>is mandatory in this course</a:t>
            </a:r>
          </a:p>
          <a:p>
            <a:pPr marL="742950" lvl="1" indent="-285750">
              <a:spcBef>
                <a:spcPts val="600"/>
              </a:spcBef>
              <a:defRPr sz="1800">
                <a:solidFill>
                  <a:srgbClr val="000000"/>
                </a:solidFill>
              </a:defRPr>
            </a:pPr>
            <a:r>
              <a:rPr sz="2800" dirty="0"/>
              <a:t>We make larger teams (usually ~8 students</a:t>
            </a:r>
            <a:r>
              <a:rPr sz="2800" dirty="0" smtClean="0"/>
              <a:t>)</a:t>
            </a:r>
            <a:endParaRPr lang="en-US" sz="2800" dirty="0" smtClean="0"/>
          </a:p>
          <a:p>
            <a:pPr marL="742950" lvl="1" indent="-285750">
              <a:spcBef>
                <a:spcPts val="600"/>
              </a:spcBef>
              <a:defRPr sz="1800">
                <a:solidFill>
                  <a:srgbClr val="000000"/>
                </a:solidFill>
              </a:defRPr>
            </a:pPr>
            <a:r>
              <a:rPr lang="en-US" sz="2800" dirty="0" smtClean="0"/>
              <a:t>May use CATME (Brian Bailey) for team forming</a:t>
            </a:r>
            <a:endParaRPr sz="2800" dirty="0"/>
          </a:p>
          <a:p>
            <a:pPr marL="742950" lvl="1" indent="-285750">
              <a:spcBef>
                <a:spcPts val="600"/>
              </a:spcBef>
              <a:defRPr sz="1800">
                <a:solidFill>
                  <a:srgbClr val="000000"/>
                </a:solidFill>
              </a:defRPr>
            </a:pPr>
            <a:r>
              <a:rPr sz="2800" dirty="0"/>
              <a:t>The goal is to have realistic experience</a:t>
            </a:r>
          </a:p>
          <a:p>
            <a:pPr lvl="0">
              <a:defRPr sz="1800">
                <a:solidFill>
                  <a:srgbClr val="000000"/>
                </a:solidFill>
              </a:defRPr>
            </a:pPr>
            <a:r>
              <a:rPr lang="en-US" sz="3200" dirty="0"/>
              <a:t> </a:t>
            </a:r>
            <a:r>
              <a:rPr sz="3200" dirty="0" smtClean="0"/>
              <a:t>Courses </a:t>
            </a:r>
            <a:r>
              <a:rPr sz="3200" dirty="0"/>
              <a:t>that satisfy team component</a:t>
            </a:r>
          </a:p>
          <a:p>
            <a:pPr marL="742950" lvl="1" indent="-285750">
              <a:spcBef>
                <a:spcPts val="600"/>
              </a:spcBef>
              <a:defRPr sz="1800">
                <a:solidFill>
                  <a:srgbClr val="000000"/>
                </a:solidFill>
              </a:defRPr>
            </a:pPr>
            <a:r>
              <a:rPr sz="2800" dirty="0"/>
              <a:t>Traditionally: 427 (&amp; 428/429), 493 (&amp; 494)</a:t>
            </a:r>
          </a:p>
          <a:p>
            <a:pPr marL="1143000" lvl="2" indent="-228600">
              <a:spcBef>
                <a:spcPts val="500"/>
              </a:spcBef>
              <a:defRPr sz="1800">
                <a:solidFill>
                  <a:srgbClr val="000000"/>
                </a:solidFill>
              </a:defRPr>
            </a:pPr>
            <a:r>
              <a:rPr lang="en-US" sz="2400" dirty="0" smtClean="0"/>
              <a:t> </a:t>
            </a:r>
            <a:r>
              <a:rPr sz="2400" dirty="0" smtClean="0"/>
              <a:t>Could </a:t>
            </a:r>
            <a:r>
              <a:rPr sz="2400" dirty="0"/>
              <a:t>do senior thesis instead of these courses</a:t>
            </a:r>
          </a:p>
          <a:p>
            <a:pPr marL="742950" lvl="1" indent="-285750">
              <a:spcBef>
                <a:spcPts val="600"/>
              </a:spcBef>
              <a:defRPr sz="1800">
                <a:solidFill>
                  <a:srgbClr val="000000"/>
                </a:solidFill>
              </a:defRPr>
            </a:pPr>
            <a:r>
              <a:rPr sz="2800" dirty="0"/>
              <a:t>Several more: 445, 465, 467, 498 section on cloud computing</a:t>
            </a:r>
          </a:p>
          <a:p>
            <a:pPr marL="742950" lvl="1" indent="-285750">
              <a:spcBef>
                <a:spcPts val="600"/>
              </a:spcBef>
              <a:defRPr sz="1800">
                <a:solidFill>
                  <a:srgbClr val="000000"/>
                </a:solidFill>
              </a:defRPr>
            </a:pPr>
            <a:r>
              <a:rPr sz="2800" dirty="0"/>
              <a:t>Additional courses will be added soon</a:t>
            </a:r>
          </a:p>
        </p:txBody>
      </p:sp>
      <p:sp>
        <p:nvSpPr>
          <p:cNvPr id="77" name="Shape 77"/>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8</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457200" y="274638"/>
            <a:ext cx="8229600" cy="1143001"/>
          </a:xfrm>
          <a:prstGeom prst="rect">
            <a:avLst/>
          </a:prstGeom>
        </p:spPr>
        <p:txBody>
          <a:bodyPr/>
          <a:lstStyle/>
          <a:p>
            <a:pPr lvl="0">
              <a:defRPr sz="1800">
                <a:solidFill>
                  <a:srgbClr val="000000"/>
                </a:solidFill>
              </a:defRPr>
            </a:pPr>
            <a:r>
              <a:rPr sz="4400" dirty="0">
                <a:solidFill>
                  <a:schemeClr val="tx1"/>
                </a:solidFill>
              </a:rPr>
              <a:t>Prerequisites</a:t>
            </a:r>
          </a:p>
        </p:txBody>
      </p:sp>
      <p:sp>
        <p:nvSpPr>
          <p:cNvPr id="80" name="Shape 80"/>
          <p:cNvSpPr>
            <a:spLocks noGrp="1"/>
          </p:cNvSpPr>
          <p:nvPr>
            <p:ph idx="1"/>
          </p:nvPr>
        </p:nvSpPr>
        <p:spPr>
          <a:xfrm>
            <a:off x="457200" y="1600200"/>
            <a:ext cx="8229600" cy="4724400"/>
          </a:xfrm>
          <a:prstGeom prst="rect">
            <a:avLst/>
          </a:prstGeom>
        </p:spPr>
        <p:txBody>
          <a:bodyPr/>
          <a:lstStyle/>
          <a:p>
            <a:pPr lvl="0">
              <a:defRPr sz="1800">
                <a:solidFill>
                  <a:srgbClr val="000000"/>
                </a:solidFill>
              </a:defRPr>
            </a:pPr>
            <a:r>
              <a:rPr lang="en-US" sz="3200" dirty="0" smtClean="0"/>
              <a:t> </a:t>
            </a:r>
            <a:r>
              <a:rPr sz="3200" dirty="0" smtClean="0"/>
              <a:t>Official </a:t>
            </a:r>
            <a:r>
              <a:rPr sz="3200" dirty="0"/>
              <a:t>description is outdated</a:t>
            </a:r>
          </a:p>
          <a:p>
            <a:pPr marL="742950" lvl="1" indent="-285750">
              <a:spcBef>
                <a:spcPts val="600"/>
              </a:spcBef>
              <a:defRPr sz="1800">
                <a:solidFill>
                  <a:srgbClr val="000000"/>
                </a:solidFill>
              </a:defRPr>
            </a:pPr>
            <a:r>
              <a:rPr lang="en-US" sz="2800" u="sng" dirty="0">
                <a:uFill>
                  <a:solidFill>
                    <a:srgbClr val="0000FF"/>
                  </a:solidFill>
                </a:uFill>
                <a:hlinkClick r:id="rId2"/>
              </a:rPr>
              <a:t>https://</a:t>
            </a:r>
            <a:r>
              <a:rPr lang="en-US" sz="2800" u="sng" dirty="0" smtClean="0">
                <a:uFill>
                  <a:solidFill>
                    <a:srgbClr val="0000FF"/>
                  </a:solidFill>
                </a:uFill>
                <a:hlinkClick r:id="rId2"/>
              </a:rPr>
              <a:t>cs.illinois.edu/courses/profile/CS427</a:t>
            </a:r>
            <a:endParaRPr sz="3500" dirty="0" smtClean="0"/>
          </a:p>
          <a:p>
            <a:pPr>
              <a:defRPr sz="1800">
                <a:solidFill>
                  <a:srgbClr val="000000"/>
                </a:solidFill>
              </a:defRPr>
            </a:pPr>
            <a:r>
              <a:rPr lang="en-US" sz="3200" dirty="0" smtClean="0"/>
              <a:t> CS373 has merged with CS374</a:t>
            </a:r>
            <a:r>
              <a:rPr lang="en-US" sz="3200" dirty="0" smtClean="0"/>
              <a:t> </a:t>
            </a:r>
          </a:p>
          <a:p>
            <a:pPr>
              <a:defRPr sz="1800">
                <a:solidFill>
                  <a:srgbClr val="000000"/>
                </a:solidFill>
              </a:defRPr>
            </a:pPr>
            <a:r>
              <a:rPr lang="en-US" sz="3200" dirty="0" smtClean="0"/>
              <a:t> </a:t>
            </a:r>
            <a:r>
              <a:rPr sz="3200" dirty="0" smtClean="0"/>
              <a:t>CS225 is good for job interviews but not strongly required for us</a:t>
            </a:r>
          </a:p>
          <a:p>
            <a:pPr lvl="0">
              <a:defRPr sz="1800">
                <a:solidFill>
                  <a:srgbClr val="000000"/>
                </a:solidFill>
              </a:defRPr>
            </a:pPr>
            <a:r>
              <a:rPr lang="en-US" sz="3200" dirty="0" smtClean="0"/>
              <a:t> </a:t>
            </a:r>
            <a:r>
              <a:rPr sz="3200" dirty="0" smtClean="0"/>
              <a:t>If in doubt, please discuss with me</a:t>
            </a:r>
            <a:endParaRPr sz="3200" dirty="0"/>
          </a:p>
        </p:txBody>
      </p:sp>
      <p:sp>
        <p:nvSpPr>
          <p:cNvPr id="81" name="Shape 81"/>
          <p:cNvSpPr>
            <a:spLocks noGrp="1"/>
          </p:cNvSpPr>
          <p:nvPr>
            <p:ph type="sldNum" sz="quarter" idx="12"/>
          </p:nvPr>
        </p:nvSpPr>
        <p:spPr>
          <a:xfrm>
            <a:off x="6553200" y="6224222"/>
            <a:ext cx="2133600" cy="264256"/>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FA9"/>
                </a:solidFill>
              </a:rPr>
              <a:t>9</a:t>
            </a:fld>
            <a:endParaRPr sz="1200">
              <a:solidFill>
                <a:srgbClr val="888FA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3C7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3C7D"/>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2728</Words>
  <Application>Microsoft Office PowerPoint</Application>
  <PresentationFormat>On-screen Show (4:3)</PresentationFormat>
  <Paragraphs>345</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Bold</vt:lpstr>
      <vt:lpstr>Avenir Roman</vt:lpstr>
      <vt:lpstr>Calibri</vt:lpstr>
      <vt:lpstr>Calibri Light</vt:lpstr>
      <vt:lpstr>Helvetica</vt:lpstr>
      <vt:lpstr>Wingdings</vt:lpstr>
      <vt:lpstr>Office Theme</vt:lpstr>
      <vt:lpstr>CS427: Software Engineering I</vt:lpstr>
      <vt:lpstr>Course staff</vt:lpstr>
      <vt:lpstr>Recent past course staff</vt:lpstr>
      <vt:lpstr>Today’s goals</vt:lpstr>
      <vt:lpstr>Electronic communication</vt:lpstr>
      <vt:lpstr>No textbook, but yes reading</vt:lpstr>
      <vt:lpstr>Grading</vt:lpstr>
      <vt:lpstr>Team project</vt:lpstr>
      <vt:lpstr>Prerequisites</vt:lpstr>
      <vt:lpstr>Group Discussion: Most Important Skills for Software Engineer/Developer</vt:lpstr>
      <vt:lpstr>Group Discussion: Most Important Skills for Software Engineer/Developer</vt:lpstr>
      <vt:lpstr>Group Discussion: Most Important Skills for Software Engineer/Developer</vt:lpstr>
      <vt:lpstr>One Example of Most Important Skills for Software Engineer/Developer</vt:lpstr>
      <vt:lpstr>Another Example of Most Important Skills for Software Engineer/Developer</vt:lpstr>
      <vt:lpstr>What are the most important skills (technical, soft skills or otherwise) you look for in hiring a programmer?</vt:lpstr>
      <vt:lpstr>Do you focus on a specific programming language or technology (i.e., would you pass on a good programmer who lacks a specific skill that your company uses or would you train them)?</vt:lpstr>
      <vt:lpstr>How important are the soft skills (writing, presentation and other communications skills)?</vt:lpstr>
      <vt:lpstr>Do your programmers create new code (product) or are they working on implementing and maintaining business systems (or a little of both)?</vt:lpstr>
      <vt:lpstr>Desirable Characteristics of Employees (e.g., at Google)</vt:lpstr>
      <vt:lpstr>What is (not) S.E.?</vt:lpstr>
      <vt:lpstr>Some definitions of S.E.</vt:lpstr>
      <vt:lpstr>Developing software</vt:lpstr>
      <vt:lpstr>Software varies</vt:lpstr>
      <vt:lpstr>Microsoft Powerpoint</vt:lpstr>
      <vt:lpstr>Space shuttle software</vt:lpstr>
      <vt:lpstr>Online shopping software</vt:lpstr>
      <vt:lpstr>Your example</vt:lpstr>
      <vt:lpstr>Software process</vt:lpstr>
      <vt:lpstr>Activities in IEEE 1074 (1)</vt:lpstr>
      <vt:lpstr>Activities in IEEE 1074 (2)</vt:lpstr>
      <vt:lpstr>Defined processes</vt:lpstr>
      <vt:lpstr>Purpose of course</vt:lpstr>
      <vt:lpstr>Two-course sequence</vt:lpstr>
      <vt:lpstr>Project</vt:lpstr>
      <vt:lpstr>Why K (www.kframework.org)?</vt:lpstr>
      <vt:lpstr>Semester outline</vt:lpstr>
      <vt:lpstr>Potential “pain” points</vt:lpstr>
      <vt:lpstr>Summary course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CS427: Software Engineering I</dc:title>
  <dc:creator>Rosu, Grigore</dc:creator>
  <cp:lastModifiedBy>Rosu, Grigore</cp:lastModifiedBy>
  <cp:revision>112</cp:revision>
  <dcterms:modified xsi:type="dcterms:W3CDTF">2016-08-23T17:14:27Z</dcterms:modified>
</cp:coreProperties>
</file>