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72" r:id="rId15"/>
    <p:sldId id="273" r:id="rId16"/>
    <p:sldId id="274" r:id="rId17"/>
    <p:sldId id="275" r:id="rId18"/>
    <p:sldId id="277" r:id="rId19"/>
    <p:sldId id="278" r:id="rId20"/>
    <p:sldId id="279" r:id="rId21"/>
    <p:sldId id="280" r:id="rId22"/>
    <p:sldId id="281" r:id="rId23"/>
    <p:sldId id="282" r:id="rId24"/>
    <p:sldId id="283" r:id="rId25"/>
    <p:sldId id="28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131" autoAdjust="0"/>
  </p:normalViewPr>
  <p:slideViewPr>
    <p:cSldViewPr snapToGrid="0">
      <p:cViewPr varScale="1">
        <p:scale>
          <a:sx n="106" d="100"/>
          <a:sy n="106"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AFDEC5-90C2-4027-87BC-79AEBD4B9044}" type="datetimeFigureOut">
              <a:rPr lang="en-US" smtClean="0"/>
              <a:t>8/25/2016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4428E2-C263-49C3-8528-7CAE25AEFD34}" type="slidenum">
              <a:rPr lang="en-US" smtClean="0"/>
              <a:t>‹#›</a:t>
            </a:fld>
            <a:endParaRPr lang="en-US"/>
          </a:p>
        </p:txBody>
      </p:sp>
    </p:spTree>
    <p:extLst>
      <p:ext uri="{BB962C8B-B14F-4D97-AF65-F5344CB8AC3E}">
        <p14:creationId xmlns:p14="http://schemas.microsoft.com/office/powerpoint/2010/main" val="2396864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C2557DC9-8E5A-4BF9-A29A-338FF3FC9769}" type="slidenum">
              <a:rPr lang="en-US" smtClean="0"/>
              <a:pPr/>
              <a:t>10</a:t>
            </a:fld>
            <a:endParaRPr lang="en-US"/>
          </a:p>
        </p:txBody>
      </p:sp>
    </p:spTree>
    <p:extLst>
      <p:ext uri="{BB962C8B-B14F-4D97-AF65-F5344CB8AC3E}">
        <p14:creationId xmlns:p14="http://schemas.microsoft.com/office/powerpoint/2010/main" val="1980824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 definition has about</a:t>
            </a:r>
            <a:r>
              <a:rPr lang="en-US" baseline="0" dirty="0" smtClean="0"/>
              <a:t> 1200 rules.</a:t>
            </a:r>
          </a:p>
          <a:p>
            <a:endParaRPr lang="en-US" baseline="0" dirty="0" smtClean="0"/>
          </a:p>
          <a:p>
            <a:r>
              <a:rPr lang="en-US" baseline="0" dirty="0" smtClean="0"/>
              <a:t>Since a definition is correct by definition, it is important to gain as much confidence in it as possible.</a:t>
            </a:r>
          </a:p>
          <a:p>
            <a:endParaRPr lang="en-US" baseline="0" dirty="0" smtClean="0"/>
          </a:p>
          <a:p>
            <a:r>
              <a:rPr lang="en-US" baseline="0" dirty="0" smtClean="0"/>
              <a:t>Our approach in K is to extensively test our definitions by executing them.  In the case of C, the semantics has been tested against several thousands programs in a regression test suite, including </a:t>
            </a:r>
            <a:r>
              <a:rPr lang="en-US" baseline="0" dirty="0" err="1" smtClean="0"/>
              <a:t>gcc’s</a:t>
            </a:r>
            <a:r>
              <a:rPr lang="en-US" baseline="0" dirty="0" smtClean="0"/>
              <a:t> torture test suite, code from the obfuscated C competitions, as well as many other programs found on the internet which were devised to explore the dark corners of the C language.</a:t>
            </a:r>
          </a:p>
          <a:p>
            <a:endParaRPr lang="en-US" baseline="0" dirty="0" smtClean="0"/>
          </a:p>
          <a:p>
            <a:r>
              <a:rPr lang="en-US" baseline="0" dirty="0" smtClean="0"/>
              <a:t>As of now (</a:t>
            </a:r>
            <a:r>
              <a:rPr lang="en-US" baseline="0" dirty="0" err="1" smtClean="0"/>
              <a:t>Septemeber</a:t>
            </a:r>
            <a:r>
              <a:rPr lang="en-US" baseline="0" dirty="0" smtClean="0"/>
              <a:t> 2012), the K semantics of C passes 99.2% of the programs in our large test suite.</a:t>
            </a:r>
          </a:p>
          <a:p>
            <a:r>
              <a:rPr lang="en-US" baseline="0" dirty="0" smtClean="0"/>
              <a:t>Note that </a:t>
            </a:r>
            <a:r>
              <a:rPr lang="en-US" baseline="0" dirty="0" err="1" smtClean="0"/>
              <a:t>gcc</a:t>
            </a:r>
            <a:r>
              <a:rPr lang="en-US" baseline="0" dirty="0" smtClean="0"/>
              <a:t> only passes 99%, ICC 99.4%, and Clang 98.3%, all these without optimizations enabled (optimizations reduce these numbers by a few percentages).</a:t>
            </a:r>
          </a:p>
          <a:p>
            <a:r>
              <a:rPr lang="en-US" baseline="0" dirty="0" smtClean="0"/>
              <a:t>The reason for which these compilers and even our semantics do not pass all programs, is partly because the semantics of C is not well explained in the manual and allows room for interpretation and confusion.</a:t>
            </a:r>
          </a:p>
          <a:p>
            <a:r>
              <a:rPr lang="en-US" baseline="0" dirty="0" smtClean="0"/>
              <a:t>These tools simply do not agree on what a correct C program is.</a:t>
            </a:r>
          </a:p>
          <a:p>
            <a:r>
              <a:rPr lang="en-US" baseline="0" dirty="0" smtClean="0"/>
              <a:t>Funny, isn’t it?  Particularly when you want to actually verify C programs …</a:t>
            </a:r>
          </a:p>
          <a:p>
            <a:endParaRPr lang="en-US" baseline="0" dirty="0" smtClean="0"/>
          </a:p>
          <a:p>
            <a:r>
              <a:rPr lang="en-US" baseline="0" dirty="0" smtClean="0"/>
              <a:t>At our knowledge, the K semantics of C is the most complete C semantic to date.</a:t>
            </a:r>
          </a:p>
          <a:p>
            <a:endParaRPr lang="en-US" baseline="0" dirty="0" smtClean="0"/>
          </a:p>
        </p:txBody>
      </p:sp>
      <p:sp>
        <p:nvSpPr>
          <p:cNvPr id="4" name="Slide Number Placeholder 3"/>
          <p:cNvSpPr>
            <a:spLocks noGrp="1"/>
          </p:cNvSpPr>
          <p:nvPr>
            <p:ph type="sldNum" sz="quarter" idx="10"/>
          </p:nvPr>
        </p:nvSpPr>
        <p:spPr/>
        <p:txBody>
          <a:bodyPr/>
          <a:lstStyle/>
          <a:p>
            <a:fld id="{C2557DC9-8E5A-4BF9-A29A-338FF3FC9769}" type="slidenum">
              <a:rPr lang="en-US" smtClean="0"/>
              <a:pPr/>
              <a:t>22</a:t>
            </a:fld>
            <a:endParaRPr lang="en-US"/>
          </a:p>
        </p:txBody>
      </p:sp>
    </p:spTree>
    <p:extLst>
      <p:ext uri="{BB962C8B-B14F-4D97-AF65-F5344CB8AC3E}">
        <p14:creationId xmlns:p14="http://schemas.microsoft.com/office/powerpoint/2010/main" val="3970700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557DC9-8E5A-4BF9-A29A-338FF3FC9769}" type="slidenum">
              <a:rPr lang="en-US" smtClean="0"/>
              <a:pPr/>
              <a:t>23</a:t>
            </a:fld>
            <a:endParaRPr lang="en-US"/>
          </a:p>
        </p:txBody>
      </p:sp>
    </p:spTree>
    <p:extLst>
      <p:ext uri="{BB962C8B-B14F-4D97-AF65-F5344CB8AC3E}">
        <p14:creationId xmlns:p14="http://schemas.microsoft.com/office/powerpoint/2010/main" val="2163214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 is a language</a:t>
            </a:r>
            <a:r>
              <a:rPr lang="en-US" baseline="0" dirty="0" smtClean="0"/>
              <a:t> design framework and suite of tools.</a:t>
            </a:r>
          </a:p>
          <a:p>
            <a:r>
              <a:rPr lang="en-US" baseline="0" dirty="0" smtClean="0"/>
              <a:t>Its vision is to allow and encourage the language designers to formally define their languages once and for all, using an intuitive and attractive notation, and then obtain essentially for free implementations as well as analysis tools for the defined languages.</a:t>
            </a:r>
          </a:p>
          <a:p>
            <a:r>
              <a:rPr lang="en-US" baseline="0" dirty="0" smtClean="0"/>
              <a:t>This is a long-standing dream of the programming language community.</a:t>
            </a:r>
          </a:p>
          <a:p>
            <a:r>
              <a:rPr lang="en-US" baseline="0" dirty="0" smtClean="0"/>
              <a:t>Our objective in the K project is to develop the foundations, techniques, and tools to make this dream a reality.</a:t>
            </a:r>
            <a:endParaRPr lang="en-US" dirty="0"/>
          </a:p>
        </p:txBody>
      </p:sp>
      <p:sp>
        <p:nvSpPr>
          <p:cNvPr id="4" name="Slide Number Placeholder 3"/>
          <p:cNvSpPr>
            <a:spLocks noGrp="1"/>
          </p:cNvSpPr>
          <p:nvPr>
            <p:ph type="sldNum" sz="quarter" idx="10"/>
          </p:nvPr>
        </p:nvSpPr>
        <p:spPr/>
        <p:txBody>
          <a:bodyPr/>
          <a:lstStyle/>
          <a:p>
            <a:fld id="{C2557DC9-8E5A-4BF9-A29A-338FF3FC9769}" type="slidenum">
              <a:rPr lang="en-US" smtClean="0"/>
              <a:pPr/>
              <a:t>11</a:t>
            </a:fld>
            <a:endParaRPr lang="en-US"/>
          </a:p>
        </p:txBody>
      </p:sp>
    </p:spTree>
    <p:extLst>
      <p:ext uri="{BB962C8B-B14F-4D97-AF65-F5344CB8AC3E}">
        <p14:creationId xmlns:p14="http://schemas.microsoft.com/office/powerpoint/2010/main" val="2287449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Traian</a:t>
            </a:r>
            <a:r>
              <a:rPr lang="en-US" baseline="0" dirty="0" smtClean="0"/>
              <a:t> </a:t>
            </a:r>
            <a:r>
              <a:rPr lang="en-US" baseline="0" dirty="0" err="1" smtClean="0"/>
              <a:t>Serbanuta</a:t>
            </a:r>
            <a:r>
              <a:rPr lang="en-US" baseline="0" dirty="0" smtClean="0"/>
              <a:t> is currently the K tool development lead.</a:t>
            </a:r>
          </a:p>
        </p:txBody>
      </p:sp>
      <p:sp>
        <p:nvSpPr>
          <p:cNvPr id="4" name="Slide Number Placeholder 3"/>
          <p:cNvSpPr>
            <a:spLocks noGrp="1"/>
          </p:cNvSpPr>
          <p:nvPr>
            <p:ph type="sldNum" sz="quarter" idx="10"/>
          </p:nvPr>
        </p:nvSpPr>
        <p:spPr/>
        <p:txBody>
          <a:bodyPr/>
          <a:lstStyle/>
          <a:p>
            <a:fld id="{C2557DC9-8E5A-4BF9-A29A-338FF3FC9769}" type="slidenum">
              <a:rPr lang="en-US" smtClean="0"/>
              <a:pPr/>
              <a:t>13</a:t>
            </a:fld>
            <a:endParaRPr lang="en-US"/>
          </a:p>
        </p:txBody>
      </p:sp>
    </p:spTree>
    <p:extLst>
      <p:ext uri="{BB962C8B-B14F-4D97-AF65-F5344CB8AC3E}">
        <p14:creationId xmlns:p14="http://schemas.microsoft.com/office/powerpoint/2010/main" val="1606695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a:t>
            </a:r>
            <a:r>
              <a:rPr lang="en-US" baseline="0" dirty="0" smtClean="0"/>
              <a:t> a complete definition of a fragment of C, called </a:t>
            </a:r>
            <a:r>
              <a:rPr lang="en-US" baseline="0" dirty="0" err="1" smtClean="0"/>
              <a:t>KernelC</a:t>
            </a:r>
            <a:r>
              <a:rPr lang="en-US" baseline="0" dirty="0" smtClean="0"/>
              <a:t>, as generated by the K tool.</a:t>
            </a:r>
          </a:p>
          <a:p>
            <a:r>
              <a:rPr lang="en-US" baseline="0" dirty="0" smtClean="0"/>
              <a:t>The left column defines its formal syntax and the other two its formal semantics.</a:t>
            </a:r>
          </a:p>
          <a:p>
            <a:r>
              <a:rPr lang="en-US" baseline="0" dirty="0" smtClean="0"/>
              <a:t>I will next zoom through this definition and highlight some of the K tool’s features.</a:t>
            </a:r>
          </a:p>
          <a:p>
            <a:endParaRPr lang="en-US" dirty="0"/>
          </a:p>
        </p:txBody>
      </p:sp>
      <p:sp>
        <p:nvSpPr>
          <p:cNvPr id="4" name="Slide Number Placeholder 3"/>
          <p:cNvSpPr>
            <a:spLocks noGrp="1"/>
          </p:cNvSpPr>
          <p:nvPr>
            <p:ph type="sldNum" sz="quarter" idx="10"/>
          </p:nvPr>
        </p:nvSpPr>
        <p:spPr/>
        <p:txBody>
          <a:bodyPr/>
          <a:lstStyle/>
          <a:p>
            <a:fld id="{C2557DC9-8E5A-4BF9-A29A-338FF3FC9769}" type="slidenum">
              <a:rPr lang="en-US" smtClean="0"/>
              <a:pPr/>
              <a:t>14</a:t>
            </a:fld>
            <a:endParaRPr lang="en-US"/>
          </a:p>
        </p:txBody>
      </p:sp>
    </p:spTree>
    <p:extLst>
      <p:ext uri="{BB962C8B-B14F-4D97-AF65-F5344CB8AC3E}">
        <p14:creationId xmlns:p14="http://schemas.microsoft.com/office/powerpoint/2010/main" val="1327518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a:t>
            </a:r>
            <a:r>
              <a:rPr lang="en-US" baseline="0" dirty="0" smtClean="0"/>
              <a:t> a complete definition of a fragment of C, called </a:t>
            </a:r>
            <a:r>
              <a:rPr lang="en-US" baseline="0" dirty="0" err="1" smtClean="0"/>
              <a:t>KernelC</a:t>
            </a:r>
            <a:r>
              <a:rPr lang="en-US" baseline="0" dirty="0" smtClean="0"/>
              <a:t>, as generated by the K tool.</a:t>
            </a:r>
          </a:p>
          <a:p>
            <a:r>
              <a:rPr lang="en-US" baseline="0" dirty="0" smtClean="0"/>
              <a:t>The left column defines its formal syntax and the other two its formal semantics.</a:t>
            </a:r>
          </a:p>
          <a:p>
            <a:r>
              <a:rPr lang="en-US" baseline="0" dirty="0" smtClean="0"/>
              <a:t>I will next zoom through this definition and highlight some of the K tool’s features.</a:t>
            </a:r>
          </a:p>
          <a:p>
            <a:endParaRPr lang="en-US" dirty="0"/>
          </a:p>
        </p:txBody>
      </p:sp>
      <p:sp>
        <p:nvSpPr>
          <p:cNvPr id="4" name="Slide Number Placeholder 3"/>
          <p:cNvSpPr>
            <a:spLocks noGrp="1"/>
          </p:cNvSpPr>
          <p:nvPr>
            <p:ph type="sldNum" sz="quarter" idx="10"/>
          </p:nvPr>
        </p:nvSpPr>
        <p:spPr/>
        <p:txBody>
          <a:bodyPr/>
          <a:lstStyle/>
          <a:p>
            <a:fld id="{C2557DC9-8E5A-4BF9-A29A-338FF3FC9769}" type="slidenum">
              <a:rPr lang="en-US" smtClean="0"/>
              <a:pPr/>
              <a:t>15</a:t>
            </a:fld>
            <a:endParaRPr lang="en-US"/>
          </a:p>
        </p:txBody>
      </p:sp>
    </p:spTree>
    <p:extLst>
      <p:ext uri="{BB962C8B-B14F-4D97-AF65-F5344CB8AC3E}">
        <p14:creationId xmlns:p14="http://schemas.microsoft.com/office/powerpoint/2010/main" val="155824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a:t>
            </a:r>
            <a:r>
              <a:rPr lang="en-US" baseline="0" dirty="0" smtClean="0"/>
              <a:t> a complete definition of a fragment of C, called </a:t>
            </a:r>
            <a:r>
              <a:rPr lang="en-US" baseline="0" dirty="0" err="1" smtClean="0"/>
              <a:t>KernelC</a:t>
            </a:r>
            <a:r>
              <a:rPr lang="en-US" baseline="0" dirty="0" smtClean="0"/>
              <a:t>, as generated by the K tool.</a:t>
            </a:r>
          </a:p>
          <a:p>
            <a:r>
              <a:rPr lang="en-US" baseline="0" dirty="0" smtClean="0"/>
              <a:t>The left column defines its formal syntax and the other two its formal semantics.</a:t>
            </a:r>
          </a:p>
          <a:p>
            <a:r>
              <a:rPr lang="en-US" baseline="0" dirty="0" smtClean="0"/>
              <a:t>I will next zoom through this definition and highlight some of the K tool’s features.</a:t>
            </a:r>
          </a:p>
          <a:p>
            <a:endParaRPr lang="en-US" dirty="0"/>
          </a:p>
        </p:txBody>
      </p:sp>
      <p:sp>
        <p:nvSpPr>
          <p:cNvPr id="4" name="Slide Number Placeholder 3"/>
          <p:cNvSpPr>
            <a:spLocks noGrp="1"/>
          </p:cNvSpPr>
          <p:nvPr>
            <p:ph type="sldNum" sz="quarter" idx="10"/>
          </p:nvPr>
        </p:nvSpPr>
        <p:spPr/>
        <p:txBody>
          <a:bodyPr/>
          <a:lstStyle/>
          <a:p>
            <a:fld id="{C2557DC9-8E5A-4BF9-A29A-338FF3FC9769}" type="slidenum">
              <a:rPr lang="en-US" smtClean="0"/>
              <a:pPr/>
              <a:t>16</a:t>
            </a:fld>
            <a:endParaRPr lang="en-US"/>
          </a:p>
        </p:txBody>
      </p:sp>
    </p:spTree>
    <p:extLst>
      <p:ext uri="{BB962C8B-B14F-4D97-AF65-F5344CB8AC3E}">
        <p14:creationId xmlns:p14="http://schemas.microsoft.com/office/powerpoint/2010/main" val="974338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a:t>
            </a:r>
            <a:r>
              <a:rPr lang="en-US" baseline="0" dirty="0" smtClean="0"/>
              <a:t> a complete definition of a fragment of C, called </a:t>
            </a:r>
            <a:r>
              <a:rPr lang="en-US" baseline="0" dirty="0" err="1" smtClean="0"/>
              <a:t>KernelC</a:t>
            </a:r>
            <a:r>
              <a:rPr lang="en-US" baseline="0" dirty="0" smtClean="0"/>
              <a:t>, as generated by the K tool.</a:t>
            </a:r>
          </a:p>
          <a:p>
            <a:r>
              <a:rPr lang="en-US" baseline="0" dirty="0" smtClean="0"/>
              <a:t>The left column defines its formal syntax and the other two its formal semantics.</a:t>
            </a:r>
          </a:p>
          <a:p>
            <a:r>
              <a:rPr lang="en-US" baseline="0" dirty="0" smtClean="0"/>
              <a:t>I will next zoom through this definition and highlight some of the K tool’s features.</a:t>
            </a:r>
          </a:p>
          <a:p>
            <a:endParaRPr lang="en-US" dirty="0"/>
          </a:p>
        </p:txBody>
      </p:sp>
      <p:sp>
        <p:nvSpPr>
          <p:cNvPr id="4" name="Slide Number Placeholder 3"/>
          <p:cNvSpPr>
            <a:spLocks noGrp="1"/>
          </p:cNvSpPr>
          <p:nvPr>
            <p:ph type="sldNum" sz="quarter" idx="10"/>
          </p:nvPr>
        </p:nvSpPr>
        <p:spPr/>
        <p:txBody>
          <a:bodyPr/>
          <a:lstStyle/>
          <a:p>
            <a:fld id="{C2557DC9-8E5A-4BF9-A29A-338FF3FC9769}" type="slidenum">
              <a:rPr lang="en-US" smtClean="0"/>
              <a:pPr/>
              <a:t>17</a:t>
            </a:fld>
            <a:endParaRPr lang="en-US"/>
          </a:p>
        </p:txBody>
      </p:sp>
    </p:spTree>
    <p:extLst>
      <p:ext uri="{BB962C8B-B14F-4D97-AF65-F5344CB8AC3E}">
        <p14:creationId xmlns:p14="http://schemas.microsoft.com/office/powerpoint/2010/main" val="3318940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 scales!</a:t>
            </a:r>
          </a:p>
          <a:p>
            <a:r>
              <a:rPr lang="en-US" dirty="0" smtClean="0"/>
              <a:t>Besides a series of smaller</a:t>
            </a:r>
            <a:r>
              <a:rPr lang="en-US" baseline="0" dirty="0" smtClean="0"/>
              <a:t> and paradigmatic languages that are used for teaching purposes, there are several large and real languages that have been given semantics in K, such as:</a:t>
            </a:r>
          </a:p>
          <a:p>
            <a:r>
              <a:rPr lang="en-US" baseline="0" dirty="0" smtClean="0"/>
              <a:t>Java has been defined by </a:t>
            </a:r>
            <a:r>
              <a:rPr lang="en-US" baseline="0" dirty="0" err="1" smtClean="0"/>
              <a:t>Bogdanas</a:t>
            </a:r>
            <a:r>
              <a:rPr lang="en-US" baseline="0" dirty="0" smtClean="0"/>
              <a:t>;</a:t>
            </a:r>
          </a:p>
          <a:p>
            <a:r>
              <a:rPr lang="en-US" dirty="0" err="1" smtClean="0"/>
              <a:t>Javascript</a:t>
            </a:r>
            <a:r>
              <a:rPr lang="en-US" dirty="0" smtClean="0"/>
              <a:t> by Park and </a:t>
            </a:r>
            <a:r>
              <a:rPr lang="en-US" dirty="0" err="1" smtClean="0"/>
              <a:t>Stefanescu</a:t>
            </a:r>
            <a:r>
              <a:rPr lang="en-US" baseline="0" dirty="0" smtClean="0"/>
              <a:t>;</a:t>
            </a:r>
          </a:p>
          <a:p>
            <a:r>
              <a:rPr lang="en-US" baseline="0" dirty="0" smtClean="0"/>
              <a:t>C by Ellison </a:t>
            </a:r>
            <a:r>
              <a:rPr lang="en-US" baseline="0" dirty="0" err="1" smtClean="0"/>
              <a:t>etal</a:t>
            </a:r>
            <a:r>
              <a:rPr lang="en-US" baseline="0" dirty="0" smtClean="0"/>
              <a:t>;</a:t>
            </a:r>
          </a:p>
          <a:p>
            <a:r>
              <a:rPr lang="en-US" baseline="0" dirty="0" smtClean="0"/>
              <a:t>just to mention a few.</a:t>
            </a:r>
          </a:p>
          <a:p>
            <a:r>
              <a:rPr lang="en-US" baseline="0" dirty="0" smtClean="0"/>
              <a:t>Many other large K semantics are under development.</a:t>
            </a:r>
            <a:endParaRPr lang="en-US" dirty="0"/>
          </a:p>
        </p:txBody>
      </p:sp>
      <p:sp>
        <p:nvSpPr>
          <p:cNvPr id="4" name="Slide Number Placeholder 3"/>
          <p:cNvSpPr>
            <a:spLocks noGrp="1"/>
          </p:cNvSpPr>
          <p:nvPr>
            <p:ph type="sldNum" sz="quarter" idx="10"/>
          </p:nvPr>
        </p:nvSpPr>
        <p:spPr/>
        <p:txBody>
          <a:bodyPr/>
          <a:lstStyle/>
          <a:p>
            <a:fld id="{C2557DC9-8E5A-4BF9-A29A-338FF3FC9769}" type="slidenum">
              <a:rPr lang="en-US" smtClean="0"/>
              <a:pPr/>
              <a:t>19</a:t>
            </a:fld>
            <a:endParaRPr lang="en-US"/>
          </a:p>
        </p:txBody>
      </p:sp>
    </p:spTree>
    <p:extLst>
      <p:ext uri="{BB962C8B-B14F-4D97-AF65-F5344CB8AC3E}">
        <p14:creationId xmlns:p14="http://schemas.microsoft.com/office/powerpoint/2010/main" val="1594681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give an</a:t>
            </a:r>
            <a:r>
              <a:rPr lang="en-US" baseline="0" dirty="0" smtClean="0"/>
              <a:t> idea what it takes to define a large language, here is, for example, the configuration of C.</a:t>
            </a:r>
          </a:p>
          <a:p>
            <a:r>
              <a:rPr lang="en-US" baseline="0" dirty="0" smtClean="0"/>
              <a:t>It has more than 70 cells!</a:t>
            </a:r>
          </a:p>
          <a:p>
            <a:r>
              <a:rPr lang="en-US" baseline="0" dirty="0" smtClean="0"/>
              <a:t>The heap, which is the subject of so many debates in program verification, is just one of them.</a:t>
            </a:r>
          </a:p>
          <a:p>
            <a:endParaRPr lang="en-US" dirty="0"/>
          </a:p>
        </p:txBody>
      </p:sp>
      <p:sp>
        <p:nvSpPr>
          <p:cNvPr id="4" name="Slide Number Placeholder 3"/>
          <p:cNvSpPr>
            <a:spLocks noGrp="1"/>
          </p:cNvSpPr>
          <p:nvPr>
            <p:ph type="sldNum" sz="quarter" idx="10"/>
          </p:nvPr>
        </p:nvSpPr>
        <p:spPr/>
        <p:txBody>
          <a:bodyPr/>
          <a:lstStyle/>
          <a:p>
            <a:fld id="{C2557DC9-8E5A-4BF9-A29A-338FF3FC9769}" type="slidenum">
              <a:rPr lang="en-US" smtClean="0"/>
              <a:pPr/>
              <a:t>20</a:t>
            </a:fld>
            <a:endParaRPr lang="en-US"/>
          </a:p>
        </p:txBody>
      </p:sp>
    </p:spTree>
    <p:extLst>
      <p:ext uri="{BB962C8B-B14F-4D97-AF65-F5344CB8AC3E}">
        <p14:creationId xmlns:p14="http://schemas.microsoft.com/office/powerpoint/2010/main" val="3227555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40884E-96A5-4261-957E-80FA9F299B0F}" type="datetimeFigureOut">
              <a:rPr lang="en-US" smtClean="0"/>
              <a:t>8/25/2016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AADAF-66A6-4FCE-83D0-A14877D81FA2}" type="slidenum">
              <a:rPr lang="en-US" smtClean="0"/>
              <a:t>‹#›</a:t>
            </a:fld>
            <a:endParaRPr lang="en-US"/>
          </a:p>
        </p:txBody>
      </p:sp>
    </p:spTree>
    <p:extLst>
      <p:ext uri="{BB962C8B-B14F-4D97-AF65-F5344CB8AC3E}">
        <p14:creationId xmlns:p14="http://schemas.microsoft.com/office/powerpoint/2010/main" val="3805253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40884E-96A5-4261-957E-80FA9F299B0F}" type="datetimeFigureOut">
              <a:rPr lang="en-US" smtClean="0"/>
              <a:t>8/25/2016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AADAF-66A6-4FCE-83D0-A14877D81FA2}" type="slidenum">
              <a:rPr lang="en-US" smtClean="0"/>
              <a:t>‹#›</a:t>
            </a:fld>
            <a:endParaRPr lang="en-US"/>
          </a:p>
        </p:txBody>
      </p:sp>
    </p:spTree>
    <p:extLst>
      <p:ext uri="{BB962C8B-B14F-4D97-AF65-F5344CB8AC3E}">
        <p14:creationId xmlns:p14="http://schemas.microsoft.com/office/powerpoint/2010/main" val="3756246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40884E-96A5-4261-957E-80FA9F299B0F}" type="datetimeFigureOut">
              <a:rPr lang="en-US" smtClean="0"/>
              <a:t>8/25/2016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AADAF-66A6-4FCE-83D0-A14877D81FA2}" type="slidenum">
              <a:rPr lang="en-US" smtClean="0"/>
              <a:t>‹#›</a:t>
            </a:fld>
            <a:endParaRPr lang="en-US"/>
          </a:p>
        </p:txBody>
      </p:sp>
    </p:spTree>
    <p:extLst>
      <p:ext uri="{BB962C8B-B14F-4D97-AF65-F5344CB8AC3E}">
        <p14:creationId xmlns:p14="http://schemas.microsoft.com/office/powerpoint/2010/main" val="185951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40884E-96A5-4261-957E-80FA9F299B0F}" type="datetimeFigureOut">
              <a:rPr lang="en-US" smtClean="0"/>
              <a:t>8/25/2016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AADAF-66A6-4FCE-83D0-A14877D81FA2}" type="slidenum">
              <a:rPr lang="en-US" smtClean="0"/>
              <a:t>‹#›</a:t>
            </a:fld>
            <a:endParaRPr lang="en-US"/>
          </a:p>
        </p:txBody>
      </p:sp>
    </p:spTree>
    <p:extLst>
      <p:ext uri="{BB962C8B-B14F-4D97-AF65-F5344CB8AC3E}">
        <p14:creationId xmlns:p14="http://schemas.microsoft.com/office/powerpoint/2010/main" val="3101006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40884E-96A5-4261-957E-80FA9F299B0F}" type="datetimeFigureOut">
              <a:rPr lang="en-US" smtClean="0"/>
              <a:t>8/25/2016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AADAF-66A6-4FCE-83D0-A14877D81FA2}" type="slidenum">
              <a:rPr lang="en-US" smtClean="0"/>
              <a:t>‹#›</a:t>
            </a:fld>
            <a:endParaRPr lang="en-US"/>
          </a:p>
        </p:txBody>
      </p:sp>
    </p:spTree>
    <p:extLst>
      <p:ext uri="{BB962C8B-B14F-4D97-AF65-F5344CB8AC3E}">
        <p14:creationId xmlns:p14="http://schemas.microsoft.com/office/powerpoint/2010/main" val="83784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40884E-96A5-4261-957E-80FA9F299B0F}" type="datetimeFigureOut">
              <a:rPr lang="en-US" smtClean="0"/>
              <a:t>8/25/2016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9AADAF-66A6-4FCE-83D0-A14877D81FA2}" type="slidenum">
              <a:rPr lang="en-US" smtClean="0"/>
              <a:t>‹#›</a:t>
            </a:fld>
            <a:endParaRPr lang="en-US"/>
          </a:p>
        </p:txBody>
      </p:sp>
    </p:spTree>
    <p:extLst>
      <p:ext uri="{BB962C8B-B14F-4D97-AF65-F5344CB8AC3E}">
        <p14:creationId xmlns:p14="http://schemas.microsoft.com/office/powerpoint/2010/main" val="804477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40884E-96A5-4261-957E-80FA9F299B0F}" type="datetimeFigureOut">
              <a:rPr lang="en-US" smtClean="0"/>
              <a:t>8/25/2016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9AADAF-66A6-4FCE-83D0-A14877D81FA2}" type="slidenum">
              <a:rPr lang="en-US" smtClean="0"/>
              <a:t>‹#›</a:t>
            </a:fld>
            <a:endParaRPr lang="en-US"/>
          </a:p>
        </p:txBody>
      </p:sp>
    </p:spTree>
    <p:extLst>
      <p:ext uri="{BB962C8B-B14F-4D97-AF65-F5344CB8AC3E}">
        <p14:creationId xmlns:p14="http://schemas.microsoft.com/office/powerpoint/2010/main" val="3713783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40884E-96A5-4261-957E-80FA9F299B0F}" type="datetimeFigureOut">
              <a:rPr lang="en-US" smtClean="0"/>
              <a:t>8/25/2016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9AADAF-66A6-4FCE-83D0-A14877D81FA2}" type="slidenum">
              <a:rPr lang="en-US" smtClean="0"/>
              <a:t>‹#›</a:t>
            </a:fld>
            <a:endParaRPr lang="en-US"/>
          </a:p>
        </p:txBody>
      </p:sp>
    </p:spTree>
    <p:extLst>
      <p:ext uri="{BB962C8B-B14F-4D97-AF65-F5344CB8AC3E}">
        <p14:creationId xmlns:p14="http://schemas.microsoft.com/office/powerpoint/2010/main" val="848185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40884E-96A5-4261-957E-80FA9F299B0F}" type="datetimeFigureOut">
              <a:rPr lang="en-US" smtClean="0"/>
              <a:t>8/25/2016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9AADAF-66A6-4FCE-83D0-A14877D81FA2}" type="slidenum">
              <a:rPr lang="en-US" smtClean="0"/>
              <a:t>‹#›</a:t>
            </a:fld>
            <a:endParaRPr lang="en-US"/>
          </a:p>
        </p:txBody>
      </p:sp>
    </p:spTree>
    <p:extLst>
      <p:ext uri="{BB962C8B-B14F-4D97-AF65-F5344CB8AC3E}">
        <p14:creationId xmlns:p14="http://schemas.microsoft.com/office/powerpoint/2010/main" val="400125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40884E-96A5-4261-957E-80FA9F299B0F}" type="datetimeFigureOut">
              <a:rPr lang="en-US" smtClean="0"/>
              <a:t>8/25/2016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9AADAF-66A6-4FCE-83D0-A14877D81FA2}" type="slidenum">
              <a:rPr lang="en-US" smtClean="0"/>
              <a:t>‹#›</a:t>
            </a:fld>
            <a:endParaRPr lang="en-US"/>
          </a:p>
        </p:txBody>
      </p:sp>
    </p:spTree>
    <p:extLst>
      <p:ext uri="{BB962C8B-B14F-4D97-AF65-F5344CB8AC3E}">
        <p14:creationId xmlns:p14="http://schemas.microsoft.com/office/powerpoint/2010/main" val="318275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40884E-96A5-4261-957E-80FA9F299B0F}" type="datetimeFigureOut">
              <a:rPr lang="en-US" smtClean="0"/>
              <a:t>8/25/2016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9AADAF-66A6-4FCE-83D0-A14877D81FA2}" type="slidenum">
              <a:rPr lang="en-US" smtClean="0"/>
              <a:t>‹#›</a:t>
            </a:fld>
            <a:endParaRPr lang="en-US"/>
          </a:p>
        </p:txBody>
      </p:sp>
    </p:spTree>
    <p:extLst>
      <p:ext uri="{BB962C8B-B14F-4D97-AF65-F5344CB8AC3E}">
        <p14:creationId xmlns:p14="http://schemas.microsoft.com/office/powerpoint/2010/main" val="731975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40884E-96A5-4261-957E-80FA9F299B0F}" type="datetimeFigureOut">
              <a:rPr lang="en-US" smtClean="0"/>
              <a:t>8/25/2016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9AADAF-66A6-4FCE-83D0-A14877D81FA2}" type="slidenum">
              <a:rPr lang="en-US" smtClean="0"/>
              <a:t>‹#›</a:t>
            </a:fld>
            <a:endParaRPr lang="en-US"/>
          </a:p>
        </p:txBody>
      </p:sp>
    </p:spTree>
    <p:extLst>
      <p:ext uri="{BB962C8B-B14F-4D97-AF65-F5344CB8AC3E}">
        <p14:creationId xmlns:p14="http://schemas.microsoft.com/office/powerpoint/2010/main" val="331349470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hyperlink" Target="http://kframework.or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iazza.com/class#fall2016/cs427" TargetMode="External"/><Relationship Id="rId2" Type="http://schemas.openxmlformats.org/officeDocument/2006/relationships/hyperlink" Target="http://wiki.cites.illinois.edu/wiki/display/cs427fa16"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iki.cites.illinois.edu/wiki/display/cs427fa16/4th+Credit+Hour+Tas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kframework.or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kframework/k" TargetMode="External"/><Relationship Id="rId2" Type="http://schemas.openxmlformats.org/officeDocument/2006/relationships/hyperlink" Target="http://www.kframework.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1"/>
                </a:solidFill>
              </a:rPr>
              <a:t>CS427:</a:t>
            </a:r>
            <a:br>
              <a:rPr lang="en-US" dirty="0" smtClean="0">
                <a:solidFill>
                  <a:schemeClr val="tx1"/>
                </a:solidFill>
              </a:rPr>
            </a:br>
            <a:r>
              <a:rPr lang="en-US" dirty="0" smtClean="0">
                <a:solidFill>
                  <a:schemeClr val="tx1"/>
                </a:solidFill>
              </a:rPr>
              <a:t>Software Engineering I</a:t>
            </a:r>
            <a:endParaRPr lang="en-US" dirty="0"/>
          </a:p>
        </p:txBody>
      </p:sp>
      <p:sp>
        <p:nvSpPr>
          <p:cNvPr id="3" name="Subtitle 2"/>
          <p:cNvSpPr>
            <a:spLocks noGrp="1"/>
          </p:cNvSpPr>
          <p:nvPr>
            <p:ph type="subTitle" idx="1"/>
          </p:nvPr>
        </p:nvSpPr>
        <p:spPr>
          <a:xfrm>
            <a:off x="1143000" y="4252283"/>
            <a:ext cx="6858000" cy="1241822"/>
          </a:xfrm>
        </p:spPr>
        <p:txBody>
          <a:bodyPr>
            <a:normAutofit/>
          </a:bodyPr>
          <a:lstStyle/>
          <a:p>
            <a:pPr lvl="0"/>
            <a:r>
              <a:rPr lang="en-US" sz="3300" dirty="0"/>
              <a:t>Grigore </a:t>
            </a:r>
            <a:r>
              <a:rPr lang="en-US" sz="3300" dirty="0" err="1"/>
              <a:t>Rosu</a:t>
            </a:r>
            <a:endParaRPr lang="en-US" sz="3300" dirty="0"/>
          </a:p>
        </p:txBody>
      </p:sp>
    </p:spTree>
    <p:extLst>
      <p:ext uri="{BB962C8B-B14F-4D97-AF65-F5344CB8AC3E}">
        <p14:creationId xmlns:p14="http://schemas.microsoft.com/office/powerpoint/2010/main" val="2533010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2175"/>
            <a:ext cx="8077200" cy="1470025"/>
          </a:xfrm>
        </p:spPr>
        <p:txBody>
          <a:bodyPr>
            <a:noAutofit/>
          </a:bodyPr>
          <a:lstStyle/>
          <a:p>
            <a:r>
              <a:rPr lang="en-US" sz="4000" dirty="0" smtClean="0"/>
              <a:t>A Semantic Framework for Programming Languages and Formal Analysis Tools</a:t>
            </a:r>
            <a:endParaRPr lang="en-US" sz="4000" dirty="0"/>
          </a:p>
        </p:txBody>
      </p:sp>
      <p:sp>
        <p:nvSpPr>
          <p:cNvPr id="3" name="Subtitle 2"/>
          <p:cNvSpPr>
            <a:spLocks noGrp="1"/>
          </p:cNvSpPr>
          <p:nvPr>
            <p:ph type="subTitle" idx="1"/>
          </p:nvPr>
        </p:nvSpPr>
        <p:spPr>
          <a:xfrm>
            <a:off x="213765" y="4802320"/>
            <a:ext cx="8153400" cy="1298798"/>
          </a:xfrm>
        </p:spPr>
        <p:txBody>
          <a:bodyPr>
            <a:normAutofit lnSpcReduction="10000"/>
          </a:bodyPr>
          <a:lstStyle/>
          <a:p>
            <a:r>
              <a:rPr lang="en-US" dirty="0" smtClean="0">
                <a:solidFill>
                  <a:schemeClr val="tx1"/>
                </a:solidFill>
              </a:rPr>
              <a:t>University of Illinois at </a:t>
            </a:r>
            <a:r>
              <a:rPr lang="en-US" dirty="0" smtClean="0">
                <a:solidFill>
                  <a:schemeClr val="tx1"/>
                </a:solidFill>
              </a:rPr>
              <a:t>Urbana-Champaign</a:t>
            </a:r>
          </a:p>
          <a:p>
            <a:endParaRPr lang="en-US" dirty="0" smtClean="0">
              <a:solidFill>
                <a:schemeClr val="tx1"/>
              </a:solidFill>
            </a:endParaRPr>
          </a:p>
          <a:p>
            <a:r>
              <a:rPr lang="en-US" dirty="0" smtClean="0">
                <a:solidFill>
                  <a:schemeClr val="tx1"/>
                </a:solidFill>
              </a:rPr>
              <a:t>Runtime Verification, Inc.</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1083" y="4684630"/>
            <a:ext cx="717034" cy="72557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6449" y="263723"/>
            <a:ext cx="1587302" cy="1587302"/>
          </a:xfrm>
          <a:prstGeom prst="rect">
            <a:avLst/>
          </a:prstGeom>
        </p:spPr>
      </p:pic>
      <p:pic>
        <p:nvPicPr>
          <p:cNvPr id="8" name="Picture 7"/>
          <p:cNvPicPr>
            <a:picLocks noChangeAspect="1"/>
          </p:cNvPicPr>
          <p:nvPr/>
        </p:nvPicPr>
        <p:blipFill>
          <a:blip r:embed="rId5" cstate="print">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tretch>
            <a:fillRect/>
          </a:stretch>
        </p:blipFill>
        <p:spPr>
          <a:xfrm>
            <a:off x="7848600" y="5488507"/>
            <a:ext cx="812560" cy="628878"/>
          </a:xfrm>
          <a:prstGeom prst="rect">
            <a:avLst/>
          </a:prstGeom>
        </p:spPr>
      </p:pic>
    </p:spTree>
    <p:extLst>
      <p:ext uri="{BB962C8B-B14F-4D97-AF65-F5344CB8AC3E}">
        <p14:creationId xmlns:p14="http://schemas.microsoft.com/office/powerpoint/2010/main" val="4195232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
            <a:ext cx="8229600" cy="865632"/>
          </a:xfrm>
        </p:spPr>
        <p:txBody>
          <a:bodyPr>
            <a:normAutofit/>
          </a:bodyPr>
          <a:lstStyle/>
          <a:p>
            <a:r>
              <a:rPr lang="en-US" dirty="0" smtClean="0"/>
              <a:t>Ideal Language Framework Vision</a:t>
            </a:r>
            <a:endParaRPr lang="en-US" dirty="0"/>
          </a:p>
        </p:txBody>
      </p:sp>
      <p:grpSp>
        <p:nvGrpSpPr>
          <p:cNvPr id="31" name="Group 30"/>
          <p:cNvGrpSpPr/>
          <p:nvPr/>
        </p:nvGrpSpPr>
        <p:grpSpPr>
          <a:xfrm>
            <a:off x="5096557" y="990600"/>
            <a:ext cx="3437843" cy="2270017"/>
            <a:chOff x="5096557" y="990600"/>
            <a:chExt cx="3437843" cy="2270017"/>
          </a:xfrm>
        </p:grpSpPr>
        <p:sp>
          <p:nvSpPr>
            <p:cNvPr id="13" name="Rounded Rectangle 12"/>
            <p:cNvSpPr/>
            <p:nvPr/>
          </p:nvSpPr>
          <p:spPr>
            <a:xfrm>
              <a:off x="6629400" y="990600"/>
              <a:ext cx="1905000" cy="1447800"/>
            </a:xfrm>
            <a:prstGeom prst="round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Deductive program verifier</a:t>
              </a:r>
              <a:endParaRPr lang="en-US" sz="3200" dirty="0">
                <a:solidFill>
                  <a:schemeClr val="tx1"/>
                </a:solidFill>
              </a:endParaRPr>
            </a:p>
          </p:txBody>
        </p:sp>
        <p:sp>
          <p:nvSpPr>
            <p:cNvPr id="18" name="Right Arrow 17"/>
            <p:cNvSpPr/>
            <p:nvPr/>
          </p:nvSpPr>
          <p:spPr>
            <a:xfrm rot="19007345">
              <a:off x="5096557" y="2775985"/>
              <a:ext cx="1845785" cy="484632"/>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1219200" y="1499177"/>
            <a:ext cx="1952573" cy="2082223"/>
            <a:chOff x="2133600" y="1524000"/>
            <a:chExt cx="1952573" cy="2082223"/>
          </a:xfrm>
        </p:grpSpPr>
        <p:sp>
          <p:nvSpPr>
            <p:cNvPr id="6" name="Rounded Rectangle 5"/>
            <p:cNvSpPr/>
            <p:nvPr/>
          </p:nvSpPr>
          <p:spPr>
            <a:xfrm>
              <a:off x="2133600" y="1524000"/>
              <a:ext cx="1219200" cy="914400"/>
            </a:xfrm>
            <a:prstGeom prst="round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Parser</a:t>
              </a:r>
              <a:endParaRPr lang="en-US" sz="3200" dirty="0">
                <a:solidFill>
                  <a:schemeClr val="tx1"/>
                </a:solidFill>
              </a:endParaRPr>
            </a:p>
          </p:txBody>
        </p:sp>
        <p:sp>
          <p:nvSpPr>
            <p:cNvPr id="19" name="Right Arrow 18"/>
            <p:cNvSpPr/>
            <p:nvPr/>
          </p:nvSpPr>
          <p:spPr>
            <a:xfrm rot="13556540">
              <a:off x="3156746" y="2676796"/>
              <a:ext cx="1374222" cy="484632"/>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152400" y="3048000"/>
            <a:ext cx="3241764" cy="1066800"/>
            <a:chOff x="152400" y="3048000"/>
            <a:chExt cx="3241764" cy="1066800"/>
          </a:xfrm>
        </p:grpSpPr>
        <p:sp>
          <p:nvSpPr>
            <p:cNvPr id="7" name="Rounded Rectangle 6"/>
            <p:cNvSpPr/>
            <p:nvPr/>
          </p:nvSpPr>
          <p:spPr>
            <a:xfrm>
              <a:off x="152400" y="3048000"/>
              <a:ext cx="1875388" cy="1066800"/>
            </a:xfrm>
            <a:prstGeom prst="round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Interpreter</a:t>
              </a:r>
              <a:endParaRPr lang="en-US" sz="3200" dirty="0">
                <a:solidFill>
                  <a:schemeClr val="tx1"/>
                </a:solidFill>
              </a:endParaRPr>
            </a:p>
          </p:txBody>
        </p:sp>
        <p:sp>
          <p:nvSpPr>
            <p:cNvPr id="20" name="Right Arrow 19"/>
            <p:cNvSpPr/>
            <p:nvPr/>
          </p:nvSpPr>
          <p:spPr>
            <a:xfrm rot="11009716">
              <a:off x="2041303" y="3393589"/>
              <a:ext cx="1352861" cy="484632"/>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381000" y="4503962"/>
            <a:ext cx="2939131" cy="1363438"/>
            <a:chOff x="381000" y="4503962"/>
            <a:chExt cx="2939131" cy="1363438"/>
          </a:xfrm>
        </p:grpSpPr>
        <p:sp>
          <p:nvSpPr>
            <p:cNvPr id="8" name="Rounded Rectangle 7"/>
            <p:cNvSpPr/>
            <p:nvPr/>
          </p:nvSpPr>
          <p:spPr>
            <a:xfrm>
              <a:off x="381000" y="4800600"/>
              <a:ext cx="1600200" cy="1066800"/>
            </a:xfrm>
            <a:prstGeom prst="round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Compiler</a:t>
              </a:r>
              <a:endParaRPr lang="en-US" sz="3200" dirty="0">
                <a:solidFill>
                  <a:schemeClr val="tx1"/>
                </a:solidFill>
              </a:endParaRPr>
            </a:p>
          </p:txBody>
        </p:sp>
        <p:sp>
          <p:nvSpPr>
            <p:cNvPr id="21" name="Right Arrow 20"/>
            <p:cNvSpPr/>
            <p:nvPr/>
          </p:nvSpPr>
          <p:spPr>
            <a:xfrm rot="9498770">
              <a:off x="1945909" y="4503962"/>
              <a:ext cx="1374222" cy="484632"/>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3200400" y="4264578"/>
            <a:ext cx="1828800" cy="2441022"/>
            <a:chOff x="3200400" y="4264578"/>
            <a:chExt cx="1828800" cy="2441022"/>
          </a:xfrm>
        </p:grpSpPr>
        <p:sp>
          <p:nvSpPr>
            <p:cNvPr id="10" name="Rounded Rectangle 9"/>
            <p:cNvSpPr/>
            <p:nvPr/>
          </p:nvSpPr>
          <p:spPr>
            <a:xfrm>
              <a:off x="3200400" y="5638800"/>
              <a:ext cx="1828800" cy="1066800"/>
            </a:xfrm>
            <a:prstGeom prst="round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(semantic) </a:t>
              </a:r>
              <a:r>
                <a:rPr lang="en-US" sz="2800" dirty="0" smtClean="0">
                  <a:solidFill>
                    <a:schemeClr val="tx1"/>
                  </a:solidFill>
                </a:rPr>
                <a:t>Debugger</a:t>
              </a:r>
              <a:endParaRPr lang="en-US" sz="3200" dirty="0">
                <a:solidFill>
                  <a:schemeClr val="tx1"/>
                </a:solidFill>
              </a:endParaRPr>
            </a:p>
          </p:txBody>
        </p:sp>
        <p:sp>
          <p:nvSpPr>
            <p:cNvPr id="22" name="Right Arrow 21"/>
            <p:cNvSpPr/>
            <p:nvPr/>
          </p:nvSpPr>
          <p:spPr>
            <a:xfrm rot="5400000">
              <a:off x="3490173" y="4709373"/>
              <a:ext cx="1374222" cy="484632"/>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6079864" y="4070708"/>
            <a:ext cx="1997336" cy="2406292"/>
            <a:chOff x="6079864" y="4070708"/>
            <a:chExt cx="1997336" cy="2406292"/>
          </a:xfrm>
        </p:grpSpPr>
        <p:sp>
          <p:nvSpPr>
            <p:cNvPr id="12" name="Rounded Rectangle 11"/>
            <p:cNvSpPr/>
            <p:nvPr/>
          </p:nvSpPr>
          <p:spPr>
            <a:xfrm>
              <a:off x="6324600" y="5410200"/>
              <a:ext cx="1752600" cy="1066800"/>
            </a:xfrm>
            <a:prstGeom prst="round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Symbolic execution</a:t>
              </a:r>
              <a:endParaRPr lang="en-US" sz="3200" dirty="0">
                <a:solidFill>
                  <a:schemeClr val="tx1"/>
                </a:solidFill>
              </a:endParaRPr>
            </a:p>
          </p:txBody>
        </p:sp>
        <p:sp>
          <p:nvSpPr>
            <p:cNvPr id="23" name="Right Arrow 22"/>
            <p:cNvSpPr/>
            <p:nvPr/>
          </p:nvSpPr>
          <p:spPr>
            <a:xfrm rot="4248154">
              <a:off x="5635069" y="4515503"/>
              <a:ext cx="1374222" cy="484632"/>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6172200" y="3505200"/>
            <a:ext cx="2819400" cy="1066800"/>
            <a:chOff x="6172200" y="3505200"/>
            <a:chExt cx="2819400" cy="1066800"/>
          </a:xfrm>
        </p:grpSpPr>
        <p:sp>
          <p:nvSpPr>
            <p:cNvPr id="9" name="Rounded Rectangle 8"/>
            <p:cNvSpPr/>
            <p:nvPr/>
          </p:nvSpPr>
          <p:spPr>
            <a:xfrm>
              <a:off x="7543800" y="3505200"/>
              <a:ext cx="1447800" cy="1066800"/>
            </a:xfrm>
            <a:prstGeom prst="round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Model checker</a:t>
              </a:r>
              <a:endParaRPr lang="en-US" sz="3200" dirty="0">
                <a:solidFill>
                  <a:schemeClr val="tx1"/>
                </a:solidFill>
              </a:endParaRPr>
            </a:p>
          </p:txBody>
        </p:sp>
        <p:sp>
          <p:nvSpPr>
            <p:cNvPr id="24" name="Right Arrow 23"/>
            <p:cNvSpPr/>
            <p:nvPr/>
          </p:nvSpPr>
          <p:spPr>
            <a:xfrm>
              <a:off x="6172200" y="3782568"/>
              <a:ext cx="1374222" cy="484632"/>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Folded Corner 4"/>
          <p:cNvSpPr/>
          <p:nvPr/>
        </p:nvSpPr>
        <p:spPr>
          <a:xfrm>
            <a:off x="2743200" y="3276600"/>
            <a:ext cx="4191000" cy="1524000"/>
          </a:xfrm>
          <a:prstGeom prst="foldedCorne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Formal Language Definition </a:t>
            </a:r>
          </a:p>
          <a:p>
            <a:pPr algn="ctr"/>
            <a:r>
              <a:rPr lang="en-US" sz="2800" dirty="0" smtClean="0">
                <a:solidFill>
                  <a:schemeClr val="tx1"/>
                </a:solidFill>
              </a:rPr>
              <a:t>(Syntax and Semantics)</a:t>
            </a:r>
            <a:endParaRPr lang="en-US" sz="2800" dirty="0">
              <a:solidFill>
                <a:schemeClr val="tx1"/>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dirty="0"/>
          </a:p>
        </p:txBody>
      </p:sp>
      <p:grpSp>
        <p:nvGrpSpPr>
          <p:cNvPr id="11" name="Group 10"/>
          <p:cNvGrpSpPr/>
          <p:nvPr/>
        </p:nvGrpSpPr>
        <p:grpSpPr>
          <a:xfrm>
            <a:off x="4223543" y="563940"/>
            <a:ext cx="1034257" cy="2941259"/>
            <a:chOff x="4223543" y="563940"/>
            <a:chExt cx="1034257" cy="2941259"/>
          </a:xfrm>
        </p:grpSpPr>
        <p:sp>
          <p:nvSpPr>
            <p:cNvPr id="4" name="TextBox 3"/>
            <p:cNvSpPr txBox="1"/>
            <p:nvPr/>
          </p:nvSpPr>
          <p:spPr>
            <a:xfrm>
              <a:off x="4223543" y="563940"/>
              <a:ext cx="1034257" cy="1569660"/>
            </a:xfrm>
            <a:prstGeom prst="rect">
              <a:avLst/>
            </a:prstGeom>
            <a:noFill/>
          </p:spPr>
          <p:txBody>
            <a:bodyPr wrap="none" rtlCol="0">
              <a:spAutoFit/>
            </a:bodyPr>
            <a:lstStyle/>
            <a:p>
              <a:r>
                <a:rPr lang="en-US" sz="9600" dirty="0" smtClean="0"/>
                <a:t>…</a:t>
              </a:r>
              <a:endParaRPr lang="en-US" sz="9600" dirty="0"/>
            </a:p>
          </p:txBody>
        </p:sp>
        <p:sp>
          <p:nvSpPr>
            <p:cNvPr id="32" name="Right Arrow 31"/>
            <p:cNvSpPr/>
            <p:nvPr/>
          </p:nvSpPr>
          <p:spPr>
            <a:xfrm rot="16200000">
              <a:off x="4014217" y="2538983"/>
              <a:ext cx="1447800" cy="484632"/>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1055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1000"/>
                                        <p:tgtEl>
                                          <p:spTgt spid="26"/>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1000"/>
                                        <p:tgtEl>
                                          <p:spTgt spid="27"/>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1000"/>
                                        <p:tgtEl>
                                          <p:spTgt spid="28"/>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1000"/>
                                        <p:tgtEl>
                                          <p:spTgt spid="29"/>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00"/>
                                        <p:tgtEl>
                                          <p:spTgt spid="30"/>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1000"/>
                                        <p:tgtEl>
                                          <p:spTgt spid="31"/>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t>Towards an Ideal Language Framework</a:t>
            </a:r>
            <a:endParaRPr lang="en-US" dirty="0"/>
          </a:p>
        </p:txBody>
      </p:sp>
      <p:sp>
        <p:nvSpPr>
          <p:cNvPr id="3" name="Content Placeholder 2"/>
          <p:cNvSpPr>
            <a:spLocks noGrp="1"/>
          </p:cNvSpPr>
          <p:nvPr>
            <p:ph idx="1"/>
          </p:nvPr>
        </p:nvSpPr>
        <p:spPr>
          <a:xfrm>
            <a:off x="304800" y="1447800"/>
            <a:ext cx="8839200" cy="5257801"/>
          </a:xfrm>
        </p:spPr>
        <p:txBody>
          <a:bodyPr>
            <a:normAutofit/>
          </a:bodyPr>
          <a:lstStyle/>
          <a:p>
            <a:r>
              <a:rPr lang="en-US" dirty="0"/>
              <a:t>D</a:t>
            </a:r>
            <a:r>
              <a:rPr lang="en-US" dirty="0" smtClean="0"/>
              <a:t>oes it really work, or it is just another dream?</a:t>
            </a:r>
          </a:p>
          <a:p>
            <a:r>
              <a:rPr lang="en-US" dirty="0" smtClean="0"/>
              <a:t>We tried various semantic styles</a:t>
            </a:r>
          </a:p>
          <a:p>
            <a:pPr lvl="1"/>
            <a:r>
              <a:rPr lang="en-US" dirty="0" smtClean="0"/>
              <a:t>Small-step and big-step SOS; Evaluation contexts; Chemical </a:t>
            </a:r>
            <a:r>
              <a:rPr lang="en-US" dirty="0"/>
              <a:t>a</a:t>
            </a:r>
            <a:r>
              <a:rPr lang="en-US" dirty="0" smtClean="0"/>
              <a:t>bstract machine; Continuation-based style;  Denotational; Rewriting logic; …</a:t>
            </a:r>
          </a:p>
          <a:p>
            <a:r>
              <a:rPr lang="en-US" dirty="0" smtClean="0"/>
              <a:t>But each of the above had limitations</a:t>
            </a:r>
          </a:p>
          <a:p>
            <a:pPr lvl="1"/>
            <a:r>
              <a:rPr lang="en-US" dirty="0" smtClean="0"/>
              <a:t>Especially related to modularity, notation, verification</a:t>
            </a:r>
          </a:p>
          <a:p>
            <a:r>
              <a:rPr lang="en-US" dirty="0" smtClean="0"/>
              <a:t>K framework initially </a:t>
            </a:r>
            <a:r>
              <a:rPr lang="en-US" i="1" dirty="0" smtClean="0"/>
              <a:t>engineered</a:t>
            </a:r>
            <a:r>
              <a:rPr lang="en-US" dirty="0" smtClean="0"/>
              <a:t>: keep advantages and avoid limitations of various semantic styles</a:t>
            </a:r>
          </a:p>
          <a:p>
            <a:pPr lvl="1"/>
            <a:r>
              <a:rPr lang="en-US" dirty="0" smtClean="0"/>
              <a:t>Then theory came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12875680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4531820" y="1557688"/>
            <a:ext cx="4688380" cy="1322919"/>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t>Runtime Verification, Inc., USA</a:t>
            </a:r>
          </a:p>
          <a:p>
            <a:pPr lvl="1"/>
            <a:r>
              <a:rPr lang="en-US" sz="2200" b="1" dirty="0" smtClean="0"/>
              <a:t>Dwight </a:t>
            </a:r>
            <a:r>
              <a:rPr lang="en-US" sz="2200" b="1" dirty="0" err="1" smtClean="0"/>
              <a:t>Guth</a:t>
            </a:r>
            <a:endParaRPr lang="en-US" sz="2200" b="1" dirty="0" smtClean="0"/>
          </a:p>
          <a:p>
            <a:pPr lvl="1"/>
            <a:r>
              <a:rPr lang="en-US" sz="2200" dirty="0" smtClean="0"/>
              <a:t>Chris </a:t>
            </a:r>
            <a:r>
              <a:rPr lang="en-US" sz="2200" dirty="0" err="1" smtClean="0"/>
              <a:t>Hathhorn</a:t>
            </a:r>
            <a:endParaRPr lang="en-US" sz="2200" dirty="0" smtClean="0"/>
          </a:p>
          <a:p>
            <a:pPr lvl="1"/>
            <a:r>
              <a:rPr lang="en-US" sz="2200" dirty="0" smtClean="0"/>
              <a:t>Edgar </a:t>
            </a:r>
            <a:r>
              <a:rPr lang="en-US" sz="2200" dirty="0" err="1" smtClean="0"/>
              <a:t>Pek</a:t>
            </a:r>
            <a:endParaRPr lang="en-US" sz="2200" dirty="0" smtClean="0"/>
          </a:p>
        </p:txBody>
      </p:sp>
      <p:sp>
        <p:nvSpPr>
          <p:cNvPr id="2" name="Title 1"/>
          <p:cNvSpPr>
            <a:spLocks noGrp="1"/>
          </p:cNvSpPr>
          <p:nvPr>
            <p:ph type="title"/>
          </p:nvPr>
        </p:nvSpPr>
        <p:spPr/>
        <p:txBody>
          <a:bodyPr/>
          <a:lstStyle/>
          <a:p>
            <a:r>
              <a:rPr lang="en-US" dirty="0" smtClean="0"/>
              <a:t>K Team</a:t>
            </a:r>
            <a:endParaRPr lang="en-US" dirty="0"/>
          </a:p>
        </p:txBody>
      </p:sp>
      <p:sp>
        <p:nvSpPr>
          <p:cNvPr id="3" name="Content Placeholder 2"/>
          <p:cNvSpPr>
            <a:spLocks noGrp="1"/>
          </p:cNvSpPr>
          <p:nvPr>
            <p:ph idx="1"/>
          </p:nvPr>
        </p:nvSpPr>
        <p:spPr>
          <a:xfrm>
            <a:off x="203661" y="1524000"/>
            <a:ext cx="4419600" cy="5334000"/>
          </a:xfrm>
        </p:spPr>
        <p:txBody>
          <a:bodyPr>
            <a:normAutofit/>
          </a:bodyPr>
          <a:lstStyle/>
          <a:p>
            <a:r>
              <a:rPr lang="en-US" sz="2800" dirty="0" smtClean="0"/>
              <a:t>UIUC, USA</a:t>
            </a:r>
          </a:p>
          <a:p>
            <a:pPr lvl="1"/>
            <a:r>
              <a:rPr lang="en-US" sz="2000" b="1" dirty="0" err="1" smtClean="0"/>
              <a:t>Grigore</a:t>
            </a:r>
            <a:r>
              <a:rPr lang="en-US" sz="2000" b="1" dirty="0" smtClean="0"/>
              <a:t> </a:t>
            </a:r>
            <a:r>
              <a:rPr lang="en-US" sz="2000" b="1" dirty="0" err="1" smtClean="0"/>
              <a:t>Rosu</a:t>
            </a:r>
            <a:r>
              <a:rPr lang="en-US" sz="2000" b="1" dirty="0" smtClean="0"/>
              <a:t> (started K in 2003)</a:t>
            </a:r>
            <a:endParaRPr lang="en-US" sz="2000" b="1" dirty="0"/>
          </a:p>
          <a:p>
            <a:pPr lvl="1"/>
            <a:r>
              <a:rPr lang="en-US" sz="2000" dirty="0" smtClean="0"/>
              <a:t>Brandon Moore</a:t>
            </a:r>
          </a:p>
          <a:p>
            <a:pPr lvl="1"/>
            <a:r>
              <a:rPr lang="en-US" sz="2000" dirty="0" err="1" smtClean="0"/>
              <a:t>Daejun</a:t>
            </a:r>
            <a:r>
              <a:rPr lang="en-US" sz="2000" dirty="0" smtClean="0"/>
              <a:t> Park</a:t>
            </a:r>
          </a:p>
          <a:p>
            <a:pPr lvl="1"/>
            <a:r>
              <a:rPr lang="en-US" sz="2000" dirty="0" smtClean="0"/>
              <a:t>Lucas Pena</a:t>
            </a:r>
          </a:p>
          <a:p>
            <a:pPr lvl="1"/>
            <a:r>
              <a:rPr lang="en-US" sz="2000" dirty="0" smtClean="0"/>
              <a:t>Cosmin </a:t>
            </a:r>
            <a:r>
              <a:rPr lang="en-US" sz="2000" dirty="0" err="1" smtClean="0"/>
              <a:t>Radoi</a:t>
            </a:r>
            <a:endParaRPr lang="en-US" sz="2000" dirty="0" smtClean="0"/>
          </a:p>
          <a:p>
            <a:pPr lvl="1"/>
            <a:r>
              <a:rPr lang="en-US" sz="2000" dirty="0"/>
              <a:t>Manasvi </a:t>
            </a:r>
            <a:r>
              <a:rPr lang="en-US" sz="2000" dirty="0" err="1" smtClean="0"/>
              <a:t>Saxena</a:t>
            </a:r>
            <a:endParaRPr lang="en-US" sz="2000" dirty="0" smtClean="0"/>
          </a:p>
          <a:p>
            <a:pPr lvl="1"/>
            <a:r>
              <a:rPr lang="en-US" sz="2000" dirty="0" smtClean="0"/>
              <a:t>Andrei </a:t>
            </a:r>
            <a:r>
              <a:rPr lang="en-US" sz="2000" dirty="0" err="1" smtClean="0"/>
              <a:t>Stefanescu</a:t>
            </a:r>
            <a:endParaRPr lang="en-US" sz="2000" dirty="0" smtClean="0"/>
          </a:p>
          <a:p>
            <a:pPr marL="0" indent="0">
              <a:buNone/>
            </a:pPr>
            <a:r>
              <a:rPr lang="en-US" sz="2800" dirty="0" smtClean="0"/>
              <a:t>    Former members</a:t>
            </a:r>
          </a:p>
          <a:p>
            <a:pPr lvl="1"/>
            <a:r>
              <a:rPr lang="en-US" sz="2000" dirty="0" smtClean="0"/>
              <a:t>Kyle </a:t>
            </a:r>
            <a:r>
              <a:rPr lang="en-US" sz="2000" dirty="0" err="1" smtClean="0"/>
              <a:t>Blocher</a:t>
            </a:r>
            <a:r>
              <a:rPr lang="en-US" sz="2000" dirty="0" smtClean="0"/>
              <a:t>, </a:t>
            </a:r>
            <a:r>
              <a:rPr lang="en-US" sz="2000" dirty="0"/>
              <a:t>Thomas </a:t>
            </a:r>
            <a:r>
              <a:rPr lang="en-US" sz="2000" dirty="0" smtClean="0"/>
              <a:t>Bogue, Peter </a:t>
            </a:r>
            <a:r>
              <a:rPr lang="en-US" sz="2000" dirty="0" err="1" smtClean="0"/>
              <a:t>Dinges</a:t>
            </a:r>
            <a:r>
              <a:rPr lang="en-US" sz="2000" dirty="0" smtClean="0"/>
              <a:t>, Chucky Ellison</a:t>
            </a:r>
            <a:r>
              <a:rPr lang="en-US" sz="2000" dirty="0"/>
              <a:t>, </a:t>
            </a:r>
            <a:r>
              <a:rPr lang="en-US" sz="2000" dirty="0" err="1"/>
              <a:t>Cansu</a:t>
            </a:r>
            <a:r>
              <a:rPr lang="en-US" sz="2000" dirty="0"/>
              <a:t> </a:t>
            </a:r>
            <a:r>
              <a:rPr lang="en-US" sz="2000" dirty="0" smtClean="0"/>
              <a:t>Erdogan, Dwight </a:t>
            </a:r>
            <a:r>
              <a:rPr lang="en-US" sz="2000" dirty="0" err="1" smtClean="0"/>
              <a:t>Guth</a:t>
            </a:r>
            <a:r>
              <a:rPr lang="en-US" sz="2000" dirty="0" smtClean="0"/>
              <a:t>, Mike </a:t>
            </a:r>
            <a:r>
              <a:rPr lang="en-US" sz="2000" dirty="0" err="1" smtClean="0"/>
              <a:t>Ilseman</a:t>
            </a:r>
            <a:r>
              <a:rPr lang="en-US" sz="2000" dirty="0" smtClean="0"/>
              <a:t>, David Lazar, Patrick Meredith, Erick </a:t>
            </a:r>
            <a:r>
              <a:rPr lang="en-US" sz="2000" dirty="0" err="1" smtClean="0"/>
              <a:t>Mikida</a:t>
            </a:r>
            <a:r>
              <a:rPr lang="en-US" sz="2000" dirty="0" smtClean="0"/>
              <a:t>, </a:t>
            </a:r>
            <a:r>
              <a:rPr lang="en-US" sz="2000" dirty="0" err="1" smtClean="0"/>
              <a:t>Traian</a:t>
            </a:r>
            <a:r>
              <a:rPr lang="en-US" sz="2000" dirty="0" smtClean="0"/>
              <a:t> </a:t>
            </a:r>
            <a:r>
              <a:rPr lang="en-US" sz="2000" dirty="0" err="1" smtClean="0"/>
              <a:t>Serbanuta</a:t>
            </a:r>
            <a:r>
              <a:rPr lang="en-US" sz="2000" dirty="0"/>
              <a:t>, </a:t>
            </a:r>
            <a:r>
              <a:rPr lang="en-US" sz="2000" dirty="0" err="1"/>
              <a:t>Yuwen</a:t>
            </a:r>
            <a:r>
              <a:rPr lang="en-US" sz="2000" dirty="0"/>
              <a:t> </a:t>
            </a:r>
            <a:r>
              <a:rPr lang="en-US" sz="2000" dirty="0" err="1"/>
              <a:t>Shijiao</a:t>
            </a:r>
            <a:endParaRPr lang="en-US" sz="2000" dirty="0"/>
          </a:p>
          <a:p>
            <a:pPr lvl="1"/>
            <a:endParaRPr lang="en-US" sz="2000" dirty="0" smtClean="0"/>
          </a:p>
        </p:txBody>
      </p:sp>
      <p:sp>
        <p:nvSpPr>
          <p:cNvPr id="4" name="Content Placeholder 2"/>
          <p:cNvSpPr txBox="1">
            <a:spLocks/>
          </p:cNvSpPr>
          <p:nvPr/>
        </p:nvSpPr>
        <p:spPr>
          <a:xfrm>
            <a:off x="4547061" y="2743200"/>
            <a:ext cx="3886200" cy="4114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t>Romania</a:t>
            </a:r>
          </a:p>
          <a:p>
            <a:pPr lvl="1"/>
            <a:r>
              <a:rPr lang="en-US" sz="2000" b="1" dirty="0" smtClean="0"/>
              <a:t>Dorel </a:t>
            </a:r>
            <a:r>
              <a:rPr lang="en-US" sz="2000" b="1" dirty="0" err="1" smtClean="0"/>
              <a:t>Lucanu</a:t>
            </a:r>
            <a:endParaRPr lang="en-US" sz="2000" b="1" dirty="0" smtClean="0"/>
          </a:p>
          <a:p>
            <a:pPr lvl="1"/>
            <a:r>
              <a:rPr lang="en-US" sz="2000" dirty="0" err="1"/>
              <a:t>Traian</a:t>
            </a:r>
            <a:r>
              <a:rPr lang="en-US" sz="2000" dirty="0"/>
              <a:t> </a:t>
            </a:r>
            <a:r>
              <a:rPr lang="en-US" sz="2000" dirty="0" smtClean="0"/>
              <a:t>Florin </a:t>
            </a:r>
            <a:r>
              <a:rPr lang="en-US" sz="2000" dirty="0" err="1" smtClean="0"/>
              <a:t>Serbanuta</a:t>
            </a:r>
            <a:endParaRPr lang="en-US" sz="2000" dirty="0" smtClean="0"/>
          </a:p>
          <a:p>
            <a:pPr lvl="1"/>
            <a:r>
              <a:rPr lang="en-US" sz="2000" dirty="0" smtClean="0"/>
              <a:t>Andrei </a:t>
            </a:r>
            <a:r>
              <a:rPr lang="en-US" sz="2000" dirty="0" err="1" smtClean="0"/>
              <a:t>Arusoae</a:t>
            </a:r>
            <a:endParaRPr lang="en-US" sz="2000" dirty="0" smtClean="0"/>
          </a:p>
          <a:p>
            <a:pPr lvl="1"/>
            <a:r>
              <a:rPr lang="en-US" sz="2000" dirty="0" smtClean="0"/>
              <a:t>Stefan </a:t>
            </a:r>
            <a:r>
              <a:rPr lang="en-US" sz="2000" dirty="0" err="1" smtClean="0"/>
              <a:t>Ciobaca</a:t>
            </a:r>
            <a:endParaRPr lang="en-US" sz="2000" dirty="0" smtClean="0"/>
          </a:p>
          <a:p>
            <a:pPr lvl="1"/>
            <a:r>
              <a:rPr lang="en-US" sz="2000" dirty="0" err="1" smtClean="0"/>
              <a:t>Radu</a:t>
            </a:r>
            <a:r>
              <a:rPr lang="en-US" sz="2000" dirty="0" smtClean="0"/>
              <a:t> </a:t>
            </a:r>
            <a:r>
              <a:rPr lang="en-US" sz="2000" dirty="0" err="1" smtClean="0"/>
              <a:t>Mereuta</a:t>
            </a:r>
            <a:endParaRPr lang="en-US" sz="2000" dirty="0" smtClean="0"/>
          </a:p>
          <a:p>
            <a:pPr marL="0" indent="0">
              <a:buNone/>
            </a:pPr>
            <a:r>
              <a:rPr lang="en-US" sz="2800" dirty="0" smtClean="0"/>
              <a:t>    Former Members</a:t>
            </a:r>
          </a:p>
          <a:p>
            <a:pPr lvl="1"/>
            <a:r>
              <a:rPr lang="en-US" sz="2000" dirty="0" smtClean="0"/>
              <a:t>Irina </a:t>
            </a:r>
            <a:r>
              <a:rPr lang="en-US" sz="2000" dirty="0" err="1" smtClean="0"/>
              <a:t>Asavoae</a:t>
            </a:r>
            <a:r>
              <a:rPr lang="en-US" sz="2000" dirty="0" smtClean="0"/>
              <a:t>, Mihai </a:t>
            </a:r>
            <a:r>
              <a:rPr lang="en-US" sz="2000" dirty="0" err="1" smtClean="0"/>
              <a:t>Asavoae</a:t>
            </a:r>
            <a:r>
              <a:rPr lang="en-US" sz="2000" dirty="0"/>
              <a:t>, Denis </a:t>
            </a:r>
            <a:r>
              <a:rPr lang="en-US" sz="2000" dirty="0" err="1" smtClean="0"/>
              <a:t>Bogdanas</a:t>
            </a:r>
            <a:r>
              <a:rPr lang="en-US" sz="2000" dirty="0" smtClean="0"/>
              <a:t>, </a:t>
            </a:r>
            <a:r>
              <a:rPr lang="en-US" sz="2000" dirty="0"/>
              <a:t>Gheorghe </a:t>
            </a:r>
            <a:r>
              <a:rPr lang="en-US" sz="2000" dirty="0" err="1" smtClean="0"/>
              <a:t>Grigoras</a:t>
            </a:r>
            <a:endParaRPr lang="en-US" sz="2000" dirty="0"/>
          </a:p>
        </p:txBody>
      </p:sp>
      <p:pic>
        <p:nvPicPr>
          <p:cNvPr id="6" name="Picture 2" descr="C:\Users\grosu\Desktop\unitedstate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1621547"/>
            <a:ext cx="377407" cy="277278"/>
          </a:xfrm>
          <a:prstGeom prst="rect">
            <a:avLst/>
          </a:prstGeom>
          <a:noFill/>
          <a:extLst>
            <a:ext uri="{909E8E84-426E-40dd-AFC4-6F175D3DCCD1}">
              <a14:hiddenFill xmlns:a14="http://schemas.microsoft.com/office/drawing/2010/main" xmlns="">
                <a:solidFill>
                  <a:srgbClr val="FFFFFF"/>
                </a:solidFill>
              </a14:hiddenFill>
            </a:ext>
          </a:extLst>
        </p:spPr>
      </p:pic>
      <p:pic>
        <p:nvPicPr>
          <p:cNvPr id="1027" name="Picture 3" descr="C:\Users\grosu\Desktop\romania.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75624" y="2880607"/>
            <a:ext cx="376237" cy="274637"/>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2" descr="C:\Users\grosu\Desktop\unitedstate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71764" y="1621547"/>
            <a:ext cx="377407" cy="277278"/>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Rectangle 10"/>
          <p:cNvSpPr/>
          <p:nvPr/>
        </p:nvSpPr>
        <p:spPr>
          <a:xfrm>
            <a:off x="2207482" y="0"/>
            <a:ext cx="4695516" cy="523220"/>
          </a:xfrm>
          <a:prstGeom prst="rect">
            <a:avLst/>
          </a:prstGeom>
        </p:spPr>
        <p:txBody>
          <a:bodyPr wrap="none">
            <a:spAutoFit/>
          </a:bodyPr>
          <a:lstStyle/>
          <a:p>
            <a:pPr algn="ctr"/>
            <a:r>
              <a:rPr lang="en-US" sz="2800" b="1" dirty="0" smtClean="0">
                <a:solidFill>
                  <a:srgbClr val="0070C0"/>
                </a:solidFill>
                <a:latin typeface="Courier New" pitchFamily="49" charset="0"/>
                <a:cs typeface="Courier New" pitchFamily="49" charset="0"/>
              </a:rPr>
              <a:t>http://kframework.org</a:t>
            </a:r>
            <a:endParaRPr lang="en-US" sz="28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12855453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Complete K Definition of </a:t>
            </a:r>
            <a:r>
              <a:rPr lang="en-US" dirty="0" err="1" smtClean="0"/>
              <a:t>KernelC</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dirty="0"/>
          </a:p>
        </p:txBody>
      </p:sp>
      <p:pic>
        <p:nvPicPr>
          <p:cNvPr id="9" name="Picture 8"/>
          <p:cNvPicPr>
            <a:picLocks noChangeAspect="1"/>
          </p:cNvPicPr>
          <p:nvPr/>
        </p:nvPicPr>
        <p:blipFill>
          <a:blip r:embed="rId3"/>
          <a:stretch>
            <a:fillRect/>
          </a:stretch>
        </p:blipFill>
        <p:spPr>
          <a:xfrm>
            <a:off x="533400" y="1279906"/>
            <a:ext cx="8098992" cy="5563104"/>
          </a:xfrm>
          <a:prstGeom prst="rect">
            <a:avLst/>
          </a:prstGeom>
        </p:spPr>
      </p:pic>
    </p:spTree>
    <p:extLst>
      <p:ext uri="{BB962C8B-B14F-4D97-AF65-F5344CB8AC3E}">
        <p14:creationId xmlns:p14="http://schemas.microsoft.com/office/powerpoint/2010/main" val="29414497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Complete K Definition of </a:t>
            </a:r>
            <a:r>
              <a:rPr lang="en-US" dirty="0" err="1" smtClean="0"/>
              <a:t>KernelC</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dirty="0"/>
          </a:p>
        </p:txBody>
      </p:sp>
      <p:pic>
        <p:nvPicPr>
          <p:cNvPr id="9" name="Picture 8"/>
          <p:cNvPicPr>
            <a:picLocks noChangeAspect="1"/>
          </p:cNvPicPr>
          <p:nvPr/>
        </p:nvPicPr>
        <p:blipFill>
          <a:blip r:embed="rId3"/>
          <a:stretch>
            <a:fillRect/>
          </a:stretch>
        </p:blipFill>
        <p:spPr>
          <a:xfrm>
            <a:off x="533400" y="1279906"/>
            <a:ext cx="8098992" cy="5563104"/>
          </a:xfrm>
          <a:prstGeom prst="rect">
            <a:avLst/>
          </a:prstGeom>
        </p:spPr>
      </p:pic>
      <p:grpSp>
        <p:nvGrpSpPr>
          <p:cNvPr id="5" name="Group 4"/>
          <p:cNvGrpSpPr/>
          <p:nvPr/>
        </p:nvGrpSpPr>
        <p:grpSpPr>
          <a:xfrm>
            <a:off x="990600" y="2538045"/>
            <a:ext cx="6723888" cy="1752600"/>
            <a:chOff x="1124712" y="2743200"/>
            <a:chExt cx="6723888" cy="1752600"/>
          </a:xfrm>
        </p:grpSpPr>
        <p:grpSp>
          <p:nvGrpSpPr>
            <p:cNvPr id="6" name="Group 5"/>
            <p:cNvGrpSpPr/>
            <p:nvPr/>
          </p:nvGrpSpPr>
          <p:grpSpPr>
            <a:xfrm>
              <a:off x="1124712" y="2743200"/>
              <a:ext cx="6723888" cy="1752600"/>
              <a:chOff x="1124712" y="2590800"/>
              <a:chExt cx="6723888" cy="1752600"/>
            </a:xfrm>
          </p:grpSpPr>
          <p:sp>
            <p:nvSpPr>
              <p:cNvPr id="8" name="Rounded Rectangle 7"/>
              <p:cNvSpPr/>
              <p:nvPr/>
            </p:nvSpPr>
            <p:spPr>
              <a:xfrm>
                <a:off x="1124712" y="2834640"/>
                <a:ext cx="457200" cy="7620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10" name="Rounded Rectangular Callout 9"/>
              <p:cNvSpPr/>
              <p:nvPr/>
            </p:nvSpPr>
            <p:spPr>
              <a:xfrm>
                <a:off x="2362200" y="2590800"/>
                <a:ext cx="5486400" cy="1752600"/>
              </a:xfrm>
              <a:prstGeom prst="wedgeRoundRectCallout">
                <a:avLst>
                  <a:gd name="adj1" fmla="val -64169"/>
                  <a:gd name="adj2" fmla="val -34179"/>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TextBox 10"/>
              <p:cNvSpPr txBox="1"/>
              <p:nvPr/>
            </p:nvSpPr>
            <p:spPr>
              <a:xfrm>
                <a:off x="2438400" y="2743200"/>
                <a:ext cx="4881336" cy="461665"/>
              </a:xfrm>
              <a:prstGeom prst="rect">
                <a:avLst/>
              </a:prstGeom>
              <a:noFill/>
            </p:spPr>
            <p:txBody>
              <a:bodyPr wrap="none" rtlCol="0">
                <a:spAutoFit/>
              </a:bodyPr>
              <a:lstStyle/>
              <a:p>
                <a:r>
                  <a:rPr lang="en-US" sz="2400" dirty="0" smtClean="0"/>
                  <a:t>Syntax declared using annotated BNF </a:t>
                </a:r>
                <a:endParaRPr lang="en-US" sz="2400" dirty="0"/>
              </a:p>
            </p:txBody>
          </p:sp>
        </p:grpSp>
        <p:pic>
          <p:nvPicPr>
            <p:cNvPr id="7" name="Picture 6"/>
            <p:cNvPicPr>
              <a:picLocks noChangeAspect="1"/>
            </p:cNvPicPr>
            <p:nvPr/>
          </p:nvPicPr>
          <p:blipFill>
            <a:blip r:embed="rId4"/>
            <a:stretch>
              <a:fillRect/>
            </a:stretch>
          </p:blipFill>
          <p:spPr>
            <a:xfrm>
              <a:off x="2425857" y="3509665"/>
              <a:ext cx="5410200" cy="758383"/>
            </a:xfrm>
            <a:prstGeom prst="rect">
              <a:avLst/>
            </a:prstGeom>
          </p:spPr>
        </p:pic>
      </p:grpSp>
    </p:spTree>
    <p:extLst>
      <p:ext uri="{BB962C8B-B14F-4D97-AF65-F5344CB8AC3E}">
        <p14:creationId xmlns:p14="http://schemas.microsoft.com/office/powerpoint/2010/main" val="3108961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Complete K Definition of </a:t>
            </a:r>
            <a:r>
              <a:rPr lang="en-US" dirty="0" err="1" smtClean="0"/>
              <a:t>KernelC</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dirty="0"/>
          </a:p>
        </p:txBody>
      </p:sp>
      <p:pic>
        <p:nvPicPr>
          <p:cNvPr id="9" name="Picture 8"/>
          <p:cNvPicPr>
            <a:picLocks noChangeAspect="1"/>
          </p:cNvPicPr>
          <p:nvPr/>
        </p:nvPicPr>
        <p:blipFill>
          <a:blip r:embed="rId3"/>
          <a:stretch>
            <a:fillRect/>
          </a:stretch>
        </p:blipFill>
        <p:spPr>
          <a:xfrm>
            <a:off x="533400" y="1279906"/>
            <a:ext cx="8098992" cy="5563104"/>
          </a:xfrm>
          <a:prstGeom prst="rect">
            <a:avLst/>
          </a:prstGeom>
        </p:spPr>
      </p:pic>
      <p:grpSp>
        <p:nvGrpSpPr>
          <p:cNvPr id="5" name="Group 4"/>
          <p:cNvGrpSpPr/>
          <p:nvPr/>
        </p:nvGrpSpPr>
        <p:grpSpPr>
          <a:xfrm>
            <a:off x="943710" y="1565025"/>
            <a:ext cx="8051502" cy="4665365"/>
            <a:chOff x="990600" y="1837944"/>
            <a:chExt cx="7772400" cy="4562856"/>
          </a:xfrm>
        </p:grpSpPr>
        <p:grpSp>
          <p:nvGrpSpPr>
            <p:cNvPr id="6" name="Group 5"/>
            <p:cNvGrpSpPr/>
            <p:nvPr/>
          </p:nvGrpSpPr>
          <p:grpSpPr>
            <a:xfrm>
              <a:off x="990600" y="1837944"/>
              <a:ext cx="7772400" cy="4562856"/>
              <a:chOff x="990600" y="1609344"/>
              <a:chExt cx="7772400" cy="4562856"/>
            </a:xfrm>
          </p:grpSpPr>
          <p:sp>
            <p:nvSpPr>
              <p:cNvPr id="8" name="Rounded Rectangle 7"/>
              <p:cNvSpPr/>
              <p:nvPr/>
            </p:nvSpPr>
            <p:spPr>
              <a:xfrm>
                <a:off x="3657600" y="1609344"/>
                <a:ext cx="1828800" cy="53340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10" name="Rounded Rectangular Callout 9"/>
              <p:cNvSpPr/>
              <p:nvPr/>
            </p:nvSpPr>
            <p:spPr>
              <a:xfrm>
                <a:off x="990600" y="2590800"/>
                <a:ext cx="7772400" cy="3581400"/>
              </a:xfrm>
              <a:prstGeom prst="wedgeRoundRectCallout">
                <a:avLst>
                  <a:gd name="adj1" fmla="val -9319"/>
                  <a:gd name="adj2" fmla="val -62325"/>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1600200" y="2902803"/>
                <a:ext cx="6487225" cy="830997"/>
              </a:xfrm>
              <a:prstGeom prst="rect">
                <a:avLst/>
              </a:prstGeom>
              <a:noFill/>
            </p:spPr>
            <p:txBody>
              <a:bodyPr wrap="none" rtlCol="0">
                <a:spAutoFit/>
              </a:bodyPr>
              <a:lstStyle/>
              <a:p>
                <a:r>
                  <a:rPr lang="en-US" sz="2400" dirty="0" smtClean="0"/>
                  <a:t>Configuration  given as a nested cell structure.</a:t>
                </a:r>
              </a:p>
              <a:p>
                <a:r>
                  <a:rPr lang="en-US" sz="2400" dirty="0" smtClean="0"/>
                  <a:t>Leaves can be sets, </a:t>
                </a:r>
                <a:r>
                  <a:rPr lang="en-US" sz="2400" dirty="0" err="1" smtClean="0"/>
                  <a:t>multisets</a:t>
                </a:r>
                <a:r>
                  <a:rPr lang="en-US" sz="2400" dirty="0" smtClean="0"/>
                  <a:t>, lists, maps, or syntax</a:t>
                </a:r>
                <a:endParaRPr lang="en-US" sz="2400" dirty="0"/>
              </a:p>
            </p:txBody>
          </p:sp>
        </p:grpSp>
        <p:pic>
          <p:nvPicPr>
            <p:cNvPr id="7" name="Picture 6"/>
            <p:cNvPicPr>
              <a:picLocks noChangeAspect="1"/>
            </p:cNvPicPr>
            <p:nvPr/>
          </p:nvPicPr>
          <p:blipFill>
            <a:blip r:embed="rId4"/>
            <a:stretch>
              <a:fillRect/>
            </a:stretch>
          </p:blipFill>
          <p:spPr>
            <a:xfrm>
              <a:off x="1099216" y="4058763"/>
              <a:ext cx="7576010" cy="2004728"/>
            </a:xfrm>
            <a:prstGeom prst="rect">
              <a:avLst/>
            </a:prstGeom>
          </p:spPr>
        </p:pic>
      </p:grpSp>
    </p:spTree>
    <p:extLst>
      <p:ext uri="{BB962C8B-B14F-4D97-AF65-F5344CB8AC3E}">
        <p14:creationId xmlns:p14="http://schemas.microsoft.com/office/powerpoint/2010/main" val="3332075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Complete K Definition of </a:t>
            </a:r>
            <a:r>
              <a:rPr lang="en-US" dirty="0" err="1" smtClean="0"/>
              <a:t>KernelC</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dirty="0"/>
          </a:p>
        </p:txBody>
      </p:sp>
      <p:pic>
        <p:nvPicPr>
          <p:cNvPr id="9" name="Picture 8"/>
          <p:cNvPicPr>
            <a:picLocks noChangeAspect="1"/>
          </p:cNvPicPr>
          <p:nvPr/>
        </p:nvPicPr>
        <p:blipFill>
          <a:blip r:embed="rId3"/>
          <a:stretch>
            <a:fillRect/>
          </a:stretch>
        </p:blipFill>
        <p:spPr>
          <a:xfrm>
            <a:off x="533400" y="1279906"/>
            <a:ext cx="8098992" cy="5563104"/>
          </a:xfrm>
          <a:prstGeom prst="rect">
            <a:avLst/>
          </a:prstGeom>
        </p:spPr>
      </p:pic>
      <p:grpSp>
        <p:nvGrpSpPr>
          <p:cNvPr id="5" name="Group 4"/>
          <p:cNvGrpSpPr/>
          <p:nvPr/>
        </p:nvGrpSpPr>
        <p:grpSpPr>
          <a:xfrm>
            <a:off x="3786555" y="2743200"/>
            <a:ext cx="5318760" cy="3611880"/>
            <a:chOff x="3766970" y="2635625"/>
            <a:chExt cx="5318760" cy="3611880"/>
          </a:xfrm>
        </p:grpSpPr>
        <p:grpSp>
          <p:nvGrpSpPr>
            <p:cNvPr id="6" name="Group 5"/>
            <p:cNvGrpSpPr/>
            <p:nvPr/>
          </p:nvGrpSpPr>
          <p:grpSpPr>
            <a:xfrm>
              <a:off x="3766970" y="2635625"/>
              <a:ext cx="5318760" cy="3611880"/>
              <a:chOff x="3749040" y="2788920"/>
              <a:chExt cx="5318760" cy="3611880"/>
            </a:xfrm>
          </p:grpSpPr>
          <p:sp>
            <p:nvSpPr>
              <p:cNvPr id="8" name="Rounded Rectangle 7"/>
              <p:cNvSpPr/>
              <p:nvPr/>
            </p:nvSpPr>
            <p:spPr>
              <a:xfrm>
                <a:off x="3749040" y="2788920"/>
                <a:ext cx="609600" cy="30480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noFill/>
                </a:endParaRPr>
              </a:p>
            </p:txBody>
          </p:sp>
          <p:sp useBgFill="1">
            <p:nvSpPr>
              <p:cNvPr id="10" name="Rounded Rectangular Callout 9"/>
              <p:cNvSpPr/>
              <p:nvPr/>
            </p:nvSpPr>
            <p:spPr>
              <a:xfrm>
                <a:off x="4343400" y="3276600"/>
                <a:ext cx="4724400" cy="3124200"/>
              </a:xfrm>
              <a:prstGeom prst="wedgeRoundRectCallout">
                <a:avLst>
                  <a:gd name="adj1" fmla="val -56586"/>
                  <a:gd name="adj2" fmla="val -55657"/>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4570172" y="3505200"/>
                <a:ext cx="4345228" cy="461665"/>
              </a:xfrm>
              <a:prstGeom prst="rect">
                <a:avLst/>
              </a:prstGeom>
              <a:noFill/>
            </p:spPr>
            <p:txBody>
              <a:bodyPr wrap="none" rtlCol="0">
                <a:spAutoFit/>
              </a:bodyPr>
              <a:lstStyle/>
              <a:p>
                <a:r>
                  <a:rPr lang="en-US" sz="2400" dirty="0" smtClean="0"/>
                  <a:t>Semantic rules given contextually</a:t>
                </a:r>
                <a:endParaRPr lang="en-US" sz="2400" dirty="0"/>
              </a:p>
            </p:txBody>
          </p:sp>
          <p:sp>
            <p:nvSpPr>
              <p:cNvPr id="12" name="TextBox 11"/>
              <p:cNvSpPr txBox="1"/>
              <p:nvPr/>
            </p:nvSpPr>
            <p:spPr>
              <a:xfrm>
                <a:off x="4572000" y="5401270"/>
                <a:ext cx="4458272" cy="923330"/>
              </a:xfrm>
              <a:prstGeom prst="rect">
                <a:avLst/>
              </a:prstGeom>
              <a:noFill/>
            </p:spPr>
            <p:txBody>
              <a:bodyPr wrap="none" rtlCol="0">
                <a:spAutoFit/>
              </a:bodyPr>
              <a:lstStyle/>
              <a:p>
                <a:r>
                  <a:rPr lang="en-US" b="1" dirty="0">
                    <a:latin typeface="Courier New" pitchFamily="49" charset="0"/>
                    <a:cs typeface="Courier New" pitchFamily="49" charset="0"/>
                  </a:rPr>
                  <a:t>r</a:t>
                </a:r>
                <a:r>
                  <a:rPr lang="en-US" b="1" dirty="0" smtClean="0">
                    <a:latin typeface="Courier New" pitchFamily="49" charset="0"/>
                    <a:cs typeface="Courier New" pitchFamily="49" charset="0"/>
                  </a:rPr>
                  <a:t>ule</a:t>
                </a:r>
              </a:p>
              <a:p>
                <a:r>
                  <a:rPr lang="en-US" b="1" dirty="0" smtClean="0">
                    <a:latin typeface="Courier New" pitchFamily="49" charset="0"/>
                    <a:cs typeface="Courier New" pitchFamily="49" charset="0"/>
                  </a:rPr>
                  <a:t>  &lt;k&gt; X = V </a:t>
                </a:r>
                <a:r>
                  <a:rPr lang="en-US" b="1" dirty="0" smtClean="0">
                    <a:solidFill>
                      <a:srgbClr val="FF0000"/>
                    </a:solidFill>
                    <a:latin typeface="Courier New" pitchFamily="49" charset="0"/>
                    <a:cs typeface="Courier New" pitchFamily="49" charset="0"/>
                  </a:rPr>
                  <a:t>=&gt;</a:t>
                </a:r>
                <a:r>
                  <a:rPr lang="en-US" b="1" dirty="0" smtClean="0">
                    <a:latin typeface="Courier New" pitchFamily="49" charset="0"/>
                    <a:cs typeface="Courier New" pitchFamily="49" charset="0"/>
                  </a:rPr>
                  <a:t> V …&lt;/k&gt;</a:t>
                </a:r>
              </a:p>
              <a:p>
                <a:r>
                  <a:rPr lang="en-US" b="1" dirty="0" smtClean="0">
                    <a:latin typeface="Courier New" pitchFamily="49" charset="0"/>
                    <a:cs typeface="Courier New" pitchFamily="49" charset="0"/>
                  </a:rPr>
                  <a:t>  &lt;</a:t>
                </a:r>
                <a:r>
                  <a:rPr lang="en-US" b="1" dirty="0" err="1" smtClean="0">
                    <a:latin typeface="Courier New" pitchFamily="49" charset="0"/>
                    <a:cs typeface="Courier New" pitchFamily="49" charset="0"/>
                  </a:rPr>
                  <a:t>env</a:t>
                </a:r>
                <a:r>
                  <a:rPr lang="en-US" b="1" dirty="0" smtClean="0">
                    <a:latin typeface="Courier New" pitchFamily="49" charset="0"/>
                    <a:cs typeface="Courier New" pitchFamily="49" charset="0"/>
                  </a:rPr>
                  <a:t>&gt;… X |-&gt; (_ </a:t>
                </a:r>
                <a:r>
                  <a:rPr lang="en-US" b="1" dirty="0" smtClean="0">
                    <a:solidFill>
                      <a:srgbClr val="FF0000"/>
                    </a:solidFill>
                    <a:latin typeface="Courier New" pitchFamily="49" charset="0"/>
                    <a:cs typeface="Courier New" pitchFamily="49" charset="0"/>
                  </a:rPr>
                  <a:t>=&gt;</a:t>
                </a:r>
                <a:r>
                  <a:rPr lang="en-US" b="1" dirty="0" smtClean="0">
                    <a:latin typeface="Courier New" pitchFamily="49" charset="0"/>
                    <a:cs typeface="Courier New" pitchFamily="49" charset="0"/>
                  </a:rPr>
                  <a:t> V) …&lt;/</a:t>
                </a:r>
                <a:r>
                  <a:rPr lang="en-US" b="1" dirty="0" err="1" smtClean="0">
                    <a:latin typeface="Courier New" pitchFamily="49" charset="0"/>
                    <a:cs typeface="Courier New" pitchFamily="49" charset="0"/>
                  </a:rPr>
                  <a:t>env</a:t>
                </a:r>
                <a:r>
                  <a:rPr lang="en-US" b="1" dirty="0" smtClean="0">
                    <a:latin typeface="Courier New" pitchFamily="49" charset="0"/>
                    <a:cs typeface="Courier New" pitchFamily="49" charset="0"/>
                  </a:rPr>
                  <a:t>&gt;</a:t>
                </a:r>
                <a:endParaRPr lang="en-US" b="1" dirty="0">
                  <a:latin typeface="Courier New" pitchFamily="49" charset="0"/>
                  <a:cs typeface="Courier New" pitchFamily="49" charset="0"/>
                </a:endParaRPr>
              </a:p>
            </p:txBody>
          </p:sp>
        </p:grpSp>
        <p:pic>
          <p:nvPicPr>
            <p:cNvPr id="7" name="Picture 6"/>
            <p:cNvPicPr>
              <a:picLocks noChangeAspect="1"/>
            </p:cNvPicPr>
            <p:nvPr/>
          </p:nvPicPr>
          <p:blipFill>
            <a:blip r:embed="rId4"/>
            <a:stretch>
              <a:fillRect/>
            </a:stretch>
          </p:blipFill>
          <p:spPr>
            <a:xfrm>
              <a:off x="5428130" y="3866719"/>
              <a:ext cx="2590800" cy="1289816"/>
            </a:xfrm>
            <a:prstGeom prst="rect">
              <a:avLst/>
            </a:prstGeom>
          </p:spPr>
        </p:pic>
      </p:grpSp>
    </p:spTree>
    <p:extLst>
      <p:ext uri="{BB962C8B-B14F-4D97-AF65-F5344CB8AC3E}">
        <p14:creationId xmlns:p14="http://schemas.microsoft.com/office/powerpoint/2010/main" val="3105131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Languages in K</a:t>
            </a:r>
            <a:endParaRPr lang="en-US" dirty="0"/>
          </a:p>
        </p:txBody>
      </p:sp>
      <p:sp>
        <p:nvSpPr>
          <p:cNvPr id="3" name="Content Placeholder 2"/>
          <p:cNvSpPr>
            <a:spLocks noGrp="1"/>
          </p:cNvSpPr>
          <p:nvPr>
            <p:ph idx="1"/>
          </p:nvPr>
        </p:nvSpPr>
        <p:spPr>
          <a:xfrm>
            <a:off x="304800" y="1600200"/>
            <a:ext cx="8686800" cy="4756150"/>
          </a:xfrm>
        </p:spPr>
        <p:txBody>
          <a:bodyPr>
            <a:normAutofit/>
          </a:bodyPr>
          <a:lstStyle/>
          <a:p>
            <a:r>
              <a:rPr lang="en-US" dirty="0" smtClean="0"/>
              <a:t>Go to </a:t>
            </a:r>
            <a:r>
              <a:rPr lang="en-US" dirty="0" smtClean="0">
                <a:hlinkClick r:id="rId2"/>
              </a:rPr>
              <a:t>http://kframework.org</a:t>
            </a:r>
            <a:r>
              <a:rPr lang="en-US" dirty="0" smtClean="0"/>
              <a:t>; then Online interface; then folder </a:t>
            </a:r>
            <a:r>
              <a:rPr lang="en-US" dirty="0" smtClean="0">
                <a:latin typeface="Courier New" panose="02070309020205020404" pitchFamily="49" charset="0"/>
                <a:cs typeface="Courier New" panose="02070309020205020404" pitchFamily="49" charset="0"/>
              </a:rPr>
              <a:t>tutorial</a:t>
            </a:r>
            <a:r>
              <a:rPr lang="en-US" dirty="0" smtClean="0"/>
              <a:t>; or in the </a:t>
            </a:r>
            <a:r>
              <a:rPr lang="en-US" dirty="0" smtClean="0">
                <a:latin typeface="Courier New" panose="02070309020205020404" pitchFamily="49" charset="0"/>
                <a:cs typeface="Courier New" panose="02070309020205020404" pitchFamily="49" charset="0"/>
              </a:rPr>
              <a:t>k</a:t>
            </a:r>
            <a:r>
              <a:rPr lang="en-US" dirty="0" smtClean="0"/>
              <a:t> folder on your VM</a:t>
            </a:r>
          </a:p>
          <a:p>
            <a:r>
              <a:rPr lang="en-US" dirty="0" smtClean="0"/>
              <a:t>Discuss the following languages and then </a:t>
            </a:r>
            <a:r>
              <a:rPr lang="en-US" dirty="0" err="1" smtClean="0">
                <a:latin typeface="Courier New" panose="02070309020205020404" pitchFamily="49" charset="0"/>
                <a:cs typeface="Courier New" panose="02070309020205020404" pitchFamily="49" charset="0"/>
              </a:rPr>
              <a:t>kompile</a:t>
            </a:r>
            <a:r>
              <a:rPr lang="en-US" dirty="0" smtClean="0"/>
              <a:t> them and </a:t>
            </a:r>
            <a:r>
              <a:rPr lang="en-US" dirty="0" err="1" smtClean="0">
                <a:latin typeface="Courier New" panose="02070309020205020404" pitchFamily="49" charset="0"/>
                <a:cs typeface="Courier New" panose="02070309020205020404" pitchFamily="49" charset="0"/>
              </a:rPr>
              <a:t>krun</a:t>
            </a:r>
            <a:r>
              <a:rPr lang="en-US" dirty="0" smtClean="0"/>
              <a:t> their programs:</a:t>
            </a:r>
          </a:p>
          <a:p>
            <a:pPr lvl="1"/>
            <a:r>
              <a:rPr lang="en-US" dirty="0" smtClean="0">
                <a:latin typeface="Courier New" panose="02070309020205020404" pitchFamily="49" charset="0"/>
                <a:cs typeface="Courier New" panose="02070309020205020404" pitchFamily="49" charset="0"/>
              </a:rPr>
              <a:t>1_k/1_lambda, 1_k/2_imp, 1_k/3_lambda++, 1_k/4_imp++, 1_k/5_types</a:t>
            </a:r>
          </a:p>
          <a:p>
            <a:pPr lvl="1"/>
            <a:r>
              <a:rPr lang="en-US" dirty="0" smtClean="0">
                <a:latin typeface="Courier New" panose="02070309020205020404" pitchFamily="49" charset="0"/>
                <a:cs typeface="Courier New" panose="02070309020205020404" pitchFamily="49" charset="0"/>
              </a:rPr>
              <a:t>2_k/1_simple, 2_k/2_kool, 2_k/3_fun, 2_k/4_logik</a:t>
            </a:r>
          </a:p>
          <a:p>
            <a:r>
              <a:rPr lang="en-US" dirty="0" smtClean="0"/>
              <a:t>For each of the languages, read the README files; those explain everything better than I do it in the class (they form the contents of a forthcoming book)</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dirty="0"/>
          </a:p>
        </p:txBody>
      </p:sp>
    </p:spTree>
    <p:extLst>
      <p:ext uri="{BB962C8B-B14F-4D97-AF65-F5344CB8AC3E}">
        <p14:creationId xmlns:p14="http://schemas.microsoft.com/office/powerpoint/2010/main" val="15949889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 Scales</a:t>
            </a:r>
            <a:endParaRPr lang="en-US" dirty="0"/>
          </a:p>
        </p:txBody>
      </p:sp>
      <p:sp>
        <p:nvSpPr>
          <p:cNvPr id="3" name="Content Placeholder 2"/>
          <p:cNvSpPr>
            <a:spLocks noGrp="1"/>
          </p:cNvSpPr>
          <p:nvPr>
            <p:ph idx="1"/>
          </p:nvPr>
        </p:nvSpPr>
        <p:spPr>
          <a:xfrm>
            <a:off x="304800" y="1600200"/>
            <a:ext cx="7978588" cy="5121276"/>
          </a:xfrm>
        </p:spPr>
        <p:txBody>
          <a:bodyPr>
            <a:normAutofit/>
          </a:bodyPr>
          <a:lstStyle/>
          <a:p>
            <a:pPr>
              <a:buNone/>
            </a:pPr>
            <a:r>
              <a:rPr lang="en-US" dirty="0"/>
              <a:t>S</a:t>
            </a:r>
            <a:r>
              <a:rPr lang="en-US" dirty="0" smtClean="0"/>
              <a:t>everal large languages were recently defined in K:</a:t>
            </a:r>
          </a:p>
          <a:p>
            <a:r>
              <a:rPr lang="en-US" dirty="0" smtClean="0"/>
              <a:t>Java 1.4: by </a:t>
            </a:r>
            <a:r>
              <a:rPr lang="en-US" dirty="0" err="1" smtClean="0"/>
              <a:t>Bogdanas</a:t>
            </a:r>
            <a:r>
              <a:rPr lang="en-US" dirty="0" smtClean="0"/>
              <a:t> </a:t>
            </a:r>
            <a:r>
              <a:rPr lang="en-US" dirty="0" err="1"/>
              <a:t>e</a:t>
            </a:r>
            <a:r>
              <a:rPr lang="en-US" dirty="0" err="1" smtClean="0"/>
              <a:t>tal</a:t>
            </a:r>
            <a:r>
              <a:rPr lang="en-US" dirty="0" smtClean="0"/>
              <a:t> </a:t>
            </a:r>
            <a:r>
              <a:rPr lang="en-US" dirty="0" smtClean="0">
                <a:solidFill>
                  <a:schemeClr val="bg1">
                    <a:lumMod val="65000"/>
                  </a:schemeClr>
                </a:solidFill>
              </a:rPr>
              <a:t>[POPL’15]</a:t>
            </a:r>
          </a:p>
          <a:p>
            <a:pPr lvl="1"/>
            <a:r>
              <a:rPr lang="en-US" dirty="0" smtClean="0"/>
              <a:t>800+ program test suite that covers the semantics</a:t>
            </a:r>
          </a:p>
          <a:p>
            <a:r>
              <a:rPr lang="en-US" dirty="0" smtClean="0"/>
              <a:t>JavaScript ES5: by Park</a:t>
            </a:r>
            <a:r>
              <a:rPr lang="en-US" dirty="0"/>
              <a:t> </a:t>
            </a:r>
            <a:r>
              <a:rPr lang="en-US" dirty="0" err="1" smtClean="0"/>
              <a:t>etal</a:t>
            </a:r>
            <a:r>
              <a:rPr lang="en-US" dirty="0" smtClean="0"/>
              <a:t> </a:t>
            </a:r>
            <a:r>
              <a:rPr lang="en-US" dirty="0" smtClean="0">
                <a:solidFill>
                  <a:schemeClr val="bg1">
                    <a:lumMod val="65000"/>
                  </a:schemeClr>
                </a:solidFill>
              </a:rPr>
              <a:t>[PLDI’15</a:t>
            </a:r>
            <a:r>
              <a:rPr lang="en-US" dirty="0">
                <a:solidFill>
                  <a:schemeClr val="bg1">
                    <a:lumMod val="65000"/>
                  </a:schemeClr>
                </a:solidFill>
              </a:rPr>
              <a:t>]</a:t>
            </a:r>
            <a:endParaRPr lang="en-US" dirty="0" smtClean="0">
              <a:solidFill>
                <a:schemeClr val="bg1">
                  <a:lumMod val="65000"/>
                </a:schemeClr>
              </a:solidFill>
            </a:endParaRPr>
          </a:p>
          <a:p>
            <a:pPr lvl="1"/>
            <a:r>
              <a:rPr lang="en-US" dirty="0" smtClean="0"/>
              <a:t>Passes existing conformance test suite (2872 </a:t>
            </a:r>
            <a:r>
              <a:rPr lang="en-US" dirty="0" err="1" smtClean="0"/>
              <a:t>pgms</a:t>
            </a:r>
            <a:r>
              <a:rPr lang="en-US" dirty="0" smtClean="0"/>
              <a:t>)</a:t>
            </a:r>
          </a:p>
          <a:p>
            <a:pPr lvl="1"/>
            <a:r>
              <a:rPr lang="en-US" dirty="0" smtClean="0"/>
              <a:t>Found (confirmed) bugs in Chrome, IE, Firefox, Safari</a:t>
            </a:r>
          </a:p>
          <a:p>
            <a:r>
              <a:rPr lang="en-US" dirty="0" smtClean="0"/>
              <a:t>C11: Ellison </a:t>
            </a:r>
            <a:r>
              <a:rPr lang="en-US" dirty="0" err="1" smtClean="0"/>
              <a:t>etal</a:t>
            </a:r>
            <a:r>
              <a:rPr lang="en-US" dirty="0" smtClean="0"/>
              <a:t> </a:t>
            </a:r>
            <a:r>
              <a:rPr lang="en-US" dirty="0" smtClean="0">
                <a:solidFill>
                  <a:schemeClr val="bg1">
                    <a:lumMod val="65000"/>
                  </a:schemeClr>
                </a:solidFill>
              </a:rPr>
              <a:t>[POPL’12</a:t>
            </a:r>
            <a:r>
              <a:rPr lang="en-US" dirty="0">
                <a:solidFill>
                  <a:schemeClr val="bg1">
                    <a:lumMod val="65000"/>
                  </a:schemeClr>
                </a:solidFill>
              </a:rPr>
              <a:t>, </a:t>
            </a:r>
            <a:r>
              <a:rPr lang="en-US" dirty="0" smtClean="0">
                <a:solidFill>
                  <a:schemeClr val="bg1">
                    <a:lumMod val="65000"/>
                  </a:schemeClr>
                </a:solidFill>
              </a:rPr>
              <a:t>PLDI’15]</a:t>
            </a:r>
          </a:p>
          <a:p>
            <a:pPr lvl="1"/>
            <a:r>
              <a:rPr lang="en-US" dirty="0" smtClean="0"/>
              <a:t>Almost 200 different types of undefined behavior</a:t>
            </a:r>
          </a:p>
          <a:p>
            <a:pPr lvl="1"/>
            <a:r>
              <a:rPr lang="en-US" dirty="0" smtClean="0"/>
              <a:t>Commercialized by startup (Runtime Verification, Inc.)</a:t>
            </a:r>
          </a:p>
          <a:p>
            <a:pPr lvl="2"/>
            <a:r>
              <a:rPr lang="en-US" dirty="0" smtClean="0"/>
              <a:t>Startup looking for a good software engineer, BTW</a:t>
            </a:r>
          </a:p>
          <a:p>
            <a:pPr marL="0" indent="0">
              <a:buNone/>
            </a:pPr>
            <a:r>
              <a:rPr lang="en-US" dirty="0" smtClean="0"/>
              <a: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11520578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goals</a:t>
            </a:r>
            <a:endParaRPr lang="en-US" dirty="0"/>
          </a:p>
        </p:txBody>
      </p:sp>
      <p:sp>
        <p:nvSpPr>
          <p:cNvPr id="3" name="Content Placeholder 2"/>
          <p:cNvSpPr>
            <a:spLocks noGrp="1"/>
          </p:cNvSpPr>
          <p:nvPr>
            <p:ph idx="1"/>
          </p:nvPr>
        </p:nvSpPr>
        <p:spPr/>
        <p:txBody>
          <a:bodyPr/>
          <a:lstStyle/>
          <a:p>
            <a:r>
              <a:rPr lang="en-US" dirty="0" smtClean="0"/>
              <a:t>Logistics</a:t>
            </a:r>
          </a:p>
          <a:p>
            <a:pPr lvl="1"/>
            <a:r>
              <a:rPr lang="en-US" dirty="0" smtClean="0"/>
              <a:t>Wiki</a:t>
            </a:r>
          </a:p>
          <a:p>
            <a:pPr lvl="1"/>
            <a:r>
              <a:rPr lang="en-US" dirty="0" smtClean="0"/>
              <a:t>Piazza</a:t>
            </a:r>
          </a:p>
          <a:p>
            <a:pPr lvl="1"/>
            <a:r>
              <a:rPr lang="en-US" dirty="0" smtClean="0"/>
              <a:t>Video lectures</a:t>
            </a:r>
          </a:p>
          <a:p>
            <a:pPr lvl="1"/>
            <a:r>
              <a:rPr lang="en-US" dirty="0" smtClean="0"/>
              <a:t>MP0 – VMs should be available asap; optional anyway</a:t>
            </a:r>
          </a:p>
          <a:p>
            <a:r>
              <a:rPr lang="en-US" dirty="0" smtClean="0"/>
              <a:t> What is K?</a:t>
            </a:r>
          </a:p>
          <a:p>
            <a:pPr lvl="1"/>
            <a:r>
              <a:rPr lang="en-US" dirty="0" smtClean="0"/>
              <a:t>Needed for MPS and projects</a:t>
            </a:r>
          </a:p>
        </p:txBody>
      </p:sp>
    </p:spTree>
    <p:extLst>
      <p:ext uri="{BB962C8B-B14F-4D97-AF65-F5344CB8AC3E}">
        <p14:creationId xmlns:p14="http://schemas.microsoft.com/office/powerpoint/2010/main" val="288098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31015" y="2554576"/>
            <a:ext cx="9085026" cy="2727007"/>
          </a:xfrm>
          <a:prstGeom prst="rect">
            <a:avLst/>
          </a:prstGeom>
        </p:spPr>
      </p:pic>
      <p:sp>
        <p:nvSpPr>
          <p:cNvPr id="2" name="Title 1"/>
          <p:cNvSpPr>
            <a:spLocks noGrp="1"/>
          </p:cNvSpPr>
          <p:nvPr>
            <p:ph type="title"/>
          </p:nvPr>
        </p:nvSpPr>
        <p:spPr>
          <a:xfrm>
            <a:off x="457200" y="365126"/>
            <a:ext cx="8058150" cy="1325563"/>
          </a:xfrm>
        </p:spPr>
        <p:txBody>
          <a:bodyPr/>
          <a:lstStyle/>
          <a:p>
            <a:r>
              <a:rPr lang="en-US" dirty="0" smtClean="0"/>
              <a:t>K Configuration and Definition of C</a:t>
            </a:r>
            <a:endParaRPr lang="en-US" dirty="0"/>
          </a:p>
        </p:txBody>
      </p:sp>
      <p:sp>
        <p:nvSpPr>
          <p:cNvPr id="6" name="Rounded Rectangular Callout 5"/>
          <p:cNvSpPr/>
          <p:nvPr/>
        </p:nvSpPr>
        <p:spPr>
          <a:xfrm>
            <a:off x="5638800" y="5638800"/>
            <a:ext cx="2819400" cy="1069848"/>
          </a:xfrm>
          <a:prstGeom prst="wedgeRoundRectCallout">
            <a:avLst>
              <a:gd name="adj1" fmla="val -48270"/>
              <a:gd name="adj2" fmla="val -980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120 Cells!</a:t>
            </a:r>
            <a:endParaRPr lang="en-US" sz="4800" dirty="0"/>
          </a:p>
        </p:txBody>
      </p:sp>
      <p:sp>
        <p:nvSpPr>
          <p:cNvPr id="5" name="Rounded Rectangular Callout 4"/>
          <p:cNvSpPr/>
          <p:nvPr/>
        </p:nvSpPr>
        <p:spPr>
          <a:xfrm>
            <a:off x="6019800" y="1444752"/>
            <a:ext cx="2590800" cy="1069848"/>
          </a:xfrm>
          <a:prstGeom prst="wedgeRoundRectCallout">
            <a:avLst>
              <a:gd name="adj1" fmla="val -122608"/>
              <a:gd name="adj2" fmla="val 695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Heap</a:t>
            </a:r>
            <a:endParaRPr lang="en-US" sz="4800" dirty="0"/>
          </a:p>
        </p:txBody>
      </p:sp>
      <p:sp>
        <p:nvSpPr>
          <p:cNvPr id="3" name="TextBox 2"/>
          <p:cNvSpPr txBox="1"/>
          <p:nvPr/>
        </p:nvSpPr>
        <p:spPr>
          <a:xfrm>
            <a:off x="457200" y="5943600"/>
            <a:ext cx="4096870" cy="646331"/>
          </a:xfrm>
          <a:prstGeom prst="rect">
            <a:avLst/>
          </a:prstGeom>
          <a:noFill/>
        </p:spPr>
        <p:txBody>
          <a:bodyPr wrap="none" rtlCol="0">
            <a:spAutoFit/>
          </a:bodyPr>
          <a:lstStyle/>
          <a:p>
            <a:r>
              <a:rPr lang="en-US" sz="3600" dirty="0" smtClean="0"/>
              <a:t>… plus ~2500 rules …</a:t>
            </a:r>
            <a:endParaRPr lang="en-US" sz="3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dirty="0"/>
          </a:p>
        </p:txBody>
      </p:sp>
    </p:spTree>
    <p:extLst>
      <p:ext uri="{BB962C8B-B14F-4D97-AF65-F5344CB8AC3E}">
        <p14:creationId xmlns:p14="http://schemas.microsoft.com/office/powerpoint/2010/main" val="3971633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K</a:t>
            </a:r>
            <a:r>
              <a:rPr lang="en-US" dirty="0" smtClean="0"/>
              <a:t> Semantics are testable!</a:t>
            </a:r>
            <a:endParaRPr lang="en-US" dirty="0"/>
          </a:p>
        </p:txBody>
      </p:sp>
      <p:sp>
        <p:nvSpPr>
          <p:cNvPr id="6" name="Rounded Rectangle 5"/>
          <p:cNvSpPr/>
          <p:nvPr/>
        </p:nvSpPr>
        <p:spPr>
          <a:xfrm>
            <a:off x="2133600" y="1524000"/>
            <a:ext cx="1219200" cy="914400"/>
          </a:xfrm>
          <a:prstGeom prst="round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Parser</a:t>
            </a:r>
            <a:endParaRPr lang="en-US" sz="3200" dirty="0">
              <a:solidFill>
                <a:schemeClr val="tx1"/>
              </a:solidFill>
            </a:endParaRPr>
          </a:p>
        </p:txBody>
      </p:sp>
      <p:sp>
        <p:nvSpPr>
          <p:cNvPr id="7" name="Rounded Rectangle 6"/>
          <p:cNvSpPr/>
          <p:nvPr/>
        </p:nvSpPr>
        <p:spPr>
          <a:xfrm>
            <a:off x="152400" y="3048000"/>
            <a:ext cx="1905000" cy="1066800"/>
          </a:xfrm>
          <a:prstGeom prst="round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Interpreter</a:t>
            </a:r>
            <a:endParaRPr lang="en-US" sz="3200" dirty="0">
              <a:solidFill>
                <a:schemeClr val="tx1"/>
              </a:solidFill>
            </a:endParaRPr>
          </a:p>
        </p:txBody>
      </p:sp>
      <p:sp>
        <p:nvSpPr>
          <p:cNvPr id="10" name="Rounded Rectangle 9"/>
          <p:cNvSpPr/>
          <p:nvPr/>
        </p:nvSpPr>
        <p:spPr>
          <a:xfrm>
            <a:off x="3200400" y="5638800"/>
            <a:ext cx="1828800" cy="1066800"/>
          </a:xfrm>
          <a:prstGeom prst="round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(semantic) </a:t>
            </a:r>
            <a:r>
              <a:rPr lang="en-US" sz="2800" dirty="0" smtClean="0">
                <a:solidFill>
                  <a:schemeClr val="tx1"/>
                </a:solidFill>
              </a:rPr>
              <a:t>Debugger</a:t>
            </a:r>
            <a:endParaRPr lang="en-US" sz="3200" dirty="0">
              <a:solidFill>
                <a:schemeClr val="tx1"/>
              </a:solidFill>
            </a:endParaRPr>
          </a:p>
        </p:txBody>
      </p:sp>
      <p:sp>
        <p:nvSpPr>
          <p:cNvPr id="19" name="Right Arrow 18"/>
          <p:cNvSpPr/>
          <p:nvPr/>
        </p:nvSpPr>
        <p:spPr>
          <a:xfrm rot="13556540">
            <a:off x="3156746" y="2676796"/>
            <a:ext cx="1374222" cy="484632"/>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rot="11009716">
            <a:off x="2041283" y="3394240"/>
            <a:ext cx="1374222" cy="484632"/>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5400000">
            <a:off x="3490173" y="4709373"/>
            <a:ext cx="1374222" cy="484632"/>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rot="19007345">
            <a:off x="5096557" y="2775985"/>
            <a:ext cx="1845785" cy="484632"/>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6172200" y="3782568"/>
            <a:ext cx="1374222" cy="484632"/>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rot="4248154">
            <a:off x="5635069" y="4515503"/>
            <a:ext cx="1374222" cy="484632"/>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rot="9498770">
            <a:off x="1945909" y="4503962"/>
            <a:ext cx="1374222" cy="484632"/>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lded Corner 4"/>
          <p:cNvSpPr/>
          <p:nvPr/>
        </p:nvSpPr>
        <p:spPr>
          <a:xfrm>
            <a:off x="2743200" y="3276600"/>
            <a:ext cx="4191000" cy="1524000"/>
          </a:xfrm>
          <a:prstGeom prst="foldedCorne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Formal Language Definition </a:t>
            </a:r>
          </a:p>
          <a:p>
            <a:pPr algn="ctr"/>
            <a:r>
              <a:rPr lang="en-US" sz="2800" dirty="0" smtClean="0">
                <a:solidFill>
                  <a:schemeClr val="tx1"/>
                </a:solidFill>
              </a:rPr>
              <a:t>(Syntax and Semantics)</a:t>
            </a:r>
            <a:endParaRPr lang="en-US" sz="2800" dirty="0">
              <a:solidFill>
                <a:schemeClr val="tx1"/>
              </a:solidFill>
            </a:endParaRPr>
          </a:p>
        </p:txBody>
      </p:sp>
      <p:sp>
        <p:nvSpPr>
          <p:cNvPr id="14" name="Right Arrow 13"/>
          <p:cNvSpPr/>
          <p:nvPr/>
        </p:nvSpPr>
        <p:spPr>
          <a:xfrm rot="16496170">
            <a:off x="4476328" y="2779797"/>
            <a:ext cx="1118574" cy="484632"/>
          </a:xfrm>
          <a:prstGeom prst="rightArrow">
            <a:avLst>
              <a:gd name="adj1" fmla="val 50000"/>
              <a:gd name="adj2" fmla="val 52234"/>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dirty="0"/>
          </a:p>
        </p:txBody>
      </p:sp>
    </p:spTree>
    <p:extLst>
      <p:ext uri="{BB962C8B-B14F-4D97-AF65-F5344CB8AC3E}">
        <p14:creationId xmlns:p14="http://schemas.microsoft.com/office/powerpoint/2010/main" val="10653366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Testing the K definition of C</a:t>
            </a:r>
            <a:endParaRPr lang="en-US" dirty="0"/>
          </a:p>
        </p:txBody>
      </p:sp>
      <p:sp>
        <p:nvSpPr>
          <p:cNvPr id="3" name="Content Placeholder 2"/>
          <p:cNvSpPr>
            <a:spLocks noGrp="1"/>
          </p:cNvSpPr>
          <p:nvPr>
            <p:ph idx="1"/>
          </p:nvPr>
        </p:nvSpPr>
        <p:spPr>
          <a:xfrm>
            <a:off x="228600" y="1600200"/>
            <a:ext cx="8991600" cy="4876800"/>
          </a:xfrm>
        </p:spPr>
        <p:txBody>
          <a:bodyPr>
            <a:normAutofit/>
          </a:bodyPr>
          <a:lstStyle/>
          <a:p>
            <a:endParaRPr lang="en-US" dirty="0" smtClean="0"/>
          </a:p>
          <a:p>
            <a:r>
              <a:rPr lang="en-US" dirty="0"/>
              <a:t>T</a:t>
            </a:r>
            <a:r>
              <a:rPr lang="en-US" dirty="0" smtClean="0"/>
              <a:t>ested on thousands of C programs (several benchmarks, including the </a:t>
            </a:r>
            <a:r>
              <a:rPr lang="en-US" dirty="0" err="1" smtClean="0"/>
              <a:t>gcc</a:t>
            </a:r>
            <a:r>
              <a:rPr lang="en-US" dirty="0" smtClean="0"/>
              <a:t> torture test, code from the obfuscated C competition, etc.)</a:t>
            </a:r>
          </a:p>
          <a:p>
            <a:pPr lvl="1"/>
            <a:r>
              <a:rPr lang="en-US" dirty="0"/>
              <a:t>P</a:t>
            </a:r>
            <a:r>
              <a:rPr lang="en-US" dirty="0" smtClean="0"/>
              <a:t>assed </a:t>
            </a:r>
            <a:r>
              <a:rPr lang="en-US" b="1" dirty="0" smtClean="0"/>
              <a:t>99.2%</a:t>
            </a:r>
            <a:r>
              <a:rPr lang="en-US" dirty="0" smtClean="0"/>
              <a:t> so far!</a:t>
            </a:r>
          </a:p>
          <a:p>
            <a:pPr lvl="1"/>
            <a:r>
              <a:rPr lang="en-US" dirty="0" smtClean="0"/>
              <a:t>GCC 4.1.2 passes 99%, ICC 99.4%, Clang 98.3% (no opt.)</a:t>
            </a:r>
          </a:p>
          <a:p>
            <a:r>
              <a:rPr lang="en-US" i="1" dirty="0" smtClean="0"/>
              <a:t>The most complete formal C semantics</a:t>
            </a:r>
          </a:p>
        </p:txBody>
      </p:sp>
      <p:sp>
        <p:nvSpPr>
          <p:cNvPr id="5" name="Rectangle 4"/>
          <p:cNvSpPr/>
          <p:nvPr/>
        </p:nvSpPr>
        <p:spPr>
          <a:xfrm>
            <a:off x="685800" y="5410200"/>
            <a:ext cx="3631635" cy="646331"/>
          </a:xfrm>
          <a:prstGeom prst="rect">
            <a:avLst/>
          </a:prstGeom>
        </p:spPr>
        <p:txBody>
          <a:bodyPr wrap="none">
            <a:spAutoFit/>
          </a:bodyPr>
          <a:lstStyle/>
          <a:p>
            <a:r>
              <a:rPr lang="en-US" sz="3600" dirty="0" smtClean="0">
                <a:solidFill>
                  <a:schemeClr val="bg1">
                    <a:lumMod val="65000"/>
                  </a:schemeClr>
                </a:solidFill>
              </a:rPr>
              <a:t>[POPL’12, PLDI’15]</a:t>
            </a:r>
            <a:endParaRPr lang="en-US" sz="3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dirty="0"/>
          </a:p>
        </p:txBody>
      </p:sp>
    </p:spTree>
    <p:extLst>
      <p:ext uri="{BB962C8B-B14F-4D97-AF65-F5344CB8AC3E}">
        <p14:creationId xmlns:p14="http://schemas.microsoft.com/office/powerpoint/2010/main" val="17910658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slow is </a:t>
            </a:r>
            <a:r>
              <a:rPr lang="en-US" dirty="0" smtClean="0"/>
              <a:t>it?</a:t>
            </a:r>
            <a:endParaRPr lang="en-US" dirty="0"/>
          </a:p>
        </p:txBody>
      </p:sp>
      <p:sp>
        <p:nvSpPr>
          <p:cNvPr id="3" name="Content Placeholder 2"/>
          <p:cNvSpPr>
            <a:spLocks noGrp="1"/>
          </p:cNvSpPr>
          <p:nvPr>
            <p:ph idx="1"/>
          </p:nvPr>
        </p:nvSpPr>
        <p:spPr>
          <a:xfrm>
            <a:off x="457200" y="1600200"/>
            <a:ext cx="8534400" cy="5121275"/>
          </a:xfrm>
        </p:spPr>
        <p:txBody>
          <a:bodyPr>
            <a:normAutofit/>
          </a:bodyPr>
          <a:lstStyle/>
          <a:p>
            <a:r>
              <a:rPr lang="en-US" dirty="0" smtClean="0"/>
              <a:t>K Framework supports attaching </a:t>
            </a:r>
            <a:r>
              <a:rPr lang="en-US" dirty="0" err="1" smtClean="0"/>
              <a:t>backends</a:t>
            </a:r>
            <a:endParaRPr lang="en-US" dirty="0" smtClean="0"/>
          </a:p>
          <a:p>
            <a:pPr lvl="1"/>
            <a:r>
              <a:rPr lang="en-US" dirty="0" smtClean="0"/>
              <a:t>Initial translation to Maude became a backend</a:t>
            </a:r>
          </a:p>
          <a:p>
            <a:pPr lvl="1"/>
            <a:r>
              <a:rPr lang="en-US" dirty="0" smtClean="0"/>
              <a:t>Java (symbolic) and OCAML (concrete) </a:t>
            </a:r>
            <a:r>
              <a:rPr lang="en-US" dirty="0" err="1" smtClean="0"/>
              <a:t>backends</a:t>
            </a:r>
            <a:endParaRPr lang="en-US" dirty="0" smtClean="0"/>
          </a:p>
          <a:p>
            <a:r>
              <a:rPr lang="en-US" dirty="0" smtClean="0"/>
              <a:t>C loop calculating 1 + 2 + … + 5,000,000</a:t>
            </a:r>
          </a:p>
          <a:p>
            <a:pPr lvl="1"/>
            <a:r>
              <a:rPr lang="en-US" u="sng" dirty="0"/>
              <a:t>C</a:t>
            </a:r>
            <a:r>
              <a:rPr lang="en-US" dirty="0" smtClean="0"/>
              <a:t>ompiled with </a:t>
            </a:r>
            <a:r>
              <a:rPr lang="en-US" dirty="0" err="1" smtClean="0"/>
              <a:t>gcc</a:t>
            </a:r>
            <a:r>
              <a:rPr lang="en-US" dirty="0" smtClean="0"/>
              <a:t>: </a:t>
            </a:r>
            <a:r>
              <a:rPr lang="en-US" dirty="0" smtClean="0">
                <a:solidFill>
                  <a:srgbClr val="FF0000"/>
                </a:solidFill>
              </a:rPr>
              <a:t>18 </a:t>
            </a:r>
            <a:r>
              <a:rPr lang="en-US" dirty="0" err="1" smtClean="0">
                <a:solidFill>
                  <a:srgbClr val="FF0000"/>
                </a:solidFill>
              </a:rPr>
              <a:t>ms</a:t>
            </a:r>
            <a:endParaRPr lang="en-US" dirty="0" smtClean="0">
              <a:solidFill>
                <a:srgbClr val="FF0000"/>
              </a:solidFill>
            </a:endParaRPr>
          </a:p>
          <a:p>
            <a:pPr lvl="1"/>
            <a:r>
              <a:rPr lang="en-US" dirty="0" smtClean="0"/>
              <a:t>Fastest hand-written C-fragment </a:t>
            </a:r>
            <a:r>
              <a:rPr lang="en-US" u="sng" dirty="0" smtClean="0"/>
              <a:t>I</a:t>
            </a:r>
            <a:r>
              <a:rPr lang="en-US" dirty="0" smtClean="0"/>
              <a:t>nterpreter: </a:t>
            </a:r>
            <a:r>
              <a:rPr lang="en-US" dirty="0" smtClean="0">
                <a:solidFill>
                  <a:srgbClr val="FF0000"/>
                </a:solidFill>
              </a:rPr>
              <a:t>2 sec</a:t>
            </a:r>
            <a:r>
              <a:rPr lang="en-US" dirty="0" smtClean="0"/>
              <a:t> (111 x </a:t>
            </a:r>
            <a:r>
              <a:rPr lang="en-US" u="sng" dirty="0" smtClean="0"/>
              <a:t>C</a:t>
            </a:r>
            <a:r>
              <a:rPr lang="en-US" dirty="0" smtClean="0"/>
              <a:t>)</a:t>
            </a:r>
          </a:p>
          <a:p>
            <a:pPr lvl="1"/>
            <a:r>
              <a:rPr lang="en-US" dirty="0" smtClean="0"/>
              <a:t>K[OCAML]: </a:t>
            </a:r>
            <a:r>
              <a:rPr lang="en-US" dirty="0" smtClean="0">
                <a:solidFill>
                  <a:srgbClr val="FF0000"/>
                </a:solidFill>
              </a:rPr>
              <a:t>14 sec</a:t>
            </a:r>
            <a:r>
              <a:rPr lang="en-US" dirty="0" smtClean="0"/>
              <a:t> (777 x </a:t>
            </a:r>
            <a:r>
              <a:rPr lang="en-US" u="sng" dirty="0" smtClean="0"/>
              <a:t>C</a:t>
            </a:r>
            <a:r>
              <a:rPr lang="en-US" dirty="0" smtClean="0"/>
              <a:t>, 7 x </a:t>
            </a:r>
            <a:r>
              <a:rPr lang="en-US" u="sng" dirty="0" smtClean="0"/>
              <a:t>I</a:t>
            </a:r>
            <a:r>
              <a:rPr lang="en-US" dirty="0" smtClean="0"/>
              <a:t>)</a:t>
            </a:r>
          </a:p>
          <a:p>
            <a:pPr lvl="1"/>
            <a:r>
              <a:rPr lang="en-US" dirty="0" smtClean="0"/>
              <a:t>K[Java]: </a:t>
            </a:r>
            <a:r>
              <a:rPr lang="en-US" dirty="0" smtClean="0">
                <a:solidFill>
                  <a:srgbClr val="FF0000"/>
                </a:solidFill>
              </a:rPr>
              <a:t>20 min </a:t>
            </a:r>
            <a:r>
              <a:rPr lang="en-US" dirty="0" smtClean="0"/>
              <a:t>(66000 x </a:t>
            </a:r>
            <a:r>
              <a:rPr lang="en-US" u="sng" dirty="0" smtClean="0"/>
              <a:t>C</a:t>
            </a:r>
            <a:r>
              <a:rPr lang="en-US" dirty="0" smtClean="0"/>
              <a:t>, 86 x </a:t>
            </a:r>
            <a:r>
              <a:rPr lang="en-US" u="sng" dirty="0" smtClean="0"/>
              <a:t>O</a:t>
            </a:r>
            <a:r>
              <a:rPr lang="en-US" dirty="0" smtClean="0"/>
              <a:t>, 600 x </a:t>
            </a:r>
            <a:r>
              <a:rPr lang="en-US" u="sng" dirty="0" smtClean="0"/>
              <a:t>I</a:t>
            </a:r>
            <a:r>
              <a:rPr lang="en-US" dirty="0" smtClean="0"/>
              <a:t>)</a:t>
            </a:r>
          </a:p>
          <a:p>
            <a:pPr lvl="1"/>
            <a:r>
              <a:rPr lang="en-US" dirty="0" smtClean="0"/>
              <a:t>K[Maude]: 10 x slower than K[Java]</a:t>
            </a:r>
          </a:p>
          <a:p>
            <a:r>
              <a:rPr lang="en-US" dirty="0" smtClean="0"/>
              <a:t>Further improvements coming soon (improving the semantics of C, LLVM backend, compilation)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dirty="0"/>
          </a:p>
        </p:txBody>
      </p:sp>
    </p:spTree>
    <p:extLst>
      <p:ext uri="{BB962C8B-B14F-4D97-AF65-F5344CB8AC3E}">
        <p14:creationId xmlns:p14="http://schemas.microsoft.com/office/powerpoint/2010/main" val="22343570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 K should I learn?</a:t>
            </a:r>
            <a:endParaRPr lang="en-US" dirty="0"/>
          </a:p>
        </p:txBody>
      </p:sp>
      <p:sp>
        <p:nvSpPr>
          <p:cNvPr id="3" name="Content Placeholder 2"/>
          <p:cNvSpPr>
            <a:spLocks noGrp="1"/>
          </p:cNvSpPr>
          <p:nvPr>
            <p:ph idx="1"/>
          </p:nvPr>
        </p:nvSpPr>
        <p:spPr/>
        <p:txBody>
          <a:bodyPr/>
          <a:lstStyle/>
          <a:p>
            <a:r>
              <a:rPr lang="en-US" dirty="0" smtClean="0"/>
              <a:t>This is the first time we use the K codebase in teaching, so the honest answer is “don’t know yet”</a:t>
            </a:r>
          </a:p>
          <a:p>
            <a:r>
              <a:rPr lang="en-US" dirty="0" smtClean="0"/>
              <a:t>But: you will </a:t>
            </a:r>
            <a:r>
              <a:rPr lang="en-US" dirty="0" smtClean="0">
                <a:solidFill>
                  <a:srgbClr val="FF0000"/>
                </a:solidFill>
              </a:rPr>
              <a:t>not</a:t>
            </a:r>
            <a:r>
              <a:rPr lang="en-US" dirty="0" smtClean="0"/>
              <a:t> be punished if you do not understand K, nor if you do not like it</a:t>
            </a:r>
          </a:p>
          <a:p>
            <a:pPr lvl="1"/>
            <a:r>
              <a:rPr lang="en-US" dirty="0" smtClean="0"/>
              <a:t>K itself not included in exams</a:t>
            </a:r>
          </a:p>
          <a:p>
            <a:pPr lvl="1"/>
            <a:r>
              <a:rPr lang="en-US" dirty="0" smtClean="0"/>
              <a:t>However, you need to know enough to understand when you’ve done your MP or project right; we’ll make sure that is always crystal clear, same like in MP0</a:t>
            </a:r>
          </a:p>
          <a:p>
            <a:r>
              <a:rPr lang="en-US" dirty="0" smtClean="0"/>
              <a:t>Nevertheless, if you like K then you are welcome to contribute and even joint the K team</a:t>
            </a:r>
            <a:endParaRPr lang="en-US" dirty="0"/>
          </a:p>
        </p:txBody>
      </p:sp>
    </p:spTree>
    <p:extLst>
      <p:ext uri="{BB962C8B-B14F-4D97-AF65-F5344CB8AC3E}">
        <p14:creationId xmlns:p14="http://schemas.microsoft.com/office/powerpoint/2010/main" val="3189379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K is a big and ambitious open-source UIUC project, but its codebase has not been used in the classroom yet, so please be prepared to run into issues; also please be patient and forgiving</a:t>
            </a:r>
          </a:p>
          <a:p>
            <a:r>
              <a:rPr lang="en-US" dirty="0" smtClean="0"/>
              <a:t>Next: Software Configuration Management (SCM)</a:t>
            </a:r>
            <a:endParaRPr lang="en-US" dirty="0"/>
          </a:p>
          <a:p>
            <a:pPr lvl="1"/>
            <a:r>
              <a:rPr lang="en-US" dirty="0"/>
              <a:t>Components/systems evolve and change</a:t>
            </a:r>
          </a:p>
          <a:p>
            <a:pPr lvl="1"/>
            <a:r>
              <a:rPr lang="en-US" dirty="0"/>
              <a:t>How to manage these changes</a:t>
            </a:r>
            <a:r>
              <a:rPr lang="en-US" dirty="0" smtClean="0"/>
              <a:t>?</a:t>
            </a:r>
          </a:p>
          <a:p>
            <a:pPr lvl="1"/>
            <a:endParaRPr lang="en-US" dirty="0" smtClean="0"/>
          </a:p>
        </p:txBody>
      </p:sp>
    </p:spTree>
    <p:extLst>
      <p:ext uri="{BB962C8B-B14F-4D97-AF65-F5344CB8AC3E}">
        <p14:creationId xmlns:p14="http://schemas.microsoft.com/office/powerpoint/2010/main" val="802615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Logistics</a:t>
            </a:r>
            <a:endParaRPr lang="en-US" dirty="0"/>
          </a:p>
        </p:txBody>
      </p:sp>
      <p:sp>
        <p:nvSpPr>
          <p:cNvPr id="3" name="Content Placeholder 2"/>
          <p:cNvSpPr>
            <a:spLocks noGrp="1"/>
          </p:cNvSpPr>
          <p:nvPr>
            <p:ph idx="1"/>
          </p:nvPr>
        </p:nvSpPr>
        <p:spPr/>
        <p:txBody>
          <a:bodyPr/>
          <a:lstStyle/>
          <a:p>
            <a:r>
              <a:rPr lang="en-US" dirty="0" smtClean="0"/>
              <a:t>Any problems with Wiki?</a:t>
            </a:r>
          </a:p>
          <a:p>
            <a:pPr lvl="1"/>
            <a:r>
              <a:rPr lang="en-US" dirty="0" smtClean="0">
                <a:hlinkClick r:id="rId2"/>
              </a:rPr>
              <a:t>http://wiki.cites.illinois.edu/wiki/display/cs427fa16</a:t>
            </a:r>
            <a:endParaRPr lang="en-US" dirty="0" smtClean="0"/>
          </a:p>
          <a:p>
            <a:r>
              <a:rPr lang="en-US" dirty="0" smtClean="0"/>
              <a:t>Any problems with Piazza?</a:t>
            </a:r>
          </a:p>
          <a:p>
            <a:pPr lvl="1"/>
            <a:r>
              <a:rPr lang="en-US" dirty="0" smtClean="0">
                <a:hlinkClick r:id="rId3"/>
              </a:rPr>
              <a:t>https://piazza.com/class#fall2016/cs427</a:t>
            </a:r>
            <a:endParaRPr lang="en-US" dirty="0" smtClean="0"/>
          </a:p>
          <a:p>
            <a:pPr lvl="1"/>
            <a:r>
              <a:rPr lang="en-US" dirty="0" smtClean="0"/>
              <a:t>Email me (with “CS427” subject) if needed</a:t>
            </a:r>
          </a:p>
          <a:p>
            <a:r>
              <a:rPr lang="en-US" dirty="0" smtClean="0"/>
              <a:t>Reminder: lot “broad but shallow” reading</a:t>
            </a:r>
          </a:p>
          <a:p>
            <a:pPr lvl="1"/>
            <a:r>
              <a:rPr lang="en-US" dirty="0" smtClean="0"/>
              <a:t>Book chapters and papers will be on </a:t>
            </a:r>
            <a:r>
              <a:rPr lang="en-US" dirty="0" smtClean="0">
                <a:solidFill>
                  <a:srgbClr val="FF0000"/>
                </a:solidFill>
              </a:rPr>
              <a:t>EXAMS</a:t>
            </a:r>
          </a:p>
          <a:p>
            <a:endParaRPr lang="en-US" dirty="0"/>
          </a:p>
        </p:txBody>
      </p:sp>
    </p:spTree>
    <p:extLst>
      <p:ext uri="{BB962C8B-B14F-4D97-AF65-F5344CB8AC3E}">
        <p14:creationId xmlns:p14="http://schemas.microsoft.com/office/powerpoint/2010/main" val="104095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Grade</a:t>
            </a:r>
            <a:endParaRPr lang="en-US" dirty="0"/>
          </a:p>
        </p:txBody>
      </p:sp>
      <p:sp>
        <p:nvSpPr>
          <p:cNvPr id="3" name="Content Placeholder 2"/>
          <p:cNvSpPr>
            <a:spLocks noGrp="1"/>
          </p:cNvSpPr>
          <p:nvPr>
            <p:ph idx="1"/>
          </p:nvPr>
        </p:nvSpPr>
        <p:spPr>
          <a:xfrm>
            <a:off x="628651" y="2226469"/>
            <a:ext cx="8255927" cy="3263504"/>
          </a:xfrm>
        </p:spPr>
        <p:txBody>
          <a:bodyPr>
            <a:normAutofit fontScale="70000" lnSpcReduction="20000"/>
          </a:bodyPr>
          <a:lstStyle/>
          <a:p>
            <a:r>
              <a:rPr lang="en-US" dirty="0" smtClean="0"/>
              <a:t>MPs (30%), exam (30%), project (40%)</a:t>
            </a:r>
          </a:p>
          <a:p>
            <a:r>
              <a:rPr lang="en-US" dirty="0" smtClean="0"/>
              <a:t>Bonus up to 5% for active participation (lectures, quizzes, Piazza, team…)</a:t>
            </a:r>
          </a:p>
          <a:p>
            <a:endParaRPr lang="en-US" dirty="0" smtClean="0"/>
          </a:p>
          <a:p>
            <a:r>
              <a:rPr lang="en-US" dirty="0" smtClean="0"/>
              <a:t>For 4 hours of credit: additional work</a:t>
            </a:r>
          </a:p>
          <a:p>
            <a:pPr lvl="1"/>
            <a:r>
              <a:rPr lang="en-US" dirty="0" smtClean="0"/>
              <a:t>Either contribute to K or read a book and write a book report</a:t>
            </a:r>
          </a:p>
          <a:p>
            <a:pPr lvl="1"/>
            <a:r>
              <a:rPr lang="en-US" dirty="0" smtClean="0"/>
              <a:t>25% of your grade; rest of 75% same like for 3 credits</a:t>
            </a:r>
          </a:p>
          <a:p>
            <a:pPr lvl="1"/>
            <a:r>
              <a:rPr lang="en-US" dirty="0" smtClean="0">
                <a:hlinkClick r:id="rId2"/>
              </a:rPr>
              <a:t>https://wiki.cites.illinois.edu/wiki/display/cs427fa16/4th+Credit+Hour+Task</a:t>
            </a:r>
            <a:endParaRPr lang="en-US" dirty="0" smtClean="0"/>
          </a:p>
          <a:p>
            <a:pPr lvl="1"/>
            <a:r>
              <a:rPr lang="en-US" dirty="0" smtClean="0"/>
              <a:t>Need to log in to access (because of FERPA)</a:t>
            </a:r>
          </a:p>
          <a:p>
            <a:pPr lvl="1"/>
            <a:r>
              <a:rPr lang="en-US" dirty="0" smtClean="0"/>
              <a:t>Email me (with “CS427”) if you cannot access</a:t>
            </a:r>
          </a:p>
          <a:p>
            <a:pPr lvl="1"/>
            <a:r>
              <a:rPr lang="en-US" dirty="0" smtClean="0"/>
              <a:t>Page currently outdated; please wait a few days before deciding</a:t>
            </a:r>
          </a:p>
          <a:p>
            <a:endParaRPr lang="en-US" dirty="0"/>
          </a:p>
        </p:txBody>
      </p:sp>
    </p:spTree>
    <p:extLst>
      <p:ext uri="{BB962C8B-B14F-4D97-AF65-F5344CB8AC3E}">
        <p14:creationId xmlns:p14="http://schemas.microsoft.com/office/powerpoint/2010/main" val="1540677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MP0</a:t>
            </a:r>
            <a:endParaRPr lang="en-US" dirty="0"/>
          </a:p>
        </p:txBody>
      </p:sp>
      <p:sp>
        <p:nvSpPr>
          <p:cNvPr id="3" name="Content Placeholder 2"/>
          <p:cNvSpPr>
            <a:spLocks noGrp="1"/>
          </p:cNvSpPr>
          <p:nvPr>
            <p:ph idx="1"/>
          </p:nvPr>
        </p:nvSpPr>
        <p:spPr/>
        <p:txBody>
          <a:bodyPr/>
          <a:lstStyle/>
          <a:p>
            <a:r>
              <a:rPr lang="en-US" dirty="0" smtClean="0"/>
              <a:t>Due by 23:59:59pm on </a:t>
            </a:r>
            <a:r>
              <a:rPr lang="en-US" dirty="0" smtClean="0">
                <a:solidFill>
                  <a:srgbClr val="FF0000"/>
                </a:solidFill>
              </a:rPr>
              <a:t>Tuesday, August 30</a:t>
            </a:r>
          </a:p>
          <a:p>
            <a:pPr lvl="1"/>
            <a:r>
              <a:rPr lang="en-US" dirty="0" smtClean="0"/>
              <a:t>You can keep resubmitting until deadline</a:t>
            </a:r>
          </a:p>
          <a:p>
            <a:pPr lvl="1"/>
            <a:r>
              <a:rPr lang="en-US" dirty="0" smtClean="0"/>
              <a:t>Please follow the rules and the format specified on Wiki</a:t>
            </a:r>
          </a:p>
          <a:p>
            <a:r>
              <a:rPr lang="en-US" dirty="0" smtClean="0"/>
              <a:t>This MP is almost all about</a:t>
            </a:r>
          </a:p>
          <a:p>
            <a:pPr marL="457200" lvl="1" indent="0">
              <a:buNone/>
            </a:pPr>
            <a:r>
              <a:rPr lang="en-US" dirty="0" smtClean="0"/>
              <a:t>“can you follow instructions?”</a:t>
            </a:r>
            <a:endParaRPr lang="en-US" dirty="0"/>
          </a:p>
        </p:txBody>
      </p:sp>
    </p:spTree>
    <p:extLst>
      <p:ext uri="{BB962C8B-B14F-4D97-AF65-F5344CB8AC3E}">
        <p14:creationId xmlns:p14="http://schemas.microsoft.com/office/powerpoint/2010/main" val="48828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time: SE and processes</a:t>
            </a:r>
            <a:endParaRPr lang="en-US" dirty="0"/>
          </a:p>
        </p:txBody>
      </p:sp>
      <p:sp>
        <p:nvSpPr>
          <p:cNvPr id="3" name="Content Placeholder 2"/>
          <p:cNvSpPr>
            <a:spLocks noGrp="1"/>
          </p:cNvSpPr>
          <p:nvPr>
            <p:ph idx="1"/>
          </p:nvPr>
        </p:nvSpPr>
        <p:spPr/>
        <p:txBody>
          <a:bodyPr/>
          <a:lstStyle/>
          <a:p>
            <a:r>
              <a:rPr lang="en-US" dirty="0" smtClean="0"/>
              <a:t>IEEE 610 (Software engineering)</a:t>
            </a:r>
          </a:p>
          <a:p>
            <a:pPr lvl="1"/>
            <a:r>
              <a:rPr lang="en-US" dirty="0" smtClean="0"/>
              <a:t>“The application of a systematic, disciplined, quantifiable approach to the development, operation, and maintenance of software.”</a:t>
            </a:r>
          </a:p>
          <a:p>
            <a:r>
              <a:rPr lang="en-US" dirty="0" smtClean="0"/>
              <a:t>IEEE 1074 (Software process)</a:t>
            </a:r>
          </a:p>
          <a:p>
            <a:pPr lvl="1"/>
            <a:r>
              <a:rPr lang="en-US" dirty="0" smtClean="0"/>
              <a:t>“A set of activities performed towards a specific purpose [of building software]”</a:t>
            </a:r>
          </a:p>
          <a:p>
            <a:pPr marL="0" indent="0">
              <a:buNone/>
            </a:pPr>
            <a:endParaRPr lang="en-US" dirty="0"/>
          </a:p>
        </p:txBody>
      </p:sp>
    </p:spTree>
    <p:extLst>
      <p:ext uri="{BB962C8B-B14F-4D97-AF65-F5344CB8AC3E}">
        <p14:creationId xmlns:p14="http://schemas.microsoft.com/office/powerpoint/2010/main" val="1832214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Reminder: Purpose </a:t>
            </a:r>
            <a:r>
              <a:rPr lang="en-US" dirty="0"/>
              <a:t>of course</a:t>
            </a:r>
          </a:p>
        </p:txBody>
      </p:sp>
      <p:sp>
        <p:nvSpPr>
          <p:cNvPr id="3" name="Content Placeholder 2"/>
          <p:cNvSpPr>
            <a:spLocks noGrp="1"/>
          </p:cNvSpPr>
          <p:nvPr>
            <p:ph idx="1"/>
          </p:nvPr>
        </p:nvSpPr>
        <p:spPr>
          <a:xfrm>
            <a:off x="628650" y="1825625"/>
            <a:ext cx="8021736" cy="4351338"/>
          </a:xfrm>
        </p:spPr>
        <p:txBody>
          <a:bodyPr>
            <a:normAutofit/>
          </a:bodyPr>
          <a:lstStyle/>
          <a:p>
            <a:r>
              <a:rPr lang="en-US" dirty="0"/>
              <a:t>Be able to join a software project group and follow their process</a:t>
            </a:r>
          </a:p>
          <a:p>
            <a:r>
              <a:rPr lang="en-US" dirty="0" smtClean="0"/>
              <a:t>Goals</a:t>
            </a:r>
            <a:endParaRPr lang="en-US" dirty="0"/>
          </a:p>
          <a:p>
            <a:pPr lvl="1"/>
            <a:r>
              <a:rPr lang="en-US" dirty="0"/>
              <a:t>Learn a particular process (XP)</a:t>
            </a:r>
          </a:p>
          <a:p>
            <a:pPr lvl="1"/>
            <a:r>
              <a:rPr lang="en-US" dirty="0"/>
              <a:t>Learn steps common to most processes</a:t>
            </a:r>
          </a:p>
          <a:p>
            <a:pPr lvl="2"/>
            <a:r>
              <a:rPr lang="en-US" dirty="0"/>
              <a:t>Software configuration management (SCM), testing, metrics, documentation, reverse engineering, refactoring</a:t>
            </a:r>
          </a:p>
          <a:p>
            <a:pPr lvl="1"/>
            <a:r>
              <a:rPr lang="en-US" dirty="0"/>
              <a:t>Learn how to follow a process</a:t>
            </a:r>
          </a:p>
          <a:p>
            <a:pPr lvl="1"/>
            <a:r>
              <a:rPr lang="en-US" dirty="0"/>
              <a:t>Learn how to change/improve a </a:t>
            </a:r>
            <a:r>
              <a:rPr lang="en-US" dirty="0" smtClean="0"/>
              <a:t>process</a:t>
            </a:r>
            <a:endParaRPr lang="en-US" dirty="0"/>
          </a:p>
        </p:txBody>
      </p:sp>
    </p:spTree>
    <p:extLst>
      <p:ext uri="{BB962C8B-B14F-4D97-AF65-F5344CB8AC3E}">
        <p14:creationId xmlns:p14="http://schemas.microsoft.com/office/powerpoint/2010/main" val="757906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Reminder: Project</a:t>
            </a:r>
            <a:endParaRPr lang="en-US" dirty="0"/>
          </a:p>
        </p:txBody>
      </p:sp>
      <p:sp>
        <p:nvSpPr>
          <p:cNvPr id="3" name="Content Placeholder 2"/>
          <p:cNvSpPr>
            <a:spLocks noGrp="1"/>
          </p:cNvSpPr>
          <p:nvPr>
            <p:ph idx="1"/>
          </p:nvPr>
        </p:nvSpPr>
        <p:spPr>
          <a:xfrm>
            <a:off x="628650" y="1825625"/>
            <a:ext cx="8078380" cy="4351338"/>
          </a:xfrm>
        </p:spPr>
        <p:txBody>
          <a:bodyPr/>
          <a:lstStyle/>
          <a:p>
            <a:r>
              <a:rPr lang="en-US" dirty="0"/>
              <a:t>Learn architecture of large software project</a:t>
            </a:r>
          </a:p>
          <a:p>
            <a:r>
              <a:rPr lang="en-US" dirty="0" smtClean="0"/>
              <a:t>K </a:t>
            </a:r>
            <a:r>
              <a:rPr lang="en-US" dirty="0"/>
              <a:t>framework: </a:t>
            </a:r>
            <a:r>
              <a:rPr lang="en-US" dirty="0">
                <a:hlinkClick r:id="rId2"/>
              </a:rPr>
              <a:t>www.kframework.org</a:t>
            </a:r>
            <a:endParaRPr lang="en-US" dirty="0"/>
          </a:p>
          <a:p>
            <a:r>
              <a:rPr lang="en-US" dirty="0" smtClean="0"/>
              <a:t>Learn </a:t>
            </a:r>
            <a:r>
              <a:rPr lang="en-US" dirty="0"/>
              <a:t>modern SE practices - SCM, unit testing, automated build, documentation, pair programming, refactoring</a:t>
            </a:r>
          </a:p>
          <a:p>
            <a:r>
              <a:rPr lang="en-US" dirty="0" smtClean="0"/>
              <a:t>Learn </a:t>
            </a:r>
            <a:r>
              <a:rPr lang="en-US" dirty="0"/>
              <a:t>modern SE environment – </a:t>
            </a:r>
            <a:r>
              <a:rPr lang="en-US" dirty="0" smtClean="0"/>
              <a:t>IntelliJ</a:t>
            </a:r>
          </a:p>
          <a:p>
            <a:pPr lvl="1"/>
            <a:r>
              <a:rPr lang="en-US" dirty="0" smtClean="0"/>
              <a:t>Optional</a:t>
            </a:r>
            <a:endParaRPr lang="en-US" dirty="0"/>
          </a:p>
          <a:p>
            <a:r>
              <a:rPr lang="en-US" dirty="0" smtClean="0"/>
              <a:t>Learn </a:t>
            </a:r>
            <a:r>
              <a:rPr lang="en-US" dirty="0"/>
              <a:t>a process - XP</a:t>
            </a:r>
          </a:p>
          <a:p>
            <a:r>
              <a:rPr lang="en-US" dirty="0" smtClean="0"/>
              <a:t>Start </a:t>
            </a:r>
            <a:r>
              <a:rPr lang="en-US" dirty="0"/>
              <a:t>at bottom and work your way up</a:t>
            </a:r>
          </a:p>
        </p:txBody>
      </p:sp>
    </p:spTree>
    <p:extLst>
      <p:ext uri="{BB962C8B-B14F-4D97-AF65-F5344CB8AC3E}">
        <p14:creationId xmlns:p14="http://schemas.microsoft.com/office/powerpoint/2010/main" val="3431819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K ?</a:t>
            </a:r>
            <a:endParaRPr lang="en-US" dirty="0"/>
          </a:p>
        </p:txBody>
      </p:sp>
      <p:sp>
        <p:nvSpPr>
          <p:cNvPr id="3" name="Content Placeholder 2"/>
          <p:cNvSpPr>
            <a:spLocks noGrp="1"/>
          </p:cNvSpPr>
          <p:nvPr>
            <p:ph idx="1"/>
          </p:nvPr>
        </p:nvSpPr>
        <p:spPr/>
        <p:txBody>
          <a:bodyPr/>
          <a:lstStyle/>
          <a:p>
            <a:pPr marL="228600" lvl="1">
              <a:spcBef>
                <a:spcPts val="1000"/>
              </a:spcBef>
            </a:pPr>
            <a:r>
              <a:rPr lang="en-US" sz="2900" dirty="0" smtClean="0"/>
              <a:t>Framework / meta-language </a:t>
            </a:r>
            <a:r>
              <a:rPr lang="en-US" sz="2900" dirty="0"/>
              <a:t>for </a:t>
            </a:r>
            <a:r>
              <a:rPr lang="en-US" sz="2900" dirty="0" smtClean="0"/>
              <a:t>defining / designing / </a:t>
            </a:r>
            <a:r>
              <a:rPr lang="en-US" sz="2900" dirty="0"/>
              <a:t>implementing programming languages and analysis tools for </a:t>
            </a:r>
            <a:r>
              <a:rPr lang="en-US" sz="2900" dirty="0" smtClean="0"/>
              <a:t>them</a:t>
            </a:r>
          </a:p>
          <a:p>
            <a:pPr marL="228600" lvl="1">
              <a:spcBef>
                <a:spcPts val="1000"/>
              </a:spcBef>
            </a:pPr>
            <a:r>
              <a:rPr lang="en-US" sz="2900" dirty="0" smtClean="0"/>
              <a:t>Webpage with an online tutorial and links</a:t>
            </a:r>
          </a:p>
          <a:p>
            <a:pPr marL="685800" lvl="2">
              <a:spcBef>
                <a:spcPts val="1000"/>
              </a:spcBef>
            </a:pPr>
            <a:r>
              <a:rPr lang="en-US" sz="2800" dirty="0" smtClean="0">
                <a:hlinkClick r:id="rId2"/>
              </a:rPr>
              <a:t>http://kframework.org</a:t>
            </a:r>
            <a:endParaRPr lang="en-US" sz="2500" dirty="0"/>
          </a:p>
          <a:p>
            <a:r>
              <a:rPr lang="en-US" dirty="0"/>
              <a:t>Open-source:</a:t>
            </a:r>
          </a:p>
          <a:p>
            <a:pPr lvl="1"/>
            <a:r>
              <a:rPr lang="en-US" sz="2800" dirty="0" smtClean="0">
                <a:hlinkClick r:id="rId3"/>
              </a:rPr>
              <a:t>https</a:t>
            </a:r>
            <a:r>
              <a:rPr lang="en-US" sz="2800" dirty="0">
                <a:hlinkClick r:id="rId3"/>
              </a:rPr>
              <a:t>://github.com/kframework/k</a:t>
            </a:r>
            <a:endParaRPr lang="en-US" sz="2800" dirty="0"/>
          </a:p>
          <a:p>
            <a:endParaRPr lang="en-US" dirty="0"/>
          </a:p>
        </p:txBody>
      </p:sp>
    </p:spTree>
    <p:extLst>
      <p:ext uri="{BB962C8B-B14F-4D97-AF65-F5344CB8AC3E}">
        <p14:creationId xmlns:p14="http://schemas.microsoft.com/office/powerpoint/2010/main" val="5962500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98</TotalTime>
  <Words>1961</Words>
  <Application>Microsoft Office PowerPoint</Application>
  <PresentationFormat>On-screen Show (4:3)</PresentationFormat>
  <Paragraphs>242</Paragraphs>
  <Slides>25</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Courier New</vt:lpstr>
      <vt:lpstr>Office Theme</vt:lpstr>
      <vt:lpstr>CS427: Software Engineering I</vt:lpstr>
      <vt:lpstr>Today’s goals</vt:lpstr>
      <vt:lpstr>Course Logistics</vt:lpstr>
      <vt:lpstr>Grade</vt:lpstr>
      <vt:lpstr>MP0</vt:lpstr>
      <vt:lpstr>Last time: SE and processes</vt:lpstr>
      <vt:lpstr>Reminder: Purpose of course</vt:lpstr>
      <vt:lpstr>Reminder: Project</vt:lpstr>
      <vt:lpstr>What is K ?</vt:lpstr>
      <vt:lpstr>A Semantic Framework for Programming Languages and Formal Analysis Tools</vt:lpstr>
      <vt:lpstr>Ideal Language Framework Vision</vt:lpstr>
      <vt:lpstr>Towards an Ideal Language Framework</vt:lpstr>
      <vt:lpstr>K Team</vt:lpstr>
      <vt:lpstr>Complete K Definition of KernelC</vt:lpstr>
      <vt:lpstr>Complete K Definition of KernelC</vt:lpstr>
      <vt:lpstr>Complete K Definition of KernelC</vt:lpstr>
      <vt:lpstr>Complete K Definition of KernelC</vt:lpstr>
      <vt:lpstr>Defining Languages in K</vt:lpstr>
      <vt:lpstr>K Scales</vt:lpstr>
      <vt:lpstr>K Configuration and Definition of C</vt:lpstr>
      <vt:lpstr>K Semantics are testable!</vt:lpstr>
      <vt:lpstr>Testing the K definition of C</vt:lpstr>
      <vt:lpstr>How slow is it?</vt:lpstr>
      <vt:lpstr>How much K should I learn?</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CS427: Software Engineering I</dc:title>
  <dc:creator>Rosu, Grigore</dc:creator>
  <cp:lastModifiedBy>Rosu, Grigore</cp:lastModifiedBy>
  <cp:revision>40</cp:revision>
  <dcterms:created xsi:type="dcterms:W3CDTF">2016-08-25T15:30:37Z</dcterms:created>
  <dcterms:modified xsi:type="dcterms:W3CDTF">2016-08-25T17:18:31Z</dcterms:modified>
</cp:coreProperties>
</file>