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258" r:id="rId4"/>
    <p:sldId id="261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09" r:id="rId29"/>
    <p:sldId id="310" r:id="rId30"/>
    <p:sldId id="324" r:id="rId31"/>
    <p:sldId id="325" r:id="rId32"/>
    <p:sldId id="315" r:id="rId33"/>
    <p:sldId id="318" r:id="rId34"/>
    <p:sldId id="319" r:id="rId35"/>
    <p:sldId id="320" r:id="rId36"/>
    <p:sldId id="321" r:id="rId37"/>
    <p:sldId id="322" r:id="rId38"/>
    <p:sldId id="32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31" autoAdjust="0"/>
  </p:normalViewPr>
  <p:slideViewPr>
    <p:cSldViewPr snapToGrid="0">
      <p:cViewPr varScale="1">
        <p:scale>
          <a:sx n="105" d="100"/>
          <a:sy n="105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FDEC5-90C2-4027-87BC-79AEBD4B9044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428E2-C263-49C3-8528-7CAE25AE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28E2-C263-49C3-8528-7CAE25AEFD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8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28E2-C263-49C3-8528-7CAE25AEFD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36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28E2-C263-49C3-8528-7CAE25AEFD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1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0F6F5E-0DD6-4AA3-A4BB-FA16374BFE18}" type="slidenum">
              <a:rPr lang="en-US" altLang="en-US" sz="1100" b="0"/>
              <a:pPr/>
              <a:t>9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213068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BADFF0-42FF-4E31-BB89-E57DC57C9CEE}" type="slidenum">
              <a:rPr lang="en-US" altLang="en-US" sz="1100" b="0"/>
              <a:pPr/>
              <a:t>10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161774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C61EBF-EAFE-4135-B0EE-8FBF3BA8EC27}" type="slidenum">
              <a:rPr lang="en-US" altLang="en-US" sz="1100" b="0"/>
              <a:pPr/>
              <a:t>11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43773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A097D5-7056-4123-BB5A-B0BB19BA44DE}" type="slidenum">
              <a:rPr lang="en-US" altLang="en-US" sz="1100" b="0"/>
              <a:pPr/>
              <a:t>12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832200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F06DEE-8E8F-429F-8A22-BFA8245A04CA}" type="slidenum">
              <a:rPr lang="en-US" altLang="en-US" sz="1100" b="0"/>
              <a:pPr/>
              <a:t>13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166038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A097D5-7056-4123-BB5A-B0BB19BA44DE}" type="slidenum">
              <a:rPr lang="en-US" altLang="en-US" sz="1100" b="0"/>
              <a:pPr/>
              <a:t>14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196600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8ECB33-BF3D-4CA8-8CB5-6EB23DEFECA0}" type="slidenum">
              <a:rPr lang="en-US" altLang="en-US" sz="1100" b="0"/>
              <a:pPr/>
              <a:t>15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333785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28E2-C263-49C3-8528-7CAE25AEFD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5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1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17,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Errors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FC9AF99-8DC6-4D02-AC0D-880B580EB6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06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7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7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884E-96A5-4261-957E-80FA9F299B0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-beta.engr.illinois.edu/%3cnetID%3e/cs427fa16.gi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#fall2016/cs427" TargetMode="External"/><Relationship Id="rId2" Type="http://schemas.openxmlformats.org/officeDocument/2006/relationships/hyperlink" Target="http://wiki.cites.illinois.edu/wiki/display/cs427fa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pass2g.illinois.edu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framework/k" TargetMode="External"/><Relationship Id="rId2" Type="http://schemas.openxmlformats.org/officeDocument/2006/relationships/hyperlink" Target="http://www.kframework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mcrossroads.com/sites/default/files/article/file/2012/XDD3655filelistfilename1_0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CS427: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Software Engineering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2283"/>
            <a:ext cx="6858000" cy="1241822"/>
          </a:xfrm>
        </p:spPr>
        <p:txBody>
          <a:bodyPr>
            <a:normAutofit/>
          </a:bodyPr>
          <a:lstStyle/>
          <a:p>
            <a:pPr lvl="0"/>
            <a:r>
              <a:rPr lang="en-US" sz="3300" dirty="0"/>
              <a:t>Grigore </a:t>
            </a:r>
            <a:r>
              <a:rPr lang="en-US" sz="3300" dirty="0" err="1"/>
              <a:t>Rosu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5330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28650" y="57316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Reproduce –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463362" y="1647734"/>
            <a:ext cx="4499569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smtClean="0"/>
              <a:t>Good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 i="1" u="sng" dirty="0" smtClean="0"/>
              <a:t>Steps to Reproduce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 i="1" dirty="0" smtClean="0">
                <a:solidFill>
                  <a:srgbClr val="002060"/>
                </a:solidFill>
              </a:rPr>
              <a:t>1. I started the </a:t>
            </a:r>
            <a:r>
              <a:rPr lang="en-US" altLang="en-US" sz="1700" i="1" dirty="0" err="1" smtClean="0">
                <a:solidFill>
                  <a:srgbClr val="002060"/>
                </a:solidFill>
              </a:rPr>
              <a:t>SpeedyWriter</a:t>
            </a:r>
            <a:r>
              <a:rPr lang="en-US" altLang="en-US" sz="1700" i="1" dirty="0" smtClean="0">
                <a:solidFill>
                  <a:srgbClr val="002060"/>
                </a:solidFill>
              </a:rPr>
              <a:t> editor, then I created a new file.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 i="1" dirty="0" smtClean="0">
                <a:solidFill>
                  <a:srgbClr val="002060"/>
                </a:solidFill>
              </a:rPr>
              <a:t>2. I then typed in four lines of text, repeating “The quick fox jumps over the lazy brown dog” each time, using different effects each time: bold, italic, strikethrough, and underline.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 i="1" dirty="0" smtClean="0">
                <a:solidFill>
                  <a:srgbClr val="002060"/>
                </a:solidFill>
              </a:rPr>
              <a:t>3. I highlighted the text, then pulled down the font menu, and selected Arial.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 i="1" dirty="0" smtClean="0">
                <a:solidFill>
                  <a:srgbClr val="002060"/>
                </a:solidFill>
              </a:rPr>
              <a:t>4. This nasty bug trashed all the text into meaningless garbage, wasting the user’s time.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 i="1" dirty="0" smtClean="0">
                <a:solidFill>
                  <a:srgbClr val="002060"/>
                </a:solidFill>
              </a:rPr>
              <a:t>5. I was able to reproduce this problem three out of three tries</a:t>
            </a:r>
            <a:r>
              <a:rPr lang="en-US" altLang="en-US" sz="1700" i="1" dirty="0">
                <a:solidFill>
                  <a:srgbClr val="002060"/>
                </a:solidFill>
              </a:rPr>
              <a:t>.</a:t>
            </a:r>
            <a:endParaRPr lang="en-US" altLang="en-US" sz="1700" i="1" dirty="0" smtClean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7110" y="1647734"/>
            <a:ext cx="3901267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150000"/>
              <a:defRPr/>
            </a:pPr>
            <a:r>
              <a:rPr lang="en-US" sz="3200" dirty="0"/>
              <a:t>Bad</a:t>
            </a:r>
          </a:p>
          <a:p>
            <a:pPr marL="342900" indent="-342900">
              <a:buClr>
                <a:schemeClr val="tx2"/>
              </a:buClr>
              <a:buSzPct val="150000"/>
              <a:defRPr/>
            </a:pPr>
            <a:endParaRPr lang="en-US" sz="1700" i="1" dirty="0" smtClean="0">
              <a:solidFill>
                <a:srgbClr val="002060"/>
              </a:solidFill>
            </a:endParaRPr>
          </a:p>
          <a:p>
            <a:pPr>
              <a:buClr>
                <a:schemeClr val="tx2"/>
              </a:buClr>
              <a:buSzPct val="150000"/>
              <a:defRPr/>
            </a:pPr>
            <a:r>
              <a:rPr lang="en-US" sz="1700" i="1" dirty="0" smtClean="0">
                <a:solidFill>
                  <a:srgbClr val="002060"/>
                </a:solidFill>
              </a:rPr>
              <a:t>Nasty </a:t>
            </a:r>
            <a:r>
              <a:rPr lang="en-US" sz="1700" i="1" dirty="0">
                <a:solidFill>
                  <a:srgbClr val="002060"/>
                </a:solidFill>
              </a:rPr>
              <a:t>bug trashed contents of new </a:t>
            </a:r>
            <a:r>
              <a:rPr lang="en-US" sz="1700" i="1" dirty="0" smtClean="0">
                <a:solidFill>
                  <a:srgbClr val="002060"/>
                </a:solidFill>
              </a:rPr>
              <a:t>file that </a:t>
            </a:r>
            <a:r>
              <a:rPr lang="en-US" sz="1700" i="1" dirty="0">
                <a:solidFill>
                  <a:srgbClr val="002060"/>
                </a:solidFill>
              </a:rPr>
              <a:t>I </a:t>
            </a:r>
            <a:r>
              <a:rPr lang="en-US" sz="1700" i="1" dirty="0" smtClean="0">
                <a:solidFill>
                  <a:srgbClr val="002060"/>
                </a:solidFill>
              </a:rPr>
              <a:t>created by </a:t>
            </a:r>
            <a:r>
              <a:rPr lang="en-US" sz="1700" i="1" dirty="0">
                <a:solidFill>
                  <a:srgbClr val="002060"/>
                </a:solidFill>
              </a:rPr>
              <a:t>formatting some text in Arial font, wasting </a:t>
            </a:r>
            <a:r>
              <a:rPr lang="en-US" sz="1700" i="1" dirty="0" smtClean="0">
                <a:solidFill>
                  <a:srgbClr val="002060"/>
                </a:solidFill>
              </a:rPr>
              <a:t>my time</a:t>
            </a:r>
            <a:r>
              <a:rPr lang="en-US" sz="1700" i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228600" y="6477000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©</a:t>
            </a:r>
            <a:r>
              <a:rPr lang="en-US" altLang="en-US" sz="1200"/>
              <a:t>Rex Black</a:t>
            </a:r>
          </a:p>
        </p:txBody>
      </p:sp>
    </p:spTree>
    <p:extLst>
      <p:ext uri="{BB962C8B-B14F-4D97-AF65-F5344CB8AC3E}">
        <p14:creationId xmlns:p14="http://schemas.microsoft.com/office/powerpoint/2010/main" val="24875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Isolate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28650" y="1707936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Change variables that may alter symptom</a:t>
            </a:r>
          </a:p>
          <a:p>
            <a:pPr lvl="1"/>
            <a:r>
              <a:rPr lang="en-US" altLang="en-US" sz="2400" dirty="0" smtClean="0"/>
              <a:t>Make changes one by one</a:t>
            </a:r>
          </a:p>
          <a:p>
            <a:pPr lvl="1"/>
            <a:r>
              <a:rPr lang="en-US" altLang="en-US" sz="2400" dirty="0" smtClean="0"/>
              <a:t>Requires thought and some understanding of system under test (SUT)</a:t>
            </a:r>
          </a:p>
          <a:p>
            <a:pPr lvl="1"/>
            <a:r>
              <a:rPr lang="en-US" altLang="en-US" sz="2400" dirty="0" smtClean="0"/>
              <a:t>May not be immediately obvious</a:t>
            </a:r>
          </a:p>
          <a:p>
            <a:r>
              <a:rPr lang="en-US" altLang="en-US" dirty="0" smtClean="0"/>
              <a:t>Can be an extensive process</a:t>
            </a:r>
          </a:p>
          <a:p>
            <a:pPr lvl="1"/>
            <a:r>
              <a:rPr lang="en-US" altLang="en-US" sz="2400" dirty="0" smtClean="0"/>
              <a:t>Match amount of effort to severity of problem</a:t>
            </a:r>
          </a:p>
          <a:p>
            <a:pPr lvl="1"/>
            <a:r>
              <a:rPr lang="en-US" altLang="en-US" dirty="0" smtClean="0"/>
              <a:t>Unavoidable if this is your job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Good isolation shows due diligence and gives developers head start on debugging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772400" y="6550025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©</a:t>
            </a:r>
            <a:r>
              <a:rPr lang="en-US" altLang="en-US" sz="1200"/>
              <a:t>Rex Black</a:t>
            </a:r>
          </a:p>
        </p:txBody>
      </p:sp>
    </p:spTree>
    <p:extLst>
      <p:ext uri="{BB962C8B-B14F-4D97-AF65-F5344CB8AC3E}">
        <p14:creationId xmlns:p14="http://schemas.microsoft.com/office/powerpoint/2010/main" val="12373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Isolate – Example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56831" y="1143000"/>
            <a:ext cx="4146487" cy="503146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 smtClean="0"/>
              <a:t>Even Better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u="sng" dirty="0" smtClean="0"/>
              <a:t>Steps to Reproduce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Arial" charset="0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en-US" sz="1800" u="sng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1800" u="sng" dirty="0" smtClean="0"/>
              <a:t>Isolation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en-US" sz="1800" i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1800" i="1" dirty="0" smtClean="0">
                <a:solidFill>
                  <a:srgbClr val="002060"/>
                </a:solidFill>
              </a:rPr>
              <a:t>On the vague suspicion that this was just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1800" i="1" dirty="0" smtClean="0">
                <a:solidFill>
                  <a:srgbClr val="002060"/>
                </a:solidFill>
              </a:rPr>
              <a:t>formatting problem, I saved the file, closed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1800" i="1" dirty="0" err="1" smtClean="0">
                <a:solidFill>
                  <a:srgbClr val="002060"/>
                </a:solidFill>
              </a:rPr>
              <a:t>SpeedyWriter</a:t>
            </a:r>
            <a:r>
              <a:rPr lang="en-US" altLang="en-US" sz="1800" i="1" dirty="0" smtClean="0">
                <a:solidFill>
                  <a:srgbClr val="002060"/>
                </a:solidFill>
              </a:rPr>
              <a:t> and reopened the file. The garbage remained.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en-US" sz="1800" i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1800" i="1" dirty="0" smtClean="0">
                <a:solidFill>
                  <a:srgbClr val="002060"/>
                </a:solidFill>
              </a:rPr>
              <a:t>If you save the file before </a:t>
            </a:r>
            <a:r>
              <a:rPr lang="en-US" altLang="en-US" sz="1800" i="1" dirty="0" err="1" smtClean="0">
                <a:solidFill>
                  <a:srgbClr val="002060"/>
                </a:solidFill>
              </a:rPr>
              <a:t>Arializing</a:t>
            </a:r>
            <a:r>
              <a:rPr lang="en-US" altLang="en-US" sz="1800" i="1" dirty="0" smtClean="0">
                <a:solidFill>
                  <a:srgbClr val="002060"/>
                </a:solidFill>
              </a:rPr>
              <a:t> the contents, the bug does not occur.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en-US" sz="1800" i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1800" i="1" dirty="0" smtClean="0">
                <a:solidFill>
                  <a:srgbClr val="002060"/>
                </a:solidFill>
              </a:rPr>
              <a:t>The bug does not occur with existing files.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en-US" sz="1800" i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1800" i="1" dirty="0" smtClean="0">
                <a:solidFill>
                  <a:srgbClr val="002060"/>
                </a:solidFill>
              </a:rPr>
              <a:t>This only happens under Windows 98.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en-US" sz="1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1228" y="1143000"/>
            <a:ext cx="373523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150000"/>
              <a:defRPr/>
            </a:pPr>
            <a:r>
              <a:rPr lang="en-US" sz="2800" dirty="0" smtClean="0"/>
              <a:t>Good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  <a:defRPr/>
            </a:pPr>
            <a:r>
              <a:rPr lang="en-US" u="sng" dirty="0" smtClean="0"/>
              <a:t>Steps </a:t>
            </a:r>
            <a:r>
              <a:rPr lang="en-US" u="sng" dirty="0"/>
              <a:t>to Reproduce</a:t>
            </a:r>
          </a:p>
          <a:p>
            <a:pPr>
              <a:defRPr/>
            </a:pPr>
            <a:r>
              <a:rPr lang="en-US" dirty="0" smtClean="0">
                <a:latin typeface="Arial" charset="0"/>
              </a:rPr>
              <a:t>…</a:t>
            </a:r>
          </a:p>
          <a:p>
            <a:pPr>
              <a:defRPr/>
            </a:pPr>
            <a:endParaRPr lang="en-US" u="sng" dirty="0" smtClean="0">
              <a:latin typeface="Arial" charset="0"/>
            </a:endParaRPr>
          </a:p>
          <a:p>
            <a:pPr>
              <a:defRPr/>
            </a:pPr>
            <a:r>
              <a:rPr lang="en-US" u="sng" dirty="0" smtClean="0"/>
              <a:t>Isolation</a:t>
            </a:r>
            <a:endParaRPr lang="en-US" i="1" u="sng" dirty="0"/>
          </a:p>
          <a:p>
            <a:pPr>
              <a:defRPr/>
            </a:pPr>
            <a:endParaRPr lang="en-US" i="1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i="1" dirty="0" smtClean="0">
                <a:solidFill>
                  <a:srgbClr val="002060"/>
                </a:solidFill>
              </a:rPr>
              <a:t>Doesn’t </a:t>
            </a:r>
            <a:r>
              <a:rPr lang="en-US" i="1" dirty="0">
                <a:solidFill>
                  <a:srgbClr val="002060"/>
                </a:solidFill>
              </a:rPr>
              <a:t>happen on Solaris.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7772400" y="6550025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©</a:t>
            </a:r>
            <a:r>
              <a:rPr lang="en-US" altLang="en-US" sz="1200"/>
              <a:t>Rex Black</a:t>
            </a:r>
          </a:p>
        </p:txBody>
      </p:sp>
    </p:spTree>
    <p:extLst>
      <p:ext uri="{BB962C8B-B14F-4D97-AF65-F5344CB8AC3E}">
        <p14:creationId xmlns:p14="http://schemas.microsoft.com/office/powerpoint/2010/main" val="6664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Generalize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28650" y="155611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Look for related failures in SUT</a:t>
            </a:r>
          </a:p>
          <a:p>
            <a:pPr lvl="1"/>
            <a:r>
              <a:rPr lang="en-US" altLang="en-US" sz="2400" dirty="0" smtClean="0"/>
              <a:t>Does the same failure occur in other modules or locations?</a:t>
            </a:r>
          </a:p>
          <a:p>
            <a:pPr lvl="1"/>
            <a:r>
              <a:rPr lang="en-US" altLang="en-US" sz="2400" dirty="0" smtClean="0"/>
              <a:t>Are there more severe occurrences of the same fault?</a:t>
            </a:r>
          </a:p>
          <a:p>
            <a:r>
              <a:rPr lang="en-US" altLang="en-US" dirty="0" smtClean="0"/>
              <a:t>Avoid confusing unrelated problems</a:t>
            </a:r>
          </a:p>
          <a:p>
            <a:pPr lvl="1"/>
            <a:r>
              <a:rPr lang="en-US" altLang="en-US" sz="2400" dirty="0" smtClean="0"/>
              <a:t>Same symptom can arise from different bugs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Generalizing reduces duplicate bug reports and refines understanding of failure</a:t>
            </a:r>
          </a:p>
          <a:p>
            <a:endParaRPr lang="en-US" altLang="en-US" dirty="0" smtClean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772400" y="6550025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©</a:t>
            </a:r>
            <a:r>
              <a:rPr lang="en-US" altLang="en-US" sz="1200"/>
              <a:t>Rex Black</a:t>
            </a:r>
          </a:p>
        </p:txBody>
      </p:sp>
    </p:spTree>
    <p:extLst>
      <p:ext uri="{BB962C8B-B14F-4D97-AF65-F5344CB8AC3E}">
        <p14:creationId xmlns:p14="http://schemas.microsoft.com/office/powerpoint/2010/main" val="53570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Generalize – Example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839705" y="1143000"/>
            <a:ext cx="4151896" cy="503146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 smtClean="0"/>
              <a:t>Even Better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u="sng" dirty="0" smtClean="0"/>
              <a:t>Steps to Reproduce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 smtClean="0">
                <a:latin typeface="Arial" charset="0"/>
              </a:rPr>
              <a:t>…</a:t>
            </a:r>
            <a:endParaRPr lang="en-US" altLang="en-US" sz="1800" u="sng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1800" u="sng" dirty="0" smtClean="0"/>
              <a:t>Isolation</a:t>
            </a:r>
            <a:endParaRPr lang="en-US" altLang="en-US" sz="1800" i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i="1" dirty="0">
                <a:solidFill>
                  <a:srgbClr val="C00000"/>
                </a:solidFill>
              </a:rPr>
              <a:t>Also happens with Wingdings and Symbol fonts.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en-US" sz="1800" i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1800" i="1" dirty="0" smtClean="0">
                <a:solidFill>
                  <a:srgbClr val="002060"/>
                </a:solidFill>
              </a:rPr>
              <a:t>On the vague suspicion that this was just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1800" i="1" dirty="0" smtClean="0">
                <a:solidFill>
                  <a:srgbClr val="002060"/>
                </a:solidFill>
              </a:rPr>
              <a:t>formatting problem, I saved the file, closed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1800" i="1" dirty="0" err="1" smtClean="0">
                <a:solidFill>
                  <a:srgbClr val="002060"/>
                </a:solidFill>
              </a:rPr>
              <a:t>SpeedyWriter</a:t>
            </a:r>
            <a:r>
              <a:rPr lang="en-US" altLang="en-US" sz="1800" i="1" dirty="0" smtClean="0">
                <a:solidFill>
                  <a:srgbClr val="002060"/>
                </a:solidFill>
              </a:rPr>
              <a:t> and reopened the file. The garbage remained.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en-US" sz="1800" i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1800" i="1" dirty="0" smtClean="0">
                <a:solidFill>
                  <a:srgbClr val="002060"/>
                </a:solidFill>
              </a:rPr>
              <a:t>If you save the file before </a:t>
            </a:r>
            <a:r>
              <a:rPr lang="en-US" altLang="en-US" sz="1800" i="1" dirty="0" err="1" smtClean="0">
                <a:solidFill>
                  <a:srgbClr val="002060"/>
                </a:solidFill>
              </a:rPr>
              <a:t>Arializing</a:t>
            </a:r>
            <a:r>
              <a:rPr lang="en-US" altLang="en-US" sz="1800" i="1" dirty="0" smtClean="0">
                <a:solidFill>
                  <a:srgbClr val="002060"/>
                </a:solidFill>
              </a:rPr>
              <a:t> the contents, the bug does not occur.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en-US" sz="1800" i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1800" i="1" dirty="0" smtClean="0">
                <a:solidFill>
                  <a:srgbClr val="002060"/>
                </a:solidFill>
              </a:rPr>
              <a:t>The bug does not occur with existing files.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en-US" sz="1800" i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en-US" sz="1800" i="1" dirty="0" smtClean="0">
                <a:solidFill>
                  <a:srgbClr val="002060"/>
                </a:solidFill>
              </a:rPr>
              <a:t>This only happens under Windows 98.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en-US" sz="1400" dirty="0" smtClean="0"/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7772400" y="6550025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©</a:t>
            </a:r>
            <a:r>
              <a:rPr lang="en-US" altLang="en-US" sz="1200"/>
              <a:t>Rex Black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233" y="1182230"/>
            <a:ext cx="4499569" cy="5536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3200" dirty="0" smtClean="0"/>
              <a:t>Good</a:t>
            </a:r>
          </a:p>
          <a:p>
            <a:pPr marL="0" indent="0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en-US" sz="1800" u="sng" dirty="0" smtClean="0"/>
              <a:t>Steps to Reproduce</a:t>
            </a:r>
          </a:p>
          <a:p>
            <a:pPr marL="0" indent="0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en-US" sz="1700" i="1" dirty="0" smtClean="0">
                <a:solidFill>
                  <a:srgbClr val="002060"/>
                </a:solidFill>
              </a:rPr>
              <a:t>1. I started the </a:t>
            </a:r>
            <a:r>
              <a:rPr lang="en-US" altLang="en-US" sz="1700" i="1" dirty="0" err="1" smtClean="0">
                <a:solidFill>
                  <a:srgbClr val="002060"/>
                </a:solidFill>
              </a:rPr>
              <a:t>SpeedyWriter</a:t>
            </a:r>
            <a:r>
              <a:rPr lang="en-US" altLang="en-US" sz="1700" i="1" dirty="0" smtClean="0">
                <a:solidFill>
                  <a:srgbClr val="002060"/>
                </a:solidFill>
              </a:rPr>
              <a:t> editor, then I created a new file.</a:t>
            </a:r>
          </a:p>
          <a:p>
            <a:pPr marL="0" indent="0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en-US" sz="1700" i="1" dirty="0" smtClean="0">
                <a:solidFill>
                  <a:srgbClr val="002060"/>
                </a:solidFill>
              </a:rPr>
              <a:t>2. I then typed in four lines of text, repeating “The quick fox jumps over the lazy brown dog” each time, </a:t>
            </a:r>
            <a:r>
              <a:rPr lang="en-US" altLang="en-US" sz="1700" i="1" dirty="0" smtClean="0">
                <a:solidFill>
                  <a:srgbClr val="C00000"/>
                </a:solidFill>
              </a:rPr>
              <a:t>using different effects each time: bold, italic, strikethrough, and underline.</a:t>
            </a:r>
          </a:p>
          <a:p>
            <a:pPr marL="0" indent="0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en-US" sz="1700" i="1" dirty="0" smtClean="0">
                <a:solidFill>
                  <a:srgbClr val="002060"/>
                </a:solidFill>
              </a:rPr>
              <a:t>3. I highlighted the text, then pulled down the font menu, and selected Arial.</a:t>
            </a:r>
          </a:p>
          <a:p>
            <a:pPr marL="0" indent="0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en-US" sz="1700" i="1" dirty="0" smtClean="0">
                <a:solidFill>
                  <a:srgbClr val="002060"/>
                </a:solidFill>
              </a:rPr>
              <a:t>4. This nasty bug trashed all the text into meaningless garbage, wasting the user’s time.</a:t>
            </a:r>
          </a:p>
          <a:p>
            <a:pPr marL="0" indent="0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en-US" sz="1700" i="1" dirty="0" smtClean="0">
                <a:solidFill>
                  <a:srgbClr val="002060"/>
                </a:solidFill>
              </a:rPr>
              <a:t>5. I was able to reproduce this problem three out of three tries.</a:t>
            </a:r>
          </a:p>
          <a:p>
            <a:pPr marL="0" indent="0">
              <a:lnSpc>
                <a:spcPct val="100000"/>
              </a:lnSpc>
              <a:buFont typeface="Monotype Sorts" pitchFamily="2" charset="2"/>
              <a:buNone/>
            </a:pPr>
            <a:endParaRPr lang="en-US" altLang="en-US" sz="1700" i="1" dirty="0">
              <a:solidFill>
                <a:srgbClr val="00206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u="sng" dirty="0">
                <a:solidFill>
                  <a:prstClr val="black"/>
                </a:solidFill>
              </a:rPr>
              <a:t>Isolation</a:t>
            </a:r>
          </a:p>
          <a:p>
            <a:pPr marL="0" indent="0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en-US" sz="1700" i="1" dirty="0" smtClean="0">
                <a:solidFill>
                  <a:srgbClr val="00206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93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67750" cy="71437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Terminology: Mistake, Fault, Failure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76200" y="1752600"/>
            <a:ext cx="45739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0" dirty="0">
                <a:latin typeface="+mn-lt"/>
              </a:rPr>
              <a:t>Programmer makes a </a:t>
            </a:r>
            <a:r>
              <a:rPr lang="en-US" altLang="en-US" sz="2800" b="0" dirty="0">
                <a:solidFill>
                  <a:srgbClr val="C00000"/>
                </a:solidFill>
                <a:latin typeface="+mn-lt"/>
              </a:rPr>
              <a:t>mistake</a:t>
            </a:r>
            <a:r>
              <a:rPr lang="en-US" altLang="en-US" sz="2800" b="0" dirty="0">
                <a:latin typeface="+mn-lt"/>
              </a:rPr>
              <a:t>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9600" y="2286004"/>
            <a:ext cx="6413502" cy="866777"/>
            <a:chOff x="768" y="2016"/>
            <a:chExt cx="4040" cy="546"/>
          </a:xfrm>
        </p:grpSpPr>
        <p:sp>
          <p:nvSpPr>
            <p:cNvPr id="12302" name="Text Box 7"/>
            <p:cNvSpPr txBox="1">
              <a:spLocks noChangeArrowheads="1"/>
            </p:cNvSpPr>
            <p:nvPr/>
          </p:nvSpPr>
          <p:spPr bwMode="auto">
            <a:xfrm>
              <a:off x="768" y="2232"/>
              <a:ext cx="40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0" dirty="0">
                  <a:solidFill>
                    <a:srgbClr val="C00000"/>
                  </a:solidFill>
                  <a:latin typeface="+mn-lt"/>
                </a:rPr>
                <a:t>Fault </a:t>
              </a:r>
              <a:r>
                <a:rPr lang="en-US" altLang="en-US" sz="2800" b="0" dirty="0">
                  <a:latin typeface="+mn-lt"/>
                </a:rPr>
                <a:t>(</a:t>
              </a:r>
              <a:r>
                <a:rPr lang="en-US" altLang="en-US" sz="2800" b="0" dirty="0">
                  <a:solidFill>
                    <a:srgbClr val="C00000"/>
                  </a:solidFill>
                  <a:latin typeface="+mn-lt"/>
                </a:rPr>
                <a:t>defect</a:t>
              </a:r>
              <a:r>
                <a:rPr lang="en-US" altLang="en-US" sz="2800" b="0" dirty="0">
                  <a:solidFill>
                    <a:schemeClr val="tx2"/>
                  </a:solidFill>
                  <a:latin typeface="+mn-lt"/>
                </a:rPr>
                <a:t>, </a:t>
              </a:r>
              <a:r>
                <a:rPr lang="en-US" altLang="en-US" sz="2800" b="0" dirty="0">
                  <a:solidFill>
                    <a:srgbClr val="C00000"/>
                  </a:solidFill>
                  <a:latin typeface="+mn-lt"/>
                </a:rPr>
                <a:t>bug</a:t>
              </a:r>
              <a:r>
                <a:rPr lang="en-US" altLang="en-US" sz="2800" b="0" dirty="0">
                  <a:latin typeface="+mn-lt"/>
                </a:rPr>
                <a:t>) appears in the program.</a:t>
              </a:r>
            </a:p>
          </p:txBody>
        </p:sp>
        <p:cxnSp>
          <p:nvCxnSpPr>
            <p:cNvPr id="12303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128" y="2040"/>
              <a:ext cx="240" cy="19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62001" y="3124206"/>
            <a:ext cx="6226176" cy="866777"/>
            <a:chOff x="864" y="2544"/>
            <a:chExt cx="3922" cy="546"/>
          </a:xfrm>
        </p:grpSpPr>
        <p:cxnSp>
          <p:nvCxnSpPr>
            <p:cNvPr id="1230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1656" y="2568"/>
              <a:ext cx="240" cy="19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1" name="Text Box 11"/>
            <p:cNvSpPr txBox="1">
              <a:spLocks noChangeArrowheads="1"/>
            </p:cNvSpPr>
            <p:nvPr/>
          </p:nvSpPr>
          <p:spPr bwMode="auto">
            <a:xfrm>
              <a:off x="864" y="2760"/>
              <a:ext cx="39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0" dirty="0">
                  <a:latin typeface="+mn-lt"/>
                </a:rPr>
                <a:t>Fault remains undetected during testing.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46087" y="3962407"/>
            <a:ext cx="8526463" cy="873127"/>
            <a:chOff x="665" y="3072"/>
            <a:chExt cx="5371" cy="550"/>
          </a:xfrm>
        </p:grpSpPr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665" y="3292"/>
              <a:ext cx="53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0" dirty="0">
                  <a:latin typeface="+mn-lt"/>
                </a:rPr>
                <a:t>P</a:t>
              </a:r>
              <a:r>
                <a:rPr lang="en-US" altLang="en-US" sz="2800" b="0" dirty="0" smtClean="0">
                  <a:latin typeface="+mn-lt"/>
                </a:rPr>
                <a:t>rogram </a:t>
              </a:r>
              <a:r>
                <a:rPr lang="en-US" altLang="en-US" sz="2800" b="0" dirty="0">
                  <a:solidFill>
                    <a:srgbClr val="C00000"/>
                  </a:solidFill>
                  <a:latin typeface="+mn-lt"/>
                </a:rPr>
                <a:t>fails </a:t>
              </a:r>
              <a:r>
                <a:rPr lang="en-US" altLang="en-US" sz="2800" b="0" dirty="0">
                  <a:latin typeface="+mn-lt"/>
                </a:rPr>
                <a:t>during execution i.e</a:t>
              </a:r>
              <a:r>
                <a:rPr lang="en-US" altLang="en-US" sz="2800" b="0" dirty="0" smtClean="0">
                  <a:latin typeface="+mn-lt"/>
                </a:rPr>
                <a:t>., behaves </a:t>
              </a:r>
              <a:r>
                <a:rPr lang="en-US" altLang="en-US" sz="2800" b="0" dirty="0">
                  <a:latin typeface="+mn-lt"/>
                </a:rPr>
                <a:t>unexpectedly.</a:t>
              </a:r>
            </a:p>
          </p:txBody>
        </p:sp>
        <p:cxnSp>
          <p:nvCxnSpPr>
            <p:cNvPr id="12299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1983" y="3096"/>
              <a:ext cx="240" cy="19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7200" y="5257800"/>
            <a:ext cx="8382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0" dirty="0">
                <a:solidFill>
                  <a:srgbClr val="C00000"/>
                </a:solidFill>
                <a:latin typeface="+mn-lt"/>
              </a:rPr>
              <a:t>Error</a:t>
            </a:r>
            <a:r>
              <a:rPr lang="en-US" altLang="en-US" sz="2800" b="0" dirty="0">
                <a:latin typeface="+mn-lt"/>
              </a:rPr>
              <a:t>: difference between </a:t>
            </a:r>
            <a:r>
              <a:rPr lang="en-US" altLang="en-US" sz="2800" b="0" i="1" dirty="0">
                <a:latin typeface="+mn-lt"/>
              </a:rPr>
              <a:t>computed, observed, or measured value or condition</a:t>
            </a:r>
            <a:r>
              <a:rPr lang="en-US" altLang="en-US" sz="2800" b="0" dirty="0">
                <a:latin typeface="+mn-lt"/>
              </a:rPr>
              <a:t> </a:t>
            </a:r>
            <a:r>
              <a:rPr lang="en-US" altLang="en-US" sz="2800" b="0" dirty="0" smtClean="0">
                <a:latin typeface="+mn-lt"/>
              </a:rPr>
              <a:t>and </a:t>
            </a:r>
            <a:r>
              <a:rPr lang="en-US" altLang="en-US" sz="2800" b="0" i="1" dirty="0" smtClean="0">
                <a:latin typeface="+mn-lt"/>
              </a:rPr>
              <a:t>true</a:t>
            </a:r>
            <a:r>
              <a:rPr lang="en-US" altLang="en-US" sz="2800" b="0" i="1" dirty="0">
                <a:latin typeface="+mn-lt"/>
              </a:rPr>
              <a:t>, specified, or theoretically correct value or condition</a:t>
            </a:r>
          </a:p>
        </p:txBody>
      </p:sp>
    </p:spTree>
    <p:extLst>
      <p:ext uri="{BB962C8B-B14F-4D97-AF65-F5344CB8AC3E}">
        <p14:creationId xmlns:p14="http://schemas.microsoft.com/office/powerpoint/2010/main" val="34409433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Configuration Management (SCM)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D5AE-CCD9-40FD-9B53-6BFA124327E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SCM</a:t>
            </a:r>
            <a:endParaRPr lang="en-US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Four </a:t>
            </a:r>
            <a:r>
              <a:rPr lang="en-US" altLang="en-US" dirty="0"/>
              <a:t>aspects</a:t>
            </a:r>
          </a:p>
          <a:p>
            <a:pPr lvl="1"/>
            <a:r>
              <a:rPr lang="en-US" altLang="en-US" dirty="0" smtClean="0"/>
              <a:t>Change control</a:t>
            </a:r>
          </a:p>
          <a:p>
            <a:pPr lvl="1"/>
            <a:r>
              <a:rPr lang="en-US" altLang="en-US" dirty="0" smtClean="0"/>
              <a:t>Version </a:t>
            </a:r>
            <a:r>
              <a:rPr lang="en-US" altLang="en-US" dirty="0"/>
              <a:t>control</a:t>
            </a:r>
          </a:p>
          <a:p>
            <a:pPr lvl="1"/>
            <a:r>
              <a:rPr lang="en-US" altLang="en-US" dirty="0" smtClean="0"/>
              <a:t>Building</a:t>
            </a:r>
            <a:endParaRPr lang="en-US" altLang="en-US" dirty="0"/>
          </a:p>
          <a:p>
            <a:pPr lvl="1"/>
            <a:r>
              <a:rPr lang="en-US" altLang="en-US" dirty="0" smtClean="0"/>
              <a:t>Releasing</a:t>
            </a:r>
            <a:endParaRPr lang="en-US" altLang="en-US" dirty="0"/>
          </a:p>
          <a:p>
            <a:r>
              <a:rPr lang="en-US" altLang="en-US" dirty="0"/>
              <a:t>Supported by tools</a:t>
            </a:r>
          </a:p>
          <a:p>
            <a:r>
              <a:rPr lang="en-US" altLang="en-US" dirty="0"/>
              <a:t>Requires expertise and oversight</a:t>
            </a:r>
          </a:p>
          <a:p>
            <a:r>
              <a:rPr lang="en-US" altLang="en-US" dirty="0"/>
              <a:t>More important on large projects</a:t>
            </a:r>
          </a:p>
        </p:txBody>
      </p:sp>
    </p:spTree>
    <p:extLst>
      <p:ext uri="{BB962C8B-B14F-4D97-AF65-F5344CB8AC3E}">
        <p14:creationId xmlns:p14="http://schemas.microsoft.com/office/powerpoint/2010/main" val="16934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D5AE-CCD9-40FD-9B53-6BFA124327E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SCM</a:t>
            </a:r>
            <a:endParaRPr lang="en-US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Four </a:t>
            </a:r>
            <a:r>
              <a:rPr lang="en-US" altLang="en-US" dirty="0"/>
              <a:t>aspects</a:t>
            </a:r>
          </a:p>
          <a:p>
            <a:pPr lvl="1"/>
            <a:r>
              <a:rPr lang="en-US" altLang="en-US" dirty="0" smtClean="0"/>
              <a:t>Change control</a:t>
            </a:r>
          </a:p>
          <a:p>
            <a:pPr lvl="1"/>
            <a:r>
              <a:rPr lang="en-US" altLang="en-US" b="1" dirty="0" smtClean="0"/>
              <a:t>Version </a:t>
            </a:r>
            <a:r>
              <a:rPr lang="en-US" altLang="en-US" b="1" dirty="0"/>
              <a:t>control</a:t>
            </a:r>
          </a:p>
          <a:p>
            <a:pPr lvl="1"/>
            <a:r>
              <a:rPr lang="en-US" altLang="en-US" b="1" dirty="0" smtClean="0"/>
              <a:t>Building</a:t>
            </a:r>
            <a:endParaRPr lang="en-US" altLang="en-US" b="1" dirty="0"/>
          </a:p>
          <a:p>
            <a:pPr lvl="1"/>
            <a:r>
              <a:rPr lang="en-US" altLang="en-US" dirty="0" smtClean="0"/>
              <a:t>Releasing</a:t>
            </a:r>
            <a:endParaRPr lang="en-US" altLang="en-US" dirty="0"/>
          </a:p>
          <a:p>
            <a:r>
              <a:rPr lang="en-US" altLang="en-US" dirty="0"/>
              <a:t>Supported by tools</a:t>
            </a:r>
          </a:p>
          <a:p>
            <a:r>
              <a:rPr lang="en-US" altLang="en-US" dirty="0"/>
              <a:t>Requires expertise and oversight</a:t>
            </a:r>
          </a:p>
          <a:p>
            <a:r>
              <a:rPr lang="en-US" altLang="en-US" dirty="0"/>
              <a:t>More important on large projects</a:t>
            </a:r>
          </a:p>
        </p:txBody>
      </p:sp>
    </p:spTree>
    <p:extLst>
      <p:ext uri="{BB962C8B-B14F-4D97-AF65-F5344CB8AC3E}">
        <p14:creationId xmlns:p14="http://schemas.microsoft.com/office/powerpoint/2010/main" val="6730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Continuously editing a file…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How to </a:t>
            </a:r>
            <a:r>
              <a:rPr lang="en-US" dirty="0"/>
              <a:t>k</a:t>
            </a:r>
            <a:r>
              <a:rPr lang="en-US" dirty="0" smtClean="0"/>
              <a:t>eep </a:t>
            </a:r>
            <a:r>
              <a:rPr lang="en-US" dirty="0"/>
              <a:t>t</a:t>
            </a:r>
            <a:r>
              <a:rPr lang="en-US" dirty="0" smtClean="0"/>
              <a:t>rack of changes?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9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Logistics</a:t>
            </a:r>
          </a:p>
          <a:p>
            <a:r>
              <a:rPr lang="en-US" dirty="0" smtClean="0"/>
              <a:t>Bug Reporting</a:t>
            </a:r>
          </a:p>
          <a:p>
            <a:pPr lvl="1"/>
            <a:r>
              <a:rPr lang="en-US" dirty="0" smtClean="0"/>
              <a:t>So you can start reporting K bugs</a:t>
            </a:r>
          </a:p>
          <a:p>
            <a:r>
              <a:rPr lang="en-US" dirty="0" smtClean="0"/>
              <a:t>Software Configuration Management</a:t>
            </a:r>
          </a:p>
          <a:p>
            <a:pPr lvl="1"/>
            <a:r>
              <a:rPr lang="en-US" dirty="0" smtClean="0"/>
              <a:t>Version control: </a:t>
            </a:r>
            <a:r>
              <a:rPr lang="en-US" dirty="0" err="1" smtClean="0"/>
              <a:t>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0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</a:t>
            </a:r>
            <a:r>
              <a:rPr lang="en-US" dirty="0"/>
              <a:t>O</a:t>
            </a:r>
            <a:r>
              <a:rPr lang="en-US" dirty="0" smtClean="0"/>
              <a:t>ld </a:t>
            </a:r>
            <a:r>
              <a:rPr lang="en-US" dirty="0"/>
              <a:t>W</a:t>
            </a:r>
            <a:r>
              <a:rPr lang="en-US" dirty="0" smtClean="0"/>
              <a:t>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dirty="0" smtClean="0"/>
              <a:t>The good old way: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438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myFile-1.txt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2438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myFile-2.txt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2438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myFile-3.txt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2438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myFile-4.txt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3200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did I change? When did that happen??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Old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dirty="0" smtClean="0"/>
              <a:t>The good old way: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438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myFile-1.txt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2438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myFile-2.txt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2438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myFile-3.txt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2438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myFile-4.txt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38862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myFile-aug4morning.txt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667000" y="38862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myFile-aug4later-in-the-morning.txt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8862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myFile-aug4-evening.txt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553200" y="38862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myFile-aug9.txt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533116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myFile-final.txt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70786" y="533116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myFile-latest.txt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5786" y="533116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myFile-last.txt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556986" y="533116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myFile-final-final.txt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925398"/>
            <a:ext cx="792764" cy="7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0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544" y="1101349"/>
            <a:ext cx="78867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Version Control System (VCS) To The Rescue!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4" y="1790324"/>
            <a:ext cx="7912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VCS: What and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2919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V</a:t>
            </a:r>
            <a:r>
              <a:rPr lang="en-US" dirty="0" smtClean="0"/>
              <a:t>ersion </a:t>
            </a:r>
            <a:r>
              <a:rPr lang="en-US" b="1" dirty="0" smtClean="0"/>
              <a:t>C</a:t>
            </a:r>
            <a:r>
              <a:rPr lang="en-US" dirty="0" smtClean="0"/>
              <a:t>ontrol </a:t>
            </a:r>
            <a:r>
              <a:rPr lang="en-US" b="1" dirty="0" smtClean="0"/>
              <a:t>S</a:t>
            </a:r>
            <a:r>
              <a:rPr lang="en-US" dirty="0" smtClean="0"/>
              <a:t>ystem is a software system that keeps track of the changes made to a set of files so that you can recall a specific version.</a:t>
            </a:r>
          </a:p>
          <a:p>
            <a:r>
              <a:rPr lang="en-US" dirty="0" smtClean="0"/>
              <a:t>It gives you the power to: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ollaborate on a project with multiple other developers, merging changes and resolving conflicts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evert changes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 back in time to a specific </a:t>
            </a:r>
            <a:r>
              <a:rPr lang="en-US" dirty="0" smtClean="0"/>
              <a:t>version</a:t>
            </a:r>
          </a:p>
          <a:p>
            <a:pPr marL="457200" lvl="1" indent="0">
              <a:buNone/>
            </a:pPr>
            <a:r>
              <a:rPr lang="en-US" dirty="0" smtClean="0"/>
              <a:t>(tags </a:t>
            </a:r>
            <a:r>
              <a:rPr lang="en-US" dirty="0" smtClean="0"/>
              <a:t>can be your friend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Some of most popular (open source): </a:t>
            </a:r>
            <a:r>
              <a:rPr lang="en-US" dirty="0" smtClean="0">
                <a:solidFill>
                  <a:srgbClr val="C00000"/>
                </a:solidFill>
              </a:rPr>
              <a:t>GIT</a:t>
            </a:r>
            <a:r>
              <a:rPr lang="en-US" dirty="0" smtClean="0"/>
              <a:t>, SVN, CVS</a:t>
            </a:r>
          </a:p>
          <a:p>
            <a:pPr lvl="1"/>
            <a:r>
              <a:rPr lang="en-US" dirty="0" smtClean="0"/>
              <a:t>We will use GIT in CS427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8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10" y="202168"/>
            <a:ext cx="8067294" cy="1325563"/>
          </a:xfrm>
        </p:spPr>
        <p:txBody>
          <a:bodyPr/>
          <a:lstStyle/>
          <a:p>
            <a:r>
              <a:rPr lang="en-US" dirty="0" smtClean="0"/>
              <a:t>VCS: </a:t>
            </a:r>
            <a:r>
              <a:rPr lang="en-US" dirty="0" smtClean="0"/>
              <a:t>Creating/Cloning </a:t>
            </a:r>
            <a:r>
              <a:rPr lang="en-US" dirty="0"/>
              <a:t>a Local </a:t>
            </a:r>
            <a:r>
              <a:rPr lang="en-US" dirty="0" smtClean="0"/>
              <a:t>Copy</a:t>
            </a:r>
            <a:br>
              <a:rPr lang="en-US" dirty="0" smtClean="0"/>
            </a:br>
            <a:r>
              <a:rPr lang="en-US" dirty="0"/>
              <a:t>of Remote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1752600"/>
            <a:ext cx="2362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89878" y="1755648"/>
            <a:ext cx="222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/>
              <a:t>Side (remote)</a:t>
            </a:r>
            <a:endParaRPr lang="en-US" dirty="0" smtClean="0"/>
          </a:p>
          <a:p>
            <a:pPr algn="ctr"/>
            <a:r>
              <a:rPr lang="en-US" dirty="0" smtClean="0"/>
              <a:t>e.g.,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3733800" y="2531484"/>
            <a:ext cx="304800" cy="228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4191000" y="2531484"/>
            <a:ext cx="304800" cy="228600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4617436" y="2531484"/>
            <a:ext cx="304800" cy="228600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868953"/>
            <a:ext cx="1676400" cy="1388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8700" y="4945153"/>
            <a:ext cx="86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 1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838200" y="5494842"/>
            <a:ext cx="216310" cy="17356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>
            <a:off x="1295400" y="5494842"/>
            <a:ext cx="216310" cy="173561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ingle Corner Rectangle 13"/>
          <p:cNvSpPr/>
          <p:nvPr/>
        </p:nvSpPr>
        <p:spPr>
          <a:xfrm>
            <a:off x="1721836" y="5494842"/>
            <a:ext cx="216310" cy="173561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2800" y="4800600"/>
            <a:ext cx="1676400" cy="1388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1900" y="4876800"/>
            <a:ext cx="86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 2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3581400" y="5426489"/>
            <a:ext cx="216310" cy="17356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>
            <a:off x="4038600" y="5426489"/>
            <a:ext cx="216310" cy="173561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ingle Corner Rectangle 18"/>
          <p:cNvSpPr/>
          <p:nvPr/>
        </p:nvSpPr>
        <p:spPr>
          <a:xfrm>
            <a:off x="4465036" y="5426489"/>
            <a:ext cx="216310" cy="173561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53200" y="4776462"/>
            <a:ext cx="1676400" cy="1388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72300" y="4852662"/>
            <a:ext cx="86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 n</a:t>
            </a:r>
            <a:endParaRPr lang="en-US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6781800" y="5402351"/>
            <a:ext cx="216310" cy="17356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22"/>
          <p:cNvSpPr/>
          <p:nvPr/>
        </p:nvSpPr>
        <p:spPr>
          <a:xfrm>
            <a:off x="7239000" y="5402351"/>
            <a:ext cx="216310" cy="173561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Single Corner Rectangle 23"/>
          <p:cNvSpPr/>
          <p:nvPr/>
        </p:nvSpPr>
        <p:spPr>
          <a:xfrm>
            <a:off x="7665436" y="5402351"/>
            <a:ext cx="216310" cy="173561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7800" y="5402351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98690" y="5396640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77680" y="5396640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18570" y="5396640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5" idx="1"/>
            <a:endCxn id="10" idx="0"/>
          </p:cNvCxnSpPr>
          <p:nvPr/>
        </p:nvCxnSpPr>
        <p:spPr>
          <a:xfrm flipH="1">
            <a:off x="1447800" y="2667000"/>
            <a:ext cx="1676400" cy="2201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15" idx="0"/>
          </p:cNvCxnSpPr>
          <p:nvPr/>
        </p:nvCxnSpPr>
        <p:spPr>
          <a:xfrm flipH="1">
            <a:off x="4191000" y="3581400"/>
            <a:ext cx="114300" cy="12192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20" idx="0"/>
          </p:cNvCxnSpPr>
          <p:nvPr/>
        </p:nvCxnSpPr>
        <p:spPr>
          <a:xfrm>
            <a:off x="5486400" y="2667000"/>
            <a:ext cx="1905000" cy="21094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06692" y="392022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Create/Clone a local copy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257800" y="4418441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498690" y="4412730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77680" y="4412730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8570" y="4412730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85800" y="5252930"/>
            <a:ext cx="1524000" cy="61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09335" y="5280111"/>
            <a:ext cx="1524000" cy="61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642305" y="5228678"/>
            <a:ext cx="1524000" cy="61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3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GIT: Creating/Cloning </a:t>
            </a:r>
            <a:r>
              <a:rPr lang="en-US" dirty="0" smtClean="0"/>
              <a:t>a Local </a:t>
            </a:r>
            <a:r>
              <a:rPr lang="en-US" dirty="0" smtClean="0"/>
              <a:t>Copy of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7575"/>
            <a:ext cx="835833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create/clone local </a:t>
            </a:r>
            <a:r>
              <a:rPr lang="en-US" dirty="0" smtClean="0"/>
              <a:t>copy of the remote repository: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https://gitlab-beta.engr.illinois.edu/&lt;netID&gt;/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cs427fa16.git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1200" dirty="0">
              <a:solidFill>
                <a:schemeClr val="accent3"/>
              </a:solidFill>
              <a:latin typeface="Arial" panose="020B0604020202020204" pitchFamily="34" charset="0"/>
            </a:endParaRPr>
          </a:p>
          <a:p>
            <a:r>
              <a:rPr lang="en-US" dirty="0" smtClean="0"/>
              <a:t>A local </a:t>
            </a:r>
            <a:r>
              <a:rPr lang="en-US" dirty="0" smtClean="0"/>
              <a:t>copy named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cs427fa16</a:t>
            </a:r>
            <a:r>
              <a:rPr lang="en-US" dirty="0" smtClean="0"/>
              <a:t> is created that </a:t>
            </a:r>
            <a:r>
              <a:rPr lang="en-US" dirty="0"/>
              <a:t>replicates your remote repository </a:t>
            </a:r>
            <a:r>
              <a:rPr lang="en-US" dirty="0" smtClean="0"/>
              <a:t>on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gitlab</a:t>
            </a:r>
            <a:r>
              <a:rPr lang="en-US" dirty="0" smtClean="0"/>
              <a:t>, and </a:t>
            </a:r>
            <a:r>
              <a:rPr lang="en-US" dirty="0"/>
              <a:t>puts it in </a:t>
            </a:r>
            <a:r>
              <a:rPr lang="en-US" dirty="0" smtClean="0"/>
              <a:t>a directory named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cs427fa16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/>
              <a:t> is now setup to track any changes </a:t>
            </a:r>
            <a:r>
              <a:rPr lang="en-US" dirty="0" smtClean="0"/>
              <a:t>to your </a:t>
            </a:r>
            <a:r>
              <a:rPr lang="en-US" dirty="0" smtClean="0"/>
              <a:t>local </a:t>
            </a:r>
            <a:r>
              <a:rPr lang="en-US" dirty="0"/>
              <a:t>copy </a:t>
            </a:r>
            <a:r>
              <a:rPr lang="en-US" dirty="0" smtClean="0"/>
              <a:t>that you </a:t>
            </a:r>
            <a:r>
              <a:rPr lang="en-US" dirty="0"/>
              <a:t>want to keep track </a:t>
            </a:r>
            <a:r>
              <a:rPr lang="en-US" dirty="0" smtClean="0"/>
              <a:t>of (see next)</a:t>
            </a:r>
          </a:p>
          <a:p>
            <a:r>
              <a:rPr lang="en-US" dirty="0" smtClean="0"/>
              <a:t>You should do the above on all the machines on which you want to have a local copy of the remote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276"/>
            <a:ext cx="7886700" cy="1325563"/>
          </a:xfrm>
        </p:spPr>
        <p:txBody>
          <a:bodyPr/>
          <a:lstStyle/>
          <a:p>
            <a:r>
              <a:rPr lang="en-US" dirty="0" smtClean="0"/>
              <a:t>VCS: </a:t>
            </a:r>
            <a:r>
              <a:rPr lang="en-US" dirty="0" smtClean="0"/>
              <a:t>Commit/Push Local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1752600"/>
            <a:ext cx="2362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3733800" y="2531484"/>
            <a:ext cx="304800" cy="228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4191000" y="2531484"/>
            <a:ext cx="304800" cy="228600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4617436" y="2531484"/>
            <a:ext cx="304800" cy="228600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868953"/>
            <a:ext cx="1676400" cy="1388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9446" y="4970068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Laptop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838200" y="5494842"/>
            <a:ext cx="216310" cy="17356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>
            <a:off x="1295400" y="5494842"/>
            <a:ext cx="216310" cy="173561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ingle Corner Rectangle 13"/>
          <p:cNvSpPr/>
          <p:nvPr/>
        </p:nvSpPr>
        <p:spPr>
          <a:xfrm>
            <a:off x="1721836" y="5494842"/>
            <a:ext cx="216310" cy="173561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2800" y="4800600"/>
            <a:ext cx="1676400" cy="1388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63924" y="4885944"/>
            <a:ext cx="90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VM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3581400" y="5426489"/>
            <a:ext cx="216310" cy="17356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>
            <a:off x="4038600" y="5426489"/>
            <a:ext cx="216310" cy="173561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ingle Corner Rectangle 18"/>
          <p:cNvSpPr/>
          <p:nvPr/>
        </p:nvSpPr>
        <p:spPr>
          <a:xfrm>
            <a:off x="4465036" y="5426489"/>
            <a:ext cx="216310" cy="173561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53200" y="4776462"/>
            <a:ext cx="1676400" cy="1388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08648" y="485266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Desktop</a:t>
            </a:r>
            <a:endParaRPr lang="en-US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6781800" y="5402351"/>
            <a:ext cx="216310" cy="17356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22"/>
          <p:cNvSpPr/>
          <p:nvPr/>
        </p:nvSpPr>
        <p:spPr>
          <a:xfrm>
            <a:off x="7239000" y="5402351"/>
            <a:ext cx="216310" cy="173561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Single Corner Rectangle 23"/>
          <p:cNvSpPr/>
          <p:nvPr/>
        </p:nvSpPr>
        <p:spPr>
          <a:xfrm>
            <a:off x="7665436" y="5402351"/>
            <a:ext cx="216310" cy="173561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7800" y="5402351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98690" y="5396640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77680" y="5396640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18570" y="5396640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1980" y="2891776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Commit then push local changes </a:t>
            </a:r>
            <a:r>
              <a:rPr lang="en-US" dirty="0" smtClean="0">
                <a:solidFill>
                  <a:schemeClr val="accent2"/>
                </a:solidFill>
              </a:rPr>
              <a:t>to </a:t>
            </a:r>
            <a:r>
              <a:rPr lang="en-US" dirty="0" smtClean="0">
                <a:solidFill>
                  <a:schemeClr val="accent2"/>
                </a:solidFill>
              </a:rPr>
              <a:t>the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257800" y="4418441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498690" y="4412730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77680" y="4412730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8570" y="4412730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flipV="1">
            <a:off x="1731322" y="5595957"/>
            <a:ext cx="216310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flipV="1">
            <a:off x="4635910" y="2666999"/>
            <a:ext cx="286326" cy="9308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10" idx="0"/>
            <a:endCxn id="5" idx="1"/>
          </p:cNvCxnSpPr>
          <p:nvPr/>
        </p:nvCxnSpPr>
        <p:spPr>
          <a:xfrm flipV="1">
            <a:off x="1447800" y="2667000"/>
            <a:ext cx="1676400" cy="2201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687" y="6329192"/>
            <a:ext cx="263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Local changes </a:t>
            </a:r>
            <a:r>
              <a:rPr lang="en-US" sz="1400" dirty="0">
                <a:solidFill>
                  <a:schemeClr val="accent2"/>
                </a:solidFill>
              </a:rPr>
              <a:t>(to existing files, for now) – </a:t>
            </a:r>
            <a:r>
              <a:rPr lang="en-US" sz="1400" dirty="0" smtClean="0">
                <a:solidFill>
                  <a:schemeClr val="accent2"/>
                </a:solidFill>
              </a:rPr>
              <a:t>say </a:t>
            </a:r>
            <a:r>
              <a:rPr lang="en-US" sz="1400" dirty="0" smtClean="0">
                <a:solidFill>
                  <a:schemeClr val="accent2"/>
                </a:solidFill>
              </a:rPr>
              <a:t>updating your MP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5800" y="5252930"/>
            <a:ext cx="1524000" cy="61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09335" y="5280111"/>
            <a:ext cx="1524000" cy="61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642305" y="5228678"/>
            <a:ext cx="1524000" cy="61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189878" y="1755648"/>
            <a:ext cx="222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/>
              <a:t>Side (remote)</a:t>
            </a:r>
            <a:endParaRPr lang="en-US" dirty="0" smtClean="0"/>
          </a:p>
          <a:p>
            <a:pPr algn="ctr"/>
            <a:r>
              <a:rPr lang="en-US" dirty="0" smtClean="0"/>
              <a:t>e.g.,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  <p:bldP spid="42" grpId="0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GIT: Commit/Push </a:t>
            </a:r>
            <a:r>
              <a:rPr lang="en-US" dirty="0" smtClean="0"/>
              <a:t>Local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78705"/>
            <a:ext cx="800835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Change files </a:t>
            </a:r>
            <a:r>
              <a:rPr lang="en-US" dirty="0"/>
              <a:t>as </a:t>
            </a:r>
            <a:r>
              <a:rPr lang="en-US" dirty="0" smtClean="0"/>
              <a:t>desired (for now only ones that already exist in the repository; we’ll add new ones shortly).  To see what tracked files were changed: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commit your changes to tracked </a:t>
            </a:r>
            <a:r>
              <a:rPr lang="en-US" dirty="0" smtClean="0"/>
              <a:t>files onto </a:t>
            </a:r>
            <a:r>
              <a:rPr lang="en-US" dirty="0" smtClean="0"/>
              <a:t>your local repository:</a:t>
            </a: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-m </a:t>
            </a:r>
            <a:r>
              <a:rPr lang="en-US" altLang="en-US" sz="24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24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en-US" sz="2400" dirty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meaningful commit </a:t>
            </a:r>
            <a:r>
              <a:rPr lang="en-US" altLang="en-US" sz="2400" dirty="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message”</a:t>
            </a:r>
            <a:endParaRPr lang="en-US" altLang="en-US" sz="2400" dirty="0" smtClean="0">
              <a:solidFill>
                <a:srgbClr val="0033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push your commit(s) to your remote </a:t>
            </a:r>
            <a:r>
              <a:rPr lang="en-US" dirty="0">
                <a:solidFill>
                  <a:prstClr val="black"/>
                </a:solidFill>
              </a:rPr>
              <a:t>repository: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origin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altLang="en-US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114"/>
            <a:ext cx="7886700" cy="1325563"/>
          </a:xfrm>
        </p:spPr>
        <p:txBody>
          <a:bodyPr/>
          <a:lstStyle/>
          <a:p>
            <a:r>
              <a:rPr lang="en-US" dirty="0" smtClean="0"/>
              <a:t>VCS: </a:t>
            </a:r>
            <a:r>
              <a:rPr lang="en-US" dirty="0" smtClean="0"/>
              <a:t>Updating Other Local Copies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1752600"/>
            <a:ext cx="2362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3733800" y="2531484"/>
            <a:ext cx="304800" cy="228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4191000" y="2531484"/>
            <a:ext cx="304800" cy="228600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4617436" y="2531484"/>
            <a:ext cx="304800" cy="228600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868953"/>
            <a:ext cx="1676400" cy="1388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9446" y="4970068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Laptop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838200" y="5494842"/>
            <a:ext cx="216310" cy="17356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>
            <a:off x="1295400" y="5494842"/>
            <a:ext cx="216310" cy="173561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ingle Corner Rectangle 13"/>
          <p:cNvSpPr/>
          <p:nvPr/>
        </p:nvSpPr>
        <p:spPr>
          <a:xfrm>
            <a:off x="1721836" y="5494842"/>
            <a:ext cx="216310" cy="173561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2800" y="4800600"/>
            <a:ext cx="1676400" cy="1388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1900" y="4876800"/>
            <a:ext cx="90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VM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3581400" y="5426489"/>
            <a:ext cx="216310" cy="17356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>
            <a:off x="4038600" y="5426489"/>
            <a:ext cx="216310" cy="173561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53200" y="4776462"/>
            <a:ext cx="1676400" cy="1388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72300" y="485266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Desktop</a:t>
            </a:r>
            <a:endParaRPr lang="en-US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6781800" y="5402351"/>
            <a:ext cx="216310" cy="17356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22"/>
          <p:cNvSpPr/>
          <p:nvPr/>
        </p:nvSpPr>
        <p:spPr>
          <a:xfrm>
            <a:off x="7239000" y="5402351"/>
            <a:ext cx="216310" cy="173561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7800" y="5402351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98690" y="5396640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77680" y="5396640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18570" y="5396640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99340" y="2593534"/>
            <a:ext cx="30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Update your other local copies to be in sync with the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257800" y="4418441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498690" y="4412730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77680" y="4412730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8570" y="4412730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flipV="1">
            <a:off x="1731322" y="5595957"/>
            <a:ext cx="216310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flipV="1">
            <a:off x="4635910" y="2666999"/>
            <a:ext cx="286326" cy="9308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5" idx="2"/>
            <a:endCxn id="15" idx="0"/>
          </p:cNvCxnSpPr>
          <p:nvPr/>
        </p:nvCxnSpPr>
        <p:spPr>
          <a:xfrm flipH="1">
            <a:off x="4191000" y="3581400"/>
            <a:ext cx="114300" cy="12192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3"/>
            <a:endCxn id="20" idx="0"/>
          </p:cNvCxnSpPr>
          <p:nvPr/>
        </p:nvCxnSpPr>
        <p:spPr>
          <a:xfrm>
            <a:off x="5486400" y="2667000"/>
            <a:ext cx="1905000" cy="21094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ingle Corner Rectangle 44"/>
          <p:cNvSpPr/>
          <p:nvPr/>
        </p:nvSpPr>
        <p:spPr>
          <a:xfrm>
            <a:off x="4500321" y="5422396"/>
            <a:ext cx="216310" cy="173561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flipV="1">
            <a:off x="4509807" y="5523511"/>
            <a:ext cx="216310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nip Single Corner Rectangle 46"/>
          <p:cNvSpPr/>
          <p:nvPr/>
        </p:nvSpPr>
        <p:spPr>
          <a:xfrm>
            <a:off x="7704883" y="5405316"/>
            <a:ext cx="216310" cy="173561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flipV="1">
            <a:off x="7714369" y="5506431"/>
            <a:ext cx="216310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5800" y="5252930"/>
            <a:ext cx="1524000" cy="61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09335" y="5280111"/>
            <a:ext cx="1524000" cy="61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642305" y="5228678"/>
            <a:ext cx="1524000" cy="61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189878" y="1755648"/>
            <a:ext cx="222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/>
              <a:t>Side (remote)</a:t>
            </a:r>
            <a:endParaRPr lang="en-US" dirty="0" smtClean="0"/>
          </a:p>
          <a:p>
            <a:pPr algn="ctr"/>
            <a:r>
              <a:rPr lang="en-US" dirty="0" smtClean="0"/>
              <a:t>e.g.,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2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2" grpId="0" animBg="1"/>
      <p:bldP spid="46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GIT: Updating </a:t>
            </a:r>
            <a:r>
              <a:rPr lang="en-US" dirty="0" smtClean="0"/>
              <a:t>Other Local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55" y="1690689"/>
            <a:ext cx="8171318" cy="4351338"/>
          </a:xfrm>
        </p:spPr>
        <p:txBody>
          <a:bodyPr/>
          <a:lstStyle/>
          <a:p>
            <a:r>
              <a:rPr lang="en-US" dirty="0" smtClean="0"/>
              <a:t>To update your other local copies with the changes on the server, for example your local copy on the VM in order to test your MP before </a:t>
            </a:r>
            <a:r>
              <a:rPr lang="en-US" dirty="0" smtClean="0"/>
              <a:t>deadline, go to the local copy you want to update the type:</a:t>
            </a:r>
            <a:endParaRPr lang="en-US" dirty="0" smtClean="0"/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</a:p>
          <a:p>
            <a:r>
              <a:rPr lang="en-US" altLang="en-US" dirty="0" smtClean="0">
                <a:cs typeface="Consolas" panose="020B0609020204030204" pitchFamily="49" charset="0"/>
              </a:rPr>
              <a:t>All the </a:t>
            </a:r>
            <a:r>
              <a:rPr lang="en-US" altLang="en-US" dirty="0" err="1" smtClean="0">
                <a:cs typeface="Consolas" panose="020B0609020204030204" pitchFamily="49" charset="0"/>
              </a:rPr>
              <a:t>git</a:t>
            </a:r>
            <a:r>
              <a:rPr lang="en-US" altLang="en-US" dirty="0" smtClean="0">
                <a:cs typeface="Consolas" panose="020B0609020204030204" pitchFamily="49" charset="0"/>
              </a:rPr>
              <a:t> commands shown above take lots of options.  If you need to do/learn more, start with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  <a:endParaRPr lang="en-US" alt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01" y="1825624"/>
            <a:ext cx="8913699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Wiki: </a:t>
            </a:r>
            <a:r>
              <a:rPr lang="en-US" dirty="0" smtClean="0">
                <a:hlinkClick r:id="rId2"/>
              </a:rPr>
              <a:t>http://wiki.cites.illinois.edu/wiki/display/cs427fa16</a:t>
            </a:r>
            <a:endParaRPr lang="en-US" dirty="0" smtClean="0"/>
          </a:p>
          <a:p>
            <a:r>
              <a:rPr lang="en-US" dirty="0" smtClean="0"/>
              <a:t>Piazza: </a:t>
            </a:r>
            <a:r>
              <a:rPr lang="en-US" dirty="0" smtClean="0">
                <a:hlinkClick r:id="rId3"/>
              </a:rPr>
              <a:t>https://piazza.com/class#fall2016/cs427</a:t>
            </a:r>
            <a:endParaRPr lang="en-US" dirty="0" smtClean="0"/>
          </a:p>
          <a:p>
            <a:r>
              <a:rPr lang="en-US" dirty="0" smtClean="0"/>
              <a:t>Compass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compass2g.illinois.edu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 class-wide announcements through compass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MP0 due today</a:t>
            </a:r>
            <a:r>
              <a:rPr lang="en-US" dirty="0" smtClean="0"/>
              <a:t>, 23:59; MP1 out today, 23:59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</a:t>
            </a:r>
            <a:r>
              <a:rPr lang="en-US" dirty="0"/>
              <a:t>the rules and the format specified on </a:t>
            </a:r>
            <a:r>
              <a:rPr lang="en-US" dirty="0" smtClean="0"/>
              <a:t>Wiki!</a:t>
            </a:r>
          </a:p>
          <a:p>
            <a:r>
              <a:rPr lang="en-US" dirty="0" smtClean="0"/>
              <a:t>Reminder</a:t>
            </a:r>
          </a:p>
          <a:p>
            <a:pPr lvl="1"/>
            <a:r>
              <a:rPr lang="en-US" dirty="0"/>
              <a:t>MPs (30%), exam (30%), project (40%)</a:t>
            </a:r>
          </a:p>
          <a:p>
            <a:pPr lvl="1"/>
            <a:r>
              <a:rPr lang="en-US" dirty="0"/>
              <a:t>Bonus up to 5% for active participation (lectures, quizzes, Piazza, </a:t>
            </a:r>
            <a:r>
              <a:rPr lang="en-US" dirty="0" smtClean="0"/>
              <a:t>team, K </a:t>
            </a:r>
            <a:r>
              <a:rPr lang="en-US" dirty="0" err="1" smtClean="0"/>
              <a:t>github</a:t>
            </a:r>
            <a:r>
              <a:rPr lang="en-US" dirty="0" smtClean="0"/>
              <a:t> repo - reporting bugs, for example)</a:t>
            </a:r>
          </a:p>
          <a:p>
            <a:pPr lvl="1"/>
            <a:r>
              <a:rPr lang="en-US" dirty="0" smtClean="0"/>
              <a:t>Lots of “broad but shallow” reading</a:t>
            </a:r>
          </a:p>
          <a:p>
            <a:pPr lvl="2"/>
            <a:r>
              <a:rPr lang="en-US" dirty="0" smtClean="0"/>
              <a:t>Read, read, read everything we list on the wiki</a:t>
            </a:r>
          </a:p>
          <a:p>
            <a:pPr lvl="2"/>
            <a:r>
              <a:rPr lang="en-US" dirty="0" smtClean="0"/>
              <a:t>Book chapters and papers will be on </a:t>
            </a:r>
            <a:r>
              <a:rPr lang="en-US" dirty="0" smtClean="0">
                <a:solidFill>
                  <a:srgbClr val="FF0000"/>
                </a:solidFill>
              </a:rPr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104095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4"/>
            <a:ext cx="7886700" cy="1325563"/>
          </a:xfrm>
        </p:spPr>
        <p:txBody>
          <a:bodyPr/>
          <a:lstStyle/>
          <a:p>
            <a:r>
              <a:rPr lang="en-US" dirty="0" smtClean="0"/>
              <a:t>VCS</a:t>
            </a:r>
            <a:r>
              <a:rPr lang="en-US" dirty="0" smtClean="0"/>
              <a:t>: </a:t>
            </a:r>
            <a:r>
              <a:rPr lang="en-US" dirty="0" smtClean="0"/>
              <a:t>Adding New </a:t>
            </a:r>
            <a:r>
              <a:rPr lang="en-US" dirty="0"/>
              <a:t>F</a:t>
            </a:r>
            <a:r>
              <a:rPr lang="en-US" dirty="0" smtClean="0"/>
              <a:t>ile to 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1752600"/>
            <a:ext cx="2362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3733800" y="2531484"/>
            <a:ext cx="304800" cy="228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4191000" y="2531484"/>
            <a:ext cx="304800" cy="228600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4617436" y="2531484"/>
            <a:ext cx="304800" cy="228600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868953"/>
            <a:ext cx="1676400" cy="1388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9446" y="4970068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Laptop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838200" y="5494842"/>
            <a:ext cx="216310" cy="17356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>
            <a:off x="1295400" y="5494842"/>
            <a:ext cx="216310" cy="173561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ingle Corner Rectangle 13"/>
          <p:cNvSpPr/>
          <p:nvPr/>
        </p:nvSpPr>
        <p:spPr>
          <a:xfrm>
            <a:off x="1721836" y="5494842"/>
            <a:ext cx="216310" cy="173561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2800" y="4800600"/>
            <a:ext cx="1676400" cy="1388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18204" y="4895088"/>
            <a:ext cx="90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VM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3581400" y="5426489"/>
            <a:ext cx="216310" cy="17356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>
            <a:off x="4038600" y="5426489"/>
            <a:ext cx="216310" cy="173561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53200" y="4776462"/>
            <a:ext cx="1676400" cy="1388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72300" y="485266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Desktop</a:t>
            </a:r>
            <a:endParaRPr lang="en-US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6781800" y="5402351"/>
            <a:ext cx="216310" cy="17356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22"/>
          <p:cNvSpPr/>
          <p:nvPr/>
        </p:nvSpPr>
        <p:spPr>
          <a:xfrm>
            <a:off x="7239000" y="5402351"/>
            <a:ext cx="216310" cy="173561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7800" y="5402351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98690" y="5396640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77680" y="5396640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18570" y="5396640"/>
            <a:ext cx="76200" cy="9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671282" y="3622058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Tell </a:t>
            </a:r>
            <a:r>
              <a:rPr lang="en-US" dirty="0" smtClean="0">
                <a:solidFill>
                  <a:schemeClr val="accent2"/>
                </a:solidFill>
              </a:rPr>
              <a:t>VCS about </a:t>
            </a:r>
            <a:r>
              <a:rPr lang="en-US" dirty="0" smtClean="0">
                <a:solidFill>
                  <a:schemeClr val="accent2"/>
                </a:solidFill>
              </a:rPr>
              <a:t>the new file to track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Commit and push the change to the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257800" y="4418441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498690" y="4412730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77680" y="4412730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8570" y="4412730"/>
            <a:ext cx="76200" cy="92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15" idx="0"/>
            <a:endCxn id="5" idx="2"/>
          </p:cNvCxnSpPr>
          <p:nvPr/>
        </p:nvCxnSpPr>
        <p:spPr>
          <a:xfrm flipV="1">
            <a:off x="4191000" y="3581400"/>
            <a:ext cx="114300" cy="12192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ingle Corner Rectangle 44"/>
          <p:cNvSpPr/>
          <p:nvPr/>
        </p:nvSpPr>
        <p:spPr>
          <a:xfrm>
            <a:off x="4500321" y="5422396"/>
            <a:ext cx="216310" cy="173561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nip Single Corner Rectangle 46"/>
          <p:cNvSpPr/>
          <p:nvPr/>
        </p:nvSpPr>
        <p:spPr>
          <a:xfrm>
            <a:off x="7704883" y="5405316"/>
            <a:ext cx="216310" cy="173561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44172" y="6302983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Locally added new file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800" y="5252930"/>
            <a:ext cx="1524000" cy="61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409335" y="5280111"/>
            <a:ext cx="1524000" cy="61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642305" y="5228678"/>
            <a:ext cx="1524000" cy="61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nip Single Corner Rectangle 52"/>
          <p:cNvSpPr/>
          <p:nvPr/>
        </p:nvSpPr>
        <p:spPr>
          <a:xfrm>
            <a:off x="4038600" y="5670228"/>
            <a:ext cx="216310" cy="173561"/>
          </a:xfrm>
          <a:prstGeom prst="snip1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nip Single Corner Rectangle 43"/>
          <p:cNvSpPr/>
          <p:nvPr/>
        </p:nvSpPr>
        <p:spPr>
          <a:xfrm>
            <a:off x="4174244" y="2976242"/>
            <a:ext cx="335563" cy="246198"/>
          </a:xfrm>
          <a:prstGeom prst="snip1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89878" y="1755648"/>
            <a:ext cx="222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/>
              <a:t>Side (remote)</a:t>
            </a:r>
            <a:endParaRPr lang="en-US" dirty="0" smtClean="0"/>
          </a:p>
          <a:p>
            <a:pPr algn="ctr"/>
            <a:r>
              <a:rPr lang="en-US" dirty="0" smtClean="0"/>
              <a:t>e.g.,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1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GIT: Adding New File to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track a new file: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mp0/test.txt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Then the tracked files becomes like any other tracked file that has changed, so you can use the commands you already know to check the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dirty="0" smtClean="0"/>
              <a:t> of, to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 smtClean="0"/>
              <a:t>, or to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 smtClean="0"/>
              <a:t> your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 Lot!) More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</a:p>
          <a:p>
            <a:r>
              <a:rPr lang="en-US" dirty="0" smtClean="0"/>
              <a:t>Pro GIT: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git-scm.com/book/en/v2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E072405F-73AA-42B7-BE53-646DA774C5B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Version control workflow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8231886" cy="4351338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Repo</a:t>
            </a:r>
            <a:r>
              <a:rPr lang="en-US" altLang="en-US" dirty="0"/>
              <a:t>sitory - contains complete history</a:t>
            </a:r>
          </a:p>
          <a:p>
            <a:r>
              <a:rPr lang="en-US" altLang="en-US" dirty="0" smtClean="0"/>
              <a:t>Pull (or “checkout”, in SVN terminology) </a:t>
            </a:r>
            <a:r>
              <a:rPr lang="en-US" altLang="en-US" dirty="0"/>
              <a:t>latest version</a:t>
            </a:r>
          </a:p>
          <a:p>
            <a:r>
              <a:rPr lang="en-US" altLang="en-US" dirty="0"/>
              <a:t>Hack, hack, hack, …</a:t>
            </a:r>
          </a:p>
          <a:p>
            <a:r>
              <a:rPr lang="en-US" altLang="en-US" dirty="0" smtClean="0"/>
              <a:t>Push (or “</a:t>
            </a:r>
            <a:r>
              <a:rPr lang="en-US" altLang="en-US" dirty="0" err="1" smtClean="0"/>
              <a:t>checkin</a:t>
            </a:r>
            <a:r>
              <a:rPr lang="en-US" altLang="en-US" dirty="0" smtClean="0"/>
              <a:t>”, in SVN), </a:t>
            </a:r>
            <a:r>
              <a:rPr lang="en-US" altLang="en-US" dirty="0"/>
              <a:t>making a new version</a:t>
            </a:r>
          </a:p>
        </p:txBody>
      </p:sp>
    </p:spTree>
    <p:extLst>
      <p:ext uri="{BB962C8B-B14F-4D97-AF65-F5344CB8AC3E}">
        <p14:creationId xmlns:p14="http://schemas.microsoft.com/office/powerpoint/2010/main" val="26382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E857F979-A3C9-43F6-9073-9BCF56C4EE5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Version </a:t>
            </a:r>
            <a:r>
              <a:rPr lang="en-US" altLang="en-US" dirty="0" smtClean="0"/>
              <a:t>control: parallel work</a:t>
            </a:r>
            <a:endParaRPr lang="en-US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What happens if two people are changing same software at </a:t>
            </a:r>
            <a:r>
              <a:rPr lang="en-US" altLang="en-US" dirty="0" smtClean="0"/>
              <a:t>the same </a:t>
            </a:r>
            <a:r>
              <a:rPr lang="en-US" altLang="en-US" dirty="0"/>
              <a:t>time?</a:t>
            </a:r>
          </a:p>
          <a:p>
            <a:r>
              <a:rPr lang="en-US" altLang="en-US" dirty="0"/>
              <a:t>Jack </a:t>
            </a:r>
            <a:r>
              <a:rPr lang="en-US" altLang="en-US" dirty="0" smtClean="0"/>
              <a:t>pulls V23</a:t>
            </a:r>
            <a:r>
              <a:rPr lang="en-US" altLang="en-US" dirty="0"/>
              <a:t>, changes it, and </a:t>
            </a:r>
            <a:r>
              <a:rPr lang="en-US" altLang="en-US" dirty="0" smtClean="0"/>
              <a:t>pushes</a:t>
            </a:r>
            <a:r>
              <a:rPr lang="en-US" altLang="en-US" dirty="0" smtClean="0"/>
              <a:t> </a:t>
            </a:r>
            <a:r>
              <a:rPr lang="en-US" altLang="en-US" dirty="0"/>
              <a:t>V24</a:t>
            </a:r>
          </a:p>
          <a:p>
            <a:r>
              <a:rPr lang="en-US" altLang="en-US" dirty="0"/>
              <a:t>Jill </a:t>
            </a:r>
            <a:r>
              <a:rPr lang="en-US" altLang="en-US" dirty="0" smtClean="0"/>
              <a:t>also pulls</a:t>
            </a:r>
            <a:r>
              <a:rPr lang="en-US" altLang="en-US" dirty="0" smtClean="0"/>
              <a:t> </a:t>
            </a:r>
            <a:r>
              <a:rPr lang="en-US" altLang="en-US" dirty="0"/>
              <a:t>V23, changes it, and </a:t>
            </a:r>
            <a:r>
              <a:rPr lang="en-US" altLang="en-US" dirty="0" smtClean="0"/>
              <a:t>pushes</a:t>
            </a:r>
            <a:r>
              <a:rPr lang="en-US" altLang="en-US" dirty="0" smtClean="0"/>
              <a:t> </a:t>
            </a:r>
            <a:r>
              <a:rPr lang="en-US" alt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214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8361AB2A-8C2F-4DCE-B329-487AE3C4F9F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Version </a:t>
            </a:r>
            <a:r>
              <a:rPr lang="en-US" altLang="en-US" dirty="0" smtClean="0"/>
              <a:t>control: parallel work</a:t>
            </a:r>
            <a:endParaRPr lang="en-US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What happens if two people are changing same software at same time?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 solution (locking): Impossible!  First person must </a:t>
            </a:r>
            <a:r>
              <a:rPr lang="en-US" altLang="en-US" i="1" dirty="0"/>
              <a:t>lock</a:t>
            </a:r>
            <a:r>
              <a:rPr lang="en-US" altLang="en-US" dirty="0"/>
              <a:t> software before making changes.  Second person must wait </a:t>
            </a:r>
            <a:r>
              <a:rPr lang="en-US" altLang="en-US" dirty="0" smtClean="0"/>
              <a:t>until </a:t>
            </a:r>
            <a:r>
              <a:rPr lang="en-US" altLang="en-US" dirty="0"/>
              <a:t>lock is released.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Another solution (merging): The second person to check in the software must </a:t>
            </a:r>
            <a:r>
              <a:rPr lang="en-US" altLang="en-US" i="1" dirty="0"/>
              <a:t>merge</a:t>
            </a:r>
            <a:r>
              <a:rPr lang="en-US" altLang="en-US" dirty="0"/>
              <a:t> the changes</a:t>
            </a:r>
            <a:r>
              <a:rPr lang="en-US" altLang="en-US" dirty="0" smtClean="0"/>
              <a:t>. Automatic merging works most of the time (but can silently introduce bugs).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03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85B7C1BE-D186-4DB4-B241-685524021F4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Version </a:t>
            </a:r>
            <a:r>
              <a:rPr lang="en-US" altLang="en-US" dirty="0" smtClean="0"/>
              <a:t>control: no locking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Locking is bad because it forces you to wait when you want to get work done</a:t>
            </a:r>
          </a:p>
          <a:p>
            <a:endParaRPr lang="en-US" altLang="en-US"/>
          </a:p>
          <a:p>
            <a:r>
              <a:rPr lang="en-US" altLang="en-US"/>
              <a:t>“John has locked ELFReader.java, but he is on vacation.  Can you break the lock?”</a:t>
            </a:r>
          </a:p>
        </p:txBody>
      </p:sp>
    </p:spTree>
    <p:extLst>
      <p:ext uri="{BB962C8B-B14F-4D97-AF65-F5344CB8AC3E}">
        <p14:creationId xmlns:p14="http://schemas.microsoft.com/office/powerpoint/2010/main" val="12558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EEE82D29-60F0-426C-8220-733AE1899F2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Version </a:t>
            </a:r>
            <a:r>
              <a:rPr lang="en-US" altLang="en-US" dirty="0" smtClean="0"/>
              <a:t>control: merging risk</a:t>
            </a:r>
            <a:endParaRPr lang="en-US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824103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Merging </a:t>
            </a:r>
            <a:r>
              <a:rPr lang="en-US" altLang="en-US" dirty="0" smtClean="0"/>
              <a:t>can </a:t>
            </a:r>
            <a:r>
              <a:rPr lang="en-US" altLang="en-US" dirty="0" smtClean="0"/>
              <a:t>sometimes produce </a:t>
            </a:r>
            <a:r>
              <a:rPr lang="en-US" altLang="en-US" dirty="0"/>
              <a:t>errors</a:t>
            </a:r>
          </a:p>
          <a:p>
            <a:pPr marL="0" indent="0">
              <a:buNone/>
            </a:pPr>
            <a:r>
              <a:rPr lang="en-US" altLang="en-US" dirty="0"/>
              <a:t>1) Two people change </a:t>
            </a:r>
            <a:r>
              <a:rPr lang="en-US" altLang="en-US" dirty="0" smtClean="0"/>
              <a:t>the same </a:t>
            </a:r>
            <a:r>
              <a:rPr lang="en-US" altLang="en-US" dirty="0"/>
              <a:t>line.  System will force the one merging the changes to perform the merge manually.</a:t>
            </a:r>
          </a:p>
          <a:p>
            <a:pPr marL="0" indent="0">
              <a:buNone/>
            </a:pPr>
            <a:r>
              <a:rPr lang="en-US" altLang="en-US" dirty="0"/>
              <a:t>2) Changes don’t seem to conflict, but merging </a:t>
            </a:r>
            <a:r>
              <a:rPr lang="en-US" altLang="en-US" dirty="0" smtClean="0"/>
              <a:t>may still cause </a:t>
            </a:r>
            <a:r>
              <a:rPr lang="en-US" altLang="en-US" dirty="0"/>
              <a:t>a </a:t>
            </a:r>
            <a:r>
              <a:rPr lang="en-US" altLang="en-US" dirty="0" smtClean="0"/>
              <a:t>bug, which may or may not be easy to catch.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5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438F-1A0A-45A6-ADA6-06FFC7E7866E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83464"/>
            <a:ext cx="5153152" cy="1143000"/>
          </a:xfrm>
        </p:spPr>
        <p:txBody>
          <a:bodyPr/>
          <a:lstStyle/>
          <a:p>
            <a:r>
              <a:rPr lang="en-US" altLang="en-US" dirty="0"/>
              <a:t>Golden rule of </a:t>
            </a:r>
            <a:r>
              <a:rPr lang="en-US" altLang="en-US" dirty="0" smtClean="0"/>
              <a:t>VCS</a:t>
            </a:r>
            <a:endParaRPr lang="en-US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882" y="1592898"/>
            <a:ext cx="8835390" cy="4351338"/>
          </a:xfrm>
        </p:spPr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Commit and push frequently!</a:t>
            </a:r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/>
              <a:t>The longer you have code </a:t>
            </a:r>
            <a:r>
              <a:rPr lang="en-US" altLang="en-US" dirty="0" smtClean="0"/>
              <a:t>uncommitted/</a:t>
            </a:r>
            <a:r>
              <a:rPr lang="en-US" altLang="en-US" dirty="0" err="1" smtClean="0"/>
              <a:t>unpushed</a:t>
            </a:r>
            <a:endParaRPr lang="en-US" altLang="en-US" dirty="0"/>
          </a:p>
          <a:p>
            <a:pPr lvl="1"/>
            <a:r>
              <a:rPr lang="en-US" altLang="en-US" dirty="0"/>
              <a:t>The more you interfere with </a:t>
            </a:r>
            <a:r>
              <a:rPr lang="en-US" altLang="en-US" dirty="0" smtClean="0"/>
              <a:t>others</a:t>
            </a:r>
            <a:endParaRPr lang="en-US" altLang="en-US" dirty="0"/>
          </a:p>
          <a:p>
            <a:pPr lvl="1"/>
            <a:r>
              <a:rPr lang="en-US" altLang="en-US" dirty="0"/>
              <a:t>The harder it is to merge </a:t>
            </a:r>
            <a:r>
              <a:rPr lang="en-US" altLang="en-US" dirty="0" smtClean="0"/>
              <a:t>later</a:t>
            </a:r>
            <a:endParaRPr lang="en-US" altLang="en-US" dirty="0"/>
          </a:p>
          <a:p>
            <a:r>
              <a:rPr lang="en-US" altLang="en-US" dirty="0"/>
              <a:t>Break work into small steps.  Finish each step the same day you start </a:t>
            </a:r>
            <a:r>
              <a:rPr lang="en-US" altLang="en-US" dirty="0" smtClean="0"/>
              <a:t>it, commit, push.</a:t>
            </a:r>
            <a:endParaRPr lang="en-US" altLang="en-US" dirty="0"/>
          </a:p>
        </p:txBody>
      </p:sp>
      <p:pic>
        <p:nvPicPr>
          <p:cNvPr id="1026" name="Picture 2" descr="Image result for in case of fire: git commit, git push, leave buil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95" y="3901091"/>
            <a:ext cx="3179150" cy="245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time: Why and What is 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3428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Reminder: Purpose of </a:t>
            </a:r>
            <a:r>
              <a:rPr lang="en-US" dirty="0" smtClean="0"/>
              <a:t>course</a:t>
            </a:r>
          </a:p>
          <a:p>
            <a:pPr lvl="1"/>
            <a:r>
              <a:rPr lang="en-US" dirty="0"/>
              <a:t>Be able </a:t>
            </a:r>
            <a:r>
              <a:rPr lang="en-US" dirty="0" smtClean="0"/>
              <a:t>to join a software </a:t>
            </a:r>
            <a:r>
              <a:rPr lang="en-US" dirty="0"/>
              <a:t>project </a:t>
            </a:r>
            <a:r>
              <a:rPr lang="en-US" dirty="0" smtClean="0"/>
              <a:t>and </a:t>
            </a:r>
            <a:r>
              <a:rPr lang="en-US" dirty="0"/>
              <a:t>follow their process</a:t>
            </a:r>
          </a:p>
          <a:p>
            <a:pPr lvl="1"/>
            <a:r>
              <a:rPr lang="en-US" dirty="0"/>
              <a:t>Learn a particular process (XP</a:t>
            </a:r>
            <a:r>
              <a:rPr lang="en-US" dirty="0" smtClean="0"/>
              <a:t>), steps </a:t>
            </a:r>
            <a:r>
              <a:rPr lang="en-US" dirty="0"/>
              <a:t>common to most </a:t>
            </a:r>
            <a:r>
              <a:rPr lang="en-US" dirty="0" smtClean="0"/>
              <a:t>processes (SCM, </a:t>
            </a:r>
            <a:r>
              <a:rPr lang="en-US" dirty="0"/>
              <a:t>testing, metrics, </a:t>
            </a:r>
            <a:r>
              <a:rPr lang="en-US" dirty="0" smtClean="0"/>
              <a:t>docs, refactoring, …)</a:t>
            </a:r>
            <a:endParaRPr lang="en-US" dirty="0"/>
          </a:p>
          <a:p>
            <a:pPr lvl="1"/>
            <a:r>
              <a:rPr lang="en-US" dirty="0"/>
              <a:t>Learn how to </a:t>
            </a:r>
            <a:r>
              <a:rPr lang="en-US" dirty="0" smtClean="0"/>
              <a:t>follow/change/improve </a:t>
            </a:r>
            <a:r>
              <a:rPr lang="en-US" dirty="0"/>
              <a:t>a process</a:t>
            </a:r>
          </a:p>
          <a:p>
            <a:r>
              <a:rPr lang="en-US" dirty="0" smtClean="0"/>
              <a:t>Many projects fit; each CS427 iteration picks one</a:t>
            </a:r>
          </a:p>
          <a:p>
            <a:r>
              <a:rPr lang="en-US" dirty="0" smtClean="0"/>
              <a:t>K (</a:t>
            </a:r>
            <a:r>
              <a:rPr lang="en-US" dirty="0" smtClean="0">
                <a:hlinkClick r:id="rId2"/>
              </a:rPr>
              <a:t>www.kframework.org</a:t>
            </a:r>
            <a:r>
              <a:rPr lang="en-US" dirty="0" smtClean="0"/>
              <a:t>) – developed at UIUC</a:t>
            </a:r>
          </a:p>
          <a:p>
            <a:pPr lvl="1"/>
            <a:r>
              <a:rPr lang="en-US" dirty="0" smtClean="0"/>
              <a:t>Framework/meta-language </a:t>
            </a:r>
            <a:r>
              <a:rPr lang="en-US" dirty="0"/>
              <a:t>for </a:t>
            </a:r>
            <a:r>
              <a:rPr lang="en-US" dirty="0" smtClean="0"/>
              <a:t>defining/designing/implementing </a:t>
            </a:r>
            <a:r>
              <a:rPr lang="en-US" dirty="0"/>
              <a:t>programming languages and analysis tools for them</a:t>
            </a:r>
          </a:p>
          <a:p>
            <a:pPr lvl="1"/>
            <a:r>
              <a:rPr lang="en-US" dirty="0" smtClean="0"/>
              <a:t>Complex enough to give realistic SE experience</a:t>
            </a:r>
            <a:endParaRPr lang="en-US" dirty="0"/>
          </a:p>
          <a:p>
            <a:pPr lvl="1"/>
            <a:r>
              <a:rPr lang="en-US" dirty="0" smtClean="0"/>
              <a:t>Open source: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github.com/kframework/k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K should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08" y="1988587"/>
            <a:ext cx="808078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is the first time we use the K codebase in teaching, so the honest answer is “don’t know yet”</a:t>
            </a:r>
          </a:p>
          <a:p>
            <a:r>
              <a:rPr lang="en-US" dirty="0" smtClean="0"/>
              <a:t>But: you will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be punished if you do not understand K, nor if you do not like it</a:t>
            </a:r>
          </a:p>
          <a:p>
            <a:pPr lvl="1"/>
            <a:r>
              <a:rPr lang="en-US" dirty="0" smtClean="0"/>
              <a:t>K itself not included in exams</a:t>
            </a:r>
          </a:p>
          <a:p>
            <a:pPr lvl="1"/>
            <a:r>
              <a:rPr lang="en-US" dirty="0" smtClean="0"/>
              <a:t>However, you need to know enough K to understand when you’ve done your MP or project right; we’ll make sure that is always crystal clear, same like in MP0</a:t>
            </a:r>
          </a:p>
          <a:p>
            <a:r>
              <a:rPr lang="en-US" dirty="0" smtClean="0"/>
              <a:t>Nevertheless, if you like K then you are welcome to contribute (get extra-credit) and even join K team (!)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Bug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Exercise:</a:t>
            </a:r>
            <a:br>
              <a:rPr lang="en-US" dirty="0" smtClean="0"/>
            </a:br>
            <a:r>
              <a:rPr lang="en-US" sz="3600" dirty="0" smtClean="0"/>
              <a:t>Bug/Issue Reporting on K or other systems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into pair, discuss</a:t>
            </a:r>
          </a:p>
          <a:p>
            <a:pPr lvl="1"/>
            <a:r>
              <a:rPr lang="en-US" dirty="0"/>
              <a:t>What problems did you face in deploying/running the </a:t>
            </a:r>
            <a:r>
              <a:rPr lang="en-US" dirty="0" smtClean="0"/>
              <a:t>K system </a:t>
            </a:r>
            <a:r>
              <a:rPr lang="en-US" dirty="0"/>
              <a:t>or any other system?</a:t>
            </a:r>
          </a:p>
          <a:p>
            <a:pPr lvl="1"/>
            <a:r>
              <a:rPr lang="en-US" dirty="0"/>
              <a:t>How did you address the problems?</a:t>
            </a:r>
          </a:p>
          <a:p>
            <a:pPr lvl="1"/>
            <a:r>
              <a:rPr lang="en-US" dirty="0"/>
              <a:t>If you seek help from others </a:t>
            </a:r>
            <a:r>
              <a:rPr lang="en-US" dirty="0" smtClean="0"/>
              <a:t>(TA</a:t>
            </a:r>
            <a:r>
              <a:rPr lang="en-US" dirty="0"/>
              <a:t>, instructor, </a:t>
            </a:r>
            <a:r>
              <a:rPr lang="en-US" dirty="0" smtClean="0"/>
              <a:t>peer students, K developers, etc.), </a:t>
            </a:r>
            <a:r>
              <a:rPr lang="en-US" dirty="0"/>
              <a:t>what did you do before reporting the problems and how did you report </a:t>
            </a:r>
            <a:r>
              <a:rPr lang="en-US" dirty="0" smtClean="0"/>
              <a:t>them?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in Bug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it again</a:t>
            </a:r>
          </a:p>
          <a:p>
            <a:r>
              <a:rPr lang="en-US" dirty="0" smtClean="0"/>
              <a:t>Isolate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it differently</a:t>
            </a:r>
          </a:p>
          <a:p>
            <a:r>
              <a:rPr lang="en-US" dirty="0" smtClean="0"/>
              <a:t>Generalize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it </a:t>
            </a:r>
            <a:r>
              <a:rPr lang="en-US" dirty="0" smtClean="0"/>
              <a:t>elsewhere</a:t>
            </a: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101929" y="5891579"/>
            <a:ext cx="88972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Additional reading (linked to on Wiki page, too):</a:t>
            </a: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www.cmcrossroads.com/sites/default/files/article/file/2012/XDD3655filelistfilename1_0.pdf</a:t>
            </a:r>
            <a:endParaRPr lang="en-US" sz="1600" dirty="0" smtClean="0"/>
          </a:p>
          <a:p>
            <a:r>
              <a:rPr lang="en-US" altLang="en-US" sz="1600" dirty="0"/>
              <a:t>©Rex </a:t>
            </a:r>
            <a:r>
              <a:rPr lang="en-US" altLang="en-US" sz="1600" dirty="0" smtClean="0"/>
              <a:t>Black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45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Reproduce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78598" y="1762254"/>
            <a:ext cx="7736752" cy="4351338"/>
          </a:xfrm>
        </p:spPr>
        <p:txBody>
          <a:bodyPr/>
          <a:lstStyle/>
          <a:p>
            <a:r>
              <a:rPr lang="en-US" altLang="en-US" dirty="0" smtClean="0"/>
              <a:t>Always check reproducibility of the failure as part of writing bug report</a:t>
            </a:r>
          </a:p>
          <a:p>
            <a:pPr lvl="1"/>
            <a:r>
              <a:rPr lang="en-US" altLang="en-US" sz="2400" dirty="0" smtClean="0"/>
              <a:t>Three times is a good rule of thumb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Document a crisp sequence of actions that will reproduce the failure</a:t>
            </a:r>
          </a:p>
          <a:p>
            <a:pPr lvl="1"/>
            <a:r>
              <a:rPr lang="en-US" altLang="en-US" dirty="0" smtClean="0"/>
              <a:t>For some systems (like K), you may need to include information about the platform, too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28600" y="6477000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©</a:t>
            </a:r>
            <a:r>
              <a:rPr lang="en-US" altLang="en-US" sz="1200" dirty="0"/>
              <a:t>Rex Black</a:t>
            </a:r>
          </a:p>
        </p:txBody>
      </p:sp>
    </p:spTree>
    <p:extLst>
      <p:ext uri="{BB962C8B-B14F-4D97-AF65-F5344CB8AC3E}">
        <p14:creationId xmlns:p14="http://schemas.microsoft.com/office/powerpoint/2010/main" val="3203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2079</Words>
  <Application>Microsoft Office PowerPoint</Application>
  <PresentationFormat>On-screen Show (4:3)</PresentationFormat>
  <Paragraphs>321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Monotype Sorts</vt:lpstr>
      <vt:lpstr>Office Theme</vt:lpstr>
      <vt:lpstr>CS427: Software Engineering I</vt:lpstr>
      <vt:lpstr>Today’s goals</vt:lpstr>
      <vt:lpstr>Course Logistics</vt:lpstr>
      <vt:lpstr>Last time: Why and What is K?</vt:lpstr>
      <vt:lpstr>How much K should I learn?</vt:lpstr>
      <vt:lpstr>Bug Reporting</vt:lpstr>
      <vt:lpstr>Group Exercise: Bug/Issue Reporting on K or other systems</vt:lpstr>
      <vt:lpstr>Key Elements in Bug Reporting</vt:lpstr>
      <vt:lpstr>Reproduce </vt:lpstr>
      <vt:lpstr>Reproduce – Example</vt:lpstr>
      <vt:lpstr>Isolate </vt:lpstr>
      <vt:lpstr>Isolate – Example</vt:lpstr>
      <vt:lpstr>Generalize </vt:lpstr>
      <vt:lpstr>Generalize – Example</vt:lpstr>
      <vt:lpstr>Terminology: Mistake, Fault, Failure</vt:lpstr>
      <vt:lpstr>Software Configuration Management (SCM)</vt:lpstr>
      <vt:lpstr>SCM</vt:lpstr>
      <vt:lpstr>SCM</vt:lpstr>
      <vt:lpstr>PowerPoint Presentation</vt:lpstr>
      <vt:lpstr>The Good Old Way</vt:lpstr>
      <vt:lpstr>The Good Old Way</vt:lpstr>
      <vt:lpstr>PowerPoint Presentation</vt:lpstr>
      <vt:lpstr>VCS: What and Why?</vt:lpstr>
      <vt:lpstr>VCS: Creating/Cloning a Local Copy of Remote Repository</vt:lpstr>
      <vt:lpstr>GIT: Creating/Cloning a Local Copy of Remote Repository</vt:lpstr>
      <vt:lpstr>VCS: Commit/Push Local Changes</vt:lpstr>
      <vt:lpstr>GIT: Commit/Push Local Changes</vt:lpstr>
      <vt:lpstr>VCS: Updating Other Local Copies</vt:lpstr>
      <vt:lpstr>GIT: Updating Other Local Copies</vt:lpstr>
      <vt:lpstr>VCS: Adding New File to Track</vt:lpstr>
      <vt:lpstr>GIT: Adding New File to Track</vt:lpstr>
      <vt:lpstr>(A Lot!) More Commands</vt:lpstr>
      <vt:lpstr>Version control workflow</vt:lpstr>
      <vt:lpstr>Version control: parallel work</vt:lpstr>
      <vt:lpstr>Version control: parallel work</vt:lpstr>
      <vt:lpstr>Version control: no locking</vt:lpstr>
      <vt:lpstr>Version control: merging risk</vt:lpstr>
      <vt:lpstr>Golden rule of VCS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CS427: Software Engineering I</dc:title>
  <dc:creator>Rosu, Grigore</dc:creator>
  <cp:lastModifiedBy>Rosu, Grigore</cp:lastModifiedBy>
  <cp:revision>175</cp:revision>
  <dcterms:created xsi:type="dcterms:W3CDTF">2016-08-25T15:30:37Z</dcterms:created>
  <dcterms:modified xsi:type="dcterms:W3CDTF">2016-08-31T16:21:05Z</dcterms:modified>
</cp:coreProperties>
</file>