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96" r:id="rId5"/>
    <p:sldId id="297" r:id="rId6"/>
    <p:sldId id="298" r:id="rId7"/>
    <p:sldId id="300" r:id="rId8"/>
    <p:sldId id="301" r:id="rId9"/>
    <p:sldId id="302" r:id="rId10"/>
    <p:sldId id="33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33" r:id="rId33"/>
    <p:sldId id="33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31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FDEC5-90C2-4027-87BC-79AEBD4B9044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28E2-C263-49C3-8528-7CAE25AE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28E2-C263-49C3-8528-7CAE25AEFD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31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10A289-029E-49A2-A8FD-9CF8E7A2C2A6}" type="slidenum">
              <a:rPr lang="en-US" altLang="en-US" sz="1100" b="0"/>
              <a:pPr/>
              <a:t>18</a:t>
            </a:fld>
            <a:endParaRPr lang="en-US" altLang="en-US" sz="1100" b="0"/>
          </a:p>
        </p:txBody>
      </p:sp>
    </p:spTree>
    <p:extLst>
      <p:ext uri="{BB962C8B-B14F-4D97-AF65-F5344CB8AC3E}">
        <p14:creationId xmlns:p14="http://schemas.microsoft.com/office/powerpoint/2010/main" val="425356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17,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Errors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FF5E9D-5836-419F-BE74-D349427E2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2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7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0884E-96A5-4261-957E-80FA9F299B0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ADAF-66A6-4FCE-83D0-A14877D81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#fall2016/cs427" TargetMode="External"/><Relationship Id="rId2" Type="http://schemas.openxmlformats.org/officeDocument/2006/relationships/hyperlink" Target="http://wiki.cites.illinois.edu/wiki/display/cs427fa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ass2g.illinois.edu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CS427: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Software Engineering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2283"/>
            <a:ext cx="6858000" cy="1241822"/>
          </a:xfrm>
        </p:spPr>
        <p:txBody>
          <a:bodyPr>
            <a:normAutofit/>
          </a:bodyPr>
          <a:lstStyle/>
          <a:p>
            <a:pPr lvl="0"/>
            <a:r>
              <a:rPr lang="en-US" sz="3300" dirty="0"/>
              <a:t>Grigore </a:t>
            </a:r>
            <a:r>
              <a:rPr lang="en-US" sz="3300" dirty="0" err="1"/>
              <a:t>Rosu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5330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Maven (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altLang="en-US" dirty="0" smtClean="0"/>
              <a:t>) DEMO</a:t>
            </a:r>
            <a:endParaRPr lang="en-US" alt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357818"/>
            <a:ext cx="6858000" cy="568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 smtClean="0"/>
              <a:t>Let’s  </a:t>
            </a:r>
            <a:r>
              <a:rPr lang="en-US" altLang="en-US" dirty="0" smtClean="0"/>
              <a:t>try to build manually and then automate </a:t>
            </a:r>
            <a:r>
              <a:rPr lang="en-US" altLang="en-US" dirty="0" smtClean="0"/>
              <a:t>it</a:t>
            </a: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A170-FF47-4544-BE61-92171E87EBF6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2366-2186-4C06-8BE9-9E9DE135B6E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72" y="1"/>
            <a:ext cx="7886700" cy="697120"/>
          </a:xfrm>
        </p:spPr>
        <p:txBody>
          <a:bodyPr/>
          <a:lstStyle/>
          <a:p>
            <a:pPr algn="ctr"/>
            <a:r>
              <a:rPr lang="en-US" altLang="en-US" dirty="0" smtClean="0"/>
              <a:t>Maven </a:t>
            </a:r>
            <a:r>
              <a:rPr lang="en-US" altLang="en-US" dirty="0"/>
              <a:t>snippet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697121"/>
            <a:ext cx="8134538" cy="609297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&lt;project 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="http://maven.apache.org/POM/4.0.0" 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http://maven.apache.org/maven-v4_0_0.xsd"&gt;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&gt;cs427&lt;/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&lt;version&gt;1.0-SNAPSHOT&lt;/version&gt;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&lt;dependencies&gt;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&lt;version&gt;4.12&lt;/version&gt;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&lt;scope&gt;test&lt;/scope&gt;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&lt;/dependencies&gt;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&lt;build&gt;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&lt;plugins&gt;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&lt;plugin&gt;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org.apache.maven.plugins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&gt;maven-compiler-plugin&lt;/</a:t>
            </a:r>
            <a:r>
              <a:rPr lang="en-US" sz="1600" dirty="0" err="1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&lt;/plugin&gt;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&lt;/plugins&gt;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&lt;/build&gt;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3C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Daily build and smoke test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Ways to break the build process</a:t>
            </a:r>
          </a:p>
          <a:p>
            <a:pPr lvl="1"/>
            <a:r>
              <a:rPr lang="en-US" altLang="en-US"/>
              <a:t>Check in bad code</a:t>
            </a:r>
          </a:p>
          <a:p>
            <a:pPr lvl="1"/>
            <a:r>
              <a:rPr lang="en-US" altLang="en-US"/>
              <a:t>Forget to include file in makefile</a:t>
            </a:r>
          </a:p>
          <a:p>
            <a:pPr lvl="1"/>
            <a:r>
              <a:rPr lang="en-US" altLang="en-US"/>
              <a:t>Move a library</a:t>
            </a:r>
          </a:p>
          <a:p>
            <a:r>
              <a:rPr lang="en-US" altLang="en-US"/>
              <a:t>Every day (night) build the latest version of product and run simple test suite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112A-7DE6-4DE4-A24E-E22956F1DEAF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4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Developer issues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Private Workspace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Prevent integration issues from distracting you, and from your changes causing others problems, by developing in a Private Workspace.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Private System Build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Avoid breaking the build by doing a Private System Build before committing changes to the Repository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51D3-89E5-4359-B4D8-F903A6FB1B8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9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and JUnit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test and what are major terminologies in testing?</a:t>
            </a:r>
          </a:p>
          <a:p>
            <a:r>
              <a:rPr lang="en-US" dirty="0" smtClean="0"/>
              <a:t>How to use JUnit to write unit tests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test?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Improve quality </a:t>
            </a:r>
            <a:r>
              <a:rPr lang="en-US" altLang="en-US" dirty="0" smtClean="0"/>
              <a:t>– find </a:t>
            </a:r>
            <a:r>
              <a:rPr lang="en-US" altLang="en-US" dirty="0" smtClean="0"/>
              <a:t>faults</a:t>
            </a:r>
            <a:endParaRPr lang="en-US" altLang="en-US" dirty="0"/>
          </a:p>
          <a:p>
            <a:r>
              <a:rPr lang="en-US" altLang="en-US" dirty="0"/>
              <a:t>Measure quality</a:t>
            </a:r>
          </a:p>
          <a:p>
            <a:pPr lvl="1"/>
            <a:r>
              <a:rPr lang="en-US" altLang="en-US" dirty="0"/>
              <a:t>Prove there are no </a:t>
            </a:r>
            <a:r>
              <a:rPr lang="en-US" altLang="en-US" dirty="0" smtClean="0"/>
              <a:t>faults? (Is it possible?)</a:t>
            </a:r>
            <a:endParaRPr lang="en-US" altLang="en-US" dirty="0"/>
          </a:p>
          <a:p>
            <a:pPr lvl="1"/>
            <a:r>
              <a:rPr lang="en-US" altLang="en-US" dirty="0"/>
              <a:t>Determine if software is ready to be released</a:t>
            </a:r>
          </a:p>
          <a:p>
            <a:pPr lvl="1"/>
            <a:r>
              <a:rPr lang="en-US" altLang="en-US" dirty="0"/>
              <a:t>Determine what to work on</a:t>
            </a:r>
          </a:p>
          <a:p>
            <a:pPr lvl="1"/>
            <a:r>
              <a:rPr lang="en-US" altLang="en-US" dirty="0"/>
              <a:t>See if you made a mistake</a:t>
            </a:r>
          </a:p>
          <a:p>
            <a:r>
              <a:rPr lang="en-US" altLang="en-US" dirty="0"/>
              <a:t>Learn the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7D05-EA4D-4BED-9CD0-DA8C78CDBD54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8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5E30-DB46-4C08-B0B2-3EEFCA9FE49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test?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Run program with known </a:t>
            </a:r>
            <a:r>
              <a:rPr lang="en-US" altLang="en-US" dirty="0" smtClean="0"/>
              <a:t>inputs (test inputs/data), check results (w/ test oracles)</a:t>
            </a:r>
            <a:endParaRPr lang="en-US" altLang="en-US" dirty="0"/>
          </a:p>
          <a:p>
            <a:pPr lvl="1"/>
            <a:r>
              <a:rPr lang="en-US" altLang="en-US" dirty="0" smtClean="0"/>
              <a:t>Tests pass </a:t>
            </a:r>
            <a:r>
              <a:rPr lang="en-US" altLang="en-US" dirty="0"/>
              <a:t>or </a:t>
            </a:r>
            <a:r>
              <a:rPr lang="en-US" altLang="en-US" dirty="0" smtClean="0"/>
              <a:t>fail</a:t>
            </a:r>
            <a:endParaRPr lang="en-US" altLang="en-US" dirty="0"/>
          </a:p>
          <a:p>
            <a:r>
              <a:rPr lang="en-US" altLang="en-US" dirty="0"/>
              <a:t>Tests can document </a:t>
            </a:r>
            <a:r>
              <a:rPr lang="en-US" altLang="en-US" dirty="0" smtClean="0"/>
              <a:t>faults</a:t>
            </a:r>
            <a:endParaRPr lang="en-US" altLang="en-US" dirty="0"/>
          </a:p>
          <a:p>
            <a:r>
              <a:rPr lang="en-US" altLang="en-US" dirty="0"/>
              <a:t>Tests can document code</a:t>
            </a:r>
          </a:p>
          <a:p>
            <a:r>
              <a:rPr lang="en-US" altLang="en-US" dirty="0"/>
              <a:t>Some terminology</a:t>
            </a:r>
          </a:p>
          <a:p>
            <a:pPr lvl="1"/>
            <a:r>
              <a:rPr lang="en-US" altLang="en-US" dirty="0" smtClean="0"/>
              <a:t>Mistake, fault, error, failure</a:t>
            </a:r>
            <a:r>
              <a:rPr lang="en-US" altLang="en-US" dirty="0"/>
              <a:t>, </a:t>
            </a:r>
            <a:r>
              <a:rPr lang="en-US" altLang="en-US" dirty="0" smtClean="0"/>
              <a:t>fault</a:t>
            </a:r>
            <a:r>
              <a:rPr lang="en-US" altLang="en-US" dirty="0"/>
              <a:t>, oracle</a:t>
            </a:r>
          </a:p>
        </p:txBody>
      </p:sp>
    </p:spTree>
    <p:extLst>
      <p:ext uri="{BB962C8B-B14F-4D97-AF65-F5344CB8AC3E}">
        <p14:creationId xmlns:p14="http://schemas.microsoft.com/office/powerpoint/2010/main" val="15688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285" y="163514"/>
            <a:ext cx="7613963" cy="82708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Recall: </a:t>
            </a:r>
            <a:r>
              <a:rPr lang="en-US" altLang="en-US" dirty="0" smtClean="0"/>
              <a:t>Mistake</a:t>
            </a:r>
            <a:r>
              <a:rPr lang="en-US" altLang="en-US" dirty="0" smtClean="0"/>
              <a:t>, Fault, Error, Failure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381000" y="1447800"/>
            <a:ext cx="45739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 dirty="0">
                <a:latin typeface="+mn-lt"/>
              </a:rPr>
              <a:t>Programmer makes a </a:t>
            </a:r>
            <a:r>
              <a:rPr lang="en-US" altLang="en-US" sz="2800" b="0" dirty="0">
                <a:solidFill>
                  <a:srgbClr val="C00000"/>
                </a:solidFill>
                <a:latin typeface="+mn-lt"/>
              </a:rPr>
              <a:t>mistake</a:t>
            </a:r>
            <a:r>
              <a:rPr lang="en-US" altLang="en-US" sz="2800" b="0" dirty="0">
                <a:latin typeface="+mn-lt"/>
              </a:rPr>
              <a:t>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4400" y="1981204"/>
            <a:ext cx="6413501" cy="876302"/>
            <a:chOff x="768" y="2016"/>
            <a:chExt cx="4040" cy="552"/>
          </a:xfrm>
        </p:grpSpPr>
        <p:sp>
          <p:nvSpPr>
            <p:cNvPr id="6158" name="Text Box 7"/>
            <p:cNvSpPr txBox="1">
              <a:spLocks noChangeArrowheads="1"/>
            </p:cNvSpPr>
            <p:nvPr/>
          </p:nvSpPr>
          <p:spPr bwMode="auto">
            <a:xfrm>
              <a:off x="768" y="2238"/>
              <a:ext cx="40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0" dirty="0">
                  <a:solidFill>
                    <a:srgbClr val="C00000"/>
                  </a:solidFill>
                  <a:latin typeface="+mn-lt"/>
                </a:rPr>
                <a:t>Fault </a:t>
              </a:r>
              <a:r>
                <a:rPr lang="en-US" altLang="en-US" sz="2800" b="0" dirty="0">
                  <a:latin typeface="+mn-lt"/>
                </a:rPr>
                <a:t>(</a:t>
              </a:r>
              <a:r>
                <a:rPr lang="en-US" altLang="en-US" sz="2800" b="0" dirty="0">
                  <a:solidFill>
                    <a:srgbClr val="C00000"/>
                  </a:solidFill>
                  <a:latin typeface="+mn-lt"/>
                </a:rPr>
                <a:t>defect</a:t>
              </a:r>
              <a:r>
                <a:rPr lang="en-US" altLang="en-US" sz="2800" b="0" dirty="0">
                  <a:latin typeface="+mn-lt"/>
                </a:rPr>
                <a:t>,</a:t>
              </a:r>
              <a:r>
                <a:rPr lang="en-US" altLang="en-US" sz="2800" b="0" dirty="0">
                  <a:solidFill>
                    <a:schemeClr val="tx2"/>
                  </a:solidFill>
                  <a:latin typeface="+mn-lt"/>
                </a:rPr>
                <a:t> </a:t>
              </a:r>
              <a:r>
                <a:rPr lang="en-US" altLang="en-US" sz="2800" b="0" dirty="0">
                  <a:solidFill>
                    <a:srgbClr val="C00000"/>
                  </a:solidFill>
                  <a:latin typeface="+mn-lt"/>
                </a:rPr>
                <a:t>bug</a:t>
              </a:r>
              <a:r>
                <a:rPr lang="en-US" altLang="en-US" sz="2800" b="0" dirty="0">
                  <a:latin typeface="+mn-lt"/>
                </a:rPr>
                <a:t>) appears in the program.</a:t>
              </a:r>
            </a:p>
          </p:txBody>
        </p:sp>
        <p:cxnSp>
          <p:nvCxnSpPr>
            <p:cNvPr id="6159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128" y="2040"/>
              <a:ext cx="240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49263" y="2819403"/>
            <a:ext cx="8074037" cy="1336677"/>
            <a:chOff x="538" y="2544"/>
            <a:chExt cx="5086" cy="842"/>
          </a:xfrm>
        </p:grpSpPr>
        <p:cxnSp>
          <p:nvCxnSpPr>
            <p:cNvPr id="6156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1656" y="2568"/>
              <a:ext cx="240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538" y="2785"/>
              <a:ext cx="508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0" dirty="0">
                  <a:latin typeface="+mn-lt"/>
                </a:rPr>
                <a:t>Fault remains undetected during </a:t>
              </a:r>
              <a:r>
                <a:rPr lang="en-US" altLang="en-US" sz="2800" b="0" dirty="0" smtClean="0">
                  <a:latin typeface="+mn-lt"/>
                </a:rPr>
                <a:t>testing</a:t>
              </a:r>
            </a:p>
            <a:p>
              <a:r>
                <a:rPr lang="en-US" altLang="en-US" sz="2800" b="0" dirty="0">
                  <a:latin typeface="+mn-lt"/>
                </a:rPr>
                <a:t> </a:t>
              </a:r>
              <a:r>
                <a:rPr lang="en-US" altLang="en-US" sz="2800" b="0" dirty="0" smtClean="0">
                  <a:latin typeface="+mn-lt"/>
                </a:rPr>
                <a:t>                                                          </a:t>
              </a:r>
              <a:r>
                <a:rPr lang="en-US" altLang="en-US" sz="2800" b="0" dirty="0" smtClean="0">
                  <a:latin typeface="+mn-lt"/>
                </a:rPr>
                <a:t>(running </a:t>
              </a:r>
              <a:r>
                <a:rPr lang="en-US" altLang="en-US" sz="2800" b="0" dirty="0" smtClean="0">
                  <a:solidFill>
                    <a:srgbClr val="C00000"/>
                  </a:solidFill>
                  <a:latin typeface="+mn-lt"/>
                </a:rPr>
                <a:t>test inputs</a:t>
              </a:r>
              <a:r>
                <a:rPr lang="en-US" altLang="en-US" sz="2800" b="0" dirty="0" smtClean="0">
                  <a:latin typeface="+mn-lt"/>
                </a:rPr>
                <a:t>)</a:t>
              </a:r>
              <a:endParaRPr lang="en-US" altLang="en-US" sz="2800" b="0" dirty="0">
                <a:latin typeface="+mn-lt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65212" y="3676652"/>
            <a:ext cx="7472363" cy="1422401"/>
            <a:chOff x="1219" y="3072"/>
            <a:chExt cx="4707" cy="896"/>
          </a:xfrm>
        </p:grpSpPr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1219" y="3367"/>
              <a:ext cx="4707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b="0" dirty="0">
                  <a:latin typeface="+mn-lt"/>
                </a:rPr>
                <a:t>The program </a:t>
              </a:r>
              <a:r>
                <a:rPr lang="en-US" altLang="en-US" sz="2800" b="0" dirty="0">
                  <a:solidFill>
                    <a:srgbClr val="C00000"/>
                  </a:solidFill>
                  <a:latin typeface="+mn-lt"/>
                </a:rPr>
                <a:t>fails </a:t>
              </a:r>
              <a:r>
                <a:rPr lang="en-US" altLang="en-US" sz="2800" b="0" dirty="0" smtClean="0">
                  <a:latin typeface="+mn-lt"/>
                </a:rPr>
                <a:t>(based on </a:t>
              </a:r>
              <a:r>
                <a:rPr lang="en-US" altLang="en-US" sz="2800" b="0" dirty="0" smtClean="0">
                  <a:solidFill>
                    <a:srgbClr val="C00000"/>
                  </a:solidFill>
                  <a:latin typeface="+mn-lt"/>
                </a:rPr>
                <a:t>test </a:t>
              </a:r>
              <a:r>
                <a:rPr lang="en-US" altLang="en-US" sz="2800" b="0" dirty="0" smtClean="0">
                  <a:solidFill>
                    <a:srgbClr val="C00000"/>
                  </a:solidFill>
                  <a:latin typeface="+mn-lt"/>
                </a:rPr>
                <a:t>oracles</a:t>
              </a:r>
              <a:r>
                <a:rPr lang="en-US" altLang="en-US" sz="2800" b="0" dirty="0" smtClean="0">
                  <a:latin typeface="+mn-lt"/>
                </a:rPr>
                <a:t>)</a:t>
              </a:r>
            </a:p>
            <a:p>
              <a:r>
                <a:rPr lang="en-US" altLang="en-US" sz="2800" b="0" dirty="0" smtClean="0">
                  <a:latin typeface="+mn-lt"/>
                </a:rPr>
                <a:t>       during execution, </a:t>
              </a:r>
              <a:r>
                <a:rPr lang="en-US" altLang="en-US" sz="2800" b="0" dirty="0" smtClean="0">
                  <a:latin typeface="+mn-lt"/>
                </a:rPr>
                <a:t>i.e</a:t>
              </a:r>
              <a:r>
                <a:rPr lang="en-US" altLang="en-US" sz="2800" b="0" dirty="0">
                  <a:latin typeface="+mn-lt"/>
                </a:rPr>
                <a:t>. it behaves unexpectedly.</a:t>
              </a:r>
            </a:p>
          </p:txBody>
        </p:sp>
        <p:cxnSp>
          <p:nvCxnSpPr>
            <p:cNvPr id="6155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1983" y="3096"/>
              <a:ext cx="240" cy="19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2" name="Rounded Rectangle 16"/>
          <p:cNvSpPr>
            <a:spLocks noChangeArrowheads="1"/>
          </p:cNvSpPr>
          <p:nvPr/>
        </p:nvSpPr>
        <p:spPr bwMode="auto">
          <a:xfrm>
            <a:off x="362143" y="3200399"/>
            <a:ext cx="8153400" cy="200534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 dirty="0">
              <a:latin typeface="+mn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4510" y="5341857"/>
            <a:ext cx="9036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0" dirty="0">
                <a:solidFill>
                  <a:srgbClr val="C00000"/>
                </a:solidFill>
                <a:latin typeface="+mn-lt"/>
              </a:rPr>
              <a:t>Error</a:t>
            </a:r>
            <a:r>
              <a:rPr lang="en-US" altLang="en-US" sz="2400" b="0" dirty="0">
                <a:latin typeface="+mn-lt"/>
              </a:rPr>
              <a:t>: difference between computed, observed, or measured value or condition </a:t>
            </a:r>
            <a:r>
              <a:rPr lang="en-US" altLang="en-US" sz="2400" b="0" dirty="0" smtClean="0">
                <a:latin typeface="+mn-lt"/>
              </a:rPr>
              <a:t>and true</a:t>
            </a:r>
            <a:r>
              <a:rPr lang="en-US" altLang="en-US" sz="2400" b="0" dirty="0">
                <a:latin typeface="+mn-lt"/>
              </a:rPr>
              <a:t>, specified, or theoretically correct value or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1" y="6308141"/>
            <a:ext cx="501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does </a:t>
            </a:r>
            <a:r>
              <a:rPr lang="en-US" sz="2400" dirty="0" smtClean="0">
                <a:solidFill>
                  <a:srgbClr val="C00000"/>
                </a:solidFill>
              </a:rPr>
              <a:t>Bug </a:t>
            </a:r>
            <a:r>
              <a:rPr lang="en-US" sz="2400" dirty="0" smtClean="0"/>
              <a:t>mean in “</a:t>
            </a:r>
            <a:r>
              <a:rPr lang="en-US" sz="2400" dirty="0" smtClean="0">
                <a:solidFill>
                  <a:srgbClr val="C00000"/>
                </a:solidFill>
              </a:rPr>
              <a:t>Bug Report</a:t>
            </a:r>
            <a:r>
              <a:rPr lang="en-US" sz="2400" dirty="0" smtClean="0"/>
              <a:t>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919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74" y="289714"/>
            <a:ext cx="7886700" cy="875877"/>
          </a:xfrm>
        </p:spPr>
        <p:txBody>
          <a:bodyPr>
            <a:normAutofit/>
          </a:bodyPr>
          <a:lstStyle/>
          <a:p>
            <a:r>
              <a:rPr lang="en-US" dirty="0" smtClean="0"/>
              <a:t>Where is fault, error, or failure?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4219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Doubling</a:t>
            </a:r>
            <a:r>
              <a:rPr lang="en-US" dirty="0" smtClean="0"/>
              <a:t> the balance and then plus 10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Segoe UI Semibold" panose="020B0702040204020203" pitchFamily="34" charset="0"/>
                <a:cs typeface="Consolas" panose="020B0609020204030204" pitchFamily="49" charset="0"/>
              </a:rPr>
              <a:t>  </a:t>
            </a:r>
            <a:endParaRPr lang="en-US" sz="2600" dirty="0" smtClean="0">
              <a:latin typeface="Segoe UI Semibold" panose="020B07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calAmount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= balance * 3;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 = ret + 10;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ret;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572000"/>
            <a:ext cx="52259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Account a = new Account();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Account.setBalance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amount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(amount ==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4724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test input? Where is test oracle?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Build</a:t>
            </a:r>
            <a:r>
              <a:rPr lang="en-US" dirty="0" smtClean="0"/>
              <a:t>: maven</a:t>
            </a:r>
          </a:p>
          <a:p>
            <a:r>
              <a:rPr lang="en-US" dirty="0" smtClean="0"/>
              <a:t>Introduction to testing and Junit</a:t>
            </a:r>
          </a:p>
          <a:p>
            <a:r>
              <a:rPr lang="en-US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74" y="362143"/>
            <a:ext cx="7886700" cy="721968"/>
          </a:xfrm>
        </p:spPr>
        <p:txBody>
          <a:bodyPr>
            <a:normAutofit/>
          </a:bodyPr>
          <a:lstStyle/>
          <a:p>
            <a:r>
              <a:rPr lang="en-US" dirty="0" smtClean="0"/>
              <a:t>Where is fault, error, or failure?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4219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Doubling</a:t>
            </a:r>
            <a:r>
              <a:rPr lang="en-US" dirty="0" smtClean="0"/>
              <a:t> the balance and then plus 10</a:t>
            </a:r>
            <a:endParaRPr lang="en-US" dirty="0"/>
          </a:p>
          <a:p>
            <a:pPr marL="0" indent="0">
              <a:buNone/>
            </a:pPr>
            <a:endParaRPr lang="en-US" sz="2600" dirty="0" smtClean="0">
              <a:latin typeface="Segoe UI Semibold" panose="020B07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calAmount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ret = balance * 3;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 = ret + 10;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 ret;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572000"/>
            <a:ext cx="522590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Account a = new Account();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Account.setBalance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amount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Account.calAmount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(amount ==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150000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4724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test input? Where is test oracle?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4219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Should </a:t>
            </a:r>
            <a:r>
              <a:rPr lang="en-US" dirty="0"/>
              <a:t>not allow withdrawal when there is a balance of 100 or </a:t>
            </a:r>
            <a:r>
              <a:rPr lang="en-US" dirty="0" smtClean="0"/>
              <a:t>less</a:t>
            </a:r>
            <a:endParaRPr lang="en-US" dirty="0"/>
          </a:p>
          <a:p>
            <a:pPr marL="0" indent="0">
              <a:buNone/>
            </a:pPr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doWithdraw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amount) {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(Balance&lt;100)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false;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else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wthDraw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(amount);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4768153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testWithDraw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Account a = new Account();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Account.setBalance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success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Account.doWithdraw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assertTrue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(!success);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1074" y="362143"/>
            <a:ext cx="7886700" cy="721968"/>
          </a:xfrm>
        </p:spPr>
        <p:txBody>
          <a:bodyPr>
            <a:normAutofit/>
          </a:bodyPr>
          <a:lstStyle/>
          <a:p>
            <a:r>
              <a:rPr lang="en-US" dirty="0" smtClean="0"/>
              <a:t>Where is fault, error, 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should test?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Developer?  Separate “quality assurance” group?</a:t>
            </a:r>
          </a:p>
          <a:p>
            <a:endParaRPr lang="en-US" altLang="en-US"/>
          </a:p>
          <a:p>
            <a:r>
              <a:rPr lang="en-US" altLang="en-US"/>
              <a:t>Programmer?  User? Someone with a degree in “testing”?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5A9-3019-4915-BDAD-09E67E3103ED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5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kind of tests?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Programmer tests / non-programmer tests</a:t>
            </a:r>
          </a:p>
          <a:p>
            <a:r>
              <a:rPr lang="en-US" altLang="en-US"/>
              <a:t>Developer / Tester</a:t>
            </a:r>
          </a:p>
          <a:p>
            <a:r>
              <a:rPr lang="en-US" altLang="en-US"/>
              <a:t>Unit tests / Integration tests / Functional tests / System tests</a:t>
            </a:r>
          </a:p>
          <a:p>
            <a:r>
              <a:rPr lang="en-US" altLang="en-US"/>
              <a:t>Automated tests / Manual tests</a:t>
            </a:r>
          </a:p>
          <a:p>
            <a:r>
              <a:rPr lang="en-US" altLang="en-US"/>
              <a:t>Regression tests</a:t>
            </a:r>
          </a:p>
          <a:p>
            <a:r>
              <a:rPr lang="en-US" altLang="en-US"/>
              <a:t>Exploratory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854-0A9A-494E-BAD1-BF7AD5E1964F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3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kind of tests?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Manual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Good for exploratory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Good for testing GUI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Manual regression testing is BORING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Automatic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Test is a program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Test is created by a tool that records user actions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B75F2-CB82-48A5-B9AB-59E6024BB627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0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automation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Tests are code or scripts (which is code)</a:t>
            </a:r>
          </a:p>
          <a:p>
            <a:r>
              <a:rPr lang="en-US" altLang="en-US" dirty="0" smtClean="0"/>
              <a:t>Real projects can often have more </a:t>
            </a:r>
            <a:r>
              <a:rPr lang="en-US" altLang="en-US" dirty="0"/>
              <a:t>test code than production code</a:t>
            </a:r>
          </a:p>
          <a:p>
            <a:r>
              <a:rPr lang="en-US" altLang="en-US" dirty="0"/>
              <a:t>Test code is boring</a:t>
            </a:r>
          </a:p>
          <a:p>
            <a:pPr lvl="1"/>
            <a:r>
              <a:rPr lang="en-US" altLang="en-US" dirty="0"/>
              <a:t>Build some complex data values</a:t>
            </a:r>
          </a:p>
          <a:p>
            <a:pPr lvl="1"/>
            <a:r>
              <a:rPr lang="en-US" altLang="en-US" dirty="0"/>
              <a:t>Run a function</a:t>
            </a:r>
          </a:p>
          <a:p>
            <a:pPr lvl="1"/>
            <a:r>
              <a:rPr lang="en-US" altLang="en-US" dirty="0"/>
              <a:t>Check the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33F9-8354-4A58-804E-23E110D78707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8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3BC-6933-4BDD-AF26-3DA526B0448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xUnit</a:t>
            </a:r>
            <a:r>
              <a:rPr lang="en-US" altLang="en-US" dirty="0" smtClean="0"/>
              <a:t> testing tools</a:t>
            </a:r>
            <a:endParaRPr lang="en-US" alt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Programmer’s testing </a:t>
            </a:r>
            <a:r>
              <a:rPr lang="en-US" altLang="en-US" dirty="0" smtClean="0"/>
              <a:t>tools</a:t>
            </a:r>
            <a:endParaRPr lang="en-US" altLang="en-US" dirty="0"/>
          </a:p>
          <a:p>
            <a:r>
              <a:rPr lang="en-US" altLang="en-US" dirty="0"/>
              <a:t>Automated testing!</a:t>
            </a:r>
          </a:p>
          <a:p>
            <a:r>
              <a:rPr lang="en-US" altLang="en-US" dirty="0"/>
              <a:t>Unit testing, but also integration testing and functional testing</a:t>
            </a:r>
          </a:p>
          <a:p>
            <a:r>
              <a:rPr lang="en-US" altLang="en-US" dirty="0"/>
              <a:t>Regression testing</a:t>
            </a:r>
          </a:p>
          <a:p>
            <a:endParaRPr lang="en-US" altLang="en-US" dirty="0"/>
          </a:p>
          <a:p>
            <a:r>
              <a:rPr lang="en-US" altLang="en-US" dirty="0" smtClean="0"/>
              <a:t>Test-first </a:t>
            </a:r>
            <a:r>
              <a:rPr lang="en-US" altLang="en-US" dirty="0" smtClean="0"/>
              <a:t>design</a:t>
            </a:r>
          </a:p>
          <a:p>
            <a:r>
              <a:rPr lang="en-US" altLang="en-US" dirty="0" smtClean="0"/>
              <a:t>Each </a:t>
            </a:r>
            <a:r>
              <a:rPr lang="en-US" altLang="en-US" dirty="0" smtClean="0"/>
              <a:t>code unit </a:t>
            </a:r>
            <a:r>
              <a:rPr lang="en-US" altLang="en-US" dirty="0"/>
              <a:t>requires several </a:t>
            </a:r>
            <a:r>
              <a:rPr lang="en-US" altLang="en-US" dirty="0" smtClean="0"/>
              <a:t>tests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74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5897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5786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28A18583-731C-4CBF-88B8-5E7BC6E94522}" type="slidenum">
              <a:rPr lang="en-US" altLang="en-US" sz="900" b="0">
                <a:solidFill>
                  <a:schemeClr val="tx1"/>
                </a:solidFill>
              </a:rPr>
              <a:pPr/>
              <a:t>27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/>
          </p:nvPr>
        </p:nvSpPr>
        <p:spPr>
          <a:xfrm>
            <a:off x="2575145" y="237518"/>
            <a:ext cx="3717013" cy="839663"/>
          </a:xfrm>
        </p:spPr>
        <p:txBody>
          <a:bodyPr/>
          <a:lstStyle/>
          <a:p>
            <a:r>
              <a:rPr lang="en-US" altLang="en-US" dirty="0" smtClean="0"/>
              <a:t>What is JUnit?</a:t>
            </a:r>
          </a:p>
        </p:txBody>
      </p:sp>
      <p:sp>
        <p:nvSpPr>
          <p:cNvPr id="11270" name="Content Placeholder 2"/>
          <p:cNvSpPr>
            <a:spLocks noGrp="1"/>
          </p:cNvSpPr>
          <p:nvPr>
            <p:ph idx="1"/>
          </p:nvPr>
        </p:nvSpPr>
        <p:spPr>
          <a:xfrm>
            <a:off x="469773" y="1418016"/>
            <a:ext cx="8275873" cy="5073399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Open source Java testing framework used to write and run repeatable </a:t>
            </a:r>
            <a:r>
              <a:rPr lang="en-US" altLang="en-US" sz="2400" dirty="0" smtClean="0">
                <a:solidFill>
                  <a:srgbClr val="C00000"/>
                </a:solidFill>
              </a:rPr>
              <a:t>automated tests</a:t>
            </a:r>
          </a:p>
          <a:p>
            <a:r>
              <a:rPr lang="en-US" altLang="en-US" sz="2400" dirty="0" smtClean="0"/>
              <a:t>JUnit is open source (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junit.org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A structure for writing </a:t>
            </a:r>
            <a:r>
              <a:rPr lang="en-US" altLang="en-US" sz="2400" dirty="0" smtClean="0">
                <a:solidFill>
                  <a:srgbClr val="C00000"/>
                </a:solidFill>
              </a:rPr>
              <a:t>test drivers</a:t>
            </a:r>
          </a:p>
          <a:p>
            <a:r>
              <a:rPr lang="en-US" altLang="en-US" sz="2400" dirty="0" smtClean="0"/>
              <a:t>JUnit </a:t>
            </a:r>
            <a:r>
              <a:rPr lang="en-US" altLang="en-US" sz="2400" dirty="0" smtClean="0">
                <a:solidFill>
                  <a:srgbClr val="C00000"/>
                </a:solidFill>
              </a:rPr>
              <a:t>features </a:t>
            </a:r>
            <a:r>
              <a:rPr lang="en-US" altLang="en-US" sz="2400" dirty="0" smtClean="0"/>
              <a:t>include: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C00000"/>
                </a:solidFill>
              </a:rPr>
              <a:t>Assertions </a:t>
            </a:r>
            <a:r>
              <a:rPr lang="en-US" altLang="en-US" sz="2000" dirty="0" smtClean="0"/>
              <a:t>for testing expected results</a:t>
            </a:r>
          </a:p>
          <a:p>
            <a:pPr marL="742950" lvl="1" indent="-285750"/>
            <a:r>
              <a:rPr lang="en-US" altLang="en-US" sz="2000" dirty="0" smtClean="0"/>
              <a:t>Test features for sharing </a:t>
            </a:r>
            <a:r>
              <a:rPr lang="en-US" altLang="en-US" sz="2000" dirty="0" smtClean="0">
                <a:solidFill>
                  <a:srgbClr val="C00000"/>
                </a:solidFill>
              </a:rPr>
              <a:t>common test data</a:t>
            </a:r>
          </a:p>
          <a:p>
            <a:pPr marL="742950" lvl="1" indent="-285750"/>
            <a:r>
              <a:rPr lang="en-US" altLang="en-US" sz="2000" dirty="0" smtClean="0"/>
              <a:t>Test </a:t>
            </a:r>
            <a:r>
              <a:rPr lang="en-US" altLang="en-US" sz="2000" dirty="0" smtClean="0">
                <a:solidFill>
                  <a:srgbClr val="C00000"/>
                </a:solidFill>
              </a:rPr>
              <a:t>suites </a:t>
            </a:r>
            <a:r>
              <a:rPr lang="en-US" altLang="en-US" sz="2000" dirty="0" smtClean="0"/>
              <a:t>for easily organizing and running tests</a:t>
            </a:r>
          </a:p>
          <a:p>
            <a:pPr marL="742950" lvl="1" indent="-285750"/>
            <a:r>
              <a:rPr lang="en-US" altLang="en-US" sz="2000" dirty="0" smtClean="0"/>
              <a:t>Graphical and textual </a:t>
            </a:r>
            <a:r>
              <a:rPr lang="en-US" altLang="en-US" sz="2000" dirty="0" smtClean="0">
                <a:solidFill>
                  <a:srgbClr val="C00000"/>
                </a:solidFill>
              </a:rPr>
              <a:t>test runners</a:t>
            </a:r>
          </a:p>
          <a:p>
            <a:r>
              <a:rPr lang="en-US" altLang="en-US" sz="2400" dirty="0" smtClean="0"/>
              <a:t>JUnit is </a:t>
            </a:r>
            <a:r>
              <a:rPr lang="en-US" altLang="en-US" sz="2400" dirty="0" smtClean="0">
                <a:solidFill>
                  <a:srgbClr val="C00000"/>
                </a:solidFill>
              </a:rPr>
              <a:t>widely used </a:t>
            </a:r>
            <a:r>
              <a:rPr lang="en-US" altLang="en-US" sz="2400" dirty="0" smtClean="0"/>
              <a:t>in industry</a:t>
            </a:r>
          </a:p>
          <a:p>
            <a:r>
              <a:rPr lang="en-US" altLang="en-US" sz="2400" dirty="0" smtClean="0"/>
              <a:t>JUnit can be used as </a:t>
            </a:r>
            <a:r>
              <a:rPr lang="en-US" altLang="en-US" sz="2400" dirty="0" smtClean="0">
                <a:solidFill>
                  <a:srgbClr val="C00000"/>
                </a:solidFill>
              </a:rPr>
              <a:t>stand alone </a:t>
            </a:r>
            <a:r>
              <a:rPr lang="en-US" altLang="en-US" sz="2400" dirty="0" smtClean="0"/>
              <a:t>Java programs (from the command line) or </a:t>
            </a:r>
            <a:r>
              <a:rPr lang="en-US" altLang="en-US" sz="2400" dirty="0" smtClean="0">
                <a:solidFill>
                  <a:srgbClr val="C00000"/>
                </a:solidFill>
              </a:rPr>
              <a:t>within an IDE </a:t>
            </a:r>
            <a:r>
              <a:rPr lang="en-US" altLang="en-US" sz="2400" dirty="0" smtClean="0"/>
              <a:t>such as </a:t>
            </a:r>
            <a:r>
              <a:rPr lang="en-US" altLang="en-US" sz="2400" dirty="0" smtClean="0"/>
              <a:t>IntelliJ or Eclipse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91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15799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294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0B07B55-3D11-4BB7-8A54-416441F59A1D}" type="slidenum">
              <a:rPr lang="en-US" altLang="en-US" sz="900" b="0">
                <a:solidFill>
                  <a:schemeClr val="tx1"/>
                </a:solidFill>
              </a:rPr>
              <a:pPr/>
              <a:t>28</a:t>
            </a:fld>
            <a:endParaRPr lang="en-US" altLang="en-US" sz="900" b="0" dirty="0">
              <a:solidFill>
                <a:schemeClr val="tx1"/>
              </a:solidFill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>
          <a:xfrm>
            <a:off x="2721061" y="307462"/>
            <a:ext cx="2979523" cy="936452"/>
          </a:xfrm>
        </p:spPr>
        <p:txBody>
          <a:bodyPr/>
          <a:lstStyle/>
          <a:p>
            <a:r>
              <a:rPr lang="en-US" altLang="en-US" dirty="0" smtClean="0"/>
              <a:t>JUnit Tests</a:t>
            </a:r>
          </a:p>
        </p:txBody>
      </p:sp>
      <p:sp>
        <p:nvSpPr>
          <p:cNvPr id="12294" name="Content Placeholder 2"/>
          <p:cNvSpPr>
            <a:spLocks noGrp="1"/>
          </p:cNvSpPr>
          <p:nvPr>
            <p:ph idx="1"/>
          </p:nvPr>
        </p:nvSpPr>
        <p:spPr>
          <a:xfrm>
            <a:off x="401598" y="1676400"/>
            <a:ext cx="8286750" cy="4679951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JUnit can be u</a:t>
            </a:r>
            <a:r>
              <a:rPr lang="tr-TR" altLang="en-US" sz="2400" dirty="0" smtClean="0"/>
              <a:t>sed </a:t>
            </a:r>
            <a:r>
              <a:rPr lang="tr-TR" altLang="en-US" sz="2400" dirty="0" smtClean="0">
                <a:solidFill>
                  <a:srgbClr val="C00000"/>
                </a:solidFill>
              </a:rPr>
              <a:t>to test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…</a:t>
            </a:r>
            <a:endParaRPr lang="tr-TR" altLang="en-US" sz="2400" dirty="0" smtClean="0"/>
          </a:p>
          <a:p>
            <a:pPr marL="742950" lvl="1" indent="-285750">
              <a:lnSpc>
                <a:spcPct val="80000"/>
              </a:lnSpc>
            </a:pPr>
            <a:r>
              <a:rPr lang="en-US" altLang="en-US" sz="2000" dirty="0" smtClean="0"/>
              <a:t>… an entire </a:t>
            </a:r>
            <a:r>
              <a:rPr lang="tr-TR" altLang="en-US" sz="2000" dirty="0" smtClean="0"/>
              <a:t>object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000" dirty="0" smtClean="0"/>
              <a:t>… p</a:t>
            </a:r>
            <a:r>
              <a:rPr lang="tr-TR" altLang="en-US" sz="2000" dirty="0" smtClean="0"/>
              <a:t>art of an object </a:t>
            </a:r>
            <a:r>
              <a:rPr lang="en-US" altLang="en-US" sz="2000" dirty="0" smtClean="0"/>
              <a:t>– </a:t>
            </a:r>
            <a:r>
              <a:rPr lang="tr-TR" altLang="en-US" sz="2000" dirty="0" smtClean="0"/>
              <a:t>a method or some interacting methods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000" dirty="0" smtClean="0"/>
              <a:t>… i</a:t>
            </a:r>
            <a:r>
              <a:rPr lang="tr-TR" altLang="en-US" sz="2000" dirty="0" smtClean="0"/>
              <a:t>nteraction between several objects</a:t>
            </a:r>
          </a:p>
          <a:p>
            <a:r>
              <a:rPr lang="en-US" altLang="en-US" sz="2400" dirty="0" smtClean="0"/>
              <a:t>It is primarily for unit and integration testing, not system testing</a:t>
            </a:r>
          </a:p>
          <a:p>
            <a:r>
              <a:rPr lang="en-US" altLang="en-US" sz="2400" dirty="0" smtClean="0"/>
              <a:t>Each test is embedded into one </a:t>
            </a:r>
            <a:r>
              <a:rPr lang="en-US" altLang="en-US" sz="2400" dirty="0" smtClean="0">
                <a:solidFill>
                  <a:srgbClr val="C00000"/>
                </a:solidFill>
              </a:rPr>
              <a:t>test method</a:t>
            </a:r>
          </a:p>
          <a:p>
            <a:r>
              <a:rPr lang="tr-TR" altLang="en-US" sz="2400" dirty="0" smtClean="0"/>
              <a:t>A </a:t>
            </a:r>
            <a:r>
              <a:rPr lang="tr-TR" altLang="en-US" sz="2400" dirty="0" smtClean="0">
                <a:solidFill>
                  <a:srgbClr val="C00000"/>
                </a:solidFill>
              </a:rPr>
              <a:t>test class </a:t>
            </a:r>
            <a:r>
              <a:rPr lang="tr-TR" altLang="en-US" sz="2400" dirty="0" smtClean="0"/>
              <a:t>contains </a:t>
            </a:r>
            <a:r>
              <a:rPr lang="en-US" altLang="en-US" sz="2400" dirty="0" smtClean="0"/>
              <a:t>one or </a:t>
            </a:r>
            <a:r>
              <a:rPr lang="tr-TR" altLang="en-US" sz="2400" dirty="0" smtClean="0"/>
              <a:t>more </a:t>
            </a:r>
            <a:r>
              <a:rPr lang="en-US" altLang="en-US" sz="2400" dirty="0" smtClean="0"/>
              <a:t>test methods</a:t>
            </a:r>
            <a:endParaRPr lang="en-US" altLang="en-US" sz="2400" dirty="0" smtClean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Test classes </a:t>
            </a:r>
            <a:r>
              <a:rPr lang="en-US" altLang="en-US" sz="2400" dirty="0" smtClean="0">
                <a:solidFill>
                  <a:srgbClr val="C00000"/>
                </a:solidFill>
              </a:rPr>
              <a:t>include</a:t>
            </a:r>
            <a:r>
              <a:rPr lang="en-US" altLang="en-US" sz="2400" dirty="0" smtClean="0"/>
              <a:t>:</a:t>
            </a:r>
            <a:endParaRPr lang="en-US" altLang="en-US" sz="2400" dirty="0" smtClean="0"/>
          </a:p>
          <a:p>
            <a:pPr marL="742950" lvl="1" indent="-285750">
              <a:lnSpc>
                <a:spcPct val="70000"/>
              </a:lnSpc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C00000"/>
                </a:solidFill>
              </a:rPr>
              <a:t>test runner </a:t>
            </a:r>
            <a:r>
              <a:rPr lang="en-US" altLang="en-US" sz="2000" dirty="0" smtClean="0"/>
              <a:t>to run the tests (main())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altLang="en-US" sz="2000" dirty="0" smtClean="0"/>
              <a:t>A collection of </a:t>
            </a:r>
            <a:r>
              <a:rPr lang="en-US" altLang="en-US" sz="2000" dirty="0" smtClean="0">
                <a:solidFill>
                  <a:srgbClr val="C00000"/>
                </a:solidFill>
              </a:rPr>
              <a:t>test methods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altLang="en-US" sz="2000" dirty="0" smtClean="0"/>
              <a:t>Methods to </a:t>
            </a:r>
            <a:r>
              <a:rPr lang="en-US" altLang="en-US" sz="2000" dirty="0" smtClean="0">
                <a:solidFill>
                  <a:srgbClr val="C00000"/>
                </a:solidFill>
              </a:rPr>
              <a:t>set up </a:t>
            </a:r>
            <a:r>
              <a:rPr lang="en-US" altLang="en-US" sz="2000" dirty="0" smtClean="0"/>
              <a:t>the state before and </a:t>
            </a:r>
            <a:r>
              <a:rPr lang="en-US" altLang="en-US" sz="2000" dirty="0" smtClean="0">
                <a:solidFill>
                  <a:srgbClr val="C00000"/>
                </a:solidFill>
              </a:rPr>
              <a:t>update </a:t>
            </a:r>
            <a:r>
              <a:rPr lang="en-US" altLang="en-US" sz="2000" dirty="0" smtClean="0"/>
              <a:t>the state after each test and before and after all tests</a:t>
            </a:r>
          </a:p>
          <a:p>
            <a:r>
              <a:rPr lang="en-US" altLang="en-US" sz="2400" dirty="0" smtClean="0"/>
              <a:t>Get started at </a:t>
            </a:r>
            <a:r>
              <a:rPr lang="en-US" alt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junit.org</a:t>
            </a:r>
          </a:p>
        </p:txBody>
      </p:sp>
    </p:spTree>
    <p:extLst>
      <p:ext uri="{BB962C8B-B14F-4D97-AF65-F5344CB8AC3E}">
        <p14:creationId xmlns:p14="http://schemas.microsoft.com/office/powerpoint/2010/main" val="5122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40513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Introduction to Software Testing  (Ch 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294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© 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Ammann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&amp; Offutt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5EAC399C-46A8-4883-8A30-50F58A46FC36}" type="slidenum">
              <a:rPr lang="en-US" altLang="en-US" sz="900" b="0">
                <a:solidFill>
                  <a:schemeClr val="tx1"/>
                </a:solidFill>
              </a:rPr>
              <a:pPr/>
              <a:t>29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3317" name="Title 1"/>
          <p:cNvSpPr>
            <a:spLocks noGrp="1"/>
          </p:cNvSpPr>
          <p:nvPr>
            <p:ph type="title"/>
          </p:nvPr>
        </p:nvSpPr>
        <p:spPr>
          <a:xfrm>
            <a:off x="628650" y="249794"/>
            <a:ext cx="7886700" cy="877887"/>
          </a:xfrm>
        </p:spPr>
        <p:txBody>
          <a:bodyPr/>
          <a:lstStyle/>
          <a:p>
            <a:r>
              <a:rPr lang="en-US" altLang="en-US" dirty="0" smtClean="0"/>
              <a:t>Writing Tests for JUnit</a:t>
            </a:r>
          </a:p>
        </p:txBody>
      </p:sp>
      <p:sp>
        <p:nvSpPr>
          <p:cNvPr id="13318" name="Content Placeholder 2"/>
          <p:cNvSpPr>
            <a:spLocks noGrp="1"/>
          </p:cNvSpPr>
          <p:nvPr>
            <p:ph idx="1"/>
          </p:nvPr>
        </p:nvSpPr>
        <p:spPr>
          <a:xfrm>
            <a:off x="170872" y="1272443"/>
            <a:ext cx="8882511" cy="5478463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Need to use </a:t>
            </a:r>
            <a:r>
              <a:rPr lang="en-US" altLang="en-US" dirty="0" smtClean="0"/>
              <a:t>methods </a:t>
            </a:r>
            <a:r>
              <a:rPr lang="en-US" altLang="en-US" dirty="0" smtClean="0"/>
              <a:t>of </a:t>
            </a:r>
            <a:r>
              <a:rPr lang="en-US" alt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junit.framework.assert</a:t>
            </a:r>
            <a:r>
              <a:rPr lang="en-US" altLang="en-US" dirty="0" smtClean="0"/>
              <a:t> </a:t>
            </a:r>
            <a:r>
              <a:rPr lang="en-US" altLang="en-US" dirty="0" smtClean="0"/>
              <a:t>class</a:t>
            </a:r>
          </a:p>
          <a:p>
            <a:pPr lvl="1"/>
            <a:r>
              <a:rPr lang="en-US" altLang="en-US" dirty="0" err="1" smtClean="0"/>
              <a:t>javadoc</a:t>
            </a:r>
            <a:r>
              <a:rPr lang="en-US" altLang="en-US" dirty="0" smtClean="0"/>
              <a:t> gives a complete description of its capabilities</a:t>
            </a:r>
          </a:p>
          <a:p>
            <a:r>
              <a:rPr lang="en-US" altLang="en-US" dirty="0" smtClean="0"/>
              <a:t>Each test method checks a condition (</a:t>
            </a:r>
            <a:r>
              <a:rPr lang="en-US" altLang="en-US" dirty="0" smtClean="0">
                <a:solidFill>
                  <a:srgbClr val="C00000"/>
                </a:solidFill>
              </a:rPr>
              <a:t>assertion</a:t>
            </a:r>
            <a:r>
              <a:rPr lang="en-US" altLang="en-US" dirty="0" smtClean="0"/>
              <a:t>) and reports to the test runner whether the test failed or succeeded</a:t>
            </a:r>
          </a:p>
          <a:p>
            <a:r>
              <a:rPr lang="en-US" altLang="en-US" dirty="0" smtClean="0"/>
              <a:t>The test runner uses the result to </a:t>
            </a:r>
            <a:r>
              <a:rPr lang="en-US" altLang="en-US" dirty="0" smtClean="0">
                <a:solidFill>
                  <a:srgbClr val="C00000"/>
                </a:solidFill>
              </a:rPr>
              <a:t>report to the user </a:t>
            </a:r>
            <a:r>
              <a:rPr lang="en-US" altLang="en-US" dirty="0" smtClean="0"/>
              <a:t>(in command line mode) or update the display (in an IDE)</a:t>
            </a:r>
          </a:p>
          <a:p>
            <a:r>
              <a:rPr lang="en-US" altLang="en-US" dirty="0" smtClean="0"/>
              <a:t>All of the methods </a:t>
            </a:r>
            <a:r>
              <a:rPr lang="en-US" altLang="en-US" dirty="0" smtClean="0">
                <a:solidFill>
                  <a:srgbClr val="C00000"/>
                </a:solidFill>
              </a:rPr>
              <a:t>return void</a:t>
            </a:r>
          </a:p>
          <a:p>
            <a:r>
              <a:rPr lang="en-US" altLang="en-US" dirty="0" smtClean="0"/>
              <a:t>A few representative methods of </a:t>
            </a:r>
            <a:r>
              <a:rPr lang="en-US" alt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junit.framework.assert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i="1" dirty="0" err="1" smtClean="0"/>
              <a:t>assertTrue</a:t>
            </a:r>
            <a:r>
              <a:rPr lang="en-US" altLang="en-US" i="1" dirty="0" smtClean="0"/>
              <a:t> (</a:t>
            </a:r>
            <a:r>
              <a:rPr lang="en-US" altLang="en-US" i="1" dirty="0" err="1" smtClean="0"/>
              <a:t>boolean</a:t>
            </a:r>
            <a:r>
              <a:rPr lang="en-US" altLang="en-US" i="1" dirty="0" smtClean="0"/>
              <a:t>)</a:t>
            </a:r>
          </a:p>
          <a:p>
            <a:pPr lvl="1"/>
            <a:r>
              <a:rPr lang="en-US" altLang="en-US" i="1" dirty="0" err="1" smtClean="0"/>
              <a:t>assertTrue</a:t>
            </a:r>
            <a:r>
              <a:rPr lang="en-US" altLang="en-US" i="1" dirty="0" smtClean="0"/>
              <a:t> (String, </a:t>
            </a:r>
            <a:r>
              <a:rPr lang="en-US" altLang="en-US" i="1" dirty="0" err="1" smtClean="0"/>
              <a:t>boolean</a:t>
            </a:r>
            <a:r>
              <a:rPr lang="en-US" altLang="en-US" i="1" dirty="0" smtClean="0"/>
              <a:t>)</a:t>
            </a:r>
          </a:p>
          <a:p>
            <a:pPr lvl="1"/>
            <a:r>
              <a:rPr lang="en-US" altLang="en-US" i="1" dirty="0" err="1" smtClean="0"/>
              <a:t>assertEquals</a:t>
            </a:r>
            <a:r>
              <a:rPr lang="en-US" altLang="en-US" i="1" dirty="0" smtClean="0"/>
              <a:t> (Object, Object)</a:t>
            </a:r>
          </a:p>
          <a:p>
            <a:pPr lvl="1"/>
            <a:r>
              <a:rPr lang="en-US" altLang="en-US" i="1" dirty="0" err="1" smtClean="0"/>
              <a:t>assertNull</a:t>
            </a:r>
            <a:r>
              <a:rPr lang="en-US" altLang="en-US" i="1" dirty="0" smtClean="0"/>
              <a:t> (Object)</a:t>
            </a:r>
          </a:p>
          <a:p>
            <a:pPr lvl="1"/>
            <a:r>
              <a:rPr lang="en-US" altLang="en-US" i="1" dirty="0" smtClean="0"/>
              <a:t>Fail (String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8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01" y="1825624"/>
            <a:ext cx="8913699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Wiki: </a:t>
            </a:r>
            <a:r>
              <a:rPr lang="en-US" dirty="0" smtClean="0">
                <a:hlinkClick r:id="rId2"/>
              </a:rPr>
              <a:t>http://wiki.cites.illinois.edu/wiki/display/cs427fa16</a:t>
            </a:r>
            <a:endParaRPr lang="en-US" dirty="0" smtClean="0"/>
          </a:p>
          <a:p>
            <a:r>
              <a:rPr lang="en-US" dirty="0" smtClean="0"/>
              <a:t>Piazza: </a:t>
            </a:r>
            <a:r>
              <a:rPr lang="en-US" dirty="0" smtClean="0">
                <a:hlinkClick r:id="rId3"/>
              </a:rPr>
              <a:t>https://piazza.com/class#fall2016/cs427</a:t>
            </a:r>
            <a:endParaRPr lang="en-US" dirty="0" smtClean="0"/>
          </a:p>
          <a:p>
            <a:r>
              <a:rPr lang="en-US" dirty="0" smtClean="0"/>
              <a:t>Compass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compass2g.illinois.edu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 class-wide announcements through compass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MP1 </a:t>
            </a:r>
            <a:r>
              <a:rPr lang="en-US" dirty="0" smtClean="0">
                <a:solidFill>
                  <a:srgbClr val="FF0000"/>
                </a:solidFill>
              </a:rPr>
              <a:t>due </a:t>
            </a:r>
            <a:r>
              <a:rPr lang="en-US" dirty="0" smtClean="0">
                <a:solidFill>
                  <a:srgbClr val="FF0000"/>
                </a:solidFill>
              </a:rPr>
              <a:t>Wednesday, September 7</a:t>
            </a:r>
            <a:r>
              <a:rPr lang="en-US" dirty="0" smtClean="0"/>
              <a:t>, 23:59</a:t>
            </a:r>
            <a:r>
              <a:rPr lang="en-US" dirty="0"/>
              <a:t> </a:t>
            </a:r>
            <a:r>
              <a:rPr lang="en-US" dirty="0" smtClean="0"/>
              <a:t>(one day grace period for Labor day holiday)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ollow </a:t>
            </a:r>
            <a:r>
              <a:rPr lang="en-US" dirty="0"/>
              <a:t>the rules and the format specified on </a:t>
            </a:r>
            <a:r>
              <a:rPr lang="en-US" dirty="0" smtClean="0"/>
              <a:t>Wiki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Need to know a bit of maven and JUnit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9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607561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629400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265733"/>
            <a:ext cx="20574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D7DC4631-2F98-4CEC-9C56-A932F3503A99}" type="slidenum">
              <a:rPr lang="en-US" altLang="en-US" sz="900" b="0">
                <a:solidFill>
                  <a:schemeClr val="tx1"/>
                </a:solidFill>
              </a:rPr>
              <a:pPr/>
              <a:t>30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457200" y="31173"/>
            <a:ext cx="8229600" cy="1143000"/>
          </a:xfrm>
        </p:spPr>
        <p:txBody>
          <a:bodyPr/>
          <a:lstStyle/>
          <a:p>
            <a:r>
              <a:rPr lang="en-US" altLang="en-US" smtClean="0"/>
              <a:t>Example JUnit Test Case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375" y="1214438"/>
            <a:ext cx="3883025" cy="267811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Calc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long add (int a, int b)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{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return a + b;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16212" y="2536695"/>
            <a:ext cx="6275388" cy="4154487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org.junit.Test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 static org.junit.Assert.*; 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calcTest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private Calc calc;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@Test public void testAdd()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{ 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calc = new Calc ();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assertEquals ((long) 5, calc.add (2, 3));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</a:t>
            </a:r>
          </a:p>
          <a:p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438900" y="5487857"/>
            <a:ext cx="2327275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cxnSpLocks noChangeShapeType="1"/>
            <a:stCxn id="10" idx="0"/>
            <a:endCxn id="12" idx="2"/>
          </p:cNvCxnSpPr>
          <p:nvPr/>
        </p:nvCxnSpPr>
        <p:spPr bwMode="auto">
          <a:xfrm flipV="1">
            <a:off x="7602537" y="4379782"/>
            <a:ext cx="509588" cy="1108075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50125" y="3770182"/>
            <a:ext cx="1524000" cy="609600"/>
          </a:xfrm>
          <a:prstGeom prst="rect">
            <a:avLst/>
          </a:prstGeom>
          <a:solidFill>
            <a:srgbClr val="0000CC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The test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43600" y="5511670"/>
            <a:ext cx="609600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 b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cxnSpLocks noChangeShapeType="1"/>
            <a:stCxn id="14" idx="0"/>
            <a:endCxn id="16" idx="2"/>
          </p:cNvCxnSpPr>
          <p:nvPr/>
        </p:nvCxnSpPr>
        <p:spPr bwMode="auto">
          <a:xfrm flipV="1">
            <a:off x="6248400" y="2897057"/>
            <a:ext cx="1411287" cy="261461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97687" y="1982657"/>
            <a:ext cx="1524000" cy="914400"/>
          </a:xfrm>
          <a:prstGeom prst="rect">
            <a:avLst/>
          </a:prstGeom>
          <a:solidFill>
            <a:srgbClr val="0000CC"/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0" dirty="0">
                <a:solidFill>
                  <a:schemeClr val="tx2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25106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5725" y="6575295"/>
            <a:ext cx="3844925" cy="3444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Introduction to Software Testing  (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05275" y="6580658"/>
            <a:ext cx="2895600" cy="355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</a:rPr>
              <a:t>© </a:t>
            </a:r>
            <a:r>
              <a:rPr lang="en-US" altLang="en-US" sz="900" b="0" dirty="0" err="1" smtClean="0">
                <a:solidFill>
                  <a:schemeClr val="tx1"/>
                </a:solidFill>
              </a:rPr>
              <a:t>Ammann</a:t>
            </a:r>
            <a:r>
              <a:rPr lang="en-US" altLang="en-US" sz="900" b="0" dirty="0" smtClean="0">
                <a:solidFill>
                  <a:schemeClr val="tx1"/>
                </a:solidFill>
              </a:rPr>
              <a:t> &amp; Offutt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60F4C158-A5C1-4091-BCB0-1FC7D75B057B}" type="slidenum">
              <a:rPr lang="en-US" altLang="en-US" sz="900" b="0">
                <a:solidFill>
                  <a:schemeClr val="tx1"/>
                </a:solidFill>
              </a:rPr>
              <a:pPr/>
              <a:t>31</a:t>
            </a:fld>
            <a:endParaRPr lang="en-US" altLang="en-US" sz="900" b="0" dirty="0">
              <a:solidFill>
                <a:schemeClr val="tx1"/>
              </a:solidFill>
            </a:endParaRPr>
          </a:p>
        </p:txBody>
      </p:sp>
      <p:sp>
        <p:nvSpPr>
          <p:cNvPr id="15365" name="Title 1"/>
          <p:cNvSpPr>
            <a:spLocks noGrp="1"/>
          </p:cNvSpPr>
          <p:nvPr>
            <p:ph type="title"/>
          </p:nvPr>
        </p:nvSpPr>
        <p:spPr>
          <a:xfrm>
            <a:off x="304800" y="143452"/>
            <a:ext cx="8229600" cy="779462"/>
          </a:xfrm>
        </p:spPr>
        <p:txBody>
          <a:bodyPr/>
          <a:lstStyle/>
          <a:p>
            <a:r>
              <a:rPr lang="en-US" altLang="en-US" smtClean="0"/>
              <a:t>Sample Assertions</a:t>
            </a:r>
          </a:p>
        </p:txBody>
      </p:sp>
      <p:sp>
        <p:nvSpPr>
          <p:cNvPr id="15366" name="Content Placeholder 2"/>
          <p:cNvSpPr>
            <a:spLocks noGrp="1"/>
          </p:cNvSpPr>
          <p:nvPr>
            <p:ph idx="1"/>
          </p:nvPr>
        </p:nvSpPr>
        <p:spPr>
          <a:xfrm>
            <a:off x="38449" y="1187450"/>
            <a:ext cx="9187927" cy="54784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static void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assertEquals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 expected, 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 actual) </a:t>
            </a:r>
            <a:br>
              <a:rPr lang="en-US" altLang="en-US" sz="2400" dirty="0" smtClean="0"/>
            </a:br>
            <a:r>
              <a:rPr lang="en-US" altLang="en-US" sz="2400" dirty="0" smtClean="0"/>
              <a:t>          Asserts that two </a:t>
            </a:r>
            <a:r>
              <a:rPr lang="en-US" altLang="en-US" sz="2400" dirty="0" err="1" smtClean="0"/>
              <a:t>booleans</a:t>
            </a:r>
            <a:r>
              <a:rPr lang="en-US" altLang="en-US" sz="2400" dirty="0" smtClean="0"/>
              <a:t> are equal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static void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assertEquals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(byte expected, byte actual) </a:t>
            </a:r>
            <a:br>
              <a:rPr lang="en-US" altLang="en-US" sz="2400" dirty="0" smtClean="0"/>
            </a:br>
            <a:r>
              <a:rPr lang="en-US" altLang="en-US" sz="2400" dirty="0" smtClean="0"/>
              <a:t>          Asserts that two bytes are equal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static void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assertEquals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(char expected, char actual) </a:t>
            </a:r>
            <a:br>
              <a:rPr lang="en-US" altLang="en-US" sz="2400" dirty="0" smtClean="0"/>
            </a:br>
            <a:r>
              <a:rPr lang="en-US" altLang="en-US" sz="2400" dirty="0" smtClean="0"/>
              <a:t>          Asserts that two chars are equal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static void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assertEquals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(double expected, double actual, double delta) </a:t>
            </a:r>
            <a:br>
              <a:rPr lang="en-US" altLang="en-US" sz="2400" dirty="0" smtClean="0"/>
            </a:br>
            <a:r>
              <a:rPr lang="en-US" altLang="en-US" sz="2400" dirty="0" smtClean="0"/>
              <a:t>          Asserts that two doubles are equal, within a delta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static void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assertEquals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(float expected, float actual, float delta) </a:t>
            </a:r>
            <a:br>
              <a:rPr lang="en-US" altLang="en-US" sz="2400" dirty="0" smtClean="0"/>
            </a:br>
            <a:r>
              <a:rPr lang="en-US" altLang="en-US" sz="2400" dirty="0" smtClean="0"/>
              <a:t>          Asserts that two floats are equal, within a delta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static void </a:t>
            </a:r>
            <a:r>
              <a:rPr lang="en-US" altLang="en-US" sz="2400" dirty="0" err="1" smtClean="0">
                <a:solidFill>
                  <a:srgbClr val="C00000"/>
                </a:solidFill>
              </a:rPr>
              <a:t>assertEquals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 expected,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 actual) </a:t>
            </a:r>
            <a:br>
              <a:rPr lang="en-US" altLang="en-US" sz="2400" dirty="0" smtClean="0"/>
            </a:br>
            <a:r>
              <a:rPr lang="en-US" altLang="en-US" sz="2400" dirty="0" smtClean="0"/>
              <a:t>          Asserts that two </a:t>
            </a:r>
            <a:r>
              <a:rPr lang="en-US" altLang="en-US" sz="2400" dirty="0" err="1" smtClean="0"/>
              <a:t>ints</a:t>
            </a:r>
            <a:r>
              <a:rPr lang="en-US" altLang="en-US" sz="2400" dirty="0" smtClean="0"/>
              <a:t> are equal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For a complete list, see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http://junit.sourceforge.net/javadoc/org/junit/Assert.html</a:t>
            </a:r>
          </a:p>
        </p:txBody>
      </p:sp>
    </p:spTree>
    <p:extLst>
      <p:ext uri="{BB962C8B-B14F-4D97-AF65-F5344CB8AC3E}">
        <p14:creationId xmlns:p14="http://schemas.microsoft.com/office/powerpoint/2010/main" val="16980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Junit DEMO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A170-FF47-4544-BE61-92171E87EBF6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6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SCM (build management – </a:t>
            </a:r>
            <a:r>
              <a:rPr lang="en-US" dirty="0" err="1" smtClean="0"/>
              <a:t>mvn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Basics of testing and Junit</a:t>
            </a:r>
          </a:p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5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Configuration Management (SCM)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D5AE-CCD9-40FD-9B53-6BFA124327E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SCM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Four </a:t>
            </a:r>
            <a:r>
              <a:rPr lang="en-US" altLang="en-US" dirty="0"/>
              <a:t>aspects</a:t>
            </a:r>
          </a:p>
          <a:p>
            <a:pPr lvl="1"/>
            <a:r>
              <a:rPr lang="en-US" altLang="en-US" dirty="0" smtClean="0"/>
              <a:t>Change control</a:t>
            </a:r>
          </a:p>
          <a:p>
            <a:pPr lvl="1"/>
            <a:r>
              <a:rPr lang="en-US" altLang="en-US" dirty="0" smtClean="0"/>
              <a:t>Version </a:t>
            </a:r>
            <a:r>
              <a:rPr lang="en-US" altLang="en-US" dirty="0"/>
              <a:t>control</a:t>
            </a:r>
          </a:p>
          <a:p>
            <a:pPr lvl="1"/>
            <a:r>
              <a:rPr lang="en-US" altLang="en-US" dirty="0" smtClean="0"/>
              <a:t>Building</a:t>
            </a:r>
            <a:endParaRPr lang="en-US" altLang="en-US" dirty="0"/>
          </a:p>
          <a:p>
            <a:pPr lvl="1"/>
            <a:r>
              <a:rPr lang="en-US" altLang="en-US" dirty="0" smtClean="0"/>
              <a:t>Releasing</a:t>
            </a:r>
            <a:endParaRPr lang="en-US" altLang="en-US" dirty="0"/>
          </a:p>
          <a:p>
            <a:r>
              <a:rPr lang="en-US" altLang="en-US" dirty="0"/>
              <a:t>Supported by tools</a:t>
            </a:r>
          </a:p>
          <a:p>
            <a:r>
              <a:rPr lang="en-US" altLang="en-US" dirty="0"/>
              <a:t>Requires expertise and oversight</a:t>
            </a:r>
          </a:p>
          <a:p>
            <a:r>
              <a:rPr lang="en-US" altLang="en-US" dirty="0"/>
              <a:t>More important on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16934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D5AE-CCD9-40FD-9B53-6BFA124327E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SCM</a:t>
            </a:r>
            <a:endParaRPr lang="en-US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Four </a:t>
            </a:r>
            <a:r>
              <a:rPr lang="en-US" altLang="en-US" dirty="0"/>
              <a:t>aspects</a:t>
            </a:r>
          </a:p>
          <a:p>
            <a:pPr lvl="1"/>
            <a:r>
              <a:rPr lang="en-US" altLang="en-US" dirty="0" smtClean="0"/>
              <a:t>Change control</a:t>
            </a:r>
          </a:p>
          <a:p>
            <a:pPr lvl="1"/>
            <a:r>
              <a:rPr lang="en-US" altLang="en-US" dirty="0" smtClean="0"/>
              <a:t>Version </a:t>
            </a:r>
            <a:r>
              <a:rPr lang="en-US" altLang="en-US" dirty="0"/>
              <a:t>control</a:t>
            </a:r>
          </a:p>
          <a:p>
            <a:pPr lvl="1"/>
            <a:r>
              <a:rPr lang="en-US" altLang="en-US" b="1" dirty="0" smtClean="0"/>
              <a:t>Building</a:t>
            </a:r>
            <a:endParaRPr lang="en-US" altLang="en-US" b="1" dirty="0"/>
          </a:p>
          <a:p>
            <a:pPr lvl="1"/>
            <a:r>
              <a:rPr lang="en-US" altLang="en-US" dirty="0" smtClean="0"/>
              <a:t>Releasing</a:t>
            </a:r>
            <a:endParaRPr lang="en-US" altLang="en-US" dirty="0"/>
          </a:p>
          <a:p>
            <a:r>
              <a:rPr lang="en-US" altLang="en-US" dirty="0"/>
              <a:t>Supported by tools</a:t>
            </a:r>
          </a:p>
          <a:p>
            <a:r>
              <a:rPr lang="en-US" altLang="en-US" dirty="0"/>
              <a:t>Requires expertise and oversight</a:t>
            </a:r>
          </a:p>
          <a:p>
            <a:r>
              <a:rPr lang="en-US" altLang="en-US" dirty="0"/>
              <a:t>More important on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6730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management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do you build the product?</a:t>
            </a:r>
          </a:p>
          <a:p>
            <a:pPr lvl="1"/>
            <a:r>
              <a:rPr lang="en-US" altLang="en-US"/>
              <a:t>Which compiler?  Which flags?</a:t>
            </a:r>
          </a:p>
          <a:p>
            <a:pPr lvl="1"/>
            <a:r>
              <a:rPr lang="en-US" altLang="en-US"/>
              <a:t>Which source files?</a:t>
            </a:r>
          </a:p>
          <a:p>
            <a:pPr lvl="1"/>
            <a:r>
              <a:rPr lang="en-US" altLang="en-US"/>
              <a:t>Which libraries should be linked?</a:t>
            </a:r>
          </a:p>
          <a:p>
            <a:pPr lvl="1"/>
            <a:endParaRPr lang="en-US" altLang="en-US"/>
          </a:p>
          <a:p>
            <a:r>
              <a:rPr lang="en-US" altLang="en-US"/>
              <a:t>“Which” also means “which version”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A170-FF47-4544-BE61-92171E87EBF6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3684-2024-4474-B0E0-99A19110EA7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Building should be automatic</a:t>
            </a:r>
          </a:p>
          <a:p>
            <a:r>
              <a:rPr lang="en-US" altLang="en-US" dirty="0"/>
              <a:t>Test build procedure - build regularly</a:t>
            </a:r>
          </a:p>
          <a:p>
            <a:r>
              <a:rPr lang="en-US" altLang="en-US" dirty="0"/>
              <a:t>Need a tool</a:t>
            </a:r>
          </a:p>
          <a:p>
            <a:pPr lvl="1"/>
            <a:r>
              <a:rPr lang="en-US" altLang="en-US" dirty="0"/>
              <a:t>make </a:t>
            </a:r>
            <a:r>
              <a:rPr lang="en-US" altLang="en-US" dirty="0" smtClean="0"/>
              <a:t>– Original </a:t>
            </a:r>
            <a:r>
              <a:rPr lang="en-US" altLang="en-US" dirty="0"/>
              <a:t>Unix tool, 30 years old</a:t>
            </a:r>
          </a:p>
          <a:p>
            <a:pPr lvl="1"/>
            <a:r>
              <a:rPr lang="en-US" altLang="en-US" dirty="0"/>
              <a:t>ant </a:t>
            </a:r>
            <a:r>
              <a:rPr lang="en-US" altLang="en-US" dirty="0" smtClean="0"/>
              <a:t>– Java based</a:t>
            </a:r>
            <a:r>
              <a:rPr lang="en-US" altLang="en-US" dirty="0"/>
              <a:t>, uses </a:t>
            </a:r>
            <a:r>
              <a:rPr lang="en-US" altLang="en-US" dirty="0" smtClean="0"/>
              <a:t>XML</a:t>
            </a:r>
          </a:p>
          <a:p>
            <a:pPr lvl="1"/>
            <a:r>
              <a:rPr lang="en-US" altLang="en-US" dirty="0" err="1" smtClean="0">
                <a:solidFill>
                  <a:srgbClr val="C00000"/>
                </a:solidFill>
              </a:rPr>
              <a:t>mvn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– used by </a:t>
            </a:r>
            <a:r>
              <a:rPr lang="en-US" altLang="en-US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Hundreds more …</a:t>
            </a:r>
          </a:p>
        </p:txBody>
      </p:sp>
    </p:spTree>
    <p:extLst>
      <p:ext uri="{BB962C8B-B14F-4D97-AF65-F5344CB8AC3E}">
        <p14:creationId xmlns:p14="http://schemas.microsoft.com/office/powerpoint/2010/main" val="18065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tool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Knows components of system</a:t>
            </a:r>
          </a:p>
          <a:p>
            <a:r>
              <a:rPr lang="en-US" altLang="en-US" dirty="0"/>
              <a:t>How to compile</a:t>
            </a:r>
          </a:p>
          <a:p>
            <a:r>
              <a:rPr lang="en-US" altLang="en-US" dirty="0"/>
              <a:t>How to make final executable</a:t>
            </a:r>
          </a:p>
          <a:p>
            <a:r>
              <a:rPr lang="en-US" altLang="en-US" dirty="0"/>
              <a:t>How to make debugging version</a:t>
            </a:r>
          </a:p>
          <a:p>
            <a:r>
              <a:rPr lang="en-US" altLang="en-US" dirty="0"/>
              <a:t>How to delete temporary files</a:t>
            </a:r>
          </a:p>
          <a:p>
            <a:r>
              <a:rPr lang="en-US" altLang="en-US" dirty="0"/>
              <a:t>How to test</a:t>
            </a:r>
          </a:p>
          <a:p>
            <a:r>
              <a:rPr lang="en-US" altLang="en-US" dirty="0" smtClean="0"/>
              <a:t>How to make documentation </a:t>
            </a:r>
          </a:p>
          <a:p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5221-E55C-4FDA-BF96-F2484E657737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9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1436</Words>
  <Application>Microsoft Office PowerPoint</Application>
  <PresentationFormat>On-screen Show (4:3)</PresentationFormat>
  <Paragraphs>304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 Unicode MS</vt:lpstr>
      <vt:lpstr>Arial</vt:lpstr>
      <vt:lpstr>Calibri</vt:lpstr>
      <vt:lpstr>Calibri Light</vt:lpstr>
      <vt:lpstr>Consolas</vt:lpstr>
      <vt:lpstr>Courier New</vt:lpstr>
      <vt:lpstr>Gill Sans MT</vt:lpstr>
      <vt:lpstr>Segoe UI Semibold</vt:lpstr>
      <vt:lpstr>Times New Roman</vt:lpstr>
      <vt:lpstr>Office Theme</vt:lpstr>
      <vt:lpstr>CS427: Software Engineering I</vt:lpstr>
      <vt:lpstr>Today’s goals</vt:lpstr>
      <vt:lpstr>Course Logistics</vt:lpstr>
      <vt:lpstr>Software Configuration Management (SCM)</vt:lpstr>
      <vt:lpstr>SCM</vt:lpstr>
      <vt:lpstr>SCM</vt:lpstr>
      <vt:lpstr>Build management</vt:lpstr>
      <vt:lpstr>Building</vt:lpstr>
      <vt:lpstr>Build tool</vt:lpstr>
      <vt:lpstr>Maven (mvn) DEMO</vt:lpstr>
      <vt:lpstr>Maven snippet</vt:lpstr>
      <vt:lpstr>Daily build and smoke test</vt:lpstr>
      <vt:lpstr>Developer issues</vt:lpstr>
      <vt:lpstr>Testing and JUnit</vt:lpstr>
      <vt:lpstr>Goals</vt:lpstr>
      <vt:lpstr>Why test?</vt:lpstr>
      <vt:lpstr>What is a test?</vt:lpstr>
      <vt:lpstr>Recall: Mistake, Fault, Error, Failure</vt:lpstr>
      <vt:lpstr>Where is fault, error, or failure?</vt:lpstr>
      <vt:lpstr>Where is fault, error, or failure?</vt:lpstr>
      <vt:lpstr>Where is fault, error, or failure?</vt:lpstr>
      <vt:lpstr>Who should test?</vt:lpstr>
      <vt:lpstr>What kind of tests?</vt:lpstr>
      <vt:lpstr>What kind of tests?</vt:lpstr>
      <vt:lpstr>Test automation</vt:lpstr>
      <vt:lpstr>xUnit testing tools</vt:lpstr>
      <vt:lpstr>What is JUnit?</vt:lpstr>
      <vt:lpstr>JUnit Tests</vt:lpstr>
      <vt:lpstr>Writing Tests for JUnit</vt:lpstr>
      <vt:lpstr>Example JUnit Test Case</vt:lpstr>
      <vt:lpstr>Sample Assertions</vt:lpstr>
      <vt:lpstr>Junit DEMO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CS427: Software Engineering I</dc:title>
  <dc:creator>Rosu, Grigore</dc:creator>
  <cp:lastModifiedBy>Rosu, Grigore</cp:lastModifiedBy>
  <cp:revision>222</cp:revision>
  <dcterms:created xsi:type="dcterms:W3CDTF">2016-08-25T15:30:37Z</dcterms:created>
  <dcterms:modified xsi:type="dcterms:W3CDTF">2016-09-01T16:49:06Z</dcterms:modified>
</cp:coreProperties>
</file>