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4"/>
  </p:notesMasterIdLst>
  <p:sldIdLst>
    <p:sldId id="256" r:id="rId2"/>
    <p:sldId id="257" r:id="rId3"/>
    <p:sldId id="258" r:id="rId4"/>
    <p:sldId id="336" r:id="rId5"/>
    <p:sldId id="335" r:id="rId6"/>
    <p:sldId id="337" r:id="rId7"/>
    <p:sldId id="338" r:id="rId8"/>
    <p:sldId id="339" r:id="rId9"/>
    <p:sldId id="340" r:id="rId10"/>
    <p:sldId id="296" r:id="rId11"/>
    <p:sldId id="297" r:id="rId12"/>
    <p:sldId id="298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31" autoAdjust="0"/>
  </p:normalViewPr>
  <p:slideViewPr>
    <p:cSldViewPr snapToGrid="0">
      <p:cViewPr varScale="1">
        <p:scale>
          <a:sx n="90" d="100"/>
          <a:sy n="9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DEC5-90C2-4027-87BC-79AEBD4B904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28E2-C263-49C3-8528-7CAE25AE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884E-96A5-4261-957E-80FA9F299B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#fall2016/cs427" TargetMode="External"/><Relationship Id="rId2" Type="http://schemas.openxmlformats.org/officeDocument/2006/relationships/hyperlink" Target="http://wiki.cites.illinois.edu/wiki/display/cs427fa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ass2g.illinois.ed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Bug_writing_guidelines" TargetMode="External"/><Relationship Id="rId2" Type="http://schemas.openxmlformats.org/officeDocument/2006/relationships/hyperlink" Target="http://bugzilla.mozilla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CS427: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2283"/>
            <a:ext cx="6858000" cy="1241822"/>
          </a:xfrm>
        </p:spPr>
        <p:txBody>
          <a:bodyPr>
            <a:normAutofit/>
          </a:bodyPr>
          <a:lstStyle/>
          <a:p>
            <a:pPr lvl="0"/>
            <a:r>
              <a:rPr lang="en-US" sz="3300" dirty="0"/>
              <a:t>Grigore </a:t>
            </a:r>
            <a:r>
              <a:rPr lang="en-US" sz="3300" dirty="0" err="1"/>
              <a:t>Rosu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5330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Configuration Management (SCM)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D5AE-CCD9-40FD-9B53-6BFA124327E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dirty="0" smtClean="0"/>
              <a:t>Change control</a:t>
            </a:r>
          </a:p>
          <a:p>
            <a:pPr lvl="1"/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dirty="0" smtClean="0"/>
              <a:t>Building</a:t>
            </a:r>
            <a:endParaRPr lang="en-US" altLang="en-US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tools</a:t>
            </a:r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16934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D5AE-CCD9-40FD-9B53-6BFA124327E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b="1" dirty="0" smtClean="0"/>
              <a:t>Change control</a:t>
            </a:r>
          </a:p>
          <a:p>
            <a:pPr lvl="1"/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dirty="0" smtClean="0"/>
              <a:t>Building</a:t>
            </a:r>
            <a:endParaRPr lang="en-US" altLang="en-US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tools</a:t>
            </a:r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6730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</a:t>
            </a:r>
            <a:r>
              <a:rPr lang="en-US" altLang="en-US" dirty="0" smtClean="0"/>
              <a:t>product</a:t>
            </a:r>
            <a:endParaRPr lang="en-US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412615"/>
          </a:xfrm>
        </p:spPr>
        <p:txBody>
          <a:bodyPr>
            <a:noAutofit/>
          </a:bodyPr>
          <a:lstStyle/>
          <a:p>
            <a:r>
              <a:rPr lang="en-US" altLang="en-US" dirty="0"/>
              <a:t>P</a:t>
            </a:r>
            <a:r>
              <a:rPr lang="en-US" altLang="en-US" dirty="0" smtClean="0"/>
              <a:t>roduct = </a:t>
            </a:r>
            <a:r>
              <a:rPr lang="en-US" altLang="en-US" dirty="0"/>
              <a:t>set of </a:t>
            </a:r>
            <a:r>
              <a:rPr lang="en-US" altLang="en-US" dirty="0" smtClean="0"/>
              <a:t>components/documents</a:t>
            </a:r>
            <a:endParaRPr lang="en-US" altLang="en-US" dirty="0"/>
          </a:p>
          <a:p>
            <a:pPr lvl="1"/>
            <a:r>
              <a:rPr lang="en-US" altLang="en-US" dirty="0"/>
              <a:t>Code</a:t>
            </a:r>
          </a:p>
          <a:p>
            <a:pPr lvl="1"/>
            <a:r>
              <a:rPr lang="en-US" altLang="en-US" dirty="0"/>
              <a:t>Test suites</a:t>
            </a:r>
          </a:p>
          <a:p>
            <a:pPr lvl="1"/>
            <a:r>
              <a:rPr lang="en-US" altLang="en-US" dirty="0"/>
              <a:t>Operation manuals (</a:t>
            </a:r>
            <a:r>
              <a:rPr lang="en-US" altLang="en-US" dirty="0" smtClean="0"/>
              <a:t>admins</a:t>
            </a:r>
            <a:r>
              <a:rPr lang="en-US" altLang="en-US" dirty="0"/>
              <a:t>, end-users)</a:t>
            </a:r>
          </a:p>
          <a:p>
            <a:pPr lvl="1"/>
            <a:r>
              <a:rPr lang="en-US" altLang="en-US" dirty="0"/>
              <a:t>Requirements</a:t>
            </a:r>
          </a:p>
          <a:p>
            <a:pPr lvl="1"/>
            <a:r>
              <a:rPr lang="en-US" altLang="en-US" dirty="0"/>
              <a:t>Specifications</a:t>
            </a:r>
          </a:p>
          <a:p>
            <a:pPr lvl="1"/>
            <a:r>
              <a:rPr lang="en-US" altLang="en-US" dirty="0"/>
              <a:t>Design documentation</a:t>
            </a:r>
          </a:p>
          <a:p>
            <a:pPr lvl="1"/>
            <a:r>
              <a:rPr lang="en-US" altLang="en-US" dirty="0"/>
              <a:t>Plans/schedules</a:t>
            </a:r>
          </a:p>
        </p:txBody>
      </p:sp>
    </p:spTree>
    <p:extLst>
      <p:ext uri="{BB962C8B-B14F-4D97-AF65-F5344CB8AC3E}">
        <p14:creationId xmlns:p14="http://schemas.microsoft.com/office/powerpoint/2010/main" val="429394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products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Need to keep track of how you created a product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Rules for building the executable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Version of code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Version of libraries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compiler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operating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SCM tool should be able to keep track of all of these (and more)</a:t>
            </a:r>
          </a:p>
        </p:txBody>
      </p:sp>
    </p:spTree>
    <p:extLst>
      <p:ext uri="{BB962C8B-B14F-4D97-AF65-F5344CB8AC3E}">
        <p14:creationId xmlns:p14="http://schemas.microsoft.com/office/powerpoint/2010/main" val="316650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Keep track of how software changes over time and be able to reproduce any version of the software</a:t>
            </a:r>
          </a:p>
          <a:p>
            <a:r>
              <a:rPr lang="en-US" altLang="en-US" dirty="0"/>
              <a:t>Control how software changes; make sure needed changes have been made and no improper changes have been made</a:t>
            </a:r>
          </a:p>
        </p:txBody>
      </p:sp>
    </p:spTree>
    <p:extLst>
      <p:ext uri="{BB962C8B-B14F-4D97-AF65-F5344CB8AC3E}">
        <p14:creationId xmlns:p14="http://schemas.microsoft.com/office/powerpoint/2010/main" val="413688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Many </a:t>
            </a:r>
            <a:r>
              <a:rPr lang="en-US" altLang="en-US" dirty="0" smtClean="0"/>
              <a:t>Versions</a:t>
            </a:r>
            <a:endParaRPr lang="en-US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Sequence of versions during development</a:t>
            </a:r>
          </a:p>
          <a:p>
            <a:pPr lvl="1"/>
            <a:r>
              <a:rPr lang="en-US" altLang="en-US" dirty="0"/>
              <a:t>Prototypes, daily (weekly) builds</a:t>
            </a:r>
          </a:p>
          <a:p>
            <a:pPr lvl="1"/>
            <a:r>
              <a:rPr lang="en-US" altLang="en-US" dirty="0"/>
              <a:t>Alpha/beta release</a:t>
            </a:r>
          </a:p>
          <a:p>
            <a:pPr lvl="1"/>
            <a:r>
              <a:rPr lang="en-US" altLang="en-US" dirty="0"/>
              <a:t>Final release</a:t>
            </a:r>
          </a:p>
          <a:p>
            <a:r>
              <a:rPr lang="en-US" altLang="en-US" dirty="0"/>
              <a:t>Different released versions</a:t>
            </a:r>
          </a:p>
          <a:p>
            <a:pPr lvl="1"/>
            <a:r>
              <a:rPr lang="en-US" altLang="en-US" dirty="0"/>
              <a:t>Linux - many versions</a:t>
            </a:r>
          </a:p>
          <a:p>
            <a:pPr lvl="1"/>
            <a:r>
              <a:rPr lang="en-US" altLang="en-US" dirty="0"/>
              <a:t>5ESS - tailored for each customer</a:t>
            </a:r>
          </a:p>
        </p:txBody>
      </p:sp>
    </p:spTree>
    <p:extLst>
      <p:ext uri="{BB962C8B-B14F-4D97-AF65-F5344CB8AC3E}">
        <p14:creationId xmlns:p14="http://schemas.microsoft.com/office/powerpoint/2010/main" val="151513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Non-Code </a:t>
            </a:r>
            <a:r>
              <a:rPr lang="en-US" altLang="en-US" dirty="0"/>
              <a:t>R</a:t>
            </a:r>
            <a:r>
              <a:rPr lang="en-US" altLang="en-US" dirty="0" smtClean="0"/>
              <a:t>esources</a:t>
            </a:r>
            <a:endParaRPr lang="en-US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 suite for version 6.4.3 does not work for other versions.  It is almost like the test suites for 6.4.2 and 6.4.4.</a:t>
            </a:r>
          </a:p>
          <a:p>
            <a:r>
              <a:rPr lang="en-US" altLang="en-US" dirty="0"/>
              <a:t>Manual for version 6.4.3 is slightly different than for other versions.  </a:t>
            </a:r>
          </a:p>
          <a:p>
            <a:r>
              <a:rPr lang="en-US" altLang="en-US" dirty="0"/>
              <a:t>Design …</a:t>
            </a:r>
          </a:p>
          <a:p>
            <a:r>
              <a:rPr lang="en-US" altLang="en-US" dirty="0"/>
              <a:t>Use cases ...</a:t>
            </a:r>
          </a:p>
        </p:txBody>
      </p:sp>
    </p:spTree>
    <p:extLst>
      <p:ext uri="{BB962C8B-B14F-4D97-AF65-F5344CB8AC3E}">
        <p14:creationId xmlns:p14="http://schemas.microsoft.com/office/powerpoint/2010/main" val="31596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 </a:t>
            </a:r>
            <a:r>
              <a:rPr lang="en-US" altLang="en-US" dirty="0" smtClean="0"/>
              <a:t>Request</a:t>
            </a:r>
            <a:endParaRPr lang="en-US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15290" y="2018665"/>
            <a:ext cx="7886700" cy="4671378"/>
          </a:xfrm>
        </p:spPr>
        <p:txBody>
          <a:bodyPr>
            <a:normAutofit/>
          </a:bodyPr>
          <a:lstStyle/>
          <a:p>
            <a:r>
              <a:rPr lang="en-US" altLang="en-US" dirty="0"/>
              <a:t>We decided to implement </a:t>
            </a:r>
            <a:r>
              <a:rPr lang="en-US" altLang="en-US" dirty="0" smtClean="0"/>
              <a:t>a change</a:t>
            </a:r>
            <a:endParaRPr lang="en-US" altLang="en-US" dirty="0"/>
          </a:p>
          <a:p>
            <a:pPr lvl="1"/>
            <a:r>
              <a:rPr lang="en-US" altLang="en-US" dirty="0"/>
              <a:t>Has it been implemented fully?  (tests, code, manuals, documentation)</a:t>
            </a:r>
          </a:p>
          <a:p>
            <a:pPr lvl="1"/>
            <a:r>
              <a:rPr lang="en-US" altLang="en-US" dirty="0"/>
              <a:t>What parts of the system were affected by that change?</a:t>
            </a:r>
          </a:p>
          <a:p>
            <a:r>
              <a:rPr lang="en-US" altLang="en-US" dirty="0"/>
              <a:t>I look at a program/document</a:t>
            </a:r>
          </a:p>
          <a:p>
            <a:pPr lvl="1"/>
            <a:r>
              <a:rPr lang="en-US" altLang="en-US" dirty="0"/>
              <a:t>Why is it like this?</a:t>
            </a:r>
          </a:p>
          <a:p>
            <a:pPr lvl="1"/>
            <a:r>
              <a:rPr lang="en-US" altLang="en-US" dirty="0"/>
              <a:t>When was it written</a:t>
            </a:r>
            <a:r>
              <a:rPr lang="en-US" altLang="en-US" dirty="0" smtClean="0"/>
              <a:t>, </a:t>
            </a:r>
            <a:r>
              <a:rPr lang="en-US" altLang="en-US" dirty="0"/>
              <a:t>by whom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Tracing both </a:t>
            </a:r>
            <a:r>
              <a:rPr lang="en-US" altLang="en-US" dirty="0" smtClean="0"/>
              <a:t>ways:</a:t>
            </a:r>
          </a:p>
          <a:p>
            <a:pPr marL="0" indent="0">
              <a:buNone/>
            </a:pPr>
            <a:r>
              <a:rPr lang="en-US" altLang="en-US" dirty="0" smtClean="0"/>
              <a:t>change </a:t>
            </a:r>
            <a:r>
              <a:rPr lang="en-US" altLang="en-US" dirty="0" smtClean="0"/>
              <a:t>control </a:t>
            </a:r>
            <a:r>
              <a:rPr lang="en-US" altLang="en-US" dirty="0" smtClean="0"/>
              <a:t>+</a:t>
            </a:r>
          </a:p>
          <a:p>
            <a:pPr marL="0" indent="0">
              <a:buNone/>
            </a:pPr>
            <a:r>
              <a:rPr lang="en-US" altLang="en-US" dirty="0" smtClean="0"/>
              <a:t>version </a:t>
            </a:r>
            <a:r>
              <a:rPr lang="en-US" altLang="en-US" dirty="0" smtClean="0"/>
              <a:t>control linked through IDs</a:t>
            </a:r>
            <a:endParaRPr lang="en-US" altLang="en-US" dirty="0"/>
          </a:p>
        </p:txBody>
      </p:sp>
      <p:pic>
        <p:nvPicPr>
          <p:cNvPr id="1026" name="Picture 2" descr="Figure 1: Example change request for the car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15" y="4042092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Versions</a:t>
            </a:r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24384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34290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39624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44958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51054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2209800" y="3581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2743200" y="3581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3200400" y="3581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3733800" y="3581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4267200" y="3581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3962400" y="3962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>
            <a:off x="19050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3581400" y="37338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auto">
          <a:xfrm>
            <a:off x="4800600" y="3581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4572000" y="3962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5638800" y="3429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10200" y="3581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42672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3336925" y="29368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3.2</a:t>
            </a: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5562600" y="2971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3.3</a:t>
            </a:r>
          </a:p>
        </p:txBody>
      </p:sp>
      <p:sp>
        <p:nvSpPr>
          <p:cNvPr id="79913" name="Text Box 41"/>
          <p:cNvSpPr txBox="1">
            <a:spLocks noChangeArrowheads="1"/>
          </p:cNvSpPr>
          <p:nvPr/>
        </p:nvSpPr>
        <p:spPr bwMode="auto">
          <a:xfrm>
            <a:off x="4708525" y="4308475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3.2.1.2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>
            <a:off x="6689725" y="324167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mainline</a:t>
            </a:r>
          </a:p>
        </p:txBody>
      </p:sp>
      <p:sp>
        <p:nvSpPr>
          <p:cNvPr id="79918" name="Text Box 46"/>
          <p:cNvSpPr txBox="1">
            <a:spLocks noChangeArrowheads="1"/>
          </p:cNvSpPr>
          <p:nvPr/>
        </p:nvSpPr>
        <p:spPr bwMode="auto">
          <a:xfrm>
            <a:off x="6613525" y="3927475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branch</a:t>
            </a:r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3108325" y="2327275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release</a:t>
            </a:r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1660525" y="30130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3.1</a:t>
            </a:r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1030288" y="3856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Logistics</a:t>
            </a:r>
          </a:p>
          <a:p>
            <a:pPr lvl="1"/>
            <a:r>
              <a:rPr lang="en-US" dirty="0" smtClean="0"/>
              <a:t>Discussing the Quiz and MP1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Change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Traditional advice for old version control</a:t>
            </a:r>
          </a:p>
          <a:p>
            <a:pPr lvl="1"/>
            <a:r>
              <a:rPr lang="en-US" altLang="en-US" dirty="0" smtClean="0"/>
              <a:t>Avoid (long-lived) branches </a:t>
            </a:r>
            <a:r>
              <a:rPr lang="en-US" altLang="en-US" dirty="0"/>
              <a:t>if </a:t>
            </a:r>
            <a:r>
              <a:rPr lang="en-US" altLang="en-US" dirty="0" smtClean="0"/>
              <a:t>possible</a:t>
            </a:r>
          </a:p>
          <a:p>
            <a:r>
              <a:rPr lang="en-US" altLang="en-US" dirty="0" smtClean="0"/>
              <a:t>Modern version control (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, HG…)</a:t>
            </a:r>
          </a:p>
          <a:p>
            <a:pPr lvl="1"/>
            <a:r>
              <a:rPr lang="en-US" altLang="en-US" dirty="0" smtClean="0"/>
              <a:t>Encourage use of (short-lived) branches</a:t>
            </a:r>
            <a:endParaRPr lang="en-US" altLang="en-US" dirty="0"/>
          </a:p>
          <a:p>
            <a:r>
              <a:rPr lang="en-US" altLang="en-US" dirty="0"/>
              <a:t>Good reasons to </a:t>
            </a:r>
            <a:r>
              <a:rPr lang="en-US" altLang="en-US" dirty="0" smtClean="0"/>
              <a:t>branch</a:t>
            </a:r>
            <a:endParaRPr lang="en-US" altLang="en-US" dirty="0"/>
          </a:p>
          <a:p>
            <a:pPr lvl="1"/>
            <a:r>
              <a:rPr lang="en-US" altLang="en-US" dirty="0"/>
              <a:t>Fixing bugs in customer version</a:t>
            </a:r>
          </a:p>
          <a:p>
            <a:pPr lvl="1"/>
            <a:r>
              <a:rPr lang="en-US" altLang="en-US" dirty="0"/>
              <a:t>Experimental version</a:t>
            </a:r>
          </a:p>
          <a:p>
            <a:pPr lvl="1"/>
            <a:r>
              <a:rPr lang="en-US" altLang="en-US" dirty="0"/>
              <a:t>Political fights</a:t>
            </a:r>
          </a:p>
        </p:txBody>
      </p:sp>
    </p:spTree>
    <p:extLst>
      <p:ext uri="{BB962C8B-B14F-4D97-AF65-F5344CB8AC3E}">
        <p14:creationId xmlns:p14="http://schemas.microsoft.com/office/powerpoint/2010/main" val="161667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Bad reasons to branch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Support different hardware platform</a:t>
            </a:r>
          </a:p>
          <a:p>
            <a:pPr lvl="1"/>
            <a:r>
              <a:rPr lang="en-US" altLang="en-US" dirty="0"/>
              <a:t>Make subclasses / use conditional compilation / make portability library</a:t>
            </a:r>
          </a:p>
          <a:p>
            <a:r>
              <a:rPr lang="en-US" altLang="en-US" dirty="0"/>
              <a:t>Support different customer</a:t>
            </a:r>
          </a:p>
          <a:p>
            <a:pPr lvl="1"/>
            <a:r>
              <a:rPr lang="en-US" altLang="en-US" dirty="0"/>
              <a:t>Separate unchanged code </a:t>
            </a:r>
            <a:r>
              <a:rPr lang="en-US" altLang="en-US" dirty="0" smtClean="0"/>
              <a:t>and </a:t>
            </a:r>
            <a:r>
              <a:rPr lang="en-US" altLang="en-US" dirty="0"/>
              <a:t>changed code</a:t>
            </a:r>
          </a:p>
          <a:p>
            <a:pPr lvl="1"/>
            <a:r>
              <a:rPr lang="en-US" altLang="en-US" dirty="0"/>
              <a:t>Unchanged code goes in a library</a:t>
            </a:r>
          </a:p>
          <a:p>
            <a:pPr lvl="1"/>
            <a:r>
              <a:rPr lang="en-US" altLang="en-US" dirty="0"/>
              <a:t>Make subclasses / use conditional compilation for changed code</a:t>
            </a:r>
          </a:p>
        </p:txBody>
      </p:sp>
    </p:spTree>
    <p:extLst>
      <p:ext uri="{BB962C8B-B14F-4D97-AF65-F5344CB8AC3E}">
        <p14:creationId xmlns:p14="http://schemas.microsoft.com/office/powerpoint/2010/main" val="153611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SCM according to the SEI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discipline for controlling the evolution of software systems</a:t>
            </a:r>
          </a:p>
          <a:p>
            <a:r>
              <a:rPr lang="en-US" altLang="en-US" dirty="0"/>
              <a:t>Has many aspects</a:t>
            </a:r>
          </a:p>
          <a:p>
            <a:pPr lvl="1"/>
            <a:r>
              <a:rPr lang="en-US" altLang="en-US" dirty="0"/>
              <a:t>Identification</a:t>
            </a:r>
          </a:p>
          <a:p>
            <a:pPr lvl="1"/>
            <a:r>
              <a:rPr lang="en-US" altLang="en-US" dirty="0"/>
              <a:t>Control</a:t>
            </a:r>
          </a:p>
          <a:p>
            <a:pPr lvl="1"/>
            <a:r>
              <a:rPr lang="en-US" altLang="en-US" dirty="0"/>
              <a:t>Status accounting</a:t>
            </a:r>
          </a:p>
          <a:p>
            <a:pPr lvl="1"/>
            <a:r>
              <a:rPr lang="en-US" altLang="en-US" dirty="0"/>
              <a:t>Audit and review</a:t>
            </a:r>
          </a:p>
        </p:txBody>
      </p:sp>
    </p:spTree>
    <p:extLst>
      <p:ext uri="{BB962C8B-B14F-4D97-AF65-F5344CB8AC3E}">
        <p14:creationId xmlns:p14="http://schemas.microsoft.com/office/powerpoint/2010/main" val="397172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are the configuration items?  (I.e., what is under configuration management?)</a:t>
            </a:r>
          </a:p>
          <a:p>
            <a:r>
              <a:rPr lang="en-US" altLang="en-US"/>
              <a:t>How do you name them?</a:t>
            </a:r>
          </a:p>
          <a:p>
            <a:r>
              <a:rPr lang="en-US" altLang="en-US"/>
              <a:t>What is the relationship between items?</a:t>
            </a:r>
          </a:p>
          <a:p>
            <a:pPr lvl="1"/>
            <a:r>
              <a:rPr lang="en-US" altLang="en-US"/>
              <a:t>Versions</a:t>
            </a:r>
          </a:p>
          <a:p>
            <a:pPr lvl="1"/>
            <a:r>
              <a:rPr lang="en-US" altLang="en-US"/>
              <a:t>Baseline</a:t>
            </a:r>
          </a:p>
          <a:p>
            <a:pPr lvl="1"/>
            <a:r>
              <a:rPr lang="en-US" altLang="en-US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261963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98525" y="3546475"/>
            <a:ext cx="5699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105400" y="4191000"/>
            <a:ext cx="10271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V3.3.2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362200" y="2895600"/>
            <a:ext cx="7985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V3.1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286000" y="3733800"/>
            <a:ext cx="7985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V3.2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286000" y="4724400"/>
            <a:ext cx="7985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V3.3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657600" y="4724400"/>
            <a:ext cx="10271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V3.3.1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657600" y="2895600"/>
            <a:ext cx="10271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V3.1.1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105400" y="2895600"/>
            <a:ext cx="10271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itchFamily="18" charset="0"/>
              </a:rPr>
              <a:t>V3.1.2</a:t>
            </a: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1447800" y="37338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447800" y="3886200"/>
            <a:ext cx="838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3200400" y="3124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1447800" y="3124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4648200" y="44196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3048000" y="3962400"/>
            <a:ext cx="2057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4648200" y="3048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V="1">
            <a:off x="3048000" y="4953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Baseline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Baseline is a software configuration item that has been reviewed and agreed upon, and that can be changed only through formal change control procedures</a:t>
            </a:r>
          </a:p>
          <a:p>
            <a:r>
              <a:rPr lang="en-US" altLang="en-US" dirty="0"/>
              <a:t>Intermediate versions that haven’t been reviewed are SCIs but not </a:t>
            </a:r>
            <a:r>
              <a:rPr lang="en-US" altLang="en-US" dirty="0" smtClean="0"/>
              <a:t>baselines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822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Release is a software configuration item that the developers give to other people</a:t>
            </a:r>
          </a:p>
          <a:p>
            <a:r>
              <a:rPr lang="en-US" altLang="en-US"/>
              <a:t>Release should be a baseline</a:t>
            </a:r>
          </a:p>
        </p:txBody>
      </p:sp>
    </p:spTree>
    <p:extLst>
      <p:ext uri="{BB962C8B-B14F-4D97-AF65-F5344CB8AC3E}">
        <p14:creationId xmlns:p14="http://schemas.microsoft.com/office/powerpoint/2010/main" val="1361127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Who is allowed to read/write configuration items?</a:t>
            </a:r>
          </a:p>
          <a:p>
            <a:r>
              <a:rPr lang="en-US" altLang="en-US"/>
              <a:t>How do you know if changes are allowed/correct?</a:t>
            </a:r>
          </a:p>
        </p:txBody>
      </p:sp>
    </p:spTree>
    <p:extLst>
      <p:ext uri="{BB962C8B-B14F-4D97-AF65-F5344CB8AC3E}">
        <p14:creationId xmlns:p14="http://schemas.microsoft.com/office/powerpoint/2010/main" val="219216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Status accounting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Reporting the status of components and change requests</a:t>
            </a:r>
          </a:p>
          <a:p>
            <a:pPr lvl="1"/>
            <a:r>
              <a:rPr lang="en-US" altLang="en-US"/>
              <a:t>Which components have changed this week?</a:t>
            </a:r>
          </a:p>
          <a:p>
            <a:pPr lvl="1"/>
            <a:r>
              <a:rPr lang="en-US" altLang="en-US"/>
              <a:t>Which components did Bob change?</a:t>
            </a:r>
          </a:p>
          <a:p>
            <a:pPr lvl="1"/>
            <a:r>
              <a:rPr lang="en-US" altLang="en-US"/>
              <a:t>Which components have the most changes?</a:t>
            </a:r>
          </a:p>
          <a:p>
            <a:pPr lvl="1"/>
            <a:r>
              <a:rPr lang="en-US" altLang="en-US"/>
              <a:t>Which change requests are more than a month old and of priority 3 or greater?</a:t>
            </a:r>
          </a:p>
        </p:txBody>
      </p:sp>
    </p:spTree>
    <p:extLst>
      <p:ext uri="{BB962C8B-B14F-4D97-AF65-F5344CB8AC3E}">
        <p14:creationId xmlns:p14="http://schemas.microsoft.com/office/powerpoint/2010/main" val="119551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Audit and review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do we know that the build script is OK?</a:t>
            </a:r>
          </a:p>
          <a:p>
            <a:r>
              <a:rPr lang="en-US" altLang="en-US" dirty="0"/>
              <a:t>How do we know that only authorized people can change the </a:t>
            </a:r>
            <a:r>
              <a:rPr lang="en-US" altLang="en-US" dirty="0" smtClean="0"/>
              <a:t>main, customer-visible interface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Can we actually run the version from </a:t>
            </a:r>
            <a:r>
              <a:rPr lang="en-US" altLang="en-US" dirty="0" smtClean="0"/>
              <a:t>September 8, 2015?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88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01" y="1825624"/>
            <a:ext cx="8913699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Wiki: </a:t>
            </a:r>
            <a:r>
              <a:rPr lang="en-US" dirty="0" smtClean="0">
                <a:hlinkClick r:id="rId2"/>
              </a:rPr>
              <a:t>http://wiki.cites.illinois.edu/wiki/display/cs427fa16</a:t>
            </a:r>
            <a:endParaRPr lang="en-US" dirty="0" smtClean="0"/>
          </a:p>
          <a:p>
            <a:r>
              <a:rPr lang="en-US" dirty="0" smtClean="0"/>
              <a:t>Piazza: </a:t>
            </a:r>
            <a:r>
              <a:rPr lang="en-US" dirty="0" smtClean="0">
                <a:hlinkClick r:id="rId3"/>
              </a:rPr>
              <a:t>https://piazza.com/class#fall2016/cs427</a:t>
            </a:r>
            <a:endParaRPr lang="en-US" dirty="0" smtClean="0"/>
          </a:p>
          <a:p>
            <a:r>
              <a:rPr lang="en-US" dirty="0" smtClean="0"/>
              <a:t>Compass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compass2g.illinois.edu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class-wide announcements through compass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MP1 due Wednesday, September 7</a:t>
            </a:r>
            <a:r>
              <a:rPr lang="en-US" dirty="0" smtClean="0"/>
              <a:t>, 23:59</a:t>
            </a:r>
            <a:r>
              <a:rPr lang="en-US" dirty="0"/>
              <a:t> </a:t>
            </a:r>
            <a:r>
              <a:rPr lang="en-US" dirty="0" smtClean="0"/>
              <a:t>(one day grace period for Labor day holiday)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the rules and the format specified on </a:t>
            </a:r>
            <a:r>
              <a:rPr lang="en-US" dirty="0" smtClean="0"/>
              <a:t>Wiki!</a:t>
            </a:r>
          </a:p>
          <a:p>
            <a:pPr lvl="1"/>
            <a:r>
              <a:rPr lang="en-US" dirty="0" smtClean="0"/>
              <a:t>Need to know a bit of maven and JUnit</a:t>
            </a:r>
          </a:p>
        </p:txBody>
      </p:sp>
    </p:spTree>
    <p:extLst>
      <p:ext uri="{BB962C8B-B14F-4D97-AF65-F5344CB8AC3E}">
        <p14:creationId xmlns:p14="http://schemas.microsoft.com/office/powerpoint/2010/main" val="10409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 </a:t>
            </a:r>
            <a:r>
              <a:rPr lang="en-US" altLang="en-US" dirty="0" smtClean="0"/>
              <a:t>Control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Change request/engineering change order</a:t>
            </a:r>
          </a:p>
          <a:p>
            <a:pPr lvl="1"/>
            <a:r>
              <a:rPr lang="en-US" altLang="en-US"/>
              <a:t>New feature</a:t>
            </a:r>
          </a:p>
          <a:p>
            <a:pPr lvl="1"/>
            <a:r>
              <a:rPr lang="en-US" altLang="en-US"/>
              <a:t>Bug report</a:t>
            </a:r>
          </a:p>
          <a:p>
            <a:r>
              <a:rPr lang="en-US" altLang="en-US"/>
              <a:t>Change control authority - decides which changes should be carried out</a:t>
            </a:r>
          </a:p>
          <a:p>
            <a:r>
              <a:rPr lang="en-US" altLang="en-US"/>
              <a:t>Should link code changes to change requests</a:t>
            </a:r>
          </a:p>
        </p:txBody>
      </p:sp>
    </p:spTree>
    <p:extLst>
      <p:ext uri="{BB962C8B-B14F-4D97-AF65-F5344CB8AC3E}">
        <p14:creationId xmlns:p14="http://schemas.microsoft.com/office/powerpoint/2010/main" val="3686465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Bugzilla</a:t>
            </a:r>
            <a:endParaRPr lang="en-US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78383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Originally developed for Mozilla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hlinkClick r:id="rId2"/>
              </a:rPr>
              <a:t>http://bugzilla.mozilla.org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hlinkClick r:id="rId3"/>
              </a:rPr>
              <a:t>https://developer.mozilla.org/en/Bug_writing_guidelines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/>
              <a:t>Bugzilla is a database for bugs. It lets people report bugs and assigns these bugs to the appropriate developers. Developers can use Bugzilla to keep a to-do list as well as to prioritize, schedule and track dependencies</a:t>
            </a:r>
          </a:p>
        </p:txBody>
      </p:sp>
    </p:spTree>
    <p:extLst>
      <p:ext uri="{BB962C8B-B14F-4D97-AF65-F5344CB8AC3E}">
        <p14:creationId xmlns:p14="http://schemas.microsoft.com/office/powerpoint/2010/main" val="369274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Bugzilla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bug report has ID, name of reporter, description of bug, component, developer, dependency, attachments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Status: unconfirmed, new, resolved, verified, closed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Severity: blocker, critical, major, normal, minor, trivial, enhancement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9276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a bug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FIXED:</a:t>
            </a:r>
          </a:p>
          <a:p>
            <a:pPr marL="0" indent="0">
              <a:buFontTx/>
              <a:buNone/>
            </a:pPr>
            <a:r>
              <a:rPr lang="en-US" altLang="en-US" dirty="0"/>
              <a:t>INVALID: not a bug, or not a bug in Mozilla                 WONTFIX : a bug that will never be fixed                     LATER: a bug that won’t be fixed now</a:t>
            </a:r>
          </a:p>
          <a:p>
            <a:pPr marL="0" indent="0">
              <a:buFontTx/>
              <a:buNone/>
            </a:pPr>
            <a:r>
              <a:rPr lang="en-US" altLang="en-US" dirty="0"/>
              <a:t>REMIND: maybe now, maybe later </a:t>
            </a:r>
          </a:p>
          <a:p>
            <a:pPr marL="0" indent="0">
              <a:buFontTx/>
              <a:buNone/>
            </a:pPr>
            <a:r>
              <a:rPr lang="en-US" altLang="en-US" dirty="0"/>
              <a:t>DUPLICATE</a:t>
            </a:r>
          </a:p>
          <a:p>
            <a:pPr marL="0" indent="0">
              <a:buFontTx/>
              <a:buNone/>
            </a:pPr>
            <a:r>
              <a:rPr lang="en-US" altLang="en-US" dirty="0"/>
              <a:t>WORKSFORME</a:t>
            </a:r>
          </a:p>
        </p:txBody>
      </p:sp>
    </p:spTree>
    <p:extLst>
      <p:ext uri="{BB962C8B-B14F-4D97-AF65-F5344CB8AC3E}">
        <p14:creationId xmlns:p14="http://schemas.microsoft.com/office/powerpoint/2010/main" val="1375752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 to </a:t>
            </a:r>
            <a:r>
              <a:rPr lang="en-US" altLang="en-US" dirty="0" smtClean="0"/>
              <a:t>Ponder</a:t>
            </a:r>
            <a:br>
              <a:rPr lang="en-US" altLang="en-US" dirty="0" smtClean="0"/>
            </a:br>
            <a:r>
              <a:rPr lang="en-US" altLang="en-US" dirty="0" smtClean="0"/>
              <a:t>- Class Exercise, Groups of 3 -</a:t>
            </a:r>
            <a:endParaRPr lang="en-US" alt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is the dynamics of </a:t>
            </a:r>
            <a:r>
              <a:rPr lang="en-US" altLang="en-US" dirty="0" smtClean="0">
                <a:solidFill>
                  <a:srgbClr val="C00000"/>
                </a:solidFill>
              </a:rPr>
              <a:t>people </a:t>
            </a:r>
            <a:r>
              <a:rPr lang="en-US" altLang="en-US" dirty="0"/>
              <a:t>using a change control system?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Developers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Testers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Managers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What about security issues in </a:t>
            </a:r>
            <a:r>
              <a:rPr lang="en-US" altLang="en-US" dirty="0" err="1"/>
              <a:t>Bugzilla</a:t>
            </a:r>
            <a:r>
              <a:rPr lang="en-US" alt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306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 </a:t>
            </a:r>
            <a:r>
              <a:rPr lang="en-US" altLang="en-US" dirty="0" smtClean="0"/>
              <a:t>Make </a:t>
            </a:r>
            <a:r>
              <a:rPr lang="en-US" altLang="en-US" dirty="0"/>
              <a:t>SCM </a:t>
            </a:r>
            <a:r>
              <a:rPr lang="en-US" altLang="en-US" dirty="0" smtClean="0"/>
              <a:t>Work </a:t>
            </a:r>
            <a:r>
              <a:rPr lang="en-US" altLang="en-US" dirty="0" smtClean="0"/>
              <a:t>R</a:t>
            </a:r>
            <a:r>
              <a:rPr lang="en-US" altLang="en-US" dirty="0" smtClean="0"/>
              <a:t>equires:</a:t>
            </a: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Bureaucracy</a:t>
            </a:r>
          </a:p>
          <a:p>
            <a:r>
              <a:rPr lang="en-US" altLang="en-US" dirty="0" smtClean="0"/>
              <a:t>Discipline/Training</a:t>
            </a:r>
            <a:endParaRPr lang="en-US" altLang="en-US" dirty="0"/>
          </a:p>
          <a:p>
            <a:r>
              <a:rPr lang="en-US" altLang="en-US" dirty="0"/>
              <a:t>Tools</a:t>
            </a:r>
          </a:p>
          <a:p>
            <a:pPr lvl="1"/>
            <a:r>
              <a:rPr lang="en-US" altLang="en-US" dirty="0"/>
              <a:t>Version control –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, </a:t>
            </a:r>
            <a:r>
              <a:rPr lang="en-US" altLang="en-US" dirty="0" smtClean="0"/>
              <a:t>subversion</a:t>
            </a:r>
            <a:r>
              <a:rPr lang="en-US" altLang="en-US" dirty="0"/>
              <a:t>, </a:t>
            </a:r>
            <a:r>
              <a:rPr lang="en-US" altLang="en-US" dirty="0" err="1"/>
              <a:t>cvs</a:t>
            </a:r>
            <a:r>
              <a:rPr lang="en-US" altLang="en-US" dirty="0"/>
              <a:t>, …</a:t>
            </a:r>
            <a:endParaRPr lang="en-US" altLang="en-US" dirty="0"/>
          </a:p>
          <a:p>
            <a:pPr lvl="1"/>
            <a:r>
              <a:rPr lang="en-US" altLang="en-US" dirty="0"/>
              <a:t>Change control – </a:t>
            </a:r>
            <a:r>
              <a:rPr lang="en-US" altLang="en-US" dirty="0" err="1"/>
              <a:t>bugzilla</a:t>
            </a:r>
            <a:r>
              <a:rPr lang="en-US" altLang="en-US" dirty="0"/>
              <a:t>, </a:t>
            </a:r>
            <a:r>
              <a:rPr lang="en-US" altLang="en-US" dirty="0" smtClean="0"/>
              <a:t>mantis, </a:t>
            </a:r>
            <a:r>
              <a:rPr lang="en-US" altLang="en-US" dirty="0" err="1" smtClean="0"/>
              <a:t>jira</a:t>
            </a:r>
            <a:r>
              <a:rPr lang="en-US" altLang="en-US" dirty="0" smtClean="0"/>
              <a:t>, …</a:t>
            </a:r>
            <a:endParaRPr lang="en-US" altLang="en-US" dirty="0"/>
          </a:p>
          <a:p>
            <a:pPr lvl="1"/>
            <a:r>
              <a:rPr lang="en-US" altLang="en-US" dirty="0"/>
              <a:t>Building – </a:t>
            </a:r>
            <a:r>
              <a:rPr lang="en-US" altLang="en-US" dirty="0" err="1" smtClean="0"/>
              <a:t>mvn</a:t>
            </a:r>
            <a:r>
              <a:rPr lang="en-US" altLang="en-US" dirty="0" smtClean="0"/>
              <a:t>, </a:t>
            </a:r>
            <a:r>
              <a:rPr lang="en-US" altLang="en-US" dirty="0"/>
              <a:t>ant, </a:t>
            </a:r>
            <a:r>
              <a:rPr lang="en-US" altLang="en-US" dirty="0" smtClean="0"/>
              <a:t>make</a:t>
            </a:r>
            <a:r>
              <a:rPr lang="en-US" altLang="en-US" dirty="0"/>
              <a:t>, </a:t>
            </a:r>
            <a:r>
              <a:rPr lang="en-US" altLang="en-US" dirty="0" smtClean="0"/>
              <a:t>…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Releasing – Maven Central and </a:t>
            </a:r>
            <a:r>
              <a:rPr lang="en-US" altLang="en-US" dirty="0" smtClean="0"/>
              <a:t>Nexus,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659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SCM Manager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Complex tools need expert to manage them</a:t>
            </a:r>
          </a:p>
          <a:p>
            <a:r>
              <a:rPr lang="en-US" altLang="en-US"/>
              <a:t>SCM expert will</a:t>
            </a:r>
          </a:p>
          <a:p>
            <a:pPr lvl="1"/>
            <a:r>
              <a:rPr lang="en-US" altLang="en-US"/>
              <a:t>Maintain tools</a:t>
            </a:r>
          </a:p>
          <a:p>
            <a:pPr lvl="1"/>
            <a:r>
              <a:rPr lang="en-US" altLang="en-US"/>
              <a:t>Maintain configuration files, make branches</a:t>
            </a:r>
          </a:p>
          <a:p>
            <a:pPr lvl="1"/>
            <a:r>
              <a:rPr lang="en-US" altLang="en-US"/>
              <a:t>Do the merging</a:t>
            </a:r>
          </a:p>
          <a:p>
            <a:pPr lvl="1"/>
            <a:r>
              <a:rPr lang="en-US" altLang="en-US"/>
              <a:t>Create policies on version control, change control</a:t>
            </a:r>
          </a:p>
        </p:txBody>
      </p:sp>
    </p:spTree>
    <p:extLst>
      <p:ext uri="{BB962C8B-B14F-4D97-AF65-F5344CB8AC3E}">
        <p14:creationId xmlns:p14="http://schemas.microsoft.com/office/powerpoint/2010/main" val="396144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Toolsmith supports SCM tools</a:t>
            </a:r>
          </a:p>
          <a:p>
            <a:r>
              <a:rPr lang="en-US" altLang="en-US"/>
              <a:t>Architect defines configuration files</a:t>
            </a:r>
          </a:p>
          <a:p>
            <a:r>
              <a:rPr lang="en-US" altLang="en-US"/>
              <a:t>Developers merge their code back into mainline</a:t>
            </a:r>
          </a:p>
          <a:p>
            <a:r>
              <a:rPr lang="en-US" altLang="en-US"/>
              <a:t>Managers and technical leads define policies for version control and change control </a:t>
            </a:r>
          </a:p>
        </p:txBody>
      </p:sp>
    </p:spTree>
    <p:extLst>
      <p:ext uri="{BB962C8B-B14F-4D97-AF65-F5344CB8AC3E}">
        <p14:creationId xmlns:p14="http://schemas.microsoft.com/office/powerpoint/2010/main" val="2608648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81000"/>
            <a:ext cx="6324600" cy="5926138"/>
          </a:xfrm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105400" y="4038600"/>
            <a:ext cx="3835400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from “Software Configuration Management Patterns: Effective Teamwork, Practical Integration” by Steve </a:t>
            </a:r>
            <a:r>
              <a:rPr lang="en-US" altLang="en-US" sz="2400" dirty="0" err="1"/>
              <a:t>Berczuk</a:t>
            </a:r>
            <a:r>
              <a:rPr lang="en-US" altLang="en-US" sz="2400" dirty="0"/>
              <a:t> with</a:t>
            </a:r>
            <a:br>
              <a:rPr lang="en-US" altLang="en-US" sz="2400" dirty="0"/>
            </a:br>
            <a:r>
              <a:rPr lang="en-US" altLang="en-US" sz="2400" dirty="0"/>
              <a:t>Brad Appleton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03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Various tests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20040" y="1783095"/>
            <a:ext cx="7632848" cy="4351338"/>
          </a:xfrm>
        </p:spPr>
        <p:txBody>
          <a:bodyPr/>
          <a:lstStyle/>
          <a:p>
            <a:r>
              <a:rPr lang="en-US" altLang="en-US" dirty="0"/>
              <a:t>Smoke test</a:t>
            </a:r>
          </a:p>
          <a:p>
            <a:pPr lvl="1"/>
            <a:r>
              <a:rPr lang="en-US" altLang="en-US" dirty="0"/>
              <a:t>Ensure that the system still runs after you make a change</a:t>
            </a:r>
          </a:p>
          <a:p>
            <a:r>
              <a:rPr lang="en-US" altLang="en-US" dirty="0"/>
              <a:t>Unit test</a:t>
            </a:r>
          </a:p>
          <a:p>
            <a:pPr lvl="1"/>
            <a:r>
              <a:rPr lang="en-US" altLang="en-US" dirty="0"/>
              <a:t>Ensure that a module is not broken after you make a change</a:t>
            </a:r>
          </a:p>
          <a:p>
            <a:r>
              <a:rPr lang="en-US" altLang="en-US" dirty="0"/>
              <a:t>Regression test</a:t>
            </a:r>
          </a:p>
          <a:p>
            <a:pPr lvl="1"/>
            <a:r>
              <a:rPr lang="en-US" altLang="en-US" dirty="0"/>
              <a:t>Ensure that existing code doesn’t get worse as you make other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471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328"/>
            <a:ext cx="7886700" cy="1325563"/>
          </a:xfrm>
        </p:spPr>
        <p:txBody>
          <a:bodyPr/>
          <a:lstStyle/>
          <a:p>
            <a:r>
              <a:rPr lang="en-US" dirty="0" smtClean="0"/>
              <a:t>Quiz last Thursday</a:t>
            </a:r>
            <a:br>
              <a:rPr lang="en-US" dirty="0" smtClean="0"/>
            </a:br>
            <a:r>
              <a:rPr lang="en-US" dirty="0" smtClean="0"/>
              <a:t>Highlights (and what I learned)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397656" cy="5036036"/>
          </a:xfrm>
        </p:spPr>
        <p:txBody>
          <a:bodyPr>
            <a:normAutofit/>
          </a:bodyPr>
          <a:lstStyle/>
          <a:p>
            <a:r>
              <a:rPr lang="en-US" dirty="0" smtClean="0"/>
              <a:t>Easy parts first: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(!) –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not enough!</a:t>
            </a:r>
          </a:p>
          <a:p>
            <a:pPr lvl="1"/>
            <a:r>
              <a:rPr lang="en-US" dirty="0" smtClean="0"/>
              <a:t>Record lectures</a:t>
            </a:r>
          </a:p>
          <a:p>
            <a:pPr lvl="2"/>
            <a:r>
              <a:rPr lang="en-US" dirty="0" smtClean="0"/>
              <a:t>They are recorded, see link on wiki</a:t>
            </a:r>
          </a:p>
          <a:p>
            <a:r>
              <a:rPr lang="en-US" dirty="0" smtClean="0"/>
              <a:t>Speak louder</a:t>
            </a:r>
          </a:p>
          <a:p>
            <a:pPr lvl="1"/>
            <a:r>
              <a:rPr lang="en-US" dirty="0" smtClean="0"/>
              <a:t>I will; you should also remind me during lectures</a:t>
            </a:r>
          </a:p>
          <a:p>
            <a:r>
              <a:rPr lang="en-US" dirty="0" smtClean="0"/>
              <a:t>Lectures too dry, monotone, not exciting, B/W slides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examples, invited lecturers, demos</a:t>
            </a:r>
          </a:p>
          <a:p>
            <a:pPr lvl="1"/>
            <a:r>
              <a:rPr lang="en-US" dirty="0" smtClean="0"/>
              <a:t>Talk about my experience, with examples</a:t>
            </a:r>
          </a:p>
          <a:p>
            <a:pPr lvl="1"/>
            <a:r>
              <a:rPr lang="en-US" dirty="0" smtClean="0"/>
              <a:t>More interactive – you get more involved</a:t>
            </a:r>
          </a:p>
          <a:p>
            <a:pPr lvl="1"/>
            <a:r>
              <a:rPr lang="en-US" dirty="0" smtClean="0"/>
              <a:t>B/W slides</a:t>
            </a:r>
          </a:p>
          <a:p>
            <a:pPr lvl="2"/>
            <a:r>
              <a:rPr lang="en-US" dirty="0" smtClean="0"/>
              <a:t>You will appreciate simplicity in time; I will try to add more “color”</a:t>
            </a:r>
          </a:p>
        </p:txBody>
      </p:sp>
    </p:spTree>
    <p:extLst>
      <p:ext uri="{BB962C8B-B14F-4D97-AF65-F5344CB8AC3E}">
        <p14:creationId xmlns:p14="http://schemas.microsoft.com/office/powerpoint/2010/main" val="1022699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Developer issues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Private Workspace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Prevent integration issues from distracting you, and from your changes causing others problems, by developing in a Private Workspace.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Private System Build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Avoid breaking the build by doing a Private System Build before committing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223356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Codeline Policy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Active Development Line</a:t>
            </a:r>
          </a:p>
          <a:p>
            <a:r>
              <a:rPr lang="en-US" altLang="en-US"/>
              <a:t>Release Line</a:t>
            </a:r>
          </a:p>
          <a:p>
            <a:pPr lvl="1"/>
            <a:r>
              <a:rPr lang="en-US" altLang="en-US"/>
              <a:t>Holds bug fixes for a release</a:t>
            </a:r>
          </a:p>
          <a:p>
            <a:r>
              <a:rPr lang="en-US" altLang="en-US"/>
              <a:t>Private Versions</a:t>
            </a:r>
          </a:p>
          <a:p>
            <a:r>
              <a:rPr lang="en-US" altLang="en-US"/>
              <a:t>Task Branch</a:t>
            </a:r>
          </a:p>
          <a:p>
            <a:pPr lvl="1"/>
            <a:r>
              <a:rPr lang="en-US" altLang="en-US"/>
              <a:t>Hide a disruptive task from the rest of the team</a:t>
            </a:r>
          </a:p>
          <a:p>
            <a:r>
              <a:rPr lang="en-US" altLang="en-US"/>
              <a:t>Release Prep Codeline</a:t>
            </a:r>
          </a:p>
        </p:txBody>
      </p:sp>
    </p:spTree>
    <p:extLst>
      <p:ext uri="{BB962C8B-B14F-4D97-AF65-F5344CB8AC3E}">
        <p14:creationId xmlns:p14="http://schemas.microsoft.com/office/powerpoint/2010/main" val="2879595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of 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dirty="0" smtClean="0"/>
              <a:t>Change control</a:t>
            </a:r>
          </a:p>
          <a:p>
            <a:pPr lvl="1"/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dirty="0" smtClean="0"/>
              <a:t>Building</a:t>
            </a:r>
            <a:endParaRPr lang="en-US" altLang="en-US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tools</a:t>
            </a:r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114075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3847"/>
            <a:ext cx="7886700" cy="1097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last Thursday</a:t>
            </a:r>
            <a:br>
              <a:rPr lang="en-US" dirty="0" smtClean="0"/>
            </a:br>
            <a:r>
              <a:rPr lang="en-US" dirty="0" smtClean="0"/>
              <a:t>Highlights (and what I learned)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1" y="1795144"/>
            <a:ext cx="8446882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Didn’t learn much, I already knew everything</a:t>
            </a:r>
          </a:p>
          <a:p>
            <a:pPr lvl="1"/>
            <a:r>
              <a:rPr lang="en-US" dirty="0" smtClean="0"/>
              <a:t>Well, this is a hands-on class, we started easy</a:t>
            </a:r>
          </a:p>
          <a:p>
            <a:pPr lvl="1"/>
            <a:r>
              <a:rPr lang="en-US" dirty="0" smtClean="0"/>
              <a:t>You will learn by doing, not by reading lecture notes</a:t>
            </a:r>
          </a:p>
          <a:p>
            <a:r>
              <a:rPr lang="en-US" dirty="0" smtClean="0"/>
              <a:t>Didn’t know about the quiz</a:t>
            </a:r>
          </a:p>
          <a:p>
            <a:pPr lvl="1"/>
            <a:r>
              <a:rPr lang="en-US" dirty="0" smtClean="0"/>
              <a:t>That’s the point!  Participation is 5% extra.  Generous grading</a:t>
            </a:r>
          </a:p>
          <a:p>
            <a:r>
              <a:rPr lang="en-US" dirty="0" smtClean="0"/>
              <a:t>Contradictory </a:t>
            </a:r>
            <a:r>
              <a:rPr lang="en-US" dirty="0"/>
              <a:t>feedback on MPs: too easy vs. too difficult, too much detail vs. too little </a:t>
            </a:r>
            <a:r>
              <a:rPr lang="en-US" dirty="0" smtClean="0"/>
              <a:t>detail</a:t>
            </a:r>
          </a:p>
          <a:p>
            <a:r>
              <a:rPr lang="en-US" dirty="0" smtClean="0"/>
              <a:t>Contradictory feedback about class speed: move faster vs. move slower</a:t>
            </a:r>
          </a:p>
          <a:p>
            <a:r>
              <a:rPr lang="en-US" dirty="0" smtClean="0"/>
              <a:t>We appreciate your feedback!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Keep up with the reading!  Read previous final exams.</a:t>
            </a:r>
          </a:p>
        </p:txBody>
      </p:sp>
    </p:spTree>
    <p:extLst>
      <p:ext uri="{BB962C8B-B14F-4D97-AF65-F5344CB8AC3E}">
        <p14:creationId xmlns:p14="http://schemas.microsoft.com/office/powerpoint/2010/main" val="304213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MP1 Highlights (following Piazza)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5298"/>
          </a:xfrm>
        </p:spPr>
        <p:txBody>
          <a:bodyPr/>
          <a:lstStyle/>
          <a:p>
            <a:r>
              <a:rPr lang="en-US" dirty="0" smtClean="0"/>
              <a:t>Java knowledge assumed in this class.  We do NOT teach you Java in cs427!  Google is your friend.  And your colleagues and TAs though Piazza</a:t>
            </a:r>
          </a:p>
          <a:p>
            <a:r>
              <a:rPr lang="en-US" dirty="0" smtClean="0"/>
              <a:t>Java’s </a:t>
            </a:r>
            <a:r>
              <a:rPr lang="en-US" dirty="0" err="1" smtClean="0"/>
              <a:t>classpath</a:t>
            </a:r>
            <a:r>
              <a:rPr lang="en-US" dirty="0" smtClean="0"/>
              <a:t> and package and their interaction is a </a:t>
            </a:r>
            <a:r>
              <a:rPr lang="en-US" dirty="0" smtClean="0">
                <a:solidFill>
                  <a:srgbClr val="C00000"/>
                </a:solidFill>
              </a:rPr>
              <a:t>pain</a:t>
            </a:r>
            <a:r>
              <a:rPr lang="en-US" dirty="0" smtClean="0"/>
              <a:t>, but there is nothing we can do about it … except to use tools like Maven, IDEs, etc.</a:t>
            </a:r>
          </a:p>
          <a:p>
            <a:pPr lvl="1"/>
            <a:r>
              <a:rPr lang="en-US" dirty="0" smtClean="0"/>
              <a:t>Major point of first part of MP1 is to </a:t>
            </a:r>
            <a:r>
              <a:rPr lang="en-US" dirty="0" smtClean="0">
                <a:solidFill>
                  <a:srgbClr val="C00000"/>
                </a:solidFill>
              </a:rPr>
              <a:t>suffer</a:t>
            </a:r>
            <a:r>
              <a:rPr lang="en-US" dirty="0" smtClean="0"/>
              <a:t> by manually setting everything up!  (Then you appreciate the tools)  Also to understand </a:t>
            </a:r>
            <a:r>
              <a:rPr lang="en-US" dirty="0" smtClean="0">
                <a:solidFill>
                  <a:srgbClr val="C00000"/>
                </a:solidFill>
              </a:rPr>
              <a:t>how things </a:t>
            </a:r>
            <a:r>
              <a:rPr lang="en-US" i="1" dirty="0" smtClean="0">
                <a:solidFill>
                  <a:srgbClr val="C00000"/>
                </a:solidFill>
              </a:rPr>
              <a:t>really</a:t>
            </a:r>
            <a:r>
              <a:rPr lang="en-US" dirty="0" smtClean="0">
                <a:solidFill>
                  <a:srgbClr val="C00000"/>
                </a:solidFill>
              </a:rPr>
              <a:t> work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5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3840"/>
          </a:xfrm>
        </p:spPr>
        <p:txBody>
          <a:bodyPr/>
          <a:lstStyle/>
          <a:p>
            <a:r>
              <a:rPr lang="en-US" dirty="0" smtClean="0"/>
              <a:t>Piazza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89" y="1600200"/>
            <a:ext cx="7989683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Feel free to ask questions, but try google and Piazza search before you ask</a:t>
            </a:r>
          </a:p>
          <a:p>
            <a:pPr lvl="1"/>
            <a:r>
              <a:rPr lang="en-US" dirty="0" smtClean="0"/>
              <a:t>Many questions were repeated; we take the freedom from here on to just say “already answered”</a:t>
            </a:r>
          </a:p>
          <a:p>
            <a:pPr lvl="1"/>
            <a:r>
              <a:rPr lang="en-US" dirty="0" smtClean="0"/>
              <a:t>Also attend </a:t>
            </a:r>
            <a:r>
              <a:rPr lang="en-US" dirty="0" smtClean="0"/>
              <a:t>lectures</a:t>
            </a:r>
          </a:p>
          <a:p>
            <a:endParaRPr lang="en-US" dirty="0"/>
          </a:p>
          <a:p>
            <a:r>
              <a:rPr lang="en-US" dirty="0" smtClean="0"/>
              <a:t>If in doubt, make your post 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To schedule a meeting (office hours), send a private post with several time slots you can make</a:t>
            </a:r>
          </a:p>
        </p:txBody>
      </p:sp>
    </p:spTree>
    <p:extLst>
      <p:ext uri="{BB962C8B-B14F-4D97-AF65-F5344CB8AC3E}">
        <p14:creationId xmlns:p14="http://schemas.microsoft.com/office/powerpoint/2010/main" val="8674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Previous lectures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Software engineering and 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Process = A set of activities/steps/practices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K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MP2 will </a:t>
            </a:r>
            <a:r>
              <a:rPr lang="en-US" altLang="en-US" dirty="0" smtClean="0"/>
              <a:t>teach you how to use </a:t>
            </a:r>
            <a:r>
              <a:rPr lang="en-US" altLang="en-US" dirty="0" smtClean="0"/>
              <a:t>K’s</a:t>
            </a:r>
            <a:r>
              <a:rPr lang="en-US" altLang="en-US" dirty="0" smtClean="0"/>
              <a:t> debugger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Software Configuration </a:t>
            </a:r>
            <a:r>
              <a:rPr lang="en-US" altLang="en-US" dirty="0" smtClean="0"/>
              <a:t>Management (SCM)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Four </a:t>
            </a:r>
            <a:r>
              <a:rPr lang="en-US" altLang="en-US" dirty="0"/>
              <a:t>aspects of </a:t>
            </a:r>
            <a:r>
              <a:rPr lang="en-US" altLang="en-US" dirty="0" smtClean="0"/>
              <a:t>SCM: change control, </a:t>
            </a:r>
            <a:r>
              <a:rPr lang="en-US" altLang="en-US" b="1" dirty="0" smtClean="0"/>
              <a:t>version </a:t>
            </a:r>
            <a:r>
              <a:rPr lang="en-US" altLang="en-US" b="1" dirty="0" smtClean="0"/>
              <a:t>control (</a:t>
            </a:r>
            <a:r>
              <a:rPr lang="en-US" altLang="en-US" b="1" dirty="0" err="1" smtClean="0"/>
              <a:t>git</a:t>
            </a:r>
            <a:r>
              <a:rPr lang="en-US" altLang="en-US" b="1" dirty="0" smtClean="0"/>
              <a:t>), building (</a:t>
            </a:r>
            <a:r>
              <a:rPr lang="en-US" altLang="en-US" b="1" dirty="0" err="1" smtClean="0"/>
              <a:t>mvn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, </a:t>
            </a:r>
            <a:r>
              <a:rPr lang="en-US" altLang="en-US" dirty="0" smtClean="0"/>
              <a:t>releasing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Testing </a:t>
            </a:r>
            <a:r>
              <a:rPr lang="en-US" altLang="en-US" dirty="0" smtClean="0"/>
              <a:t>introduction (</a:t>
            </a:r>
            <a:r>
              <a:rPr lang="en-US" altLang="en-US" dirty="0" err="1" smtClean="0"/>
              <a:t>junit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All (non-logistic) slides and all reading can be on </a:t>
            </a:r>
            <a:r>
              <a:rPr lang="en-US" altLang="en-US" dirty="0" smtClean="0">
                <a:solidFill>
                  <a:srgbClr val="C00000"/>
                </a:solidFill>
              </a:rPr>
              <a:t>FINAL EXAM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change control aspect of SCM</a:t>
            </a:r>
          </a:p>
          <a:p>
            <a:r>
              <a:rPr lang="en-US" dirty="0" smtClean="0"/>
              <a:t>Start on XP</a:t>
            </a:r>
          </a:p>
        </p:txBody>
      </p:sp>
    </p:spTree>
    <p:extLst>
      <p:ext uri="{BB962C8B-B14F-4D97-AF65-F5344CB8AC3E}">
        <p14:creationId xmlns:p14="http://schemas.microsoft.com/office/powerpoint/2010/main" val="296044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1576</Words>
  <Application>Microsoft Office PowerPoint</Application>
  <PresentationFormat>On-screen Show (4:3)</PresentationFormat>
  <Paragraphs>271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Times New Roman</vt:lpstr>
      <vt:lpstr>Office Theme</vt:lpstr>
      <vt:lpstr>CS427: Software Engineering I</vt:lpstr>
      <vt:lpstr>Today’s goals</vt:lpstr>
      <vt:lpstr>Course Logistics</vt:lpstr>
      <vt:lpstr>Quiz last Thursday Highlights (and what I learned)</vt:lpstr>
      <vt:lpstr>Quiz last Thursday Highlights (and what I learned)</vt:lpstr>
      <vt:lpstr>MP1 Highlights (following Piazza)</vt:lpstr>
      <vt:lpstr>Piazza</vt:lpstr>
      <vt:lpstr>Previous lectures</vt:lpstr>
      <vt:lpstr>Today’s goals</vt:lpstr>
      <vt:lpstr>Software Configuration Management (SCM)</vt:lpstr>
      <vt:lpstr>SCM</vt:lpstr>
      <vt:lpstr>SCM</vt:lpstr>
      <vt:lpstr>Software product</vt:lpstr>
      <vt:lpstr>Software products</vt:lpstr>
      <vt:lpstr>SCM</vt:lpstr>
      <vt:lpstr>Many Versions</vt:lpstr>
      <vt:lpstr>Non-Code Resources</vt:lpstr>
      <vt:lpstr>Change Request</vt:lpstr>
      <vt:lpstr>Versions</vt:lpstr>
      <vt:lpstr>Branches</vt:lpstr>
      <vt:lpstr>Bad reasons to branch</vt:lpstr>
      <vt:lpstr>SCM according to the SEI</vt:lpstr>
      <vt:lpstr>Identification</vt:lpstr>
      <vt:lpstr>Versions</vt:lpstr>
      <vt:lpstr>Baseline</vt:lpstr>
      <vt:lpstr>Release</vt:lpstr>
      <vt:lpstr>Control</vt:lpstr>
      <vt:lpstr>Status accounting</vt:lpstr>
      <vt:lpstr>Audit and review</vt:lpstr>
      <vt:lpstr>Change Control</vt:lpstr>
      <vt:lpstr>Example: Bugzilla</vt:lpstr>
      <vt:lpstr>Bugzilla</vt:lpstr>
      <vt:lpstr>Resolving a bug</vt:lpstr>
      <vt:lpstr>Topics to Ponder - Class Exercise, Groups of 3 -</vt:lpstr>
      <vt:lpstr>To Make SCM Work Requires:</vt:lpstr>
      <vt:lpstr>SCM Manager</vt:lpstr>
      <vt:lpstr>Alternatives</vt:lpstr>
      <vt:lpstr>PowerPoint Presentation</vt:lpstr>
      <vt:lpstr>Various tests</vt:lpstr>
      <vt:lpstr>Developer issues</vt:lpstr>
      <vt:lpstr>Codeline Policy</vt:lpstr>
      <vt:lpstr>Summary of SCM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CS427: Software Engineering I</dc:title>
  <dc:creator>Rosu, Grigore</dc:creator>
  <cp:lastModifiedBy>Rosu, Grigore</cp:lastModifiedBy>
  <cp:revision>263</cp:revision>
  <dcterms:created xsi:type="dcterms:W3CDTF">2016-08-25T15:30:37Z</dcterms:created>
  <dcterms:modified xsi:type="dcterms:W3CDTF">2016-09-06T16:37:50Z</dcterms:modified>
</cp:coreProperties>
</file>