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8"/>
  </p:notesMasterIdLst>
  <p:sldIdLst>
    <p:sldId id="256" r:id="rId2"/>
    <p:sldId id="371" r:id="rId3"/>
    <p:sldId id="372" r:id="rId4"/>
    <p:sldId id="373" r:id="rId5"/>
    <p:sldId id="406" r:id="rId6"/>
    <p:sldId id="407" r:id="rId7"/>
    <p:sldId id="408" r:id="rId8"/>
    <p:sldId id="409" r:id="rId9"/>
    <p:sldId id="410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31" autoAdjust="0"/>
  </p:normalViewPr>
  <p:slideViewPr>
    <p:cSldViewPr snapToGrid="0">
      <p:cViewPr varScale="1">
        <p:scale>
          <a:sx n="61" d="100"/>
          <a:sy n="61" d="100"/>
        </p:scale>
        <p:origin x="14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FDEC5-90C2-4027-87BC-79AEBD4B9044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428E2-C263-49C3-8528-7CAE25AEF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C3DFE4CF-A3BF-4918-8ACC-47814D27804B}" type="slidenum">
              <a:rPr lang="en-US" altLang="en-US" sz="1100" b="0">
                <a:solidFill>
                  <a:schemeClr val="tx1"/>
                </a:solidFill>
              </a:rPr>
              <a:pPr/>
              <a:t>26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0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5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4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0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7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8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8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7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0884E-96A5-4261-957E-80FA9F299B0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9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liluna.de/eclipse-junit-testing-tutorial.html" TargetMode="External"/><Relationship Id="rId2" Type="http://schemas.openxmlformats.org/officeDocument/2006/relationships/hyperlink" Target="http://open.ncsu.edu/se/tutorials/jun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unit.org/" TargetMode="External"/><Relationship Id="rId5" Type="http://schemas.openxmlformats.org/officeDocument/2006/relationships/hyperlink" Target="http://www.clarkware.com/articles/JUnitPrimer.html" TargetMode="External"/><Relationship Id="rId4" Type="http://schemas.openxmlformats.org/officeDocument/2006/relationships/hyperlink" Target="http://www.diasparsoftware.com/template.php?content=jUnitStarterGuid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CS427: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Software Engineering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669" y="4252283"/>
            <a:ext cx="7485993" cy="2411276"/>
          </a:xfrm>
        </p:spPr>
        <p:txBody>
          <a:bodyPr>
            <a:normAutofit/>
          </a:bodyPr>
          <a:lstStyle/>
          <a:p>
            <a:pPr lvl="0"/>
            <a:r>
              <a:rPr lang="en-US" sz="3300" dirty="0" smtClean="0"/>
              <a:t>Tao </a:t>
            </a:r>
            <a:r>
              <a:rPr lang="en-US" sz="3300" dirty="0" err="1" smtClean="0"/>
              <a:t>Xie</a:t>
            </a:r>
            <a:r>
              <a:rPr lang="en-US" sz="3300" dirty="0" smtClean="0"/>
              <a:t> (Professor)</a:t>
            </a:r>
          </a:p>
          <a:p>
            <a:pPr lvl="0"/>
            <a:r>
              <a:rPr lang="en-US" sz="3300" dirty="0" smtClean="0"/>
              <a:t>Manasvi </a:t>
            </a:r>
            <a:r>
              <a:rPr lang="en-US" sz="3300" dirty="0" err="1" smtClean="0"/>
              <a:t>Saxena</a:t>
            </a:r>
            <a:r>
              <a:rPr lang="en-US" sz="3300" dirty="0" smtClean="0"/>
              <a:t> (Graduate Student)</a:t>
            </a:r>
          </a:p>
          <a:p>
            <a:pPr lvl="0"/>
            <a:r>
              <a:rPr lang="en-US" sz="3300" dirty="0" smtClean="0">
                <a:solidFill>
                  <a:srgbClr val="FF0000"/>
                </a:solidFill>
              </a:rPr>
              <a:t>Guest Lecture</a:t>
            </a:r>
            <a:endParaRPr lang="en-US" sz="3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01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85725" y="6640513"/>
            <a:ext cx="3844925" cy="3444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dirty="0" smtClean="0">
                <a:solidFill>
                  <a:schemeClr val="tx1"/>
                </a:solidFill>
              </a:rPr>
              <a:t>Introduction to Software Testing  (</a:t>
            </a:r>
            <a:r>
              <a:rPr lang="en-US" altLang="en-US" sz="900" b="0" dirty="0" err="1" smtClean="0">
                <a:solidFill>
                  <a:schemeClr val="tx1"/>
                </a:solidFill>
              </a:rPr>
              <a:t>Ch</a:t>
            </a:r>
            <a:r>
              <a:rPr lang="en-US" altLang="en-US" sz="900" b="0" dirty="0" smtClean="0">
                <a:solidFill>
                  <a:schemeClr val="tx1"/>
                </a:solidFill>
              </a:rPr>
              <a:t> 1)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05275" y="6629400"/>
            <a:ext cx="2895600" cy="355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3B61566D-1264-41BB-80F8-A81082C4F393}" type="slidenum">
              <a:rPr lang="en-US" altLang="en-US" sz="900" b="0">
                <a:solidFill>
                  <a:schemeClr val="tx1"/>
                </a:solidFill>
              </a:rPr>
              <a:pPr/>
              <a:t>10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427" y="460226"/>
            <a:ext cx="4457700" cy="687387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JUnit Test Fixtures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850" y="1502979"/>
            <a:ext cx="8966200" cy="4872421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A </a:t>
            </a:r>
            <a:r>
              <a:rPr lang="en-US" altLang="en-US" sz="2800" dirty="0" smtClean="0">
                <a:solidFill>
                  <a:srgbClr val="C00000"/>
                </a:solidFill>
              </a:rPr>
              <a:t>test fixture </a:t>
            </a:r>
            <a:r>
              <a:rPr lang="en-US" altLang="en-US" sz="2800" dirty="0" smtClean="0"/>
              <a:t>is the </a:t>
            </a:r>
            <a:r>
              <a:rPr lang="en-US" altLang="en-US" sz="2800" u="sng" dirty="0" smtClean="0">
                <a:solidFill>
                  <a:srgbClr val="C00000"/>
                </a:solidFill>
              </a:rPr>
              <a:t>state</a:t>
            </a:r>
            <a:r>
              <a:rPr lang="en-US" altLang="en-US" sz="2800" dirty="0" smtClean="0">
                <a:solidFill>
                  <a:srgbClr val="C00000"/>
                </a:solidFill>
              </a:rPr>
              <a:t> </a:t>
            </a:r>
            <a:r>
              <a:rPr lang="en-US" altLang="en-US" sz="2800" dirty="0" smtClean="0"/>
              <a:t>of the test</a:t>
            </a:r>
          </a:p>
          <a:p>
            <a:pPr lvl="1"/>
            <a:r>
              <a:rPr lang="en-US" altLang="en-US" sz="2400" dirty="0" smtClean="0"/>
              <a:t>Objects and variables that are used by more than one test</a:t>
            </a:r>
          </a:p>
          <a:p>
            <a:pPr lvl="1"/>
            <a:r>
              <a:rPr lang="en-US" altLang="en-US" sz="2400" dirty="0" smtClean="0"/>
              <a:t>Initializations (</a:t>
            </a:r>
            <a:r>
              <a:rPr lang="en-US" altLang="en-US" sz="2400" i="1" dirty="0" smtClean="0"/>
              <a:t>prefix</a:t>
            </a:r>
            <a:r>
              <a:rPr lang="en-US" altLang="en-US" sz="2400" dirty="0" smtClean="0"/>
              <a:t> values)</a:t>
            </a:r>
          </a:p>
          <a:p>
            <a:pPr lvl="1"/>
            <a:r>
              <a:rPr lang="en-US" altLang="en-US" sz="2400" dirty="0" smtClean="0"/>
              <a:t>Reset values (</a:t>
            </a:r>
            <a:r>
              <a:rPr lang="en-US" altLang="en-US" sz="2400" i="1" dirty="0" smtClean="0"/>
              <a:t>postfix</a:t>
            </a:r>
            <a:r>
              <a:rPr lang="en-US" altLang="en-US" sz="2400" dirty="0" smtClean="0"/>
              <a:t> values)</a:t>
            </a:r>
          </a:p>
          <a:p>
            <a:r>
              <a:rPr lang="en-US" altLang="en-US" sz="2800" dirty="0" smtClean="0"/>
              <a:t>Different tests can </a:t>
            </a:r>
            <a:r>
              <a:rPr lang="en-US" altLang="en-US" sz="2800" dirty="0" smtClean="0">
                <a:solidFill>
                  <a:srgbClr val="C00000"/>
                </a:solidFill>
              </a:rPr>
              <a:t>use </a:t>
            </a:r>
            <a:r>
              <a:rPr lang="en-US" altLang="en-US" sz="2800" dirty="0" smtClean="0"/>
              <a:t>the objects without </a:t>
            </a:r>
            <a:r>
              <a:rPr lang="en-US" altLang="en-US" sz="2800" dirty="0" smtClean="0"/>
              <a:t>sharing </a:t>
            </a:r>
            <a:r>
              <a:rPr lang="en-US" altLang="en-US" sz="2800" dirty="0" smtClean="0"/>
              <a:t>state</a:t>
            </a:r>
          </a:p>
          <a:p>
            <a:r>
              <a:rPr lang="en-US" altLang="en-US" sz="2800" dirty="0" smtClean="0"/>
              <a:t>Objects used in test fixtures </a:t>
            </a:r>
            <a:r>
              <a:rPr lang="en-US" altLang="en-US" sz="2800" dirty="0" smtClean="0"/>
              <a:t>declared </a:t>
            </a:r>
            <a:r>
              <a:rPr lang="en-US" altLang="en-US" sz="2800" dirty="0" smtClean="0"/>
              <a:t>as </a:t>
            </a:r>
            <a:r>
              <a:rPr lang="en-US" altLang="en-US" sz="2800" dirty="0" smtClean="0">
                <a:solidFill>
                  <a:srgbClr val="C00000"/>
                </a:solidFill>
              </a:rPr>
              <a:t>instance variables</a:t>
            </a:r>
          </a:p>
          <a:p>
            <a:r>
              <a:rPr lang="en-US" altLang="en-US" sz="2800" dirty="0" smtClean="0"/>
              <a:t>They should be initialized in a </a:t>
            </a:r>
            <a:r>
              <a:rPr lang="en-US" altLang="en-US" sz="2800" dirty="0" smtClean="0">
                <a:solidFill>
                  <a:srgbClr val="C00000"/>
                </a:solidFill>
              </a:rPr>
              <a:t>@Before </a:t>
            </a:r>
            <a:r>
              <a:rPr lang="en-US" altLang="en-US" sz="2800" dirty="0" smtClean="0"/>
              <a:t>method</a:t>
            </a:r>
          </a:p>
          <a:p>
            <a:pPr lvl="1"/>
            <a:r>
              <a:rPr lang="en-US" altLang="en-US" sz="2400" dirty="0" smtClean="0"/>
              <a:t>JUnit runs them </a:t>
            </a:r>
            <a:r>
              <a:rPr lang="en-US" altLang="en-US" sz="2400" dirty="0" smtClean="0">
                <a:solidFill>
                  <a:srgbClr val="C00000"/>
                </a:solidFill>
              </a:rPr>
              <a:t>before </a:t>
            </a:r>
            <a:r>
              <a:rPr lang="en-US" altLang="en-US" sz="2400" dirty="0" smtClean="0"/>
              <a:t>every @Test method</a:t>
            </a:r>
          </a:p>
          <a:p>
            <a:r>
              <a:rPr lang="en-US" altLang="en-US" sz="2800" dirty="0" smtClean="0"/>
              <a:t>Can be deallocated or reset in an </a:t>
            </a:r>
            <a:r>
              <a:rPr lang="en-US" altLang="en-US" sz="2800" dirty="0" smtClean="0">
                <a:solidFill>
                  <a:srgbClr val="C00000"/>
                </a:solidFill>
              </a:rPr>
              <a:t>@After </a:t>
            </a:r>
            <a:r>
              <a:rPr lang="en-US" altLang="en-US" sz="2800" dirty="0" smtClean="0"/>
              <a:t>method</a:t>
            </a:r>
          </a:p>
          <a:p>
            <a:pPr lvl="1"/>
            <a:r>
              <a:rPr lang="en-US" altLang="en-US" sz="2400" dirty="0" smtClean="0"/>
              <a:t>JUnit runs them </a:t>
            </a:r>
            <a:r>
              <a:rPr lang="en-US" altLang="en-US" sz="2400" dirty="0" smtClean="0">
                <a:solidFill>
                  <a:srgbClr val="C00000"/>
                </a:solidFill>
              </a:rPr>
              <a:t>after </a:t>
            </a:r>
            <a:r>
              <a:rPr lang="en-US" altLang="en-US" sz="2400" dirty="0" smtClean="0"/>
              <a:t>every @Test method</a:t>
            </a:r>
          </a:p>
        </p:txBody>
      </p:sp>
    </p:spTree>
    <p:extLst>
      <p:ext uri="{BB962C8B-B14F-4D97-AF65-F5344CB8AC3E}">
        <p14:creationId xmlns:p14="http://schemas.microsoft.com/office/powerpoint/2010/main" val="327945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77787" y="6612659"/>
            <a:ext cx="3844925" cy="3444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dirty="0" smtClean="0">
                <a:solidFill>
                  <a:schemeClr val="tx1"/>
                </a:solidFill>
              </a:rPr>
              <a:t>Introduction to Software Testing  (</a:t>
            </a:r>
            <a:r>
              <a:rPr lang="en-US" altLang="en-US" sz="900" b="0" dirty="0" err="1" smtClean="0">
                <a:solidFill>
                  <a:schemeClr val="tx1"/>
                </a:solidFill>
              </a:rPr>
              <a:t>Ch</a:t>
            </a:r>
            <a:r>
              <a:rPr lang="en-US" altLang="en-US" sz="900" b="0" dirty="0" smtClean="0">
                <a:solidFill>
                  <a:schemeClr val="tx1"/>
                </a:solidFill>
              </a:rPr>
              <a:t> 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05275" y="6416675"/>
            <a:ext cx="2895600" cy="355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0C7CAECD-3BA0-4FF4-8994-63781B7E860C}" type="slidenum">
              <a:rPr lang="en-US" altLang="en-US" sz="900" b="0">
                <a:solidFill>
                  <a:schemeClr val="tx1"/>
                </a:solidFill>
              </a:rPr>
              <a:pPr/>
              <a:t>11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7413" name="Title 1"/>
          <p:cNvSpPr>
            <a:spLocks noGrp="1"/>
          </p:cNvSpPr>
          <p:nvPr>
            <p:ph type="title"/>
          </p:nvPr>
        </p:nvSpPr>
        <p:spPr>
          <a:xfrm>
            <a:off x="730463" y="52550"/>
            <a:ext cx="7784887" cy="609600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Testing the</a:t>
            </a:r>
            <a:r>
              <a:rPr lang="tr-TR" altLang="en-US" dirty="0" smtClean="0"/>
              <a:t> </a:t>
            </a:r>
            <a:r>
              <a:rPr lang="en-US" altLang="en-US" dirty="0" smtClean="0"/>
              <a:t>Immutable Stack</a:t>
            </a:r>
            <a:r>
              <a:rPr lang="tr-TR" altLang="en-US" dirty="0" smtClean="0"/>
              <a:t> </a:t>
            </a:r>
            <a:r>
              <a:rPr lang="en-US" altLang="en-US" dirty="0" smtClean="0"/>
              <a:t>C</a:t>
            </a:r>
            <a:r>
              <a:rPr lang="tr-TR" altLang="en-US" dirty="0" smtClean="0"/>
              <a:t>lass</a:t>
            </a:r>
            <a:endParaRPr lang="en-US" altLang="en-US" dirty="0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7325" y="801688"/>
            <a:ext cx="6269038" cy="4708525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public class Stack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public String toString()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{  // EFFECTS: Returns the String representation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// of this Stack from the top to the bottom.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StringBuffer buf = new StringBuffer ("{");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for (int i = size-1; i &gt;= 0; i--)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{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if (i &lt; (size-1))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buf.append (", ");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buf.append (elements[ i ].toString());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}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buf.append ("}");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return buf.toString();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}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727450" y="3984625"/>
            <a:ext cx="5378450" cy="2873375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public boolean repOk() {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if (elements == null) return false;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if (size != elements.length) return false;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for (int i = 0; i &lt; size; i++) {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if (elements[i] == null)  return false;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}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return true;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}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31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97870"/>
            <a:ext cx="21336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dirty="0" smtClean="0">
                <a:solidFill>
                  <a:schemeClr val="tx1"/>
                </a:solidFill>
              </a:rPr>
              <a:t>Introduction to Software Testing  (</a:t>
            </a:r>
            <a:r>
              <a:rPr lang="en-US" altLang="en-US" sz="900" b="0" dirty="0" err="1" smtClean="0">
                <a:solidFill>
                  <a:schemeClr val="tx1"/>
                </a:solidFill>
              </a:rPr>
              <a:t>Ch</a:t>
            </a:r>
            <a:r>
              <a:rPr lang="en-US" altLang="en-US" sz="900" b="0" dirty="0" smtClean="0">
                <a:solidFill>
                  <a:schemeClr val="tx1"/>
                </a:solidFill>
              </a:rPr>
              <a:t> 1)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29400"/>
            <a:ext cx="28956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40537" y="6569075"/>
            <a:ext cx="21336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46ADBBA2-D52C-463D-8DAB-F8773A57F7B8}" type="slidenum">
              <a:rPr lang="en-US" altLang="en-US" sz="900" b="0">
                <a:solidFill>
                  <a:schemeClr val="tx1"/>
                </a:solidFill>
              </a:rPr>
              <a:pPr/>
              <a:t>12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8437" name="Title 1"/>
          <p:cNvSpPr>
            <a:spLocks noGrp="1"/>
          </p:cNvSpPr>
          <p:nvPr>
            <p:ph type="title" idx="4294967295"/>
          </p:nvPr>
        </p:nvSpPr>
        <p:spPr>
          <a:xfrm>
            <a:off x="2661739" y="132597"/>
            <a:ext cx="3770592" cy="673461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Stack </a:t>
            </a:r>
            <a:r>
              <a:rPr lang="tr-TR" altLang="en-US" dirty="0" smtClean="0"/>
              <a:t>Test</a:t>
            </a:r>
            <a:r>
              <a:rPr lang="en-US" altLang="en-US" dirty="0" smtClean="0"/>
              <a:t> Class</a:t>
            </a:r>
          </a:p>
        </p:txBody>
      </p:sp>
      <p:sp>
        <p:nvSpPr>
          <p:cNvPr id="18438" name="Content Placeholder 2"/>
          <p:cNvSpPr>
            <a:spLocks noGrp="1"/>
          </p:cNvSpPr>
          <p:nvPr>
            <p:ph idx="4294967295"/>
          </p:nvPr>
        </p:nvSpPr>
        <p:spPr>
          <a:xfrm>
            <a:off x="82550" y="962892"/>
            <a:ext cx="3462915" cy="57626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Classes to import :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33800" y="1057275"/>
            <a:ext cx="5410200" cy="1503363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 org.junit.After;</a:t>
            </a:r>
          </a:p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 org.junit.Before;</a:t>
            </a:r>
          </a:p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 org.junit.Test;</a:t>
            </a:r>
          </a:p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 static org.junit.Assert.assertEquals;</a:t>
            </a:r>
          </a:p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 junit.framework.JUnit4TestAdapter;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1569" y="2639291"/>
            <a:ext cx="344487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95000"/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+mn-lt"/>
              </a:rPr>
              <a:t>Pre-test setup method (prefix) :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33800" y="2701925"/>
            <a:ext cx="5251450" cy="2052638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private Stack stack;</a:t>
            </a:r>
          </a:p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 setUp method using @Before syntax</a:t>
            </a:r>
          </a:p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 @Before methods are run before each test</a:t>
            </a:r>
          </a:p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@Before public void runBeforeEachTest()</a:t>
            </a:r>
          </a:p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stack = new Stack();</a:t>
            </a:r>
          </a:p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48138" name="Content Placeholder 2"/>
          <p:cNvSpPr>
            <a:spLocks/>
          </p:cNvSpPr>
          <p:nvPr/>
        </p:nvSpPr>
        <p:spPr bwMode="auto">
          <a:xfrm>
            <a:off x="155069" y="4895850"/>
            <a:ext cx="3381375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95000"/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+mn-lt"/>
              </a:rPr>
              <a:t>Post-test teardown method (postfix) :</a:t>
            </a:r>
          </a:p>
        </p:txBody>
      </p:sp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3733800" y="4895850"/>
            <a:ext cx="4643437" cy="1778000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 tear-down method using @After</a:t>
            </a:r>
          </a:p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 @After methods are run after each test</a:t>
            </a:r>
          </a:p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@After public void runAfterEachTest()</a:t>
            </a:r>
          </a:p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stack = null;</a:t>
            </a:r>
          </a:p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39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48138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85725" y="6640513"/>
            <a:ext cx="3844925" cy="3444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dirty="0" smtClean="0">
                <a:solidFill>
                  <a:schemeClr val="tx1"/>
                </a:solidFill>
              </a:rPr>
              <a:t>Introduction to Software Testing  (</a:t>
            </a:r>
            <a:r>
              <a:rPr lang="en-US" altLang="en-US" sz="900" b="0" dirty="0" err="1" smtClean="0">
                <a:solidFill>
                  <a:schemeClr val="tx1"/>
                </a:solidFill>
              </a:rPr>
              <a:t>Ch</a:t>
            </a:r>
            <a:r>
              <a:rPr lang="en-US" altLang="en-US" sz="900" b="0" dirty="0" smtClean="0">
                <a:solidFill>
                  <a:schemeClr val="tx1"/>
                </a:solidFill>
              </a:rPr>
              <a:t> 1)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05275" y="6629400"/>
            <a:ext cx="2895600" cy="355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EBF0A0E4-33E9-44FC-8F4F-0E5ADFACADD1}" type="slidenum">
              <a:rPr lang="en-US" altLang="en-US" sz="900" b="0">
                <a:solidFill>
                  <a:schemeClr val="tx1"/>
                </a:solidFill>
              </a:rPr>
              <a:pPr/>
              <a:t>13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2558606" y="122621"/>
            <a:ext cx="4491038" cy="681037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Stack </a:t>
            </a:r>
            <a:r>
              <a:rPr lang="tr-TR" altLang="en-US" dirty="0" smtClean="0"/>
              <a:t>Test</a:t>
            </a:r>
            <a:r>
              <a:rPr lang="en-US" altLang="en-US" dirty="0" smtClean="0"/>
              <a:t> </a:t>
            </a:r>
            <a:r>
              <a:rPr lang="tr-TR" altLang="en-US" dirty="0" smtClean="0"/>
              <a:t>Case</a:t>
            </a:r>
            <a:r>
              <a:rPr lang="en-US" altLang="en-US" dirty="0" smtClean="0"/>
              <a:t>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3663" y="955675"/>
            <a:ext cx="4759325" cy="1778000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latin typeface="Arial Unicode MS" panose="020B0604020202020204" pitchFamily="34" charset="-128"/>
              </a:rPr>
              <a:t>@Test public void testToString()</a:t>
            </a:r>
          </a:p>
          <a:p>
            <a:r>
              <a:rPr lang="en-US" altLang="en-US" sz="1800">
                <a:latin typeface="Arial Unicode MS" panose="020B0604020202020204" pitchFamily="34" charset="-128"/>
              </a:rPr>
              <a:t>{</a:t>
            </a:r>
          </a:p>
          <a:p>
            <a:r>
              <a:rPr lang="en-US" altLang="en-US" sz="1800">
                <a:latin typeface="Arial Unicode MS" panose="020B0604020202020204" pitchFamily="34" charset="-128"/>
              </a:rPr>
              <a:t>   stack = stack.push (new Integer (1));</a:t>
            </a:r>
          </a:p>
          <a:p>
            <a:r>
              <a:rPr lang="en-US" altLang="en-US" sz="1800">
                <a:latin typeface="Arial Unicode MS" panose="020B0604020202020204" pitchFamily="34" charset="-128"/>
              </a:rPr>
              <a:t>   stack = stack.push (new Integer (2));</a:t>
            </a:r>
          </a:p>
          <a:p>
            <a:r>
              <a:rPr lang="en-US" altLang="en-US" sz="1800">
                <a:latin typeface="Arial Unicode MS" panose="020B0604020202020204" pitchFamily="34" charset="-128"/>
              </a:rPr>
              <a:t>   assertEquals ("{2, 1}", stack.toString());</a:t>
            </a:r>
          </a:p>
          <a:p>
            <a:r>
              <a:rPr lang="en-US" altLang="en-US" sz="1800">
                <a:latin typeface="Arial Unicode MS" panose="020B0604020202020204" pitchFamily="34" charset="-128"/>
              </a:rPr>
              <a:t>}</a:t>
            </a: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4476750" y="2503488"/>
            <a:ext cx="4567238" cy="4249737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@Test public void testRepOk()</a:t>
            </a:r>
          </a:p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boolean result = stack.repOk();</a:t>
            </a:r>
          </a:p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assertEquals (true, result);</a:t>
            </a:r>
          </a:p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stack  = stack.push (new Integer (1));</a:t>
            </a:r>
          </a:p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result = stack.repOk();</a:t>
            </a:r>
          </a:p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assertEquals (true, result);</a:t>
            </a:r>
          </a:p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stack  = stack.pop();</a:t>
            </a:r>
          </a:p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result = stack.repOk();</a:t>
            </a:r>
          </a:p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assertEquals (true, result);</a:t>
            </a:r>
          </a:p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stack = stack.push (new Integer (1));</a:t>
            </a:r>
          </a:p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stack.top();</a:t>
            </a:r>
          </a:p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result = stack.repOk();</a:t>
            </a:r>
          </a:p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assertEquals (true, result);</a:t>
            </a:r>
          </a:p>
          <a:p>
            <a:r>
              <a:rPr lang="en-US" altLang="en-US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552450" y="3006725"/>
            <a:ext cx="3871913" cy="1025525"/>
          </a:xfrm>
          <a:prstGeom prst="rect">
            <a:avLst/>
          </a:prstGeom>
          <a:solidFill>
            <a:srgbClr val="333399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 problem with this test is that it actually combines </a:t>
            </a:r>
            <a:r>
              <a:rPr lang="en-US" altLang="en-US" dirty="0">
                <a:solidFill>
                  <a:srgbClr val="C00000"/>
                </a:solidFill>
              </a:rPr>
              <a:t>four separate tests </a:t>
            </a:r>
            <a:r>
              <a:rPr lang="en-US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 one method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320675" y="4246563"/>
            <a:ext cx="3871913" cy="1025525"/>
          </a:xfrm>
          <a:prstGeom prst="rect">
            <a:avLst/>
          </a:prstGeom>
          <a:solidFill>
            <a:srgbClr val="333399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Without automation, large tests have the advantage of </a:t>
            </a:r>
            <a:r>
              <a:rPr lang="en-US" altLang="en-US" dirty="0">
                <a:solidFill>
                  <a:srgbClr val="C00000"/>
                </a:solidFill>
              </a:rPr>
              <a:t>reducing costs </a:t>
            </a:r>
            <a:r>
              <a:rPr lang="en-US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running many tests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88900" y="5487988"/>
            <a:ext cx="3871913" cy="1025525"/>
          </a:xfrm>
          <a:prstGeom prst="rect">
            <a:avLst/>
          </a:prstGeom>
          <a:solidFill>
            <a:srgbClr val="333399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C00000"/>
                </a:solidFill>
              </a:rPr>
              <a:t>With </a:t>
            </a:r>
            <a:r>
              <a:rPr lang="en-US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automation, </a:t>
            </a:r>
            <a:r>
              <a:rPr lang="en-US" altLang="en-US" dirty="0">
                <a:solidFill>
                  <a:srgbClr val="C00000"/>
                </a:solidFill>
              </a:rPr>
              <a:t>small tests </a:t>
            </a:r>
            <a:r>
              <a:rPr lang="en-US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allow us to more easily identify failures …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523163" y="5003800"/>
            <a:ext cx="381000" cy="381000"/>
          </a:xfrm>
          <a:prstGeom prst="ellipse">
            <a:avLst/>
          </a:prstGeom>
          <a:solidFill>
            <a:schemeClr val="tx2"/>
          </a:solidFill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b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551738" y="4165600"/>
            <a:ext cx="381000" cy="381000"/>
          </a:xfrm>
          <a:prstGeom prst="ellipse">
            <a:avLst/>
          </a:prstGeom>
          <a:solidFill>
            <a:schemeClr val="tx2"/>
          </a:solidFill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b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7948613" y="3167063"/>
            <a:ext cx="381000" cy="381000"/>
          </a:xfrm>
          <a:prstGeom prst="ellipse">
            <a:avLst/>
          </a:prstGeom>
          <a:solidFill>
            <a:schemeClr val="tx2"/>
          </a:solidFill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b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7605713" y="6057900"/>
            <a:ext cx="381000" cy="381000"/>
          </a:xfrm>
          <a:prstGeom prst="ellipse">
            <a:avLst/>
          </a:prstGeom>
          <a:solidFill>
            <a:schemeClr val="tx2"/>
          </a:solidFill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b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4586288" y="2601913"/>
            <a:ext cx="4360862" cy="4038600"/>
          </a:xfrm>
          <a:prstGeom prst="line">
            <a:avLst/>
          </a:prstGeom>
          <a:noFill/>
          <a:ln w="5715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flipH="1">
            <a:off x="4586288" y="2616200"/>
            <a:ext cx="4346575" cy="4010025"/>
          </a:xfrm>
          <a:prstGeom prst="line">
            <a:avLst/>
          </a:prstGeom>
          <a:noFill/>
          <a:ln w="5715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1890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53254" grpId="0" animBg="1"/>
      <p:bldP spid="53255" grpId="0" animBg="1"/>
      <p:bldP spid="5325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85725" y="6427788"/>
            <a:ext cx="3844925" cy="3444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  (Ch 1)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05275" y="6416675"/>
            <a:ext cx="2895600" cy="355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56B77A69-724B-4E23-BB2C-74289A5E69FD}" type="slidenum">
              <a:rPr lang="en-US" altLang="en-US" sz="900" b="0">
                <a:solidFill>
                  <a:schemeClr val="tx1"/>
                </a:solidFill>
              </a:rPr>
              <a:pPr/>
              <a:t>14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3140" y="118240"/>
            <a:ext cx="4566745" cy="584200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Stack </a:t>
            </a:r>
            <a:r>
              <a:rPr lang="tr-TR" altLang="en-US" dirty="0" smtClean="0"/>
              <a:t>Test</a:t>
            </a:r>
            <a:r>
              <a:rPr lang="en-US" altLang="en-US" dirty="0" smtClean="0"/>
              <a:t> </a:t>
            </a:r>
            <a:r>
              <a:rPr lang="tr-TR" altLang="en-US" dirty="0" smtClean="0"/>
              <a:t>Case</a:t>
            </a:r>
            <a:r>
              <a:rPr lang="en-US" altLang="en-US" dirty="0" smtClean="0"/>
              <a:t>s (2)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725" y="911225"/>
            <a:ext cx="4567238" cy="3576638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@Test public void </a:t>
            </a:r>
            <a:r>
              <a:rPr lang="en-US" alt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testRepOkA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  <a:p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altLang="en-US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boolean</a:t>
            </a:r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result = </a:t>
            </a:r>
            <a:r>
              <a:rPr lang="en-US" altLang="en-US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stack.repOk</a:t>
            </a:r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();</a:t>
            </a:r>
          </a:p>
          <a:p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altLang="en-US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assertEquals</a:t>
            </a:r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(true, result);</a:t>
            </a:r>
          </a:p>
          <a:p>
            <a:r>
              <a:rPr lang="en-US" altLang="en-US" dirty="0"/>
              <a:t>}</a:t>
            </a:r>
          </a:p>
          <a:p>
            <a:endParaRPr lang="en-US" altLang="en-US" dirty="0"/>
          </a:p>
          <a:p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@Test public void </a:t>
            </a:r>
            <a:r>
              <a:rPr lang="en-US" alt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testRepOkB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stack  = </a:t>
            </a:r>
            <a:r>
              <a:rPr lang="en-US" altLang="en-US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stack.push</a:t>
            </a:r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(new Integer (1));</a:t>
            </a:r>
          </a:p>
          <a:p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altLang="en-US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boolean</a:t>
            </a:r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result = </a:t>
            </a:r>
            <a:r>
              <a:rPr lang="en-US" altLang="en-US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stack.repOk</a:t>
            </a:r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();</a:t>
            </a:r>
          </a:p>
          <a:p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altLang="en-US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assertEquals</a:t>
            </a:r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(true, result);</a:t>
            </a:r>
          </a:p>
          <a:p>
            <a:r>
              <a:rPr lang="en-US" altLang="en-US" dirty="0"/>
              <a:t>}</a:t>
            </a: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4425950" y="2190750"/>
            <a:ext cx="4567238" cy="4529138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@Test public void </a:t>
            </a:r>
            <a:r>
              <a:rPr lang="en-US" alt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testRepOkC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stack = </a:t>
            </a:r>
            <a:r>
              <a:rPr lang="en-US" altLang="en-US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stack.push</a:t>
            </a:r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(new Integer (1));</a:t>
            </a:r>
          </a:p>
          <a:p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stack  = </a:t>
            </a:r>
            <a:r>
              <a:rPr lang="en-US" altLang="en-US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stack.pop</a:t>
            </a:r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();</a:t>
            </a:r>
          </a:p>
          <a:p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altLang="en-US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boolean</a:t>
            </a:r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result = </a:t>
            </a:r>
            <a:r>
              <a:rPr lang="en-US" altLang="en-US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stack.repOk</a:t>
            </a:r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();</a:t>
            </a:r>
          </a:p>
          <a:p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altLang="en-US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assertEquals</a:t>
            </a:r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(true, result);</a:t>
            </a:r>
          </a:p>
          <a:p>
            <a:r>
              <a:rPr lang="en-US" altLang="en-US" dirty="0"/>
              <a:t>}</a:t>
            </a:r>
          </a:p>
          <a:p>
            <a:endParaRPr lang="en-US" altLang="en-US" dirty="0"/>
          </a:p>
          <a:p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@Test public void </a:t>
            </a:r>
            <a:r>
              <a:rPr lang="en-US" alt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testRepOkD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stack = </a:t>
            </a:r>
            <a:r>
              <a:rPr lang="en-US" altLang="en-US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stack.push</a:t>
            </a:r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(new Integer (1));</a:t>
            </a:r>
          </a:p>
          <a:p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altLang="en-US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stack.top</a:t>
            </a:r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();</a:t>
            </a:r>
          </a:p>
          <a:p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altLang="en-US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boolean</a:t>
            </a:r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result = </a:t>
            </a:r>
            <a:r>
              <a:rPr lang="en-US" altLang="en-US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stack.repOk</a:t>
            </a:r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();</a:t>
            </a:r>
          </a:p>
          <a:p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altLang="en-US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assertEquals</a:t>
            </a:r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(true, result);</a:t>
            </a:r>
          </a:p>
          <a:p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061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85725" y="6427788"/>
            <a:ext cx="3844925" cy="3444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  (Ch 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05275" y="6416675"/>
            <a:ext cx="2895600" cy="355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8B67371D-EB38-47B6-BF0C-50DE8BA332F0}" type="slidenum">
              <a:rPr lang="en-US" altLang="en-US" sz="900" b="0">
                <a:solidFill>
                  <a:schemeClr val="tx1"/>
                </a:solidFill>
              </a:rPr>
              <a:pPr/>
              <a:t>15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07" y="281044"/>
            <a:ext cx="7127985" cy="132556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Running </a:t>
            </a:r>
            <a:r>
              <a:rPr lang="en-US" altLang="en-US" dirty="0" smtClean="0"/>
              <a:t>from </a:t>
            </a:r>
            <a:r>
              <a:rPr lang="en-US" altLang="en-US" dirty="0" smtClean="0"/>
              <a:t>Command Line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2583" y="2256603"/>
            <a:ext cx="7732767" cy="3348037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This is all we need to run JUnit in an </a:t>
            </a:r>
            <a:r>
              <a:rPr lang="en-US" altLang="en-US" dirty="0" smtClean="0">
                <a:solidFill>
                  <a:srgbClr val="C00000"/>
                </a:solidFill>
              </a:rPr>
              <a:t>IDE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We could use a </a:t>
            </a:r>
            <a:r>
              <a:rPr lang="en-US" altLang="en-US" dirty="0" smtClean="0">
                <a:solidFill>
                  <a:srgbClr val="C00000"/>
                </a:solidFill>
              </a:rPr>
              <a:t>main()</a:t>
            </a:r>
            <a:r>
              <a:rPr lang="en-US" altLang="en-US" dirty="0" smtClean="0"/>
              <a:t> for command line execution … but even better is to run from the Runner</a:t>
            </a:r>
          </a:p>
        </p:txBody>
      </p:sp>
    </p:spTree>
    <p:extLst>
      <p:ext uri="{BB962C8B-B14F-4D97-AF65-F5344CB8AC3E}">
        <p14:creationId xmlns:p14="http://schemas.microsoft.com/office/powerpoint/2010/main" val="129777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85725" y="6427788"/>
            <a:ext cx="3844925" cy="3444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  (Ch 1)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05275" y="6416675"/>
            <a:ext cx="2895600" cy="355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10C0628D-C909-46D3-BAF2-F41E72D16767}" type="slidenum">
              <a:rPr lang="en-US" altLang="en-US" sz="900" b="0">
                <a:solidFill>
                  <a:schemeClr val="tx1"/>
                </a:solidFill>
              </a:rPr>
              <a:pPr/>
              <a:t>16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30140" y="171451"/>
            <a:ext cx="1940029" cy="563562"/>
          </a:xfrm>
        </p:spPr>
        <p:txBody>
          <a:bodyPr>
            <a:noAutofit/>
          </a:bodyPr>
          <a:lstStyle/>
          <a:p>
            <a:r>
              <a:rPr lang="en-US" altLang="en-US" dirty="0" err="1" smtClean="0"/>
              <a:t>AllTests</a:t>
            </a:r>
            <a:endParaRPr lang="en-US" altLang="en-US" dirty="0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39788" y="1006475"/>
            <a:ext cx="7462837" cy="5753100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Arial Unicode MS" panose="020B0604020202020204" pitchFamily="34" charset="-128"/>
              </a:rPr>
              <a:t>import org.junit.runner.RunWith;</a:t>
            </a:r>
          </a:p>
          <a:p>
            <a:r>
              <a:rPr lang="en-US" altLang="en-US" sz="1600">
                <a:latin typeface="Arial Unicode MS" panose="020B0604020202020204" pitchFamily="34" charset="-128"/>
              </a:rPr>
              <a:t>import org.junit.runners.Suite;</a:t>
            </a:r>
          </a:p>
          <a:p>
            <a:r>
              <a:rPr lang="en-US" altLang="en-US" sz="1600">
                <a:latin typeface="Arial Unicode MS" panose="020B0604020202020204" pitchFamily="34" charset="-128"/>
              </a:rPr>
              <a:t>import junit.framework.JUnit4TestAdapter;</a:t>
            </a:r>
          </a:p>
          <a:p>
            <a:endParaRPr lang="en-US" altLang="en-US" sz="1600">
              <a:latin typeface="Arial Unicode MS" panose="020B0604020202020204" pitchFamily="34" charset="-128"/>
            </a:endParaRPr>
          </a:p>
          <a:p>
            <a:r>
              <a:rPr lang="en-US" altLang="en-US" sz="1600">
                <a:latin typeface="Arial Unicode MS" panose="020B0604020202020204" pitchFamily="34" charset="-128"/>
              </a:rPr>
              <a:t>// This section declares all of the test classes in the program.</a:t>
            </a:r>
          </a:p>
          <a:p>
            <a:r>
              <a:rPr lang="en-US" altLang="en-US" sz="1600">
                <a:latin typeface="Arial Unicode MS" panose="020B0604020202020204" pitchFamily="34" charset="-128"/>
              </a:rPr>
              <a:t>@RunWith (Suite.class)</a:t>
            </a:r>
          </a:p>
          <a:p>
            <a:r>
              <a:rPr lang="en-US" altLang="en-US" sz="1600">
                <a:latin typeface="Arial Unicode MS" panose="020B0604020202020204" pitchFamily="34" charset="-128"/>
              </a:rPr>
              <a:t>@Suite.SuiteClasses ({ StackTest.class })  // Add test classes here.</a:t>
            </a:r>
          </a:p>
          <a:p>
            <a:endParaRPr lang="en-US" altLang="en-US" sz="1600">
              <a:latin typeface="Arial Unicode MS" panose="020B0604020202020204" pitchFamily="34" charset="-128"/>
            </a:endParaRPr>
          </a:p>
          <a:p>
            <a:r>
              <a:rPr lang="en-US" altLang="en-US" sz="1600">
                <a:latin typeface="Arial Unicode MS" panose="020B0604020202020204" pitchFamily="34" charset="-128"/>
              </a:rPr>
              <a:t>public class AllTests</a:t>
            </a:r>
          </a:p>
          <a:p>
            <a:r>
              <a:rPr lang="en-US" altLang="en-US" sz="1600">
                <a:latin typeface="Arial Unicode MS" panose="020B0604020202020204" pitchFamily="34" charset="-128"/>
              </a:rPr>
              <a:t>{</a:t>
            </a:r>
          </a:p>
          <a:p>
            <a:r>
              <a:rPr lang="en-US" altLang="en-US" sz="1600">
                <a:latin typeface="Arial Unicode MS" panose="020B0604020202020204" pitchFamily="34" charset="-128"/>
              </a:rPr>
              <a:t>    // Execution begins at main().  In this test class, we will execute</a:t>
            </a:r>
          </a:p>
          <a:p>
            <a:r>
              <a:rPr lang="en-US" altLang="en-US" sz="1600">
                <a:latin typeface="Arial Unicode MS" panose="020B0604020202020204" pitchFamily="34" charset="-128"/>
              </a:rPr>
              <a:t>    // a text test runner that will tell you if any of your tests fail.</a:t>
            </a:r>
          </a:p>
          <a:p>
            <a:r>
              <a:rPr lang="en-US" altLang="en-US" sz="1600">
                <a:latin typeface="Arial Unicode MS" panose="020B0604020202020204" pitchFamily="34" charset="-128"/>
              </a:rPr>
              <a:t>    public static void main (String[] args)</a:t>
            </a:r>
          </a:p>
          <a:p>
            <a:r>
              <a:rPr lang="en-US" altLang="en-US" sz="1600">
                <a:latin typeface="Arial Unicode MS" panose="020B0604020202020204" pitchFamily="34" charset="-128"/>
              </a:rPr>
              <a:t>    {</a:t>
            </a:r>
          </a:p>
          <a:p>
            <a:r>
              <a:rPr lang="en-US" altLang="en-US" sz="1600">
                <a:latin typeface="Arial Unicode MS" panose="020B0604020202020204" pitchFamily="34" charset="-128"/>
              </a:rPr>
              <a:t>       junit.textui.TestRunner.run (suite());</a:t>
            </a:r>
          </a:p>
          <a:p>
            <a:r>
              <a:rPr lang="en-US" altLang="en-US" sz="1600">
                <a:latin typeface="Arial Unicode MS" panose="020B0604020202020204" pitchFamily="34" charset="-128"/>
              </a:rPr>
              <a:t>    }</a:t>
            </a:r>
          </a:p>
          <a:p>
            <a:endParaRPr lang="en-US" altLang="en-US" sz="1600">
              <a:latin typeface="Arial Unicode MS" panose="020B0604020202020204" pitchFamily="34" charset="-128"/>
            </a:endParaRPr>
          </a:p>
          <a:p>
            <a:r>
              <a:rPr lang="en-US" altLang="en-US" sz="1600">
                <a:latin typeface="Arial Unicode MS" panose="020B0604020202020204" pitchFamily="34" charset="-128"/>
              </a:rPr>
              <a:t>    // The suite() method is helpful when using JUnit 3 Test Runners or Ant.</a:t>
            </a:r>
          </a:p>
          <a:p>
            <a:r>
              <a:rPr lang="en-US" altLang="en-US" sz="1600">
                <a:latin typeface="Arial Unicode MS" panose="020B0604020202020204" pitchFamily="34" charset="-128"/>
              </a:rPr>
              <a:t>    public static junit.framework.Test suite()</a:t>
            </a:r>
          </a:p>
          <a:p>
            <a:r>
              <a:rPr lang="en-US" altLang="en-US" sz="1600">
                <a:latin typeface="Arial Unicode MS" panose="020B0604020202020204" pitchFamily="34" charset="-128"/>
              </a:rPr>
              <a:t>    {</a:t>
            </a:r>
          </a:p>
          <a:p>
            <a:r>
              <a:rPr lang="en-US" altLang="en-US" sz="1600">
                <a:latin typeface="Arial Unicode MS" panose="020B0604020202020204" pitchFamily="34" charset="-128"/>
              </a:rPr>
              <a:t>       return new JUnit4TestAdapter (AllTests.class);</a:t>
            </a:r>
          </a:p>
          <a:p>
            <a:r>
              <a:rPr lang="en-US" altLang="en-US" sz="1600">
                <a:latin typeface="Arial Unicode MS" panose="020B0604020202020204" pitchFamily="34" charset="-128"/>
              </a:rPr>
              <a:t>    }</a:t>
            </a:r>
          </a:p>
          <a:p>
            <a:r>
              <a:rPr lang="en-US" altLang="en-US" sz="1600">
                <a:latin typeface="Arial Unicode MS" panose="020B0604020202020204" pitchFamily="34" charset="-128"/>
              </a:rPr>
              <a:t>}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008313" y="2420938"/>
            <a:ext cx="16002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800" b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cxnSpLocks noChangeShapeType="1"/>
            <a:stCxn id="8" idx="7"/>
            <a:endCxn id="10" idx="1"/>
          </p:cNvCxnSpPr>
          <p:nvPr/>
        </p:nvCxnSpPr>
        <p:spPr bwMode="auto">
          <a:xfrm flipV="1">
            <a:off x="4373563" y="1582738"/>
            <a:ext cx="1301750" cy="9048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675313" y="1125538"/>
            <a:ext cx="2971800" cy="914400"/>
          </a:xfrm>
          <a:prstGeom prst="rect">
            <a:avLst/>
          </a:prstGeom>
          <a:solidFill>
            <a:srgbClr val="0000CC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Gill Sans MT" panose="020B0502020104020203" pitchFamily="34" charset="0"/>
              </a:rPr>
              <a:t>The name of </a:t>
            </a:r>
            <a:r>
              <a:rPr lang="en-US" altLang="en-US" sz="2400" dirty="0">
                <a:solidFill>
                  <a:srgbClr val="C00000"/>
                </a:solidFill>
                <a:latin typeface="Gill Sans MT" panose="020B0502020104020203" pitchFamily="34" charset="0"/>
              </a:rPr>
              <a:t>your </a:t>
            </a:r>
            <a:r>
              <a:rPr lang="en-US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Gill Sans MT" panose="020B0502020104020203" pitchFamily="34" charset="0"/>
              </a:rPr>
              <a:t>test class</a:t>
            </a:r>
            <a:endParaRPr lang="en-US" altLang="en-US" sz="2400" b="0" dirty="0">
              <a:solidFill>
                <a:schemeClr val="tx2">
                  <a:lumMod val="20000"/>
                  <a:lumOff val="8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20073" y="6596423"/>
            <a:ext cx="3844925" cy="3444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  (Ch 1)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804516" y="6617926"/>
            <a:ext cx="2895600" cy="355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186E1E21-08C1-41E4-934C-F1E4299D5D95}" type="slidenum">
              <a:rPr lang="en-US" altLang="en-US" sz="900" b="0">
                <a:solidFill>
                  <a:schemeClr val="tx1"/>
                </a:solidFill>
              </a:rPr>
              <a:pPr/>
              <a:t>17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3557" name="Title 1"/>
          <p:cNvSpPr>
            <a:spLocks noGrp="1"/>
          </p:cNvSpPr>
          <p:nvPr>
            <p:ph type="title"/>
          </p:nvPr>
        </p:nvSpPr>
        <p:spPr>
          <a:xfrm>
            <a:off x="2373364" y="112877"/>
            <a:ext cx="4479378" cy="1325563"/>
          </a:xfrm>
        </p:spPr>
        <p:txBody>
          <a:bodyPr/>
          <a:lstStyle/>
          <a:p>
            <a:r>
              <a:rPr lang="en-US" altLang="en-US" dirty="0" smtClean="0"/>
              <a:t>How to Run Tests</a:t>
            </a:r>
          </a:p>
        </p:txBody>
      </p:sp>
      <p:sp>
        <p:nvSpPr>
          <p:cNvPr id="23558" name="Content Placeholder 2"/>
          <p:cNvSpPr>
            <a:spLocks noGrp="1"/>
          </p:cNvSpPr>
          <p:nvPr>
            <p:ph idx="1"/>
          </p:nvPr>
        </p:nvSpPr>
        <p:spPr>
          <a:xfrm>
            <a:off x="228600" y="1710819"/>
            <a:ext cx="8597900" cy="4852988"/>
          </a:xfrm>
        </p:spPr>
        <p:txBody>
          <a:bodyPr/>
          <a:lstStyle/>
          <a:p>
            <a:r>
              <a:rPr lang="en-US" altLang="en-US" dirty="0" smtClean="0"/>
              <a:t>JUnit provides </a:t>
            </a:r>
            <a:r>
              <a:rPr lang="en-US" altLang="en-US" dirty="0" smtClean="0">
                <a:solidFill>
                  <a:srgbClr val="C00000"/>
                </a:solidFill>
              </a:rPr>
              <a:t>test drivers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</a:rPr>
              <a:t>Character-based</a:t>
            </a:r>
            <a:r>
              <a:rPr lang="en-US" altLang="en-US" dirty="0" smtClean="0"/>
              <a:t> test driver runs from the command line</a:t>
            </a:r>
          </a:p>
          <a:p>
            <a:pPr lvl="1"/>
            <a:r>
              <a:rPr lang="en-US" altLang="en-US" dirty="0" smtClean="0"/>
              <a:t>GUI-based test </a:t>
            </a:r>
            <a:r>
              <a:rPr lang="en-US" altLang="en-US" dirty="0" smtClean="0"/>
              <a:t>driver: </a:t>
            </a:r>
            <a:r>
              <a:rPr lang="en-US" altLang="en-US" i="1" dirty="0" err="1" smtClean="0">
                <a:solidFill>
                  <a:srgbClr val="C00000"/>
                </a:solidFill>
              </a:rPr>
              <a:t>junit.swingui.TestRunner</a:t>
            </a:r>
            <a:r>
              <a:rPr lang="en-US" altLang="en-US" dirty="0" smtClean="0"/>
              <a:t> 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Allows programmer to specify the test class to run</a:t>
            </a:r>
          </a:p>
          <a:p>
            <a:pPr lvl="2"/>
            <a:r>
              <a:rPr lang="en-US" altLang="en-US" dirty="0" smtClean="0"/>
              <a:t>Creates a “</a:t>
            </a:r>
            <a:r>
              <a:rPr lang="en-US" altLang="en-US" dirty="0" smtClean="0">
                <a:solidFill>
                  <a:srgbClr val="C00000"/>
                </a:solidFill>
              </a:rPr>
              <a:t>Run</a:t>
            </a:r>
            <a:r>
              <a:rPr lang="en-US" altLang="en-US" dirty="0" smtClean="0"/>
              <a:t>” button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If a test fails, JUnit gives the location of the failure and any exceptions that were thrown</a:t>
            </a:r>
          </a:p>
        </p:txBody>
      </p:sp>
    </p:spTree>
    <p:extLst>
      <p:ext uri="{BB962C8B-B14F-4D97-AF65-F5344CB8AC3E}">
        <p14:creationId xmlns:p14="http://schemas.microsoft.com/office/powerpoint/2010/main" val="410074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85725" y="6665913"/>
            <a:ext cx="3844925" cy="3444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dirty="0" smtClean="0">
                <a:solidFill>
                  <a:schemeClr val="tx1"/>
                </a:solidFill>
              </a:rPr>
              <a:t>Introduction to Software Testing  (</a:t>
            </a:r>
            <a:r>
              <a:rPr lang="en-US" altLang="en-US" sz="900" b="0" dirty="0" err="1" smtClean="0">
                <a:solidFill>
                  <a:schemeClr val="tx1"/>
                </a:solidFill>
              </a:rPr>
              <a:t>Ch</a:t>
            </a:r>
            <a:r>
              <a:rPr lang="en-US" altLang="en-US" sz="900" b="0" dirty="0" smtClean="0">
                <a:solidFill>
                  <a:schemeClr val="tx1"/>
                </a:solidFill>
              </a:rPr>
              <a:t> 1)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05275" y="6654800"/>
            <a:ext cx="2895600" cy="355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3F14E55E-FD73-4335-99E1-2AD74968809A}" type="slidenum">
              <a:rPr lang="en-US" altLang="en-US" sz="900" b="0">
                <a:solidFill>
                  <a:schemeClr val="tx1"/>
                </a:solidFill>
              </a:rPr>
              <a:pPr/>
              <a:t>18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1269" name="Title 1"/>
          <p:cNvSpPr>
            <a:spLocks noGrp="1"/>
          </p:cNvSpPr>
          <p:nvPr>
            <p:ph type="title"/>
          </p:nvPr>
        </p:nvSpPr>
        <p:spPr>
          <a:xfrm>
            <a:off x="1610709" y="100012"/>
            <a:ext cx="6076950" cy="1143000"/>
          </a:xfrm>
        </p:spPr>
        <p:txBody>
          <a:bodyPr/>
          <a:lstStyle/>
          <a:p>
            <a:r>
              <a:rPr lang="en-US" altLang="en-US" dirty="0" smtClean="0"/>
              <a:t>Advanced Topics in JUnit</a:t>
            </a:r>
          </a:p>
        </p:txBody>
      </p:sp>
      <p:sp>
        <p:nvSpPr>
          <p:cNvPr id="11270" name="Content Placeholder 2"/>
          <p:cNvSpPr>
            <a:spLocks noGrp="1"/>
          </p:cNvSpPr>
          <p:nvPr>
            <p:ph idx="1"/>
          </p:nvPr>
        </p:nvSpPr>
        <p:spPr>
          <a:xfrm>
            <a:off x="184727" y="1379537"/>
            <a:ext cx="8966200" cy="5478463"/>
          </a:xfrm>
        </p:spPr>
        <p:txBody>
          <a:bodyPr/>
          <a:lstStyle/>
          <a:p>
            <a:r>
              <a:rPr lang="en-US" altLang="en-US" sz="3200" dirty="0" smtClean="0"/>
              <a:t>Assertion Patterns</a:t>
            </a:r>
          </a:p>
          <a:p>
            <a:pPr lvl="1"/>
            <a:r>
              <a:rPr lang="en-US" altLang="en-US" sz="2800" dirty="0" smtClean="0"/>
              <a:t>How To Decide If Your Test Passes</a:t>
            </a:r>
          </a:p>
          <a:p>
            <a:pPr lvl="1"/>
            <a:r>
              <a:rPr lang="en-US" altLang="en-US" sz="2800" dirty="0" smtClean="0"/>
              <a:t>State Testing vs. Interaction Testing Patterns</a:t>
            </a:r>
          </a:p>
          <a:p>
            <a:r>
              <a:rPr lang="en-US" altLang="en-US" sz="3200" dirty="0" smtClean="0"/>
              <a:t>Parameterized JUnit Tests</a:t>
            </a:r>
          </a:p>
          <a:p>
            <a:pPr lvl="1"/>
            <a:r>
              <a:rPr lang="en-US" altLang="en-US" sz="2800" dirty="0" smtClean="0"/>
              <a:t>How to Describe and Run Very Similar Tests</a:t>
            </a:r>
          </a:p>
          <a:p>
            <a:r>
              <a:rPr lang="en-US" altLang="en-US" sz="3200" dirty="0" smtClean="0"/>
              <a:t>JUnit Theories</a:t>
            </a:r>
          </a:p>
          <a:p>
            <a:pPr lvl="1"/>
            <a:r>
              <a:rPr lang="en-US" altLang="en-US" sz="2800" dirty="0" smtClean="0"/>
              <a:t>Applying the Contract Model to Testing</a:t>
            </a:r>
          </a:p>
          <a:p>
            <a:pPr lvl="1"/>
            <a:r>
              <a:rPr lang="en-US" altLang="en-US" sz="2800" dirty="0" smtClean="0"/>
              <a:t>AAA Model:  Assume, Act, Assert</a:t>
            </a:r>
          </a:p>
          <a:p>
            <a:pPr lvl="1"/>
            <a:r>
              <a:rPr lang="en-US" altLang="en-US" sz="2800" dirty="0" smtClean="0"/>
              <a:t>Very Powerful Approach</a:t>
            </a:r>
          </a:p>
          <a:p>
            <a:pPr lvl="2"/>
            <a:r>
              <a:rPr lang="en-US" altLang="en-US" sz="2800" dirty="0" smtClean="0"/>
              <a:t>But Also Still A 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912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85725" y="6640513"/>
            <a:ext cx="3844925" cy="3444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dirty="0" smtClean="0">
                <a:solidFill>
                  <a:schemeClr val="tx1"/>
                </a:solidFill>
              </a:rPr>
              <a:t>Introduction to Software Testing  (</a:t>
            </a:r>
            <a:r>
              <a:rPr lang="en-US" altLang="en-US" sz="900" b="0" dirty="0" err="1" smtClean="0">
                <a:solidFill>
                  <a:schemeClr val="tx1"/>
                </a:solidFill>
              </a:rPr>
              <a:t>Ch</a:t>
            </a:r>
            <a:r>
              <a:rPr lang="en-US" altLang="en-US" sz="900" b="0" dirty="0" smtClean="0">
                <a:solidFill>
                  <a:schemeClr val="tx1"/>
                </a:solidFill>
              </a:rPr>
              <a:t> 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05275" y="6629400"/>
            <a:ext cx="2895600" cy="355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5292A828-98CF-42AE-AEFD-2D8CD341CAF0}" type="slidenum">
              <a:rPr lang="en-US" altLang="en-US" sz="900" b="0">
                <a:solidFill>
                  <a:schemeClr val="tx1"/>
                </a:solidFill>
              </a:rPr>
              <a:pPr/>
              <a:t>19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830317" y="87314"/>
            <a:ext cx="7598979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Assertion Patterns for Unit Tests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482" y="1528763"/>
            <a:ext cx="8966200" cy="511175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State Testing Patterns</a:t>
            </a:r>
          </a:p>
          <a:p>
            <a:pPr lvl="1"/>
            <a:r>
              <a:rPr lang="en-US" altLang="en-US" dirty="0" smtClean="0"/>
              <a:t>Final State Assertion</a:t>
            </a:r>
          </a:p>
          <a:p>
            <a:pPr lvl="2"/>
            <a:r>
              <a:rPr lang="en-US" altLang="en-US" dirty="0" smtClean="0"/>
              <a:t>Most Common Pattern: </a:t>
            </a:r>
            <a:r>
              <a:rPr lang="en-US" altLang="en-US" i="1" dirty="0" smtClean="0"/>
              <a:t>Arrange. Act. Assert.</a:t>
            </a:r>
          </a:p>
          <a:p>
            <a:pPr lvl="1"/>
            <a:r>
              <a:rPr lang="en-US" altLang="en-US" dirty="0" smtClean="0"/>
              <a:t>Guard Assertion</a:t>
            </a:r>
          </a:p>
          <a:p>
            <a:pPr lvl="2"/>
            <a:r>
              <a:rPr lang="en-US" altLang="en-US" dirty="0" smtClean="0"/>
              <a:t>Assert Both Before and After The Action (Precondition Testing)</a:t>
            </a:r>
          </a:p>
          <a:p>
            <a:pPr lvl="1"/>
            <a:r>
              <a:rPr lang="en-US" altLang="en-US" dirty="0" smtClean="0"/>
              <a:t>Delta Assertion</a:t>
            </a:r>
          </a:p>
          <a:p>
            <a:pPr lvl="2"/>
            <a:r>
              <a:rPr lang="en-US" altLang="en-US" dirty="0" smtClean="0"/>
              <a:t>Verify a Relative Change to the State</a:t>
            </a:r>
          </a:p>
          <a:p>
            <a:pPr lvl="1"/>
            <a:r>
              <a:rPr lang="en-US" altLang="en-US" dirty="0" smtClean="0"/>
              <a:t>Custom Assertion</a:t>
            </a:r>
          </a:p>
          <a:p>
            <a:pPr lvl="2"/>
            <a:r>
              <a:rPr lang="en-US" altLang="en-US" dirty="0" smtClean="0"/>
              <a:t>Encodes Complex Verification Rules</a:t>
            </a:r>
          </a:p>
          <a:p>
            <a:r>
              <a:rPr lang="en-US" altLang="en-US" dirty="0" smtClean="0"/>
              <a:t>Interaction Assertions</a:t>
            </a:r>
          </a:p>
          <a:p>
            <a:pPr lvl="1"/>
            <a:r>
              <a:rPr lang="en-US" altLang="en-US" dirty="0" smtClean="0"/>
              <a:t>Verify Expected Interactions</a:t>
            </a:r>
          </a:p>
          <a:p>
            <a:pPr lvl="1"/>
            <a:r>
              <a:rPr lang="en-US" altLang="en-US" dirty="0" smtClean="0"/>
              <a:t>Heavily used in </a:t>
            </a:r>
            <a:r>
              <a:rPr lang="en-US" altLang="en-US" i="1" dirty="0" smtClean="0"/>
              <a:t>Mocking</a:t>
            </a:r>
            <a:r>
              <a:rPr lang="en-US" altLang="en-US" dirty="0" smtClean="0"/>
              <a:t> tools</a:t>
            </a:r>
          </a:p>
          <a:p>
            <a:pPr lvl="1"/>
            <a:r>
              <a:rPr lang="en-US" altLang="en-US" dirty="0" smtClean="0"/>
              <a:t>Very Different Analysis Compared to State Testing</a:t>
            </a:r>
          </a:p>
          <a:p>
            <a:pPr lvl="2"/>
            <a:r>
              <a:rPr lang="en-US" altLang="en-US" dirty="0" smtClean="0"/>
              <a:t> Resource: </a:t>
            </a:r>
            <a:r>
              <a:rPr lang="en-US" altLang="en-US" dirty="0" smtClean="0">
                <a:hlinkClick r:id="rId2"/>
              </a:rPr>
              <a:t>http://martinfowler.com/articles/mocksArentStubs.html </a:t>
            </a:r>
            <a:endParaRPr lang="en-US" altLang="en-US" dirty="0" smtClean="0"/>
          </a:p>
          <a:p>
            <a:pPr lvl="2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6535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Tao: More on JUnit</a:t>
            </a:r>
            <a:endParaRPr lang="en-US" dirty="0" smtClean="0"/>
          </a:p>
          <a:p>
            <a:r>
              <a:rPr lang="en-US" dirty="0" smtClean="0"/>
              <a:t>Tao: How </a:t>
            </a:r>
            <a:r>
              <a:rPr lang="en-US" dirty="0" smtClean="0"/>
              <a:t>do we write high-quality unit tests</a:t>
            </a:r>
            <a:r>
              <a:rPr lang="en-US" dirty="0" smtClean="0"/>
              <a:t>?</a:t>
            </a:r>
          </a:p>
          <a:p>
            <a:r>
              <a:rPr lang="en-US" dirty="0" smtClean="0"/>
              <a:t>Manasvi: Demo of K Debugger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85725" y="6665913"/>
            <a:ext cx="3844925" cy="3444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dirty="0" smtClean="0">
                <a:solidFill>
                  <a:schemeClr val="tx1"/>
                </a:solidFill>
              </a:rPr>
              <a:t>Introduction to Software Testing  (</a:t>
            </a:r>
            <a:r>
              <a:rPr lang="en-US" altLang="en-US" sz="900" b="0" dirty="0" err="1" smtClean="0">
                <a:solidFill>
                  <a:schemeClr val="tx1"/>
                </a:solidFill>
              </a:rPr>
              <a:t>Ch</a:t>
            </a:r>
            <a:r>
              <a:rPr lang="en-US" altLang="en-US" sz="900" b="0" dirty="0" smtClean="0">
                <a:solidFill>
                  <a:schemeClr val="tx1"/>
                </a:solidFill>
              </a:rPr>
              <a:t> 1)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05275" y="6654800"/>
            <a:ext cx="2895600" cy="355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EF76B41D-601D-43C4-97F3-E4E8DC75B3D8}" type="slidenum">
              <a:rPr lang="en-US" altLang="en-US" sz="900" b="0">
                <a:solidFill>
                  <a:schemeClr val="tx1"/>
                </a:solidFill>
              </a:rPr>
              <a:pPr/>
              <a:t>20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532539" y="112423"/>
            <a:ext cx="6161033" cy="1325563"/>
          </a:xfrm>
        </p:spPr>
        <p:txBody>
          <a:bodyPr/>
          <a:lstStyle/>
          <a:p>
            <a:r>
              <a:rPr lang="en-US" altLang="en-US" dirty="0" smtClean="0"/>
              <a:t>Parameterized JUnit Tests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481" y="1523856"/>
            <a:ext cx="7908676" cy="5111750"/>
          </a:xfrm>
        </p:spPr>
        <p:txBody>
          <a:bodyPr/>
          <a:lstStyle/>
          <a:p>
            <a:r>
              <a:rPr lang="en-US" altLang="en-US" sz="2800" dirty="0" smtClean="0"/>
              <a:t>Problem:  Testing A Function With Similar Values</a:t>
            </a:r>
          </a:p>
          <a:p>
            <a:pPr lvl="1"/>
            <a:r>
              <a:rPr lang="en-US" altLang="en-US" sz="2400" dirty="0" smtClean="0"/>
              <a:t>How To Avoid Test Code Bloat?</a:t>
            </a:r>
          </a:p>
          <a:p>
            <a:r>
              <a:rPr lang="en-US" altLang="en-US" sz="2800" dirty="0" smtClean="0"/>
              <a:t>Simple Example:  Adding Two Numbers</a:t>
            </a:r>
          </a:p>
          <a:p>
            <a:pPr lvl="1"/>
            <a:r>
              <a:rPr lang="en-US" altLang="en-US" sz="2400" dirty="0" smtClean="0"/>
              <a:t>Adding a Given Pair of Numbers Is Just Like Adding Any Other Pair</a:t>
            </a:r>
          </a:p>
          <a:p>
            <a:pPr lvl="1"/>
            <a:r>
              <a:rPr lang="en-US" altLang="en-US" sz="2400" dirty="0" smtClean="0"/>
              <a:t>You Really Only Want to Write One Test</a:t>
            </a:r>
          </a:p>
          <a:p>
            <a:r>
              <a:rPr lang="en-US" altLang="en-US" sz="2800" dirty="0" smtClean="0"/>
              <a:t>Parameterized Unit Tests Call </a:t>
            </a:r>
            <a:r>
              <a:rPr lang="en-US" altLang="en-US" sz="2800" dirty="0" smtClean="0"/>
              <a:t>Constructor </a:t>
            </a:r>
            <a:r>
              <a:rPr lang="en-US" altLang="en-US" sz="2800" dirty="0" smtClean="0"/>
              <a:t>For Each Logical Set of Data Values</a:t>
            </a:r>
          </a:p>
          <a:p>
            <a:pPr lvl="1"/>
            <a:r>
              <a:rPr lang="en-US" altLang="en-US" sz="2400" dirty="0" smtClean="0"/>
              <a:t>Same Tests Are Then Run On Each Set of Data Values</a:t>
            </a:r>
          </a:p>
          <a:p>
            <a:pPr lvl="1"/>
            <a:r>
              <a:rPr lang="en-US" altLang="en-US" sz="2400" dirty="0" smtClean="0"/>
              <a:t>List of Data Values Identified with @Parameters Annotation</a:t>
            </a:r>
          </a:p>
          <a:p>
            <a:pPr lvl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9198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85725" y="6665913"/>
            <a:ext cx="3844925" cy="3444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dirty="0" smtClean="0">
                <a:solidFill>
                  <a:schemeClr val="tx1"/>
                </a:solidFill>
              </a:rPr>
              <a:t>Introduction to Software Testing  (</a:t>
            </a:r>
            <a:r>
              <a:rPr lang="en-US" altLang="en-US" sz="900" b="0" dirty="0" err="1" smtClean="0">
                <a:solidFill>
                  <a:schemeClr val="tx1"/>
                </a:solidFill>
              </a:rPr>
              <a:t>Ch</a:t>
            </a:r>
            <a:r>
              <a:rPr lang="en-US" altLang="en-US" sz="900" b="0" dirty="0" smtClean="0">
                <a:solidFill>
                  <a:schemeClr val="tx1"/>
                </a:solidFill>
              </a:rPr>
              <a:t> 1)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05275" y="6654800"/>
            <a:ext cx="2895600" cy="355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235ED03F-5895-4EF2-AFE2-9F897187E739}" type="slidenum">
              <a:rPr lang="en-US" altLang="en-US" sz="900" b="0">
                <a:solidFill>
                  <a:schemeClr val="tx1"/>
                </a:solidFill>
              </a:rPr>
              <a:pPr/>
              <a:t>21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722183" y="160410"/>
            <a:ext cx="5912069" cy="73818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Parameterized Unit Tests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6737" y="1035628"/>
            <a:ext cx="8462962" cy="5356225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import </a:t>
            </a:r>
            <a:r>
              <a:rPr lang="en-US" altLang="en-US" sz="1800" dirty="0" err="1"/>
              <a:t>org.junit</a:t>
            </a:r>
            <a:r>
              <a:rPr lang="en-US" altLang="en-US" sz="1800" dirty="0"/>
              <a:t>.*;</a:t>
            </a:r>
          </a:p>
          <a:p>
            <a:r>
              <a:rPr lang="en-US" altLang="en-US" sz="1800" dirty="0"/>
              <a:t>import </a:t>
            </a:r>
            <a:r>
              <a:rPr lang="en-US" altLang="en-US" sz="1800" dirty="0" err="1"/>
              <a:t>org.junit.runner.RunWith</a:t>
            </a:r>
            <a:r>
              <a:rPr lang="en-US" altLang="en-US" sz="1800" dirty="0"/>
              <a:t>;</a:t>
            </a:r>
          </a:p>
          <a:p>
            <a:r>
              <a:rPr lang="en-US" altLang="en-US" sz="1800" dirty="0"/>
              <a:t>import </a:t>
            </a:r>
            <a:r>
              <a:rPr lang="en-US" altLang="en-US" sz="1800" dirty="0" err="1"/>
              <a:t>org.junit.runners.Parameterized</a:t>
            </a:r>
            <a:r>
              <a:rPr lang="en-US" altLang="en-US" sz="1800" dirty="0"/>
              <a:t>;</a:t>
            </a:r>
          </a:p>
          <a:p>
            <a:r>
              <a:rPr lang="en-US" altLang="en-US" sz="1800" dirty="0"/>
              <a:t>import </a:t>
            </a:r>
            <a:r>
              <a:rPr lang="en-US" altLang="en-US" sz="1800" dirty="0" err="1"/>
              <a:t>org.junit.runners.Parameterized.Parameters</a:t>
            </a:r>
            <a:r>
              <a:rPr lang="en-US" altLang="en-US" sz="1800" dirty="0"/>
              <a:t>;</a:t>
            </a:r>
          </a:p>
          <a:p>
            <a:r>
              <a:rPr lang="en-US" altLang="en-US" sz="1800" dirty="0"/>
              <a:t>import static </a:t>
            </a:r>
            <a:r>
              <a:rPr lang="en-US" altLang="en-US" sz="1800" dirty="0" err="1"/>
              <a:t>org.junit.Assert</a:t>
            </a:r>
            <a:r>
              <a:rPr lang="en-US" altLang="en-US" sz="1800" dirty="0"/>
              <a:t>.*;</a:t>
            </a:r>
          </a:p>
          <a:p>
            <a:r>
              <a:rPr lang="en-US" altLang="en-US" sz="1800" dirty="0"/>
              <a:t>import </a:t>
            </a:r>
            <a:r>
              <a:rPr lang="en-US" altLang="en-US" sz="1800" dirty="0" err="1"/>
              <a:t>java.util</a:t>
            </a:r>
            <a:r>
              <a:rPr lang="en-US" altLang="en-US" sz="1800" dirty="0"/>
              <a:t>.*;</a:t>
            </a:r>
          </a:p>
          <a:p>
            <a:endParaRPr lang="en-US" altLang="en-US" sz="1800" dirty="0"/>
          </a:p>
          <a:p>
            <a:r>
              <a:rPr lang="en-US" altLang="en-US" sz="1800" dirty="0"/>
              <a:t>@</a:t>
            </a:r>
            <a:r>
              <a:rPr lang="en-US" altLang="en-US" sz="1800" dirty="0" err="1"/>
              <a:t>RunWith</a:t>
            </a:r>
            <a:r>
              <a:rPr lang="en-US" altLang="en-US" sz="1800" dirty="0"/>
              <a:t>(</a:t>
            </a:r>
            <a:r>
              <a:rPr lang="en-US" altLang="en-US" sz="1800" dirty="0" err="1"/>
              <a:t>Parameterized.class</a:t>
            </a:r>
            <a:r>
              <a:rPr lang="en-US" altLang="en-US" sz="1800" dirty="0"/>
              <a:t>)</a:t>
            </a:r>
          </a:p>
          <a:p>
            <a:r>
              <a:rPr lang="en-US" altLang="en-US" sz="1800" dirty="0"/>
              <a:t>public class </a:t>
            </a:r>
            <a:r>
              <a:rPr lang="en-US" altLang="en-US" sz="1800" dirty="0" err="1"/>
              <a:t>ParamTest</a:t>
            </a:r>
            <a:r>
              <a:rPr lang="en-US" altLang="en-US" sz="1800" dirty="0"/>
              <a:t> {</a:t>
            </a:r>
          </a:p>
          <a:p>
            <a:r>
              <a:rPr lang="en-US" altLang="en-US" sz="1800" dirty="0"/>
              <a:t>    public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sum, a, b;</a:t>
            </a:r>
          </a:p>
          <a:p>
            <a:r>
              <a:rPr lang="en-US" altLang="en-US" sz="1800" dirty="0"/>
              <a:t>    public </a:t>
            </a:r>
            <a:r>
              <a:rPr lang="en-US" altLang="en-US" sz="1800" dirty="0" err="1"/>
              <a:t>ParamTest</a:t>
            </a:r>
            <a:r>
              <a:rPr lang="en-US" altLang="en-US" sz="1800" dirty="0"/>
              <a:t> (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sum,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a,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b) { </a:t>
            </a:r>
            <a:r>
              <a:rPr lang="en-US" altLang="en-US" sz="1800" dirty="0" err="1"/>
              <a:t>this.sum</a:t>
            </a:r>
            <a:r>
              <a:rPr lang="en-US" altLang="en-US" sz="1800" dirty="0"/>
              <a:t> = sum; </a:t>
            </a:r>
            <a:r>
              <a:rPr lang="en-US" altLang="en-US" sz="1800" dirty="0" err="1"/>
              <a:t>this.a</a:t>
            </a:r>
            <a:r>
              <a:rPr lang="en-US" altLang="en-US" sz="1800" dirty="0"/>
              <a:t> = a; </a:t>
            </a:r>
            <a:r>
              <a:rPr lang="en-US" altLang="en-US" sz="1800" dirty="0" err="1"/>
              <a:t>this.b</a:t>
            </a:r>
            <a:r>
              <a:rPr lang="en-US" altLang="en-US" sz="1800" dirty="0"/>
              <a:t> = b; }</a:t>
            </a:r>
          </a:p>
          <a:p>
            <a:endParaRPr lang="en-US" altLang="en-US" sz="1800" dirty="0"/>
          </a:p>
          <a:p>
            <a:r>
              <a:rPr lang="en-US" altLang="en-US" sz="1800" dirty="0"/>
              <a:t>   @Parameters public static Collection&lt;Object[]&gt; parameters() {</a:t>
            </a:r>
          </a:p>
          <a:p>
            <a:r>
              <a:rPr lang="en-US" altLang="en-US" sz="1800" dirty="0"/>
              <a:t>        return </a:t>
            </a:r>
            <a:r>
              <a:rPr lang="en-US" altLang="en-US" sz="1800" dirty="0" err="1"/>
              <a:t>Arrays.asList</a:t>
            </a:r>
            <a:r>
              <a:rPr lang="en-US" altLang="en-US" sz="1800" dirty="0"/>
              <a:t> (new Object [][] {{0, 0, 0}, {2, 1, 1}}); </a:t>
            </a:r>
          </a:p>
          <a:p>
            <a:r>
              <a:rPr lang="en-US" altLang="en-US" sz="1800" dirty="0"/>
              <a:t>    }</a:t>
            </a:r>
          </a:p>
          <a:p>
            <a:endParaRPr lang="en-US" altLang="en-US" sz="1800" dirty="0"/>
          </a:p>
          <a:p>
            <a:r>
              <a:rPr lang="en-US" altLang="en-US" sz="1800" dirty="0"/>
              <a:t>   @Test public void </a:t>
            </a:r>
            <a:r>
              <a:rPr lang="en-US" altLang="en-US" sz="1800" dirty="0" err="1"/>
              <a:t>additionTest</a:t>
            </a:r>
            <a:r>
              <a:rPr lang="en-US" altLang="en-US" sz="1800" dirty="0"/>
              <a:t>() { </a:t>
            </a:r>
            <a:r>
              <a:rPr lang="en-US" altLang="en-US" sz="1800" dirty="0" err="1"/>
              <a:t>assertEquals</a:t>
            </a:r>
            <a:r>
              <a:rPr lang="en-US" altLang="en-US" sz="1800" dirty="0"/>
              <a:t>(sum, </a:t>
            </a:r>
            <a:r>
              <a:rPr lang="en-US" altLang="en-US" sz="1800" dirty="0" err="1"/>
              <a:t>a+b</a:t>
            </a:r>
            <a:r>
              <a:rPr lang="en-US" altLang="en-US" sz="1800" dirty="0"/>
              <a:t>); }</a:t>
            </a:r>
          </a:p>
          <a:p>
            <a:r>
              <a:rPr lang="en-US" altLang="en-US" sz="1800" dirty="0"/>
              <a:t>}</a:t>
            </a:r>
          </a:p>
          <a:p>
            <a:endParaRPr lang="en-US" altLang="en-US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132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85725" y="6665913"/>
            <a:ext cx="3844925" cy="3444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  (Ch 1)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05275" y="6654800"/>
            <a:ext cx="2895600" cy="355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A141A677-5537-4111-B452-BD2278C86CAC}" type="slidenum">
              <a:rPr lang="en-US" altLang="en-US" sz="900" b="0">
                <a:solidFill>
                  <a:schemeClr val="tx1"/>
                </a:solidFill>
              </a:rPr>
              <a:pPr/>
              <a:t>22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2790464" y="186178"/>
            <a:ext cx="3637684" cy="1079499"/>
          </a:xfrm>
        </p:spPr>
        <p:txBody>
          <a:bodyPr/>
          <a:lstStyle/>
          <a:p>
            <a:r>
              <a:rPr lang="en-US" altLang="en-US" dirty="0" smtClean="0"/>
              <a:t>JUnit Theories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1" y="1228453"/>
            <a:ext cx="8561387" cy="5503863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These Are Unit Tests With Actual Parameters</a:t>
            </a:r>
          </a:p>
          <a:p>
            <a:pPr lvl="1"/>
            <a:r>
              <a:rPr lang="en-US" altLang="en-US" sz="2000" dirty="0" smtClean="0"/>
              <a:t>So Far, We’ve Only Seen </a:t>
            </a:r>
            <a:r>
              <a:rPr lang="en-US" altLang="en-US" sz="2000" dirty="0" err="1" smtClean="0"/>
              <a:t>Parameterless</a:t>
            </a:r>
            <a:r>
              <a:rPr lang="en-US" altLang="en-US" sz="2000" dirty="0" smtClean="0"/>
              <a:t> Test Methods</a:t>
            </a:r>
          </a:p>
          <a:p>
            <a:r>
              <a:rPr lang="en-US" altLang="en-US" sz="2400" dirty="0" smtClean="0"/>
              <a:t>Contract Model:  Assume, Act, Assert</a:t>
            </a:r>
          </a:p>
          <a:p>
            <a:pPr lvl="1"/>
            <a:r>
              <a:rPr lang="en-US" altLang="en-US" sz="2000" dirty="0" smtClean="0"/>
              <a:t>Assumptions (Preconditions) Limit Values Appropriately</a:t>
            </a:r>
          </a:p>
          <a:p>
            <a:pPr lvl="1"/>
            <a:r>
              <a:rPr lang="en-US" altLang="en-US" sz="2000" dirty="0" smtClean="0"/>
              <a:t>Action Performs Activity Under Scrutiny</a:t>
            </a:r>
          </a:p>
          <a:p>
            <a:pPr lvl="1"/>
            <a:r>
              <a:rPr lang="en-US" altLang="en-US" sz="2000" dirty="0" smtClean="0"/>
              <a:t>Assertions (</a:t>
            </a:r>
            <a:r>
              <a:rPr lang="en-US" altLang="en-US" sz="2000" dirty="0" err="1" smtClean="0"/>
              <a:t>Postconditions</a:t>
            </a:r>
            <a:r>
              <a:rPr lang="en-US" altLang="en-US" sz="2000" dirty="0" smtClean="0"/>
              <a:t>) Check Result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1475" y="3686066"/>
            <a:ext cx="8475663" cy="2862263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@Theory public void removeThenAddDoesNotChangeSet(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Set&lt;String&gt; set, String string) {                        // Parameters!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assumeTrue(set.contains(string)) ;                         // Assume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Set&lt;String&gt; copy = new HashSet&lt;String&gt;(set);     // Act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copy.remove(string);                       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copy.add(string);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assertTrue (set.equals(copy));                                // Assert // 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 System.out.println(“Instantiated test: “ + set + “, “ + string);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184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85725" y="6665913"/>
            <a:ext cx="3844925" cy="3444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dirty="0" smtClean="0">
                <a:solidFill>
                  <a:schemeClr val="tx1"/>
                </a:solidFill>
              </a:rPr>
              <a:t>Introduction to Software Testing  (</a:t>
            </a:r>
            <a:r>
              <a:rPr lang="en-US" altLang="en-US" sz="900" b="0" dirty="0" err="1" smtClean="0">
                <a:solidFill>
                  <a:schemeClr val="tx1"/>
                </a:solidFill>
              </a:rPr>
              <a:t>Ch</a:t>
            </a:r>
            <a:r>
              <a:rPr lang="en-US" altLang="en-US" sz="900" b="0" dirty="0" smtClean="0">
                <a:solidFill>
                  <a:schemeClr val="tx1"/>
                </a:solidFill>
              </a:rPr>
              <a:t> 1)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05275" y="6654800"/>
            <a:ext cx="2895600" cy="355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6AB6D12B-7AB8-4735-819C-D1A36715F153}" type="slidenum">
              <a:rPr lang="en-US" altLang="en-US" sz="900" b="0">
                <a:solidFill>
                  <a:schemeClr val="tx1"/>
                </a:solidFill>
              </a:rPr>
              <a:pPr/>
              <a:t>23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223043" y="174337"/>
            <a:ext cx="8772525" cy="715962"/>
          </a:xfrm>
        </p:spPr>
        <p:txBody>
          <a:bodyPr>
            <a:noAutofit/>
          </a:bodyPr>
          <a:lstStyle/>
          <a:p>
            <a:r>
              <a:rPr lang="en-US" altLang="en-US" sz="4000" dirty="0" smtClean="0"/>
              <a:t>Question: Where Does Data Come From?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295" y="1007918"/>
            <a:ext cx="8561387" cy="5503863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Answer:</a:t>
            </a:r>
          </a:p>
          <a:p>
            <a:pPr lvl="1"/>
            <a:r>
              <a:rPr lang="en-US" altLang="en-US" sz="2400" dirty="0" smtClean="0"/>
              <a:t>All Combinations of Values from @</a:t>
            </a:r>
            <a:r>
              <a:rPr lang="en-US" altLang="en-US" sz="2400" dirty="0" err="1" smtClean="0"/>
              <a:t>DataPoint</a:t>
            </a:r>
            <a:r>
              <a:rPr lang="en-US" altLang="en-US" sz="2400" dirty="0" smtClean="0"/>
              <a:t> Annotations Where Assume Clause is True</a:t>
            </a:r>
          </a:p>
          <a:p>
            <a:pPr lvl="1"/>
            <a:r>
              <a:rPr lang="en-US" altLang="en-US" sz="2400" dirty="0" smtClean="0"/>
              <a:t>Four (of Nine) Combinations in This Particular Case</a:t>
            </a:r>
          </a:p>
          <a:p>
            <a:pPr lvl="1"/>
            <a:r>
              <a:rPr lang="en-US" altLang="en-US" sz="2400" dirty="0" smtClean="0"/>
              <a:t>Note:  @</a:t>
            </a:r>
            <a:r>
              <a:rPr lang="en-US" altLang="en-US" sz="2400" dirty="0" err="1" smtClean="0"/>
              <a:t>DataPoint</a:t>
            </a:r>
            <a:r>
              <a:rPr lang="en-US" altLang="en-US" sz="2400" dirty="0" smtClean="0"/>
              <a:t> Format is an Array.</a:t>
            </a:r>
          </a:p>
          <a:p>
            <a:pPr lvl="1">
              <a:buFontTx/>
              <a:buNone/>
            </a:pPr>
            <a:endParaRPr lang="en-US" altLang="en-US" sz="2000" dirty="0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1475" y="3213100"/>
            <a:ext cx="8475663" cy="3416300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60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altLang="en-US" sz="16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@DataPoints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public static String[] string = {"ant", "bat", "cat"};</a:t>
            </a:r>
          </a:p>
          <a:p>
            <a:endParaRPr lang="en-US" altLang="en-US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@DataPoints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public static Set[] sets = {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new HashSet(Arrays.asList("ant", "bat")),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new HashSet(Arrays.asList(“bat", “cat", “dog“, “elk”)),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new HashSet(Arrays.asList(“Snap”, “Crackle”, “Pop"))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};</a:t>
            </a:r>
          </a:p>
          <a:p>
            <a:endParaRPr lang="en-US" altLang="en-US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261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85725" y="6665913"/>
            <a:ext cx="3844925" cy="3444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dirty="0" smtClean="0">
                <a:solidFill>
                  <a:schemeClr val="tx1"/>
                </a:solidFill>
              </a:rPr>
              <a:t>Introduction to Software Testing  (</a:t>
            </a:r>
            <a:r>
              <a:rPr lang="en-US" altLang="en-US" sz="900" b="0" dirty="0" err="1" smtClean="0">
                <a:solidFill>
                  <a:schemeClr val="tx1"/>
                </a:solidFill>
              </a:rPr>
              <a:t>Ch</a:t>
            </a:r>
            <a:r>
              <a:rPr lang="en-US" altLang="en-US" sz="900" b="0" dirty="0" smtClean="0">
                <a:solidFill>
                  <a:schemeClr val="tx1"/>
                </a:solidFill>
              </a:rPr>
              <a:t> 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05275" y="6654800"/>
            <a:ext cx="2895600" cy="355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AD862972-0F16-4E5E-9592-74648759C470}" type="slidenum">
              <a:rPr lang="en-US" altLang="en-US" sz="900" b="0">
                <a:solidFill>
                  <a:schemeClr val="tx1"/>
                </a:solidFill>
              </a:rPr>
              <a:pPr/>
              <a:t>24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1681" y="80961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JUnit Theories Need </a:t>
            </a:r>
            <a:r>
              <a:rPr lang="en-US" altLang="en-US" dirty="0" err="1" smtClean="0"/>
              <a:t>BoilerPlate</a:t>
            </a:r>
            <a:endParaRPr lang="en-US" altLang="en-US" dirty="0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7200" y="1522412"/>
            <a:ext cx="8475662" cy="5016500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 org.junit.*;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 org.junit.runner.RunWith;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 static org.junit.Assert.*;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 static org.junit.Assume.*;</a:t>
            </a:r>
          </a:p>
          <a:p>
            <a:endParaRPr lang="en-US" altLang="en-US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 org.junit.experimental.theories.DataPoint;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 org.junit.experimental.theories.DataPoints;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 org.junit.experimental.theories.Theories;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 org.junit.experimental.theories.Theory;</a:t>
            </a:r>
          </a:p>
          <a:p>
            <a:endParaRPr lang="en-US" altLang="en-US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 java.util.*;</a:t>
            </a:r>
          </a:p>
          <a:p>
            <a:endParaRPr lang="en-US" altLang="en-US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@RunWith(Theories.class)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public class SetTheoryTest {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…  // See Earlier Slides</a:t>
            </a:r>
          </a:p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r>
              <a:rPr lang="en-US" altLang="en-US" sz="16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endParaRPr lang="en-US" altLang="en-US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360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85725" y="6629400"/>
            <a:ext cx="3844925" cy="3444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dirty="0" smtClean="0">
                <a:solidFill>
                  <a:schemeClr val="tx1"/>
                </a:solidFill>
              </a:rPr>
              <a:t>Introduction to Software Testing  (</a:t>
            </a:r>
            <a:r>
              <a:rPr lang="en-US" altLang="en-US" sz="900" b="0" dirty="0" err="1" smtClean="0">
                <a:solidFill>
                  <a:schemeClr val="tx1"/>
                </a:solidFill>
              </a:rPr>
              <a:t>Ch</a:t>
            </a:r>
            <a:r>
              <a:rPr lang="en-US" altLang="en-US" sz="900" b="0" dirty="0" smtClean="0">
                <a:solidFill>
                  <a:schemeClr val="tx1"/>
                </a:solidFill>
              </a:rPr>
              <a:t> 1)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05275" y="6654800"/>
            <a:ext cx="2895600" cy="355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dirty="0" smtClean="0">
                <a:solidFill>
                  <a:schemeClr val="tx1"/>
                </a:solidFill>
              </a:rPr>
              <a:t>© </a:t>
            </a:r>
            <a:r>
              <a:rPr lang="en-US" altLang="en-US" sz="900" b="0" dirty="0" err="1" smtClean="0">
                <a:solidFill>
                  <a:schemeClr val="tx1"/>
                </a:solidFill>
              </a:rPr>
              <a:t>Ammann</a:t>
            </a:r>
            <a:r>
              <a:rPr lang="en-US" altLang="en-US" sz="900" b="0" dirty="0" smtClean="0">
                <a:solidFill>
                  <a:schemeClr val="tx1"/>
                </a:solidFill>
              </a:rPr>
              <a:t> &amp; Offutt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0B5B60AD-D153-46B0-881D-C3D13373C091}" type="slidenum">
              <a:rPr lang="en-US" altLang="en-US" sz="900" b="0">
                <a:solidFill>
                  <a:schemeClr val="tx1"/>
                </a:solidFill>
              </a:rPr>
              <a:pPr/>
              <a:t>25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4581" name="Title 1"/>
          <p:cNvSpPr>
            <a:spLocks noGrp="1"/>
          </p:cNvSpPr>
          <p:nvPr>
            <p:ph type="title"/>
          </p:nvPr>
        </p:nvSpPr>
        <p:spPr>
          <a:xfrm>
            <a:off x="491836" y="208687"/>
            <a:ext cx="8229600" cy="797360"/>
          </a:xfrm>
        </p:spPr>
        <p:txBody>
          <a:bodyPr/>
          <a:lstStyle/>
          <a:p>
            <a:r>
              <a:rPr lang="en-US" altLang="en-US" smtClean="0"/>
              <a:t>JUnit Resources</a:t>
            </a:r>
          </a:p>
        </p:txBody>
      </p:sp>
      <p:sp>
        <p:nvSpPr>
          <p:cNvPr id="24582" name="Content Placeholder 2"/>
          <p:cNvSpPr>
            <a:spLocks noGrp="1"/>
          </p:cNvSpPr>
          <p:nvPr>
            <p:ph idx="1"/>
          </p:nvPr>
        </p:nvSpPr>
        <p:spPr>
          <a:xfrm>
            <a:off x="92652" y="1283711"/>
            <a:ext cx="8084396" cy="547846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Some JUnit tutorials</a:t>
            </a:r>
          </a:p>
          <a:p>
            <a:pPr lvl="1"/>
            <a:r>
              <a:rPr lang="en-US" altLang="en-US" dirty="0" smtClean="0">
                <a:hlinkClick r:id="rId2"/>
              </a:rPr>
              <a:t>http://open.ncsu.edu/se/tutorials/junit/</a:t>
            </a:r>
            <a:endParaRPr lang="en-US" altLang="en-US" dirty="0" smtClean="0"/>
          </a:p>
          <a:p>
            <a:pPr lvl="1">
              <a:buFontTx/>
              <a:buNone/>
            </a:pPr>
            <a:r>
              <a:rPr lang="en-US" altLang="en-US" dirty="0" smtClean="0"/>
              <a:t>	(Laurie Williams, </a:t>
            </a:r>
            <a:r>
              <a:rPr lang="en-US" altLang="en-US" dirty="0" err="1" smtClean="0"/>
              <a:t>Dright</a:t>
            </a:r>
            <a:r>
              <a:rPr lang="en-US" altLang="en-US" dirty="0" smtClean="0"/>
              <a:t> Ho, and Sarah Smith )</a:t>
            </a:r>
          </a:p>
          <a:p>
            <a:pPr lvl="1"/>
            <a:r>
              <a:rPr lang="en-US" altLang="en-US" dirty="0" smtClean="0">
                <a:hlinkClick r:id="rId3"/>
              </a:rPr>
              <a:t>http://www.laliluna.de/eclipse-junit-testing-tutorial.html</a:t>
            </a:r>
            <a:endParaRPr lang="en-US" altLang="en-US" dirty="0" smtClean="0"/>
          </a:p>
          <a:p>
            <a:pPr lvl="1">
              <a:buFontTx/>
              <a:buNone/>
            </a:pPr>
            <a:r>
              <a:rPr lang="en-US" altLang="en-US" dirty="0" smtClean="0"/>
              <a:t>	(</a:t>
            </a:r>
            <a:r>
              <a:rPr lang="en-US" altLang="en-US" dirty="0" err="1" smtClean="0"/>
              <a:t>Sascha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Wolski</a:t>
            </a:r>
            <a:r>
              <a:rPr lang="en-US" altLang="en-US" dirty="0" smtClean="0"/>
              <a:t> and Sebastian </a:t>
            </a:r>
            <a:r>
              <a:rPr lang="en-US" altLang="en-US" dirty="0" err="1" smtClean="0"/>
              <a:t>Hennebrueder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>
                <a:hlinkClick r:id="rId4"/>
              </a:rPr>
              <a:t>http://</a:t>
            </a:r>
            <a:r>
              <a:rPr lang="en-US" altLang="en-US" dirty="0" smtClean="0">
                <a:hlinkClick r:id="rId4"/>
              </a:rPr>
              <a:t>www.diasparsoftware.com/template.php?content=jUnitStarterGuide</a:t>
            </a:r>
            <a:endParaRPr lang="en-US" altLang="en-US" dirty="0"/>
          </a:p>
          <a:p>
            <a:pPr marL="457200" lvl="1" indent="0">
              <a:buNone/>
            </a:pPr>
            <a:r>
              <a:rPr lang="en-US" altLang="en-US" sz="1800" dirty="0" smtClean="0"/>
              <a:t> </a:t>
            </a:r>
            <a:r>
              <a:rPr lang="en-US" altLang="en-US" sz="1800" dirty="0" smtClean="0"/>
              <a:t>   </a:t>
            </a: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Diaspar</a:t>
            </a:r>
            <a:r>
              <a:rPr lang="en-US" altLang="en-US" sz="2400" dirty="0" smtClean="0"/>
              <a:t> </a:t>
            </a:r>
            <a:r>
              <a:rPr lang="en-US" altLang="en-US" sz="2400" dirty="0" smtClean="0"/>
              <a:t>software)</a:t>
            </a:r>
          </a:p>
          <a:p>
            <a:pPr lvl="1"/>
            <a:r>
              <a:rPr lang="en-US" altLang="en-US" dirty="0" smtClean="0">
                <a:hlinkClick r:id="rId5"/>
              </a:rPr>
              <a:t>http://</a:t>
            </a:r>
            <a:r>
              <a:rPr lang="en-US" altLang="en-US" dirty="0" smtClean="0">
                <a:hlinkClick r:id="rId5"/>
              </a:rPr>
              <a:t>www.clarkware.com/articles/JUnitPrimer.html</a:t>
            </a: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</a:t>
            </a: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Clarkware</a:t>
            </a:r>
            <a:r>
              <a:rPr lang="en-US" altLang="en-US" sz="2400" dirty="0" smtClean="0"/>
              <a:t> </a:t>
            </a:r>
            <a:r>
              <a:rPr lang="en-US" altLang="en-US" sz="2400" dirty="0" smtClean="0"/>
              <a:t>consulting)</a:t>
            </a:r>
          </a:p>
          <a:p>
            <a:r>
              <a:rPr lang="en-US" altLang="en-US" dirty="0" smtClean="0"/>
              <a:t>JUnit: Download, Documentation</a:t>
            </a:r>
          </a:p>
          <a:p>
            <a:pPr lvl="1"/>
            <a:r>
              <a:rPr lang="en-US" altLang="en-US" dirty="0" smtClean="0">
                <a:hlinkClick r:id="rId6"/>
              </a:rPr>
              <a:t>http://www.junit.org/</a:t>
            </a:r>
            <a:endParaRPr lang="en-US" altLang="en-US" dirty="0" smtClean="0"/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912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85725" y="6427788"/>
            <a:ext cx="3844925" cy="3444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  (Ch 1)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05275" y="6416675"/>
            <a:ext cx="2895600" cy="355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0242A3A6-E371-42CA-B39C-AD1440DEF986}" type="slidenum">
              <a:rPr lang="en-US" altLang="en-US" sz="900" b="0">
                <a:solidFill>
                  <a:schemeClr val="tx1"/>
                </a:solidFill>
              </a:rPr>
              <a:pPr/>
              <a:t>26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5605" name="Title 1"/>
          <p:cNvSpPr>
            <a:spLocks noGrp="1"/>
          </p:cNvSpPr>
          <p:nvPr>
            <p:ph type="title"/>
          </p:nvPr>
        </p:nvSpPr>
        <p:spPr>
          <a:xfrm>
            <a:off x="501650" y="162646"/>
            <a:ext cx="8229600" cy="1143000"/>
          </a:xfrm>
        </p:spPr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133350" y="1395412"/>
            <a:ext cx="8966200" cy="208438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The only way to make testing </a:t>
            </a:r>
            <a:r>
              <a:rPr lang="en-US" altLang="en-US" dirty="0" smtClean="0">
                <a:solidFill>
                  <a:srgbClr val="C00000"/>
                </a:solidFill>
              </a:rPr>
              <a:t>efficient </a:t>
            </a:r>
            <a:r>
              <a:rPr lang="en-US" altLang="en-US" dirty="0" smtClean="0"/>
              <a:t>as well as </a:t>
            </a:r>
            <a:r>
              <a:rPr lang="en-US" altLang="en-US" dirty="0" smtClean="0">
                <a:solidFill>
                  <a:srgbClr val="C00000"/>
                </a:solidFill>
              </a:rPr>
              <a:t>effective </a:t>
            </a:r>
            <a:r>
              <a:rPr lang="en-US" altLang="en-US" dirty="0" smtClean="0"/>
              <a:t>is to </a:t>
            </a:r>
            <a:r>
              <a:rPr lang="en-US" altLang="en-US" dirty="0" smtClean="0">
                <a:solidFill>
                  <a:srgbClr val="C00000"/>
                </a:solidFill>
              </a:rPr>
              <a:t>automate </a:t>
            </a:r>
            <a:r>
              <a:rPr lang="en-US" altLang="en-US" dirty="0" smtClean="0"/>
              <a:t>as much as possible</a:t>
            </a:r>
          </a:p>
          <a:p>
            <a:r>
              <a:rPr lang="en-US" altLang="en-US" dirty="0" smtClean="0"/>
              <a:t>JUnit provides a very simple way to </a:t>
            </a:r>
            <a:r>
              <a:rPr lang="en-US" altLang="en-US" dirty="0" smtClean="0">
                <a:solidFill>
                  <a:srgbClr val="C00000"/>
                </a:solidFill>
              </a:rPr>
              <a:t>automate </a:t>
            </a:r>
            <a:r>
              <a:rPr lang="en-US" altLang="en-US" dirty="0" smtClean="0"/>
              <a:t>our unit tests</a:t>
            </a:r>
          </a:p>
          <a:p>
            <a:r>
              <a:rPr lang="en-US" altLang="en-US" dirty="0" smtClean="0"/>
              <a:t>It is no “</a:t>
            </a:r>
            <a:r>
              <a:rPr lang="en-US" altLang="en-US" dirty="0" smtClean="0">
                <a:solidFill>
                  <a:srgbClr val="C00000"/>
                </a:solidFill>
              </a:rPr>
              <a:t>silver bullet</a:t>
            </a:r>
            <a:r>
              <a:rPr lang="en-US" altLang="en-US" dirty="0" smtClean="0"/>
              <a:t>” however … it does not solve the hard problem of testing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25650" y="3530600"/>
            <a:ext cx="5099050" cy="523875"/>
          </a:xfrm>
          <a:prstGeom prst="rect">
            <a:avLst/>
          </a:prstGeom>
          <a:solidFill>
            <a:srgbClr val="0033CC"/>
          </a:solidFill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What test values to use 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33350" y="4578350"/>
            <a:ext cx="8966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95000"/>
              <a:buFontTx/>
              <a:buChar char="•"/>
            </a:pPr>
            <a:r>
              <a:rPr lang="en-US" altLang="en-US" sz="2400">
                <a:solidFill>
                  <a:schemeClr val="tx1"/>
                </a:solidFill>
              </a:rPr>
              <a:t>This is test design … the purpose of </a:t>
            </a:r>
            <a:r>
              <a:rPr lang="en-US" altLang="en-US" sz="2400">
                <a:solidFill>
                  <a:schemeClr val="tx2"/>
                </a:solidFill>
              </a:rPr>
              <a:t>test criteria</a:t>
            </a:r>
          </a:p>
        </p:txBody>
      </p:sp>
    </p:spTree>
    <p:extLst>
      <p:ext uri="{BB962C8B-B14F-4D97-AF65-F5344CB8AC3E}">
        <p14:creationId xmlns:p14="http://schemas.microsoft.com/office/powerpoint/2010/main" val="339818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  <p:bldP spid="7" grpId="0" animBg="1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Recall: Why </a:t>
            </a:r>
            <a:r>
              <a:rPr lang="en-US" altLang="en-US" dirty="0"/>
              <a:t>test?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628649" y="1825625"/>
            <a:ext cx="8305143" cy="4351338"/>
          </a:xfrm>
        </p:spPr>
        <p:txBody>
          <a:bodyPr/>
          <a:lstStyle/>
          <a:p>
            <a:r>
              <a:rPr lang="en-US" altLang="en-US" dirty="0"/>
              <a:t>Improve </a:t>
            </a:r>
            <a:r>
              <a:rPr lang="en-US" altLang="en-US" dirty="0" smtClean="0"/>
              <a:t>quality</a:t>
            </a:r>
          </a:p>
          <a:p>
            <a:pPr lvl="1"/>
            <a:r>
              <a:rPr lang="en-US" altLang="en-US" dirty="0" smtClean="0"/>
              <a:t>Fi</a:t>
            </a:r>
            <a:r>
              <a:rPr lang="en-US" altLang="en-US" dirty="0" smtClean="0"/>
              <a:t>nd </a:t>
            </a:r>
            <a:r>
              <a:rPr lang="en-US" altLang="en-US" dirty="0" smtClean="0">
                <a:solidFill>
                  <a:srgbClr val="FF0000"/>
                </a:solidFill>
              </a:rPr>
              <a:t>faults</a:t>
            </a:r>
          </a:p>
          <a:p>
            <a:pPr lvl="1"/>
            <a:r>
              <a:rPr lang="en-US" altLang="en-US" dirty="0" smtClean="0"/>
              <a:t>Recall terminology: mistake, fault/bug, failure, error, oracle</a:t>
            </a:r>
            <a:endParaRPr lang="en-US" altLang="en-US" dirty="0"/>
          </a:p>
          <a:p>
            <a:r>
              <a:rPr lang="en-US" altLang="en-US" dirty="0"/>
              <a:t>Measure quality</a:t>
            </a:r>
          </a:p>
          <a:p>
            <a:pPr lvl="1"/>
            <a:r>
              <a:rPr lang="en-US" altLang="en-US" dirty="0" smtClean="0"/>
              <a:t>See if you made any mistake</a:t>
            </a:r>
          </a:p>
          <a:p>
            <a:pPr lvl="1"/>
            <a:r>
              <a:rPr lang="en-US" altLang="en-US" dirty="0" smtClean="0"/>
              <a:t>Determine </a:t>
            </a:r>
            <a:r>
              <a:rPr lang="en-US" altLang="en-US" dirty="0"/>
              <a:t>if software is ready to be released</a:t>
            </a:r>
          </a:p>
          <a:p>
            <a:pPr lvl="1"/>
            <a:r>
              <a:rPr lang="en-US" altLang="en-US" dirty="0"/>
              <a:t>Determine what to work on</a:t>
            </a:r>
          </a:p>
          <a:p>
            <a:r>
              <a:rPr lang="en-US" altLang="en-US" dirty="0" smtClean="0"/>
              <a:t>Learn </a:t>
            </a:r>
            <a:r>
              <a:rPr lang="en-US" altLang="en-US" dirty="0"/>
              <a:t>the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7D05-EA4D-4BED-9CD0-DA8C78CDBD54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28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5E30-DB46-4C08-B0B2-3EEFCA9FE49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Recall: What </a:t>
            </a:r>
            <a:r>
              <a:rPr lang="en-US" altLang="en-US" dirty="0"/>
              <a:t>is a test?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Run program with known </a:t>
            </a:r>
            <a:r>
              <a:rPr lang="en-US" altLang="en-US" dirty="0" smtClean="0"/>
              <a:t>inputs (test inputs/data), check results (w/ test oracles)</a:t>
            </a:r>
            <a:endParaRPr lang="en-US" altLang="en-US" dirty="0"/>
          </a:p>
          <a:p>
            <a:pPr lvl="1"/>
            <a:r>
              <a:rPr lang="en-US" altLang="en-US" dirty="0" smtClean="0"/>
              <a:t>Tests pass </a:t>
            </a:r>
            <a:r>
              <a:rPr lang="en-US" altLang="en-US" dirty="0"/>
              <a:t>or </a:t>
            </a:r>
            <a:r>
              <a:rPr lang="en-US" altLang="en-US" dirty="0" smtClean="0"/>
              <a:t>fail</a:t>
            </a:r>
            <a:endParaRPr lang="en-US" altLang="en-US" dirty="0"/>
          </a:p>
          <a:p>
            <a:r>
              <a:rPr lang="en-US" altLang="en-US" dirty="0"/>
              <a:t>Tests can </a:t>
            </a:r>
            <a:r>
              <a:rPr lang="en-US" altLang="en-US" dirty="0" smtClean="0"/>
              <a:t>document:</a:t>
            </a:r>
          </a:p>
          <a:p>
            <a:pPr lvl="1"/>
            <a:r>
              <a:rPr lang="en-US" altLang="en-US" dirty="0" smtClean="0"/>
              <a:t>F</a:t>
            </a:r>
            <a:r>
              <a:rPr lang="en-US" altLang="en-US" dirty="0" smtClean="0"/>
              <a:t>aults, Code</a:t>
            </a:r>
            <a:endParaRPr lang="en-US" altLang="en-US" dirty="0"/>
          </a:p>
          <a:p>
            <a:r>
              <a:rPr lang="en-US" altLang="en-US" dirty="0" smtClean="0"/>
              <a:t>Some </a:t>
            </a:r>
            <a:r>
              <a:rPr lang="en-US" altLang="en-US" dirty="0"/>
              <a:t>terminology</a:t>
            </a:r>
          </a:p>
          <a:p>
            <a:pPr lvl="1"/>
            <a:r>
              <a:rPr lang="en-US" altLang="en-US" dirty="0" smtClean="0"/>
              <a:t>Mistake, fault, error, failure</a:t>
            </a:r>
            <a:r>
              <a:rPr lang="en-US" altLang="en-US" dirty="0"/>
              <a:t>, </a:t>
            </a:r>
            <a:r>
              <a:rPr lang="en-US" altLang="en-US" dirty="0" smtClean="0"/>
              <a:t>fault</a:t>
            </a:r>
            <a:r>
              <a:rPr lang="en-US" altLang="en-US" dirty="0"/>
              <a:t>, oracle</a:t>
            </a:r>
          </a:p>
        </p:txBody>
      </p:sp>
    </p:spTree>
    <p:extLst>
      <p:ext uri="{BB962C8B-B14F-4D97-AF65-F5344CB8AC3E}">
        <p14:creationId xmlns:p14="http://schemas.microsoft.com/office/powerpoint/2010/main" val="10237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74" y="362143"/>
            <a:ext cx="7886700" cy="721968"/>
          </a:xfrm>
        </p:spPr>
        <p:txBody>
          <a:bodyPr>
            <a:normAutofit/>
          </a:bodyPr>
          <a:lstStyle/>
          <a:p>
            <a:r>
              <a:rPr lang="en-US" dirty="0" smtClean="0"/>
              <a:t>Recall: fault</a:t>
            </a:r>
            <a:r>
              <a:rPr lang="en-US" dirty="0" smtClean="0"/>
              <a:t>, error</a:t>
            </a:r>
            <a:r>
              <a:rPr lang="en-US" dirty="0" smtClean="0"/>
              <a:t>,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4219"/>
            <a:ext cx="8229600" cy="4724400"/>
          </a:xfrm>
        </p:spPr>
        <p:txBody>
          <a:bodyPr>
            <a:normAutofit/>
          </a:bodyPr>
          <a:lstStyle/>
          <a:p>
            <a:r>
              <a:rPr lang="en-US" b="1" dirty="0" smtClean="0"/>
              <a:t>Doubling</a:t>
            </a:r>
            <a:r>
              <a:rPr lang="en-US" dirty="0" smtClean="0"/>
              <a:t> the balance and then plus 10</a:t>
            </a:r>
            <a:endParaRPr lang="en-US" dirty="0"/>
          </a:p>
          <a:p>
            <a:pPr marL="0" indent="0">
              <a:buNone/>
            </a:pPr>
            <a:endParaRPr lang="en-US" sz="2600" dirty="0" smtClean="0">
              <a:latin typeface="Segoe UI Semibold" panose="020B0702040204020203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calAmount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ret = balance * 3;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 = ret + 10;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return ret;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4572000"/>
            <a:ext cx="522590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150000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testCalAmount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Account a = new Account();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50000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Account.setBalance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150000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amount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Account.calAmount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50000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assertTrue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(amount ==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150000"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4724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is test input? Where is test oracle?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0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85725" y="6589713"/>
            <a:ext cx="3844925" cy="3444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  (Ch 1)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05275" y="6578600"/>
            <a:ext cx="2895600" cy="355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28A18583-731C-4CBF-88B8-5E7BC6E94522}" type="slidenum">
              <a:rPr lang="en-US" altLang="en-US" sz="900" b="0">
                <a:solidFill>
                  <a:schemeClr val="tx1"/>
                </a:solidFill>
              </a:rPr>
              <a:pPr/>
              <a:t>6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1269" name="Title 1"/>
          <p:cNvSpPr>
            <a:spLocks noGrp="1"/>
          </p:cNvSpPr>
          <p:nvPr>
            <p:ph type="title"/>
          </p:nvPr>
        </p:nvSpPr>
        <p:spPr>
          <a:xfrm>
            <a:off x="2480553" y="237518"/>
            <a:ext cx="4655972" cy="83966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Recall: Juni</a:t>
            </a:r>
            <a:r>
              <a:rPr lang="en-US" altLang="en-US" dirty="0" smtClean="0"/>
              <a:t>t Basics</a:t>
            </a:r>
            <a:endParaRPr lang="en-US" altLang="en-US" dirty="0" smtClean="0"/>
          </a:p>
        </p:txBody>
      </p:sp>
      <p:sp>
        <p:nvSpPr>
          <p:cNvPr id="11270" name="Content Placeholder 2"/>
          <p:cNvSpPr>
            <a:spLocks noGrp="1"/>
          </p:cNvSpPr>
          <p:nvPr>
            <p:ph idx="1"/>
          </p:nvPr>
        </p:nvSpPr>
        <p:spPr>
          <a:xfrm>
            <a:off x="469773" y="1418016"/>
            <a:ext cx="8275873" cy="5073399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Open source Java testing framework </a:t>
            </a:r>
            <a:r>
              <a:rPr lang="en-US" altLang="en-US" dirty="0"/>
              <a:t>(</a:t>
            </a:r>
            <a:r>
              <a:rPr lang="en-US" alt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junit.org</a:t>
            </a:r>
            <a:r>
              <a:rPr lang="en-US" altLang="en-US" dirty="0" smtClean="0"/>
              <a:t>) </a:t>
            </a:r>
            <a:r>
              <a:rPr lang="en-US" altLang="en-US" dirty="0" smtClean="0"/>
              <a:t>used </a:t>
            </a:r>
            <a:r>
              <a:rPr lang="en-US" altLang="en-US" dirty="0" smtClean="0"/>
              <a:t>to write and run repeatable </a:t>
            </a:r>
            <a:r>
              <a:rPr lang="en-US" altLang="en-US" dirty="0" smtClean="0">
                <a:solidFill>
                  <a:srgbClr val="C00000"/>
                </a:solidFill>
              </a:rPr>
              <a:t>automated tests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T</a:t>
            </a:r>
            <a:r>
              <a:rPr lang="en-US" altLang="en-US" dirty="0" smtClean="0">
                <a:solidFill>
                  <a:srgbClr val="C00000"/>
                </a:solidFill>
              </a:rPr>
              <a:t>est </a:t>
            </a:r>
            <a:r>
              <a:rPr lang="en-US" altLang="en-US" dirty="0" smtClean="0">
                <a:solidFill>
                  <a:srgbClr val="C00000"/>
                </a:solidFill>
              </a:rPr>
              <a:t>drivers</a:t>
            </a:r>
          </a:p>
          <a:p>
            <a:r>
              <a:rPr lang="en-US" altLang="en-US" dirty="0" smtClean="0"/>
              <a:t>JUnit features include:</a:t>
            </a:r>
          </a:p>
          <a:p>
            <a:pPr marL="742950" lvl="1" indent="-285750"/>
            <a:r>
              <a:rPr lang="en-US" altLang="en-US" dirty="0" smtClean="0">
                <a:solidFill>
                  <a:srgbClr val="C00000"/>
                </a:solidFill>
              </a:rPr>
              <a:t>Assertions </a:t>
            </a:r>
            <a:r>
              <a:rPr lang="en-US" altLang="en-US" dirty="0" smtClean="0"/>
              <a:t>for testing expected results</a:t>
            </a:r>
          </a:p>
          <a:p>
            <a:pPr marL="742950" lvl="1" indent="-285750"/>
            <a:r>
              <a:rPr lang="en-US" altLang="en-US" dirty="0" smtClean="0"/>
              <a:t>Test features for sharing </a:t>
            </a:r>
            <a:r>
              <a:rPr lang="en-US" altLang="en-US" dirty="0" smtClean="0">
                <a:solidFill>
                  <a:srgbClr val="C00000"/>
                </a:solidFill>
              </a:rPr>
              <a:t>common test data</a:t>
            </a:r>
          </a:p>
          <a:p>
            <a:pPr marL="742950" lvl="1" indent="-285750"/>
            <a:r>
              <a:rPr lang="en-US" altLang="en-US" dirty="0" smtClean="0"/>
              <a:t>Test </a:t>
            </a:r>
            <a:r>
              <a:rPr lang="en-US" altLang="en-US" dirty="0" smtClean="0">
                <a:solidFill>
                  <a:srgbClr val="C00000"/>
                </a:solidFill>
              </a:rPr>
              <a:t>suites </a:t>
            </a:r>
            <a:r>
              <a:rPr lang="en-US" altLang="en-US" dirty="0" smtClean="0"/>
              <a:t>for easily organizing and running tests</a:t>
            </a:r>
          </a:p>
          <a:p>
            <a:pPr marL="742950" lvl="1" indent="-285750"/>
            <a:r>
              <a:rPr lang="en-US" altLang="en-US" dirty="0" smtClean="0"/>
              <a:t>Graphical and textual </a:t>
            </a:r>
            <a:r>
              <a:rPr lang="en-US" altLang="en-US" dirty="0" smtClean="0">
                <a:solidFill>
                  <a:srgbClr val="C00000"/>
                </a:solidFill>
              </a:rPr>
              <a:t>test runners</a:t>
            </a:r>
          </a:p>
          <a:p>
            <a:r>
              <a:rPr lang="en-US" altLang="en-US" dirty="0" smtClean="0"/>
              <a:t>Widely </a:t>
            </a:r>
            <a:r>
              <a:rPr lang="en-US" altLang="en-US" dirty="0" smtClean="0"/>
              <a:t>used in </a:t>
            </a:r>
            <a:r>
              <a:rPr lang="en-US" altLang="en-US" dirty="0" smtClean="0"/>
              <a:t>industry; can </a:t>
            </a:r>
            <a:r>
              <a:rPr lang="en-US" altLang="en-US" dirty="0" smtClean="0"/>
              <a:t>be used </a:t>
            </a:r>
            <a:r>
              <a:rPr lang="en-US" altLang="en-US" dirty="0" smtClean="0"/>
              <a:t>from </a:t>
            </a:r>
            <a:r>
              <a:rPr lang="en-US" altLang="en-US" dirty="0" smtClean="0"/>
              <a:t>the command </a:t>
            </a:r>
            <a:r>
              <a:rPr lang="en-US" altLang="en-US" dirty="0" smtClean="0"/>
              <a:t>line </a:t>
            </a:r>
            <a:r>
              <a:rPr lang="en-US" altLang="en-US" dirty="0" smtClean="0"/>
              <a:t>or within an IDE </a:t>
            </a:r>
            <a:r>
              <a:rPr lang="en-US" altLang="en-US" dirty="0"/>
              <a:t>(</a:t>
            </a:r>
            <a:r>
              <a:rPr lang="en-US" altLang="en-US" dirty="0" smtClean="0"/>
              <a:t>IntelliJ </a:t>
            </a:r>
            <a:r>
              <a:rPr lang="en-US" altLang="en-US" dirty="0" smtClean="0"/>
              <a:t>or </a:t>
            </a:r>
            <a:r>
              <a:rPr lang="en-US" altLang="en-US" dirty="0" smtClean="0"/>
              <a:t>Eclipse)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286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85725" y="6615799"/>
            <a:ext cx="3844925" cy="3444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dirty="0" smtClean="0">
                <a:solidFill>
                  <a:schemeClr val="tx1"/>
                </a:solidFill>
              </a:rPr>
              <a:t>Introduction to Software Testing  (</a:t>
            </a:r>
            <a:r>
              <a:rPr lang="en-US" altLang="en-US" sz="900" b="0" dirty="0" err="1" smtClean="0">
                <a:solidFill>
                  <a:schemeClr val="tx1"/>
                </a:solidFill>
              </a:rPr>
              <a:t>Ch</a:t>
            </a:r>
            <a:r>
              <a:rPr lang="en-US" altLang="en-US" sz="900" b="0" dirty="0" smtClean="0">
                <a:solidFill>
                  <a:schemeClr val="tx1"/>
                </a:solidFill>
              </a:rPr>
              <a:t> 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05275" y="6629400"/>
            <a:ext cx="2895600" cy="355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60B07B55-3D11-4BB7-8A54-416441F59A1D}" type="slidenum">
              <a:rPr lang="en-US" altLang="en-US" sz="900" b="0">
                <a:solidFill>
                  <a:schemeClr val="tx1"/>
                </a:solidFill>
              </a:rPr>
              <a:pPr/>
              <a:t>7</a:t>
            </a:fld>
            <a:endParaRPr lang="en-US" altLang="en-US" sz="900" b="0" dirty="0">
              <a:solidFill>
                <a:schemeClr val="tx1"/>
              </a:solidFill>
            </a:endParaRPr>
          </a:p>
        </p:txBody>
      </p:sp>
      <p:sp>
        <p:nvSpPr>
          <p:cNvPr id="12293" name="Title 1"/>
          <p:cNvSpPr>
            <a:spLocks noGrp="1"/>
          </p:cNvSpPr>
          <p:nvPr>
            <p:ph type="title"/>
          </p:nvPr>
        </p:nvSpPr>
        <p:spPr>
          <a:xfrm>
            <a:off x="2636979" y="307462"/>
            <a:ext cx="4363895" cy="936452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Recall: </a:t>
            </a:r>
            <a:r>
              <a:rPr lang="en-US" altLang="en-US" dirty="0" smtClean="0"/>
              <a:t>JUnit </a:t>
            </a:r>
            <a:r>
              <a:rPr lang="en-US" altLang="en-US" dirty="0" smtClean="0"/>
              <a:t>Tests</a:t>
            </a:r>
          </a:p>
        </p:txBody>
      </p:sp>
      <p:sp>
        <p:nvSpPr>
          <p:cNvPr id="12294" name="Content Placeholder 2"/>
          <p:cNvSpPr>
            <a:spLocks noGrp="1"/>
          </p:cNvSpPr>
          <p:nvPr>
            <p:ph idx="1"/>
          </p:nvPr>
        </p:nvSpPr>
        <p:spPr>
          <a:xfrm>
            <a:off x="401598" y="1539770"/>
            <a:ext cx="8286750" cy="4679951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JUnit can be u</a:t>
            </a:r>
            <a:r>
              <a:rPr lang="tr-TR" altLang="en-US" dirty="0" smtClean="0"/>
              <a:t>sed</a:t>
            </a:r>
            <a:r>
              <a:rPr lang="en-US" altLang="en-US" dirty="0" smtClean="0"/>
              <a:t> to test an </a:t>
            </a:r>
            <a:r>
              <a:rPr lang="en-US" altLang="en-US" dirty="0" smtClean="0"/>
              <a:t>entire </a:t>
            </a:r>
            <a:r>
              <a:rPr lang="tr-TR" altLang="en-US" dirty="0" smtClean="0"/>
              <a:t>object</a:t>
            </a:r>
            <a:r>
              <a:rPr lang="en-US" altLang="en-US" dirty="0" smtClean="0"/>
              <a:t>, p</a:t>
            </a:r>
            <a:r>
              <a:rPr lang="tr-TR" altLang="en-US" dirty="0" smtClean="0"/>
              <a:t>art of an </a:t>
            </a:r>
            <a:r>
              <a:rPr lang="tr-TR" altLang="en-US" dirty="0" smtClean="0"/>
              <a:t>object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i</a:t>
            </a:r>
            <a:r>
              <a:rPr lang="tr-TR" altLang="en-US" dirty="0" smtClean="0"/>
              <a:t>nteraction between several objects</a:t>
            </a:r>
          </a:p>
          <a:p>
            <a:r>
              <a:rPr lang="en-US" altLang="en-US" dirty="0"/>
              <a:t>U</a:t>
            </a:r>
            <a:r>
              <a:rPr lang="en-US" altLang="en-US" dirty="0" smtClean="0"/>
              <a:t>nit </a:t>
            </a:r>
            <a:r>
              <a:rPr lang="en-US" altLang="en-US" dirty="0" smtClean="0"/>
              <a:t>and integration testing, not system testing</a:t>
            </a:r>
          </a:p>
          <a:p>
            <a:r>
              <a:rPr lang="en-US" altLang="en-US" dirty="0" smtClean="0"/>
              <a:t>Each test is embedded into one </a:t>
            </a:r>
            <a:r>
              <a:rPr lang="en-US" altLang="en-US" dirty="0" smtClean="0">
                <a:solidFill>
                  <a:srgbClr val="C00000"/>
                </a:solidFill>
              </a:rPr>
              <a:t>test method</a:t>
            </a:r>
          </a:p>
          <a:p>
            <a:r>
              <a:rPr lang="tr-TR" altLang="en-US" dirty="0" smtClean="0"/>
              <a:t>A </a:t>
            </a:r>
            <a:r>
              <a:rPr lang="tr-TR" altLang="en-US" dirty="0" smtClean="0">
                <a:solidFill>
                  <a:srgbClr val="C00000"/>
                </a:solidFill>
              </a:rPr>
              <a:t>test class </a:t>
            </a:r>
            <a:r>
              <a:rPr lang="tr-TR" altLang="en-US" dirty="0" smtClean="0"/>
              <a:t>contains </a:t>
            </a:r>
            <a:r>
              <a:rPr lang="en-US" altLang="en-US" dirty="0" smtClean="0"/>
              <a:t>one or </a:t>
            </a:r>
            <a:r>
              <a:rPr lang="tr-TR" altLang="en-US" dirty="0" smtClean="0"/>
              <a:t>more </a:t>
            </a:r>
            <a:r>
              <a:rPr lang="en-US" altLang="en-US" dirty="0" smtClean="0"/>
              <a:t>test methods</a:t>
            </a:r>
            <a:endParaRPr lang="en-US" altLang="en-US" dirty="0" smtClean="0">
              <a:solidFill>
                <a:schemeClr val="tx2"/>
              </a:solidFill>
            </a:endParaRPr>
          </a:p>
          <a:p>
            <a:pPr>
              <a:lnSpc>
                <a:spcPct val="70000"/>
              </a:lnSpc>
            </a:pPr>
            <a:r>
              <a:rPr lang="en-US" altLang="en-US" dirty="0" smtClean="0"/>
              <a:t>Test classes </a:t>
            </a:r>
            <a:r>
              <a:rPr lang="en-US" altLang="en-US" dirty="0" smtClean="0">
                <a:solidFill>
                  <a:srgbClr val="C00000"/>
                </a:solidFill>
              </a:rPr>
              <a:t>include</a:t>
            </a:r>
            <a:r>
              <a:rPr lang="en-US" altLang="en-US" dirty="0" smtClean="0"/>
              <a:t>:</a:t>
            </a:r>
          </a:p>
          <a:p>
            <a:pPr marL="742950" lvl="1" indent="-285750">
              <a:lnSpc>
                <a:spcPct val="70000"/>
              </a:lnSpc>
            </a:pPr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rgbClr val="C00000"/>
                </a:solidFill>
              </a:rPr>
              <a:t>test runner </a:t>
            </a:r>
            <a:r>
              <a:rPr lang="en-US" altLang="en-US" dirty="0" smtClean="0"/>
              <a:t>to run the tests (main())</a:t>
            </a:r>
          </a:p>
          <a:p>
            <a:pPr marL="742950" lvl="1" indent="-285750">
              <a:lnSpc>
                <a:spcPct val="70000"/>
              </a:lnSpc>
            </a:pPr>
            <a:r>
              <a:rPr lang="en-US" altLang="en-US" dirty="0" smtClean="0"/>
              <a:t>A collection of </a:t>
            </a:r>
            <a:r>
              <a:rPr lang="en-US" altLang="en-US" dirty="0" smtClean="0">
                <a:solidFill>
                  <a:srgbClr val="C00000"/>
                </a:solidFill>
              </a:rPr>
              <a:t>test methods</a:t>
            </a:r>
          </a:p>
          <a:p>
            <a:pPr marL="742950" lvl="1" indent="-285750">
              <a:lnSpc>
                <a:spcPct val="70000"/>
              </a:lnSpc>
            </a:pPr>
            <a:r>
              <a:rPr lang="en-US" altLang="en-US" dirty="0" smtClean="0"/>
              <a:t>Methods to </a:t>
            </a:r>
            <a:r>
              <a:rPr lang="en-US" altLang="en-US" dirty="0" smtClean="0">
                <a:solidFill>
                  <a:srgbClr val="C00000"/>
                </a:solidFill>
              </a:rPr>
              <a:t>set up </a:t>
            </a:r>
            <a:r>
              <a:rPr lang="en-US" altLang="en-US" dirty="0" smtClean="0"/>
              <a:t>the state before and </a:t>
            </a:r>
            <a:r>
              <a:rPr lang="en-US" altLang="en-US" dirty="0" smtClean="0">
                <a:solidFill>
                  <a:srgbClr val="C00000"/>
                </a:solidFill>
              </a:rPr>
              <a:t>update </a:t>
            </a:r>
            <a:r>
              <a:rPr lang="en-US" altLang="en-US" dirty="0" smtClean="0"/>
              <a:t>the state after each test and before and after all </a:t>
            </a:r>
            <a:r>
              <a:rPr lang="en-US" altLang="en-US" dirty="0" smtClean="0"/>
              <a:t>tests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47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85725" y="6640513"/>
            <a:ext cx="3844925" cy="3444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  (Ch 1)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05275" y="6629400"/>
            <a:ext cx="2895600" cy="355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dirty="0" smtClean="0">
                <a:solidFill>
                  <a:schemeClr val="tx1"/>
                </a:solidFill>
              </a:rPr>
              <a:t>© </a:t>
            </a:r>
            <a:r>
              <a:rPr lang="en-US" altLang="en-US" sz="900" b="0" dirty="0" err="1" smtClean="0">
                <a:solidFill>
                  <a:schemeClr val="tx1"/>
                </a:solidFill>
              </a:rPr>
              <a:t>Ammann</a:t>
            </a:r>
            <a:r>
              <a:rPr lang="en-US" altLang="en-US" sz="900" b="0" dirty="0" smtClean="0">
                <a:solidFill>
                  <a:schemeClr val="tx1"/>
                </a:solidFill>
              </a:rPr>
              <a:t> &amp; Offutt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5EAC399C-46A8-4883-8A30-50F58A46FC36}" type="slidenum">
              <a:rPr lang="en-US" altLang="en-US" sz="900" b="0">
                <a:solidFill>
                  <a:schemeClr val="tx1"/>
                </a:solidFill>
              </a:rPr>
              <a:pPr/>
              <a:t>8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3317" name="Title 1"/>
          <p:cNvSpPr>
            <a:spLocks noGrp="1"/>
          </p:cNvSpPr>
          <p:nvPr>
            <p:ph type="title"/>
          </p:nvPr>
        </p:nvSpPr>
        <p:spPr>
          <a:xfrm>
            <a:off x="964977" y="249794"/>
            <a:ext cx="7886700" cy="877887"/>
          </a:xfrm>
        </p:spPr>
        <p:txBody>
          <a:bodyPr/>
          <a:lstStyle/>
          <a:p>
            <a:r>
              <a:rPr lang="en-US" altLang="en-US" dirty="0" smtClean="0"/>
              <a:t>Recall: Writing </a:t>
            </a:r>
            <a:r>
              <a:rPr lang="en-US" altLang="en-US" dirty="0" smtClean="0"/>
              <a:t>Tests for JUnit</a:t>
            </a:r>
          </a:p>
        </p:txBody>
      </p:sp>
      <p:sp>
        <p:nvSpPr>
          <p:cNvPr id="13318" name="Content Placeholder 2"/>
          <p:cNvSpPr>
            <a:spLocks noGrp="1"/>
          </p:cNvSpPr>
          <p:nvPr>
            <p:ph idx="1"/>
          </p:nvPr>
        </p:nvSpPr>
        <p:spPr>
          <a:xfrm>
            <a:off x="170872" y="1272443"/>
            <a:ext cx="8882511" cy="5478463"/>
          </a:xfrm>
        </p:spPr>
        <p:txBody>
          <a:bodyPr>
            <a:normAutofit fontScale="92500"/>
          </a:bodyPr>
          <a:lstStyle/>
          <a:p>
            <a:r>
              <a:rPr lang="en-US" altLang="en-US" dirty="0" smtClean="0"/>
              <a:t>Need to use methods of </a:t>
            </a:r>
            <a:r>
              <a:rPr lang="en-US" alt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junit.framework.assert</a:t>
            </a:r>
            <a:r>
              <a:rPr lang="en-US" altLang="en-US" dirty="0" smtClean="0"/>
              <a:t> class</a:t>
            </a:r>
          </a:p>
          <a:p>
            <a:pPr lvl="1"/>
            <a:r>
              <a:rPr lang="en-US" altLang="en-US" dirty="0" err="1" smtClean="0"/>
              <a:t>javadoc</a:t>
            </a:r>
            <a:r>
              <a:rPr lang="en-US" altLang="en-US" dirty="0" smtClean="0"/>
              <a:t> gives a complete description of its capabilities</a:t>
            </a:r>
          </a:p>
          <a:p>
            <a:r>
              <a:rPr lang="en-US" altLang="en-US" dirty="0" smtClean="0"/>
              <a:t>Each test method checks a condition (</a:t>
            </a:r>
            <a:r>
              <a:rPr lang="en-US" altLang="en-US" dirty="0" smtClean="0">
                <a:solidFill>
                  <a:srgbClr val="C00000"/>
                </a:solidFill>
              </a:rPr>
              <a:t>assertion</a:t>
            </a:r>
            <a:r>
              <a:rPr lang="en-US" altLang="en-US" dirty="0" smtClean="0"/>
              <a:t>) and reports to the test runner whether the test failed or succeeded</a:t>
            </a:r>
          </a:p>
          <a:p>
            <a:r>
              <a:rPr lang="en-US" altLang="en-US" dirty="0" smtClean="0"/>
              <a:t>The test runner uses the result to </a:t>
            </a:r>
            <a:r>
              <a:rPr lang="en-US" altLang="en-US" dirty="0" smtClean="0">
                <a:solidFill>
                  <a:srgbClr val="C00000"/>
                </a:solidFill>
              </a:rPr>
              <a:t>report to the user </a:t>
            </a:r>
            <a:r>
              <a:rPr lang="en-US" altLang="en-US" dirty="0" smtClean="0"/>
              <a:t>(in command line mode) or update the display (in an IDE)</a:t>
            </a:r>
          </a:p>
          <a:p>
            <a:r>
              <a:rPr lang="en-US" altLang="en-US" dirty="0" smtClean="0"/>
              <a:t>All of the methods </a:t>
            </a:r>
            <a:r>
              <a:rPr lang="en-US" altLang="en-US" dirty="0" smtClean="0">
                <a:solidFill>
                  <a:srgbClr val="C00000"/>
                </a:solidFill>
              </a:rPr>
              <a:t>return void</a:t>
            </a:r>
          </a:p>
          <a:p>
            <a:r>
              <a:rPr lang="en-US" altLang="en-US" dirty="0" smtClean="0"/>
              <a:t>A few representative methods of </a:t>
            </a:r>
            <a:r>
              <a:rPr lang="en-US" alt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junit.framework.assert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i="1" dirty="0" err="1" smtClean="0"/>
              <a:t>assertTrue</a:t>
            </a:r>
            <a:r>
              <a:rPr lang="en-US" altLang="en-US" i="1" dirty="0" smtClean="0"/>
              <a:t> (</a:t>
            </a:r>
            <a:r>
              <a:rPr lang="en-US" altLang="en-US" i="1" dirty="0" err="1" smtClean="0"/>
              <a:t>boolean</a:t>
            </a:r>
            <a:r>
              <a:rPr lang="en-US" altLang="en-US" i="1" dirty="0" smtClean="0"/>
              <a:t>)</a:t>
            </a:r>
          </a:p>
          <a:p>
            <a:pPr lvl="1"/>
            <a:r>
              <a:rPr lang="en-US" altLang="en-US" i="1" dirty="0" err="1" smtClean="0"/>
              <a:t>assertTrue</a:t>
            </a:r>
            <a:r>
              <a:rPr lang="en-US" altLang="en-US" i="1" dirty="0" smtClean="0"/>
              <a:t> (String, </a:t>
            </a:r>
            <a:r>
              <a:rPr lang="en-US" altLang="en-US" i="1" dirty="0" err="1" smtClean="0"/>
              <a:t>boolean</a:t>
            </a:r>
            <a:r>
              <a:rPr lang="en-US" altLang="en-US" i="1" dirty="0" smtClean="0"/>
              <a:t>)</a:t>
            </a:r>
          </a:p>
          <a:p>
            <a:pPr lvl="1"/>
            <a:r>
              <a:rPr lang="en-US" altLang="en-US" i="1" dirty="0" err="1" smtClean="0"/>
              <a:t>assertEquals</a:t>
            </a:r>
            <a:r>
              <a:rPr lang="en-US" altLang="en-US" i="1" dirty="0" smtClean="0"/>
              <a:t> (Object, Object)</a:t>
            </a:r>
          </a:p>
          <a:p>
            <a:pPr lvl="1"/>
            <a:r>
              <a:rPr lang="en-US" altLang="en-US" i="1" dirty="0" err="1" smtClean="0"/>
              <a:t>assertNull</a:t>
            </a:r>
            <a:r>
              <a:rPr lang="en-US" altLang="en-US" i="1" dirty="0" smtClean="0"/>
              <a:t> (Object)</a:t>
            </a:r>
          </a:p>
          <a:p>
            <a:pPr lvl="1"/>
            <a:r>
              <a:rPr lang="en-US" altLang="en-US" i="1" dirty="0" smtClean="0"/>
              <a:t>Fail (String</a:t>
            </a:r>
            <a:r>
              <a:rPr lang="en-U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948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85725" y="6607561"/>
            <a:ext cx="3844925" cy="3444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dirty="0" smtClean="0">
                <a:solidFill>
                  <a:schemeClr val="tx1"/>
                </a:solidFill>
              </a:rPr>
              <a:t>Introduction to Software Testing  (</a:t>
            </a:r>
            <a:r>
              <a:rPr lang="en-US" altLang="en-US" sz="900" b="0" dirty="0" err="1" smtClean="0">
                <a:solidFill>
                  <a:schemeClr val="tx1"/>
                </a:solidFill>
              </a:rPr>
              <a:t>Ch</a:t>
            </a:r>
            <a:r>
              <a:rPr lang="en-US" altLang="en-US" sz="900" b="0" dirty="0" smtClean="0">
                <a:solidFill>
                  <a:schemeClr val="tx1"/>
                </a:solidFill>
              </a:rPr>
              <a:t> 1)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05275" y="6629400"/>
            <a:ext cx="2895600" cy="355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50" y="6265733"/>
            <a:ext cx="20574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D7DC4631-2F98-4CEC-9C56-A932F3503A99}" type="slidenum">
              <a:rPr lang="en-US" altLang="en-US" sz="900" b="0">
                <a:solidFill>
                  <a:schemeClr val="tx1"/>
                </a:solidFill>
              </a:rPr>
              <a:pPr/>
              <a:t>9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4341" name="Title 1"/>
          <p:cNvSpPr>
            <a:spLocks noGrp="1"/>
          </p:cNvSpPr>
          <p:nvPr>
            <p:ph type="title"/>
          </p:nvPr>
        </p:nvSpPr>
        <p:spPr>
          <a:xfrm>
            <a:off x="1842704" y="-8862"/>
            <a:ext cx="6269421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Example JUnit Test Case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9375" y="1214438"/>
            <a:ext cx="3883025" cy="2678112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public class Calc</a:t>
            </a:r>
          </a:p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public long add (int a, int b)</a:t>
            </a:r>
          </a:p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{</a:t>
            </a:r>
          </a:p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return a + b;</a:t>
            </a:r>
          </a:p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}</a:t>
            </a:r>
          </a:p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16212" y="2536695"/>
            <a:ext cx="6275388" cy="4154487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 org.junit.Test</a:t>
            </a:r>
          </a:p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 static org.junit.Assert.*; </a:t>
            </a:r>
          </a:p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public class calcTest</a:t>
            </a:r>
          </a:p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private Calc calc;</a:t>
            </a:r>
          </a:p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@Test public void testAdd()</a:t>
            </a:r>
          </a:p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{ </a:t>
            </a:r>
          </a:p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calc = new Calc ();</a:t>
            </a:r>
          </a:p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assertEquals ((long) 5, calc.add (2, 3));</a:t>
            </a:r>
          </a:p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}</a:t>
            </a:r>
          </a:p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438900" y="5487857"/>
            <a:ext cx="2327275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800" b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cxnSpLocks noChangeShapeType="1"/>
            <a:stCxn id="10" idx="0"/>
            <a:endCxn id="12" idx="2"/>
          </p:cNvCxnSpPr>
          <p:nvPr/>
        </p:nvCxnSpPr>
        <p:spPr bwMode="auto">
          <a:xfrm flipV="1">
            <a:off x="7602537" y="4379782"/>
            <a:ext cx="509588" cy="11080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350125" y="3770182"/>
            <a:ext cx="1524000" cy="609600"/>
          </a:xfrm>
          <a:prstGeom prst="rect">
            <a:avLst/>
          </a:prstGeom>
          <a:solidFill>
            <a:srgbClr val="0000CC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b="0">
                <a:solidFill>
                  <a:schemeClr val="tx2">
                    <a:lumMod val="20000"/>
                    <a:lumOff val="80000"/>
                  </a:schemeClr>
                </a:solidFill>
                <a:latin typeface="Gill Sans MT" panose="020B0502020104020203" pitchFamily="34" charset="0"/>
              </a:rPr>
              <a:t>The test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943600" y="5511670"/>
            <a:ext cx="6096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800" b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cxnSpLocks noChangeShapeType="1"/>
            <a:stCxn id="14" idx="0"/>
            <a:endCxn id="16" idx="2"/>
          </p:cNvCxnSpPr>
          <p:nvPr/>
        </p:nvCxnSpPr>
        <p:spPr bwMode="auto">
          <a:xfrm flipV="1">
            <a:off x="6248400" y="2897057"/>
            <a:ext cx="1411287" cy="2614613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897687" y="1982657"/>
            <a:ext cx="1524000" cy="914400"/>
          </a:xfrm>
          <a:prstGeom prst="rect">
            <a:avLst/>
          </a:prstGeom>
          <a:solidFill>
            <a:srgbClr val="0000CC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b="0" dirty="0">
                <a:solidFill>
                  <a:schemeClr val="tx2">
                    <a:lumMod val="20000"/>
                    <a:lumOff val="80000"/>
                  </a:schemeClr>
                </a:solidFill>
                <a:latin typeface="Gill Sans MT" panose="020B0502020104020203" pitchFamily="34" charset="0"/>
              </a:rPr>
              <a:t>Expected result</a:t>
            </a:r>
          </a:p>
        </p:txBody>
      </p:sp>
    </p:spTree>
    <p:extLst>
      <p:ext uri="{BB962C8B-B14F-4D97-AF65-F5344CB8AC3E}">
        <p14:creationId xmlns:p14="http://schemas.microsoft.com/office/powerpoint/2010/main" val="45939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869</TotalTime>
  <Words>2329</Words>
  <Application>Microsoft Office PowerPoint</Application>
  <PresentationFormat>On-screen Show (4:3)</PresentationFormat>
  <Paragraphs>428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 Unicode MS</vt:lpstr>
      <vt:lpstr>Arial</vt:lpstr>
      <vt:lpstr>Calibri</vt:lpstr>
      <vt:lpstr>Calibri Light</vt:lpstr>
      <vt:lpstr>Comic Sans MS</vt:lpstr>
      <vt:lpstr>Consolas</vt:lpstr>
      <vt:lpstr>Gill Sans MT</vt:lpstr>
      <vt:lpstr>Segoe UI Semibold</vt:lpstr>
      <vt:lpstr>Times New Roman</vt:lpstr>
      <vt:lpstr>Office Theme</vt:lpstr>
      <vt:lpstr>CS427: Software Engineering I</vt:lpstr>
      <vt:lpstr>Today’s goals</vt:lpstr>
      <vt:lpstr>Recall: Why test?</vt:lpstr>
      <vt:lpstr>Recall: What is a test?</vt:lpstr>
      <vt:lpstr>Recall: fault, error, failure</vt:lpstr>
      <vt:lpstr>Recall: Junit Basics</vt:lpstr>
      <vt:lpstr>Recall: JUnit Tests</vt:lpstr>
      <vt:lpstr>Recall: Writing Tests for JUnit</vt:lpstr>
      <vt:lpstr>Example JUnit Test Case</vt:lpstr>
      <vt:lpstr>JUnit Test Fixtures</vt:lpstr>
      <vt:lpstr>Testing the Immutable Stack Class</vt:lpstr>
      <vt:lpstr>Stack Test Class</vt:lpstr>
      <vt:lpstr>Stack Test Cases</vt:lpstr>
      <vt:lpstr>Stack Test Cases (2)</vt:lpstr>
      <vt:lpstr>Running from Command Line</vt:lpstr>
      <vt:lpstr>AllTests</vt:lpstr>
      <vt:lpstr>How to Run Tests</vt:lpstr>
      <vt:lpstr>Advanced Topics in JUnit</vt:lpstr>
      <vt:lpstr>Assertion Patterns for Unit Tests</vt:lpstr>
      <vt:lpstr>Parameterized JUnit Tests</vt:lpstr>
      <vt:lpstr>Parameterized Unit Tests</vt:lpstr>
      <vt:lpstr>JUnit Theories</vt:lpstr>
      <vt:lpstr>Question: Where Does Data Come From?</vt:lpstr>
      <vt:lpstr>JUnit Theories Need BoilerPlate</vt:lpstr>
      <vt:lpstr>JUnit Resources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CS427: Software Engineering I</dc:title>
  <dc:creator>Rosu, Grigore</dc:creator>
  <cp:lastModifiedBy>Grigore Rosu</cp:lastModifiedBy>
  <cp:revision>297</cp:revision>
  <dcterms:created xsi:type="dcterms:W3CDTF">2016-08-25T15:30:37Z</dcterms:created>
  <dcterms:modified xsi:type="dcterms:W3CDTF">2016-09-08T04:32:18Z</dcterms:modified>
</cp:coreProperties>
</file>