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9"/>
  </p:notesMasterIdLst>
  <p:handoutMasterIdLst>
    <p:handoutMasterId r:id="rId80"/>
  </p:handoutMasterIdLst>
  <p:sldIdLst>
    <p:sldId id="256" r:id="rId2"/>
    <p:sldId id="286" r:id="rId3"/>
    <p:sldId id="385" r:id="rId4"/>
    <p:sldId id="387" r:id="rId5"/>
    <p:sldId id="388" r:id="rId6"/>
    <p:sldId id="419" r:id="rId7"/>
    <p:sldId id="420" r:id="rId8"/>
    <p:sldId id="421" r:id="rId9"/>
    <p:sldId id="422" r:id="rId10"/>
    <p:sldId id="425" r:id="rId11"/>
    <p:sldId id="389" r:id="rId12"/>
    <p:sldId id="390" r:id="rId13"/>
    <p:sldId id="391" r:id="rId14"/>
    <p:sldId id="392" r:id="rId15"/>
    <p:sldId id="393" r:id="rId16"/>
    <p:sldId id="394" r:id="rId17"/>
    <p:sldId id="383" r:id="rId18"/>
    <p:sldId id="384" r:id="rId19"/>
    <p:sldId id="374" r:id="rId20"/>
    <p:sldId id="376" r:id="rId21"/>
    <p:sldId id="377" r:id="rId22"/>
    <p:sldId id="378" r:id="rId23"/>
    <p:sldId id="379" r:id="rId24"/>
    <p:sldId id="380" r:id="rId25"/>
    <p:sldId id="386" r:id="rId26"/>
    <p:sldId id="340" r:id="rId27"/>
    <p:sldId id="395" r:id="rId28"/>
    <p:sldId id="396" r:id="rId29"/>
    <p:sldId id="397" r:id="rId30"/>
    <p:sldId id="341" r:id="rId31"/>
    <p:sldId id="342" r:id="rId32"/>
    <p:sldId id="344" r:id="rId33"/>
    <p:sldId id="347" r:id="rId34"/>
    <p:sldId id="398" r:id="rId35"/>
    <p:sldId id="399" r:id="rId36"/>
    <p:sldId id="400" r:id="rId37"/>
    <p:sldId id="345" r:id="rId38"/>
    <p:sldId id="346" r:id="rId39"/>
    <p:sldId id="348" r:id="rId40"/>
    <p:sldId id="349" r:id="rId41"/>
    <p:sldId id="350" r:id="rId42"/>
    <p:sldId id="351" r:id="rId43"/>
    <p:sldId id="352" r:id="rId44"/>
    <p:sldId id="353" r:id="rId45"/>
    <p:sldId id="401" r:id="rId46"/>
    <p:sldId id="402" r:id="rId47"/>
    <p:sldId id="403" r:id="rId48"/>
    <p:sldId id="404" r:id="rId49"/>
    <p:sldId id="354" r:id="rId50"/>
    <p:sldId id="355" r:id="rId51"/>
    <p:sldId id="357" r:id="rId52"/>
    <p:sldId id="358" r:id="rId53"/>
    <p:sldId id="405" r:id="rId54"/>
    <p:sldId id="406" r:id="rId55"/>
    <p:sldId id="407" r:id="rId56"/>
    <p:sldId id="408" r:id="rId57"/>
    <p:sldId id="359" r:id="rId58"/>
    <p:sldId id="360" r:id="rId59"/>
    <p:sldId id="361" r:id="rId60"/>
    <p:sldId id="363" r:id="rId61"/>
    <p:sldId id="364" r:id="rId62"/>
    <p:sldId id="365" r:id="rId63"/>
    <p:sldId id="366" r:id="rId64"/>
    <p:sldId id="367" r:id="rId65"/>
    <p:sldId id="409" r:id="rId66"/>
    <p:sldId id="410" r:id="rId67"/>
    <p:sldId id="411" r:id="rId68"/>
    <p:sldId id="412" r:id="rId69"/>
    <p:sldId id="413" r:id="rId70"/>
    <p:sldId id="414" r:id="rId71"/>
    <p:sldId id="415" r:id="rId72"/>
    <p:sldId id="416" r:id="rId73"/>
    <p:sldId id="417" r:id="rId74"/>
    <p:sldId id="418" r:id="rId75"/>
    <p:sldId id="368" r:id="rId76"/>
    <p:sldId id="369" r:id="rId77"/>
    <p:sldId id="370"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3128" autoAdjust="0"/>
  </p:normalViewPr>
  <p:slideViewPr>
    <p:cSldViewPr>
      <p:cViewPr varScale="1">
        <p:scale>
          <a:sx n="74" d="100"/>
          <a:sy n="74" d="100"/>
        </p:scale>
        <p:origin x="66" y="354"/>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6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741EE1-C517-41D6-B5F8-08C90135A1F3}" type="datetimeFigureOut">
              <a:rPr lang="en-US" smtClean="0"/>
              <a:t>9/20/2016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51DA7-3D4E-4876-B5BD-947C6A99C8AB}" type="slidenum">
              <a:rPr lang="en-US" smtClean="0"/>
              <a:t>‹#›</a:t>
            </a:fld>
            <a:endParaRPr lang="en-US"/>
          </a:p>
        </p:txBody>
      </p:sp>
    </p:spTree>
    <p:extLst>
      <p:ext uri="{BB962C8B-B14F-4D97-AF65-F5344CB8AC3E}">
        <p14:creationId xmlns:p14="http://schemas.microsoft.com/office/powerpoint/2010/main" val="827202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14CA0-8C2C-4A52-8277-C3FC09BA6781}" type="datetimeFigureOut">
              <a:rPr lang="en-US" smtClean="0"/>
              <a:t>9/20/2016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444A7-DDF2-4993-BB58-05E3F1CB0C98}" type="slidenum">
              <a:rPr lang="en-US" smtClean="0"/>
              <a:t>‹#›</a:t>
            </a:fld>
            <a:endParaRPr lang="en-US"/>
          </a:p>
        </p:txBody>
      </p:sp>
    </p:spTree>
    <p:extLst>
      <p:ext uri="{BB962C8B-B14F-4D97-AF65-F5344CB8AC3E}">
        <p14:creationId xmlns:p14="http://schemas.microsoft.com/office/powerpoint/2010/main" val="289374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13A7DC02-D4B1-417A-B6A2-8144B25817F4}" type="slidenum">
              <a:rPr lang="en-US" altLang="en-US" sz="1100" b="0"/>
              <a:pPr/>
              <a:t>4</a:t>
            </a:fld>
            <a:endParaRPr lang="en-US" altLang="en-US" sz="1100" b="0"/>
          </a:p>
        </p:txBody>
      </p:sp>
      <p:sp>
        <p:nvSpPr>
          <p:cNvPr id="15363" name="Rectangle 2"/>
          <p:cNvSpPr>
            <a:spLocks noGrp="1" noRot="1" noChangeAspect="1" noChangeArrowheads="1" noTextEdit="1"/>
          </p:cNvSpPr>
          <p:nvPr>
            <p:ph type="sldImg"/>
          </p:nvPr>
        </p:nvSpPr>
        <p:spPr>
          <a:xfrm>
            <a:off x="971550" y="733425"/>
            <a:ext cx="5157788" cy="3870325"/>
          </a:xfrm>
          <a:ln/>
        </p:spPr>
      </p:sp>
    </p:spTree>
    <p:extLst>
      <p:ext uri="{BB962C8B-B14F-4D97-AF65-F5344CB8AC3E}">
        <p14:creationId xmlns:p14="http://schemas.microsoft.com/office/powerpoint/2010/main" val="4165623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E6D378D2-FEC0-455A-97A4-C844A7D5F66A}" type="slidenum">
              <a:rPr lang="en-US" altLang="en-US" sz="1100" b="0"/>
              <a:pPr/>
              <a:t>27</a:t>
            </a:fld>
            <a:endParaRPr lang="en-US" altLang="en-US" sz="1100" b="0"/>
          </a:p>
        </p:txBody>
      </p:sp>
    </p:spTree>
    <p:extLst>
      <p:ext uri="{BB962C8B-B14F-4D97-AF65-F5344CB8AC3E}">
        <p14:creationId xmlns:p14="http://schemas.microsoft.com/office/powerpoint/2010/main" val="3059885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9BB03819-DB02-4920-85A4-0BBE62E2B729}" type="slidenum">
              <a:rPr lang="en-US" altLang="en-US" sz="1100" b="0"/>
              <a:pPr/>
              <a:t>28</a:t>
            </a:fld>
            <a:endParaRPr lang="en-US" altLang="en-US" sz="1100" b="0"/>
          </a:p>
        </p:txBody>
      </p:sp>
    </p:spTree>
    <p:extLst>
      <p:ext uri="{BB962C8B-B14F-4D97-AF65-F5344CB8AC3E}">
        <p14:creationId xmlns:p14="http://schemas.microsoft.com/office/powerpoint/2010/main" val="161494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FCD33DBA-16AF-4FD3-873F-F3081EE06B13}" type="slidenum">
              <a:rPr lang="en-US" altLang="en-US" sz="1100" b="0"/>
              <a:pPr/>
              <a:t>29</a:t>
            </a:fld>
            <a:endParaRPr lang="en-US" altLang="en-US" sz="1100" b="0"/>
          </a:p>
        </p:txBody>
      </p:sp>
    </p:spTree>
    <p:extLst>
      <p:ext uri="{BB962C8B-B14F-4D97-AF65-F5344CB8AC3E}">
        <p14:creationId xmlns:p14="http://schemas.microsoft.com/office/powerpoint/2010/main" val="2529631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B5B8256B-2DB3-4B2E-82C2-DD757CA755FE}" type="slidenum">
              <a:rPr lang="en-US" altLang="en-US" sz="1100" b="0"/>
              <a:pPr/>
              <a:t>34</a:t>
            </a:fld>
            <a:endParaRPr lang="en-US" altLang="en-US" sz="1100" b="0"/>
          </a:p>
        </p:txBody>
      </p:sp>
    </p:spTree>
    <p:extLst>
      <p:ext uri="{BB962C8B-B14F-4D97-AF65-F5344CB8AC3E}">
        <p14:creationId xmlns:p14="http://schemas.microsoft.com/office/powerpoint/2010/main" val="1281276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FCE36008-B66B-4A3A-BE3C-A89D96CE289A}" type="slidenum">
              <a:rPr lang="en-US" altLang="en-US" sz="1100" b="0"/>
              <a:pPr/>
              <a:t>35</a:t>
            </a:fld>
            <a:endParaRPr lang="en-US" altLang="en-US" sz="1100" b="0"/>
          </a:p>
        </p:txBody>
      </p:sp>
    </p:spTree>
    <p:extLst>
      <p:ext uri="{BB962C8B-B14F-4D97-AF65-F5344CB8AC3E}">
        <p14:creationId xmlns:p14="http://schemas.microsoft.com/office/powerpoint/2010/main" val="328885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450536AC-FA45-447E-9972-A50BCAE9E310}" type="slidenum">
              <a:rPr lang="en-US" altLang="en-US" sz="1100" b="0"/>
              <a:pPr/>
              <a:t>36</a:t>
            </a:fld>
            <a:endParaRPr lang="en-US" altLang="en-US" sz="1100" b="0"/>
          </a:p>
        </p:txBody>
      </p:sp>
    </p:spTree>
    <p:extLst>
      <p:ext uri="{BB962C8B-B14F-4D97-AF65-F5344CB8AC3E}">
        <p14:creationId xmlns:p14="http://schemas.microsoft.com/office/powerpoint/2010/main" val="1703485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4FE09103-DE86-4CBF-954D-24F3AB6DE291}" type="slidenum">
              <a:rPr lang="en-US" altLang="en-US" sz="1100" b="0"/>
              <a:pPr/>
              <a:t>45</a:t>
            </a:fld>
            <a:endParaRPr lang="en-US" altLang="en-US" sz="1100" b="0"/>
          </a:p>
        </p:txBody>
      </p:sp>
      <p:sp>
        <p:nvSpPr>
          <p:cNvPr id="13315" name="Rectangle 2"/>
          <p:cNvSpPr>
            <a:spLocks noGrp="1" noRot="1" noChangeAspect="1" noChangeArrowheads="1" noTextEdit="1"/>
          </p:cNvSpPr>
          <p:nvPr>
            <p:ph type="sldImg"/>
          </p:nvPr>
        </p:nvSpPr>
        <p:spPr>
          <a:xfrm>
            <a:off x="971550" y="733425"/>
            <a:ext cx="5157788" cy="3870325"/>
          </a:xfrm>
          <a:ln/>
        </p:spPr>
      </p:sp>
    </p:spTree>
    <p:extLst>
      <p:ext uri="{BB962C8B-B14F-4D97-AF65-F5344CB8AC3E}">
        <p14:creationId xmlns:p14="http://schemas.microsoft.com/office/powerpoint/2010/main" val="2635979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6DB148CB-20E8-4132-A1E2-03FFD4DEDB9D}" type="slidenum">
              <a:rPr lang="en-US" altLang="en-US" sz="1100" b="0"/>
              <a:pPr/>
              <a:t>46</a:t>
            </a:fld>
            <a:endParaRPr lang="en-US" altLang="en-US" sz="1100" b="0"/>
          </a:p>
        </p:txBody>
      </p:sp>
    </p:spTree>
    <p:extLst>
      <p:ext uri="{BB962C8B-B14F-4D97-AF65-F5344CB8AC3E}">
        <p14:creationId xmlns:p14="http://schemas.microsoft.com/office/powerpoint/2010/main" val="1948622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6AAB28A9-A76A-488E-A4A4-1827EC9F93EC}" type="slidenum">
              <a:rPr lang="en-US" altLang="en-US" sz="1100" b="0"/>
              <a:pPr/>
              <a:t>47</a:t>
            </a:fld>
            <a:endParaRPr lang="en-US" altLang="en-US" sz="1100" b="0"/>
          </a:p>
        </p:txBody>
      </p:sp>
    </p:spTree>
    <p:extLst>
      <p:ext uri="{BB962C8B-B14F-4D97-AF65-F5344CB8AC3E}">
        <p14:creationId xmlns:p14="http://schemas.microsoft.com/office/powerpoint/2010/main" val="899814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2C909BC1-DAD0-47DB-9CE6-6D9A3F9A51DF}" type="slidenum">
              <a:rPr lang="en-US" altLang="en-US" sz="1100" b="0"/>
              <a:pPr/>
              <a:t>48</a:t>
            </a:fld>
            <a:endParaRPr lang="en-US" altLang="en-US" sz="1100" b="0"/>
          </a:p>
        </p:txBody>
      </p:sp>
    </p:spTree>
    <p:extLst>
      <p:ext uri="{BB962C8B-B14F-4D97-AF65-F5344CB8AC3E}">
        <p14:creationId xmlns:p14="http://schemas.microsoft.com/office/powerpoint/2010/main" val="192358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BD6742D2-EC31-43CD-8435-19BCA662FD7D}" type="slidenum">
              <a:rPr lang="en-US" altLang="en-US" sz="1100" b="0"/>
              <a:pPr/>
              <a:t>5</a:t>
            </a:fld>
            <a:endParaRPr lang="en-US" altLang="en-US" sz="1100" b="0"/>
          </a:p>
        </p:txBody>
      </p:sp>
    </p:spTree>
    <p:extLst>
      <p:ext uri="{BB962C8B-B14F-4D97-AF65-F5344CB8AC3E}">
        <p14:creationId xmlns:p14="http://schemas.microsoft.com/office/powerpoint/2010/main" val="2534778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18EBC47B-DD0D-4AD1-9C7D-50E8AFD8AA76}" type="slidenum">
              <a:rPr lang="en-US" altLang="en-US" sz="1100" b="0"/>
              <a:pPr/>
              <a:t>54</a:t>
            </a:fld>
            <a:endParaRPr lang="en-US" altLang="en-US" sz="1100" b="0"/>
          </a:p>
        </p:txBody>
      </p:sp>
    </p:spTree>
    <p:extLst>
      <p:ext uri="{BB962C8B-B14F-4D97-AF65-F5344CB8AC3E}">
        <p14:creationId xmlns:p14="http://schemas.microsoft.com/office/powerpoint/2010/main" val="1316570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804D0DAD-6752-4AC1-B1F0-7380364B0725}" type="slidenum">
              <a:rPr lang="en-US" altLang="en-US" sz="1100" b="0"/>
              <a:pPr/>
              <a:t>55</a:t>
            </a:fld>
            <a:endParaRPr lang="en-US" altLang="en-US" sz="1100" b="0"/>
          </a:p>
        </p:txBody>
      </p:sp>
    </p:spTree>
    <p:extLst>
      <p:ext uri="{BB962C8B-B14F-4D97-AF65-F5344CB8AC3E}">
        <p14:creationId xmlns:p14="http://schemas.microsoft.com/office/powerpoint/2010/main" val="3870643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F38C0068-FEC9-4262-90C8-83FD621F590E}" type="slidenum">
              <a:rPr lang="en-US" altLang="en-US" sz="1100" b="0"/>
              <a:pPr/>
              <a:t>65</a:t>
            </a:fld>
            <a:endParaRPr lang="en-US" altLang="en-US" sz="1100" b="0"/>
          </a:p>
        </p:txBody>
      </p:sp>
    </p:spTree>
    <p:extLst>
      <p:ext uri="{BB962C8B-B14F-4D97-AF65-F5344CB8AC3E}">
        <p14:creationId xmlns:p14="http://schemas.microsoft.com/office/powerpoint/2010/main" val="1051196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9EB0D193-A2A1-4BE7-9C1E-AD792D1346D3}" type="slidenum">
              <a:rPr lang="en-US" altLang="en-US" sz="1100" b="0"/>
              <a:pPr/>
              <a:t>66</a:t>
            </a:fld>
            <a:endParaRPr lang="en-US" altLang="en-US" sz="1100" b="0"/>
          </a:p>
        </p:txBody>
      </p:sp>
    </p:spTree>
    <p:extLst>
      <p:ext uri="{BB962C8B-B14F-4D97-AF65-F5344CB8AC3E}">
        <p14:creationId xmlns:p14="http://schemas.microsoft.com/office/powerpoint/2010/main" val="3079055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198FACF6-BD9D-48AF-B6AD-FE68149A76D5}" type="slidenum">
              <a:rPr lang="en-US" altLang="en-US" sz="1100" b="0"/>
              <a:pPr/>
              <a:t>67</a:t>
            </a:fld>
            <a:endParaRPr lang="en-US" altLang="en-US" sz="1100" b="0"/>
          </a:p>
        </p:txBody>
      </p:sp>
    </p:spTree>
    <p:extLst>
      <p:ext uri="{BB962C8B-B14F-4D97-AF65-F5344CB8AC3E}">
        <p14:creationId xmlns:p14="http://schemas.microsoft.com/office/powerpoint/2010/main" val="4092953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5D00BD55-BA9A-4FF4-A030-C321DDDFF322}" type="slidenum">
              <a:rPr lang="en-US" altLang="en-US" sz="1100" b="0"/>
              <a:pPr/>
              <a:t>68</a:t>
            </a:fld>
            <a:endParaRPr lang="en-US" altLang="en-US" sz="1100" b="0"/>
          </a:p>
        </p:txBody>
      </p:sp>
    </p:spTree>
    <p:extLst>
      <p:ext uri="{BB962C8B-B14F-4D97-AF65-F5344CB8AC3E}">
        <p14:creationId xmlns:p14="http://schemas.microsoft.com/office/powerpoint/2010/main" val="303915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38676815-540A-4503-9868-E16AD544521E}" type="slidenum">
              <a:rPr lang="en-US" altLang="en-US" sz="1100" b="0"/>
              <a:pPr/>
              <a:t>69</a:t>
            </a:fld>
            <a:endParaRPr lang="en-US" altLang="en-US" sz="1100" b="0"/>
          </a:p>
        </p:txBody>
      </p:sp>
    </p:spTree>
    <p:extLst>
      <p:ext uri="{BB962C8B-B14F-4D97-AF65-F5344CB8AC3E}">
        <p14:creationId xmlns:p14="http://schemas.microsoft.com/office/powerpoint/2010/main" val="70481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77BD0B7E-4C6C-4394-B368-75781EBDADE9}" type="slidenum">
              <a:rPr lang="en-US" altLang="en-US" sz="1100" b="0"/>
              <a:pPr/>
              <a:t>70</a:t>
            </a:fld>
            <a:endParaRPr lang="en-US" altLang="en-US" sz="1100" b="0"/>
          </a:p>
        </p:txBody>
      </p:sp>
    </p:spTree>
    <p:extLst>
      <p:ext uri="{BB962C8B-B14F-4D97-AF65-F5344CB8AC3E}">
        <p14:creationId xmlns:p14="http://schemas.microsoft.com/office/powerpoint/2010/main" val="4050513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B4296804-239B-4EB9-A854-AA65330A4A16}" type="slidenum">
              <a:rPr lang="en-US" altLang="en-US" sz="1100" b="0"/>
              <a:pPr/>
              <a:t>71</a:t>
            </a:fld>
            <a:endParaRPr lang="en-US" altLang="en-US" sz="1100" b="0"/>
          </a:p>
        </p:txBody>
      </p:sp>
    </p:spTree>
    <p:extLst>
      <p:ext uri="{BB962C8B-B14F-4D97-AF65-F5344CB8AC3E}">
        <p14:creationId xmlns:p14="http://schemas.microsoft.com/office/powerpoint/2010/main" val="1877284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4EAC4E29-A564-42A1-9628-8DC934FAD2DA}" type="slidenum">
              <a:rPr lang="en-US" altLang="en-US" sz="1100" b="0"/>
              <a:pPr/>
              <a:t>72</a:t>
            </a:fld>
            <a:endParaRPr lang="en-US" altLang="en-US" sz="1100" b="0"/>
          </a:p>
        </p:txBody>
      </p:sp>
    </p:spTree>
    <p:extLst>
      <p:ext uri="{BB962C8B-B14F-4D97-AF65-F5344CB8AC3E}">
        <p14:creationId xmlns:p14="http://schemas.microsoft.com/office/powerpoint/2010/main" val="1517258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5210A289-029E-49A2-A8FD-9CF8E7A2C2A6}" type="slidenum">
              <a:rPr lang="en-US" altLang="en-US" sz="1100" b="0"/>
              <a:pPr/>
              <a:t>8</a:t>
            </a:fld>
            <a:endParaRPr lang="en-US" altLang="en-US" sz="1100" b="0"/>
          </a:p>
        </p:txBody>
      </p:sp>
    </p:spTree>
    <p:extLst>
      <p:ext uri="{BB962C8B-B14F-4D97-AF65-F5344CB8AC3E}">
        <p14:creationId xmlns:p14="http://schemas.microsoft.com/office/powerpoint/2010/main" val="3225622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C7BB0642-7A98-4B9A-B745-BAEA1436776F}" type="slidenum">
              <a:rPr lang="en-US" altLang="en-US" sz="1100" b="0"/>
              <a:pPr/>
              <a:t>73</a:t>
            </a:fld>
            <a:endParaRPr lang="en-US" altLang="en-US" sz="1100" b="0"/>
          </a:p>
        </p:txBody>
      </p:sp>
    </p:spTree>
    <p:extLst>
      <p:ext uri="{BB962C8B-B14F-4D97-AF65-F5344CB8AC3E}">
        <p14:creationId xmlns:p14="http://schemas.microsoft.com/office/powerpoint/2010/main" val="698577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73422075-4938-4CE7-B8C9-C06D1E2394CF}" type="slidenum">
              <a:rPr lang="en-US" altLang="en-US" sz="1100" b="0"/>
              <a:pPr/>
              <a:t>74</a:t>
            </a:fld>
            <a:endParaRPr lang="en-US" altLang="en-US" sz="1100" b="0"/>
          </a:p>
        </p:txBody>
      </p:sp>
    </p:spTree>
    <p:extLst>
      <p:ext uri="{BB962C8B-B14F-4D97-AF65-F5344CB8AC3E}">
        <p14:creationId xmlns:p14="http://schemas.microsoft.com/office/powerpoint/2010/main" val="344764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7DA8E8B2-B89F-4144-8836-5050265527EF}" type="slidenum">
              <a:rPr lang="en-US" altLang="en-US" sz="1100" b="0">
                <a:solidFill>
                  <a:schemeClr val="tx1"/>
                </a:solidFill>
              </a:rPr>
              <a:pPr/>
              <a:t>11</a:t>
            </a:fld>
            <a:endParaRPr lang="en-US" altLang="en-US" sz="1100" b="0">
              <a:solidFill>
                <a:schemeClr val="tx1"/>
              </a:solidFill>
            </a:endParaRPr>
          </a:p>
        </p:txBody>
      </p:sp>
    </p:spTree>
    <p:extLst>
      <p:ext uri="{BB962C8B-B14F-4D97-AF65-F5344CB8AC3E}">
        <p14:creationId xmlns:p14="http://schemas.microsoft.com/office/powerpoint/2010/main" val="1530627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90AE1373-BA55-40C1-9C78-AD5F2D4D620C}" type="slidenum">
              <a:rPr lang="en-US" altLang="en-US" sz="1100" b="0">
                <a:solidFill>
                  <a:schemeClr val="tx1"/>
                </a:solidFill>
              </a:rPr>
              <a:pPr/>
              <a:t>12</a:t>
            </a:fld>
            <a:endParaRPr lang="en-US" altLang="en-US" sz="1100" b="0">
              <a:solidFill>
                <a:schemeClr val="tx1"/>
              </a:solidFill>
            </a:endParaRPr>
          </a:p>
        </p:txBody>
      </p:sp>
    </p:spTree>
    <p:extLst>
      <p:ext uri="{BB962C8B-B14F-4D97-AF65-F5344CB8AC3E}">
        <p14:creationId xmlns:p14="http://schemas.microsoft.com/office/powerpoint/2010/main" val="281321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3B8415C3-0494-4E3A-B01C-E51E0FD5A212}" type="slidenum">
              <a:rPr lang="en-US" altLang="en-US" sz="1100" b="0">
                <a:solidFill>
                  <a:schemeClr val="tx1"/>
                </a:solidFill>
              </a:rPr>
              <a:pPr/>
              <a:t>13</a:t>
            </a:fld>
            <a:endParaRPr lang="en-US" altLang="en-US" sz="1100" b="0">
              <a:solidFill>
                <a:schemeClr val="tx1"/>
              </a:solidFill>
            </a:endParaRPr>
          </a:p>
        </p:txBody>
      </p:sp>
    </p:spTree>
    <p:extLst>
      <p:ext uri="{BB962C8B-B14F-4D97-AF65-F5344CB8AC3E}">
        <p14:creationId xmlns:p14="http://schemas.microsoft.com/office/powerpoint/2010/main" val="280057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FFA67182-D41F-41EB-A626-33C8FB873342}" type="slidenum">
              <a:rPr lang="en-US" altLang="en-US" sz="1100" b="0">
                <a:solidFill>
                  <a:schemeClr val="tx1"/>
                </a:solidFill>
              </a:rPr>
              <a:pPr/>
              <a:t>14</a:t>
            </a:fld>
            <a:endParaRPr lang="en-US" altLang="en-US" sz="1100" b="0">
              <a:solidFill>
                <a:schemeClr val="tx1"/>
              </a:solidFill>
            </a:endParaRPr>
          </a:p>
        </p:txBody>
      </p:sp>
    </p:spTree>
    <p:extLst>
      <p:ext uri="{BB962C8B-B14F-4D97-AF65-F5344CB8AC3E}">
        <p14:creationId xmlns:p14="http://schemas.microsoft.com/office/powerpoint/2010/main" val="3814971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8F902A1C-30A8-4D11-B0A6-1A2A971749CC}" type="slidenum">
              <a:rPr lang="en-US" altLang="en-US" sz="1100" b="0">
                <a:solidFill>
                  <a:schemeClr val="tx1"/>
                </a:solidFill>
              </a:rPr>
              <a:pPr/>
              <a:t>15</a:t>
            </a:fld>
            <a:endParaRPr lang="en-US" altLang="en-US" sz="1100" b="0">
              <a:solidFill>
                <a:schemeClr val="tx1"/>
              </a:solidFill>
            </a:endParaRPr>
          </a:p>
        </p:txBody>
      </p:sp>
    </p:spTree>
    <p:extLst>
      <p:ext uri="{BB962C8B-B14F-4D97-AF65-F5344CB8AC3E}">
        <p14:creationId xmlns:p14="http://schemas.microsoft.com/office/powerpoint/2010/main" val="3647357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rgbClr val="FAFD00"/>
                </a:solidFill>
                <a:latin typeface="Times New Roman" panose="02020603050405020304" pitchFamily="18" charset="0"/>
              </a:defRPr>
            </a:lvl1pPr>
            <a:lvl2pPr marL="742950" indent="-285750" defTabSz="966788">
              <a:defRPr sz="2000" b="1">
                <a:solidFill>
                  <a:srgbClr val="FAFD00"/>
                </a:solidFill>
                <a:latin typeface="Times New Roman" panose="02020603050405020304" pitchFamily="18" charset="0"/>
              </a:defRPr>
            </a:lvl2pPr>
            <a:lvl3pPr marL="1143000" indent="-228600" defTabSz="966788">
              <a:defRPr sz="2000" b="1">
                <a:solidFill>
                  <a:srgbClr val="FAFD00"/>
                </a:solidFill>
                <a:latin typeface="Times New Roman" panose="02020603050405020304" pitchFamily="18" charset="0"/>
              </a:defRPr>
            </a:lvl3pPr>
            <a:lvl4pPr marL="1600200" indent="-228600" defTabSz="966788">
              <a:defRPr sz="2000" b="1">
                <a:solidFill>
                  <a:srgbClr val="FAFD00"/>
                </a:solidFill>
                <a:latin typeface="Times New Roman" panose="02020603050405020304" pitchFamily="18" charset="0"/>
              </a:defRPr>
            </a:lvl4pPr>
            <a:lvl5pPr marL="2057400" indent="-228600" defTabSz="966788">
              <a:defRPr sz="2000" b="1">
                <a:solidFill>
                  <a:srgbClr val="FAFD00"/>
                </a:solidFill>
                <a:latin typeface="Times New Roman" panose="02020603050405020304" pitchFamily="18" charset="0"/>
              </a:defRPr>
            </a:lvl5pPr>
            <a:lvl6pPr marL="2514600" indent="-228600" defTabSz="966788"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66788"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66788"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66788" eaLnBrk="0" fontAlgn="base" hangingPunct="0">
              <a:spcBef>
                <a:spcPct val="0"/>
              </a:spcBef>
              <a:spcAft>
                <a:spcPct val="0"/>
              </a:spcAft>
              <a:defRPr sz="2000" b="1">
                <a:solidFill>
                  <a:srgbClr val="FAFD00"/>
                </a:solidFill>
                <a:latin typeface="Times New Roman" panose="02020603050405020304" pitchFamily="18" charset="0"/>
              </a:defRPr>
            </a:lvl9pPr>
          </a:lstStyle>
          <a:p>
            <a:fld id="{A5E7B3C1-FBC7-4F46-A132-8FF3DC74E5D0}" type="slidenum">
              <a:rPr lang="en-US" altLang="en-US" sz="1100" b="0">
                <a:solidFill>
                  <a:schemeClr val="tx1"/>
                </a:solidFill>
              </a:rPr>
              <a:pPr/>
              <a:t>16</a:t>
            </a:fld>
            <a:endParaRPr lang="en-US" altLang="en-US" sz="1100" b="0">
              <a:solidFill>
                <a:schemeClr val="tx1"/>
              </a:solidFill>
            </a:endParaRPr>
          </a:p>
        </p:txBody>
      </p:sp>
    </p:spTree>
    <p:extLst>
      <p:ext uri="{BB962C8B-B14F-4D97-AF65-F5344CB8AC3E}">
        <p14:creationId xmlns:p14="http://schemas.microsoft.com/office/powerpoint/2010/main" val="3485832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45088" y="2017713"/>
            <a:ext cx="3810000" cy="4114800"/>
          </a:xfrm>
        </p:spPr>
        <p:txBody>
          <a:bodyPr/>
          <a:lstStyle/>
          <a:p>
            <a:pPr lvl="0"/>
            <a:endParaRPr lang="en-US" noProof="0"/>
          </a:p>
        </p:txBody>
      </p:sp>
      <p:sp>
        <p:nvSpPr>
          <p:cNvPr id="5" name="Date Placeholder 4"/>
          <p:cNvSpPr>
            <a:spLocks noGrp="1"/>
          </p:cNvSpPr>
          <p:nvPr>
            <p:ph type="dt" sz="half" idx="10"/>
          </p:nvPr>
        </p:nvSpPr>
        <p:spPr>
          <a:xfrm>
            <a:off x="914400" y="6324600"/>
            <a:ext cx="1905000" cy="457200"/>
          </a:xfrm>
          <a:prstGeom prst="rect">
            <a:avLst/>
          </a:prstGeom>
        </p:spPr>
        <p:txBody>
          <a:bodyPr/>
          <a:lstStyle>
            <a:lvl1pPr>
              <a:defRPr/>
            </a:lvl1pPr>
          </a:lstStyle>
          <a:p>
            <a:pPr>
              <a:defRPr/>
            </a:pPr>
            <a:r>
              <a:rPr lang="en-US"/>
              <a:t>October 17, 2004</a:t>
            </a:r>
          </a:p>
        </p:txBody>
      </p:sp>
      <p:sp>
        <p:nvSpPr>
          <p:cNvPr id="6" name="Footer Placeholder 5"/>
          <p:cNvSpPr>
            <a:spLocks noGrp="1"/>
          </p:cNvSpPr>
          <p:nvPr>
            <p:ph type="ftr" sz="quarter" idx="11"/>
          </p:nvPr>
        </p:nvSpPr>
        <p:spPr>
          <a:xfrm>
            <a:off x="3352800" y="6324600"/>
            <a:ext cx="2895600" cy="457200"/>
          </a:xfrm>
          <a:prstGeom prst="rect">
            <a:avLst/>
          </a:prstGeom>
        </p:spPr>
        <p:txBody>
          <a:bodyPr/>
          <a:lstStyle>
            <a:lvl1pPr>
              <a:defRPr/>
            </a:lvl1pPr>
          </a:lstStyle>
          <a:p>
            <a:pPr>
              <a:defRPr/>
            </a:pPr>
            <a:r>
              <a:rPr lang="en-US"/>
              <a:t>Errors</a:t>
            </a:r>
          </a:p>
        </p:txBody>
      </p:sp>
      <p:sp>
        <p:nvSpPr>
          <p:cNvPr id="7" name="Slide Number Placeholder 6"/>
          <p:cNvSpPr>
            <a:spLocks noGrp="1"/>
          </p:cNvSpPr>
          <p:nvPr>
            <p:ph type="sldNum" sz="quarter" idx="12"/>
          </p:nvPr>
        </p:nvSpPr>
        <p:spPr>
          <a:xfrm>
            <a:off x="6781800" y="6324600"/>
            <a:ext cx="1905000" cy="457200"/>
          </a:xfrm>
        </p:spPr>
        <p:txBody>
          <a:bodyPr/>
          <a:lstStyle>
            <a:lvl1pPr>
              <a:defRPr/>
            </a:lvl1pPr>
          </a:lstStyle>
          <a:p>
            <a:fld id="{F7FF5E9D-5836-419F-BE74-D349427E25EB}" type="slidenum">
              <a:rPr lang="en-US" altLang="en-US"/>
              <a:pPr/>
              <a:t>‹#›</a:t>
            </a:fld>
            <a:endParaRPr lang="en-US" altLang="en-US"/>
          </a:p>
        </p:txBody>
      </p:sp>
    </p:spTree>
    <p:extLst>
      <p:ext uri="{BB962C8B-B14F-4D97-AF65-F5344CB8AC3E}">
        <p14:creationId xmlns:p14="http://schemas.microsoft.com/office/powerpoint/2010/main" val="1446244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2"/>
            </a:solidFill>
          </a:ln>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r>
              <a:rPr lang="en-US" dirty="0" smtClean="0"/>
              <a:t>1-</a:t>
            </a:r>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12700">
            <a:solidFill>
              <a:schemeClr val="tx2"/>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CS427:</a:t>
            </a:r>
            <a:br>
              <a:rPr lang="en-US" dirty="0" smtClean="0"/>
            </a:br>
            <a:r>
              <a:rPr lang="en-US" dirty="0" smtClean="0"/>
              <a:t>Software Engineering I</a:t>
            </a:r>
            <a:endParaRPr lang="en-US" dirty="0"/>
          </a:p>
        </p:txBody>
      </p:sp>
      <p:sp>
        <p:nvSpPr>
          <p:cNvPr id="3" name="Subtitle 2"/>
          <p:cNvSpPr>
            <a:spLocks noGrp="1"/>
          </p:cNvSpPr>
          <p:nvPr>
            <p:ph type="subTitle" idx="1"/>
          </p:nvPr>
        </p:nvSpPr>
        <p:spPr/>
        <p:txBody>
          <a:bodyPr/>
          <a:lstStyle/>
          <a:p>
            <a:r>
              <a:rPr lang="en-US" dirty="0" smtClean="0"/>
              <a:t>More Testing</a:t>
            </a:r>
            <a:endParaRPr lang="en-US" dirty="0"/>
          </a:p>
        </p:txBody>
      </p:sp>
    </p:spTree>
    <p:extLst>
      <p:ext uri="{BB962C8B-B14F-4D97-AF65-F5344CB8AC3E}">
        <p14:creationId xmlns:p14="http://schemas.microsoft.com/office/powerpoint/2010/main" val="1400837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en-US"/>
              <a:t>Who should test?</a:t>
            </a:r>
          </a:p>
        </p:txBody>
      </p:sp>
      <p:sp>
        <p:nvSpPr>
          <p:cNvPr id="192515" name="Rectangle 3"/>
          <p:cNvSpPr>
            <a:spLocks noGrp="1" noChangeArrowheads="1"/>
          </p:cNvSpPr>
          <p:nvPr>
            <p:ph idx="1"/>
          </p:nvPr>
        </p:nvSpPr>
        <p:spPr/>
        <p:txBody>
          <a:bodyPr/>
          <a:lstStyle/>
          <a:p>
            <a:r>
              <a:rPr lang="en-US" altLang="en-US"/>
              <a:t>Developer?  Separate “quality assurance” group?</a:t>
            </a:r>
          </a:p>
          <a:p>
            <a:endParaRPr lang="en-US" altLang="en-US"/>
          </a:p>
          <a:p>
            <a:r>
              <a:rPr lang="en-US" altLang="en-US"/>
              <a:t>Programmer?  User? Someone with a degree in “testing”?</a:t>
            </a:r>
          </a:p>
        </p:txBody>
      </p:sp>
      <p:sp>
        <p:nvSpPr>
          <p:cNvPr id="5" name="Slide Number Placeholder 4"/>
          <p:cNvSpPr>
            <a:spLocks noGrp="1"/>
          </p:cNvSpPr>
          <p:nvPr>
            <p:ph type="sldNum" sz="quarter" idx="12"/>
          </p:nvPr>
        </p:nvSpPr>
        <p:spPr/>
        <p:txBody>
          <a:bodyPr/>
          <a:lstStyle/>
          <a:p>
            <a:fld id="{9FCDA5A9-3019-4915-BDAD-09E67E3103ED}" type="slidenum">
              <a:rPr lang="en-US" altLang="en-US"/>
              <a:pPr/>
              <a:t>10</a:t>
            </a:fld>
            <a:endParaRPr lang="en-US" altLang="en-US"/>
          </a:p>
        </p:txBody>
      </p:sp>
    </p:spTree>
    <p:extLst>
      <p:ext uri="{BB962C8B-B14F-4D97-AF65-F5344CB8AC3E}">
        <p14:creationId xmlns:p14="http://schemas.microsoft.com/office/powerpoint/2010/main" val="3013367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145906"/>
            <a:ext cx="8229600" cy="1143000"/>
          </a:xfrm>
        </p:spPr>
        <p:txBody>
          <a:bodyPr/>
          <a:lstStyle/>
          <a:p>
            <a:r>
              <a:rPr lang="en-US" altLang="en-US" smtClean="0"/>
              <a:t>Types of Test Activities</a:t>
            </a:r>
          </a:p>
        </p:txBody>
      </p:sp>
      <p:sp>
        <p:nvSpPr>
          <p:cNvPr id="3075" name="Content Placeholder 2"/>
          <p:cNvSpPr>
            <a:spLocks noGrp="1"/>
          </p:cNvSpPr>
          <p:nvPr>
            <p:ph idx="1"/>
          </p:nvPr>
        </p:nvSpPr>
        <p:spPr>
          <a:xfrm>
            <a:off x="177800" y="1417638"/>
            <a:ext cx="8966200" cy="5508625"/>
          </a:xfrm>
        </p:spPr>
        <p:txBody>
          <a:bodyPr/>
          <a:lstStyle/>
          <a:p>
            <a:r>
              <a:rPr lang="en-US" altLang="en-US" dirty="0" smtClean="0"/>
              <a:t>Testing can be broken up into </a:t>
            </a:r>
            <a:r>
              <a:rPr lang="en-US" altLang="en-US" dirty="0" smtClean="0">
                <a:solidFill>
                  <a:srgbClr val="FF0000"/>
                </a:solidFill>
              </a:rPr>
              <a:t>four </a:t>
            </a:r>
            <a:r>
              <a:rPr lang="en-US" altLang="en-US" dirty="0" smtClean="0"/>
              <a:t>general types of </a:t>
            </a:r>
            <a:r>
              <a:rPr lang="en-US" altLang="en-US" dirty="0" smtClean="0"/>
              <a:t>activities</a:t>
            </a:r>
          </a:p>
          <a:p>
            <a:endParaRPr lang="en-US" altLang="en-US" sz="2000" dirty="0" smtClean="0"/>
          </a:p>
          <a:p>
            <a:pPr marL="914400" lvl="1" indent="-457200">
              <a:buFont typeface="Times New Roman" panose="02020603050405020304" pitchFamily="18" charset="0"/>
              <a:buAutoNum type="arabicPeriod"/>
            </a:pPr>
            <a:r>
              <a:rPr lang="en-US" altLang="en-US" sz="2400" dirty="0" smtClean="0">
                <a:solidFill>
                  <a:schemeClr val="tx2"/>
                </a:solidFill>
                <a:latin typeface="Comic Sans MS" panose="030F0702030302020204" pitchFamily="66" charset="0"/>
              </a:rPr>
              <a:t>Test  Design</a:t>
            </a:r>
          </a:p>
          <a:p>
            <a:pPr marL="914400" lvl="1" indent="-457200">
              <a:buFont typeface="Times New Roman" panose="02020603050405020304" pitchFamily="18" charset="0"/>
              <a:buAutoNum type="arabicPeriod"/>
            </a:pPr>
            <a:r>
              <a:rPr lang="en-US" altLang="en-US" sz="2400" dirty="0" smtClean="0">
                <a:solidFill>
                  <a:schemeClr val="tx2"/>
                </a:solidFill>
                <a:latin typeface="Comic Sans MS" panose="030F0702030302020204" pitchFamily="66" charset="0"/>
              </a:rPr>
              <a:t>Test Automation</a:t>
            </a:r>
          </a:p>
          <a:p>
            <a:pPr marL="914400" lvl="1" indent="-457200">
              <a:buFont typeface="Times New Roman" panose="02020603050405020304" pitchFamily="18" charset="0"/>
              <a:buAutoNum type="arabicPeriod"/>
            </a:pPr>
            <a:r>
              <a:rPr lang="en-US" altLang="en-US" sz="2400" dirty="0" smtClean="0">
                <a:solidFill>
                  <a:schemeClr val="tx2"/>
                </a:solidFill>
                <a:latin typeface="Comic Sans MS" panose="030F0702030302020204" pitchFamily="66" charset="0"/>
              </a:rPr>
              <a:t>Test  Execution</a:t>
            </a:r>
          </a:p>
          <a:p>
            <a:pPr marL="914400" lvl="1" indent="-457200">
              <a:buFont typeface="Times New Roman" panose="02020603050405020304" pitchFamily="18" charset="0"/>
              <a:buAutoNum type="arabicPeriod"/>
            </a:pPr>
            <a:r>
              <a:rPr lang="en-US" altLang="en-US" sz="2400" dirty="0" smtClean="0">
                <a:solidFill>
                  <a:schemeClr val="tx2"/>
                </a:solidFill>
                <a:latin typeface="Comic Sans MS" panose="030F0702030302020204" pitchFamily="66" charset="0"/>
              </a:rPr>
              <a:t>Test Evaluation</a:t>
            </a:r>
          </a:p>
          <a:p>
            <a:endParaRPr lang="en-US" altLang="en-US" sz="2000" dirty="0" smtClean="0"/>
          </a:p>
          <a:p>
            <a:r>
              <a:rPr lang="en-US" altLang="en-US" dirty="0" smtClean="0"/>
              <a:t>Each type of activity requires different </a:t>
            </a:r>
            <a:r>
              <a:rPr lang="en-US" altLang="en-US" dirty="0" smtClean="0">
                <a:solidFill>
                  <a:schemeClr val="tx2"/>
                </a:solidFill>
              </a:rPr>
              <a:t>skills</a:t>
            </a:r>
            <a:r>
              <a:rPr lang="en-US" altLang="en-US" dirty="0" smtClean="0"/>
              <a:t>, background </a:t>
            </a:r>
            <a:r>
              <a:rPr lang="en-US" altLang="en-US" dirty="0" smtClean="0">
                <a:solidFill>
                  <a:schemeClr val="tx2"/>
                </a:solidFill>
              </a:rPr>
              <a:t>knowledge</a:t>
            </a:r>
            <a:r>
              <a:rPr lang="en-US" altLang="en-US" dirty="0" smtClean="0"/>
              <a:t>, </a:t>
            </a:r>
            <a:r>
              <a:rPr lang="en-US" altLang="en-US" dirty="0" smtClean="0">
                <a:solidFill>
                  <a:schemeClr val="tx2"/>
                </a:solidFill>
              </a:rPr>
              <a:t>education</a:t>
            </a:r>
            <a:r>
              <a:rPr lang="en-US" altLang="en-US" dirty="0" smtClean="0"/>
              <a:t> and </a:t>
            </a:r>
            <a:r>
              <a:rPr lang="en-US" altLang="en-US" dirty="0" smtClean="0">
                <a:solidFill>
                  <a:schemeClr val="tx2"/>
                </a:solidFill>
              </a:rPr>
              <a:t>training</a:t>
            </a:r>
          </a:p>
        </p:txBody>
      </p:sp>
      <p:sp>
        <p:nvSpPr>
          <p:cNvPr id="3077" name="Footer Placeholder 4"/>
          <p:cNvSpPr>
            <a:spLocks noGrp="1"/>
          </p:cNvSpPr>
          <p:nvPr>
            <p:ph type="ftr" sz="quarter" idx="4294967295"/>
          </p:nvPr>
        </p:nvSpPr>
        <p:spPr>
          <a:xfrm>
            <a:off x="4105275" y="6416675"/>
            <a:ext cx="2895600" cy="355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400" b="0" smtClean="0">
                <a:solidFill>
                  <a:schemeClr val="tx1"/>
                </a:solidFill>
              </a:rPr>
              <a:t>© Ammann &amp; Offutt</a:t>
            </a:r>
          </a:p>
        </p:txBody>
      </p:sp>
    </p:spTree>
    <p:extLst>
      <p:ext uri="{BB962C8B-B14F-4D97-AF65-F5344CB8AC3E}">
        <p14:creationId xmlns:p14="http://schemas.microsoft.com/office/powerpoint/2010/main" val="1446806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76200"/>
            <a:ext cx="8229600" cy="1143000"/>
          </a:xfrm>
        </p:spPr>
        <p:txBody>
          <a:bodyPr/>
          <a:lstStyle/>
          <a:p>
            <a:r>
              <a:rPr lang="en-US" altLang="en-US" smtClean="0"/>
              <a:t>Test Design</a:t>
            </a:r>
          </a:p>
        </p:txBody>
      </p:sp>
      <p:sp>
        <p:nvSpPr>
          <p:cNvPr id="14339" name="Content Placeholder 2"/>
          <p:cNvSpPr>
            <a:spLocks noGrp="1"/>
          </p:cNvSpPr>
          <p:nvPr>
            <p:ph idx="1"/>
          </p:nvPr>
        </p:nvSpPr>
        <p:spPr>
          <a:xfrm>
            <a:off x="177800" y="2444173"/>
            <a:ext cx="8966200" cy="4375150"/>
          </a:xfrm>
        </p:spPr>
        <p:txBody>
          <a:bodyPr>
            <a:normAutofit fontScale="77500" lnSpcReduction="20000"/>
          </a:bodyPr>
          <a:lstStyle/>
          <a:p>
            <a:r>
              <a:rPr lang="en-US" altLang="en-US" dirty="0" smtClean="0"/>
              <a:t>This is the </a:t>
            </a:r>
            <a:r>
              <a:rPr lang="en-US" altLang="en-US" dirty="0" smtClean="0">
                <a:solidFill>
                  <a:schemeClr val="tx2"/>
                </a:solidFill>
              </a:rPr>
              <a:t>most technical</a:t>
            </a:r>
            <a:r>
              <a:rPr lang="en-US" altLang="en-US" dirty="0" smtClean="0"/>
              <a:t> job in software testing</a:t>
            </a:r>
          </a:p>
          <a:p>
            <a:r>
              <a:rPr lang="en-US" altLang="en-US" dirty="0" smtClean="0"/>
              <a:t>Requires </a:t>
            </a:r>
            <a:r>
              <a:rPr lang="en-US" altLang="en-US" dirty="0" smtClean="0">
                <a:solidFill>
                  <a:schemeClr val="tx2"/>
                </a:solidFill>
              </a:rPr>
              <a:t>knowledge</a:t>
            </a:r>
            <a:r>
              <a:rPr lang="en-US" altLang="en-US" dirty="0" smtClean="0"/>
              <a:t> of :</a:t>
            </a:r>
          </a:p>
          <a:p>
            <a:pPr lvl="1"/>
            <a:r>
              <a:rPr lang="en-US" altLang="en-US" dirty="0" smtClean="0"/>
              <a:t>Discrete math</a:t>
            </a:r>
          </a:p>
          <a:p>
            <a:pPr lvl="1"/>
            <a:r>
              <a:rPr lang="en-US" altLang="en-US" dirty="0" smtClean="0"/>
              <a:t>Programming</a:t>
            </a:r>
          </a:p>
          <a:p>
            <a:pPr lvl="1"/>
            <a:r>
              <a:rPr lang="en-US" altLang="en-US" dirty="0" smtClean="0"/>
              <a:t>Testing</a:t>
            </a:r>
          </a:p>
          <a:p>
            <a:r>
              <a:rPr lang="en-US" altLang="en-US" dirty="0" smtClean="0"/>
              <a:t>Requires much of a </a:t>
            </a:r>
            <a:r>
              <a:rPr lang="en-US" altLang="en-US" dirty="0" smtClean="0">
                <a:solidFill>
                  <a:schemeClr val="tx2"/>
                </a:solidFill>
              </a:rPr>
              <a:t>traditional CS</a:t>
            </a:r>
            <a:r>
              <a:rPr lang="en-US" altLang="en-US" dirty="0" smtClean="0"/>
              <a:t> degree</a:t>
            </a:r>
          </a:p>
          <a:p>
            <a:r>
              <a:rPr lang="en-US" altLang="en-US" dirty="0" smtClean="0"/>
              <a:t>This is </a:t>
            </a:r>
            <a:r>
              <a:rPr lang="en-US" altLang="en-US" dirty="0" smtClean="0">
                <a:solidFill>
                  <a:schemeClr val="tx2"/>
                </a:solidFill>
              </a:rPr>
              <a:t>intellectually</a:t>
            </a:r>
            <a:r>
              <a:rPr lang="en-US" altLang="en-US" dirty="0" smtClean="0"/>
              <a:t> stimulating, rewarding, and challenging</a:t>
            </a:r>
          </a:p>
          <a:p>
            <a:r>
              <a:rPr lang="en-US" altLang="en-US" dirty="0" smtClean="0"/>
              <a:t>Test design is analogous to </a:t>
            </a:r>
            <a:r>
              <a:rPr lang="en-US" altLang="en-US" dirty="0" smtClean="0">
                <a:solidFill>
                  <a:schemeClr val="tx2"/>
                </a:solidFill>
              </a:rPr>
              <a:t>software architecture</a:t>
            </a:r>
            <a:r>
              <a:rPr lang="en-US" altLang="en-US" dirty="0" smtClean="0"/>
              <a:t> on the development side</a:t>
            </a:r>
          </a:p>
          <a:p>
            <a:r>
              <a:rPr lang="en-US" altLang="en-US" dirty="0" smtClean="0"/>
              <a:t>Using people who are not qualified to design tests is a sure way to get </a:t>
            </a:r>
            <a:r>
              <a:rPr lang="en-US" altLang="en-US" dirty="0" smtClean="0">
                <a:solidFill>
                  <a:schemeClr val="tx2"/>
                </a:solidFill>
              </a:rPr>
              <a:t>ineffective tests</a:t>
            </a:r>
          </a:p>
        </p:txBody>
      </p:sp>
      <p:sp>
        <p:nvSpPr>
          <p:cNvPr id="7" name="Text Box 4"/>
          <p:cNvSpPr txBox="1">
            <a:spLocks noChangeArrowheads="1"/>
          </p:cNvSpPr>
          <p:nvPr/>
        </p:nvSpPr>
        <p:spPr bwMode="auto">
          <a:xfrm>
            <a:off x="946150" y="1354642"/>
            <a:ext cx="7251700" cy="954088"/>
          </a:xfrm>
          <a:prstGeom prst="rect">
            <a:avLst/>
          </a:prstGeom>
          <a:solidFill>
            <a:schemeClr val="accent1">
              <a:lumMod val="20000"/>
              <a:lumOff val="80000"/>
            </a:schemeClr>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cs typeface="Arial" pitchFamily="34" charset="0"/>
              </a:rPr>
              <a:t>Design test values to satisfy coverage criteria or other engineering goal</a:t>
            </a:r>
          </a:p>
        </p:txBody>
      </p:sp>
      <p:sp>
        <p:nvSpPr>
          <p:cNvPr id="4102" name="Footer Placeholder 4"/>
          <p:cNvSpPr>
            <a:spLocks noGrp="1"/>
          </p:cNvSpPr>
          <p:nvPr>
            <p:ph type="ftr" sz="quarter" idx="4294967295"/>
          </p:nvPr>
        </p:nvSpPr>
        <p:spPr>
          <a:xfrm>
            <a:off x="24245" y="6599166"/>
            <a:ext cx="2895600" cy="355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000" b="0" dirty="0" smtClean="0">
                <a:solidFill>
                  <a:schemeClr val="tx1"/>
                </a:solidFill>
              </a:rPr>
              <a:t>© </a:t>
            </a:r>
            <a:r>
              <a:rPr lang="en-US" altLang="en-US" sz="1000" b="0" dirty="0" err="1" smtClean="0">
                <a:solidFill>
                  <a:schemeClr val="tx1"/>
                </a:solidFill>
              </a:rPr>
              <a:t>Ammann</a:t>
            </a:r>
            <a:r>
              <a:rPr lang="en-US" altLang="en-US" sz="1000" b="0" dirty="0" smtClean="0">
                <a:solidFill>
                  <a:schemeClr val="tx1"/>
                </a:solidFill>
              </a:rPr>
              <a:t> &amp; Offutt</a:t>
            </a:r>
          </a:p>
        </p:txBody>
      </p:sp>
    </p:spTree>
    <p:extLst>
      <p:ext uri="{BB962C8B-B14F-4D97-AF65-F5344CB8AC3E}">
        <p14:creationId xmlns:p14="http://schemas.microsoft.com/office/powerpoint/2010/main" val="3932577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339">
                                            <p:txEl>
                                              <p:pRg st="0" end="0"/>
                                            </p:txEl>
                                          </p:spTgt>
                                        </p:tgtEl>
                                        <p:attrNameLst>
                                          <p:attrName>style.visibility</p:attrName>
                                        </p:attrNameLst>
                                      </p:cBhvr>
                                      <p:to>
                                        <p:strVal val="visible"/>
                                      </p:to>
                                    </p:set>
                                    <p:animEffect transition="in" filter="wipe(up)">
                                      <p:cBhvr>
                                        <p:cTn id="11" dur="500"/>
                                        <p:tgtEl>
                                          <p:spTgt spid="14339">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339">
                                            <p:txEl>
                                              <p:pRg st="1" end="1"/>
                                            </p:txEl>
                                          </p:spTgt>
                                        </p:tgtEl>
                                        <p:attrNameLst>
                                          <p:attrName>style.visibility</p:attrName>
                                        </p:attrNameLst>
                                      </p:cBhvr>
                                      <p:to>
                                        <p:strVal val="visible"/>
                                      </p:to>
                                    </p:set>
                                    <p:animEffect transition="in" filter="wipe(up)">
                                      <p:cBhvr>
                                        <p:cTn id="15" dur="500"/>
                                        <p:tgtEl>
                                          <p:spTgt spid="14339">
                                            <p:txEl>
                                              <p:pRg st="1" end="1"/>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Effect transition="in" filter="wipe(up)">
                                      <p:cBhvr>
                                        <p:cTn id="19" dur="500"/>
                                        <p:tgtEl>
                                          <p:spTgt spid="14339">
                                            <p:txEl>
                                              <p:pRg st="2" end="2"/>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4339">
                                            <p:txEl>
                                              <p:pRg st="3" end="3"/>
                                            </p:txEl>
                                          </p:spTgt>
                                        </p:tgtEl>
                                        <p:attrNameLst>
                                          <p:attrName>style.visibility</p:attrName>
                                        </p:attrNameLst>
                                      </p:cBhvr>
                                      <p:to>
                                        <p:strVal val="visible"/>
                                      </p:to>
                                    </p:set>
                                    <p:animEffect transition="in" filter="wipe(up)">
                                      <p:cBhvr>
                                        <p:cTn id="23" dur="500"/>
                                        <p:tgtEl>
                                          <p:spTgt spid="14339">
                                            <p:txEl>
                                              <p:pRg st="3" end="3"/>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Effect transition="in" filter="wipe(up)">
                                      <p:cBhvr>
                                        <p:cTn id="27" dur="500"/>
                                        <p:tgtEl>
                                          <p:spTgt spid="14339">
                                            <p:txEl>
                                              <p:pRg st="4" end="4"/>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339">
                                            <p:txEl>
                                              <p:pRg st="5" end="5"/>
                                            </p:txEl>
                                          </p:spTgt>
                                        </p:tgtEl>
                                        <p:attrNameLst>
                                          <p:attrName>style.visibility</p:attrName>
                                        </p:attrNameLst>
                                      </p:cBhvr>
                                      <p:to>
                                        <p:strVal val="visible"/>
                                      </p:to>
                                    </p:set>
                                    <p:animEffect transition="in" filter="wipe(up)">
                                      <p:cBhvr>
                                        <p:cTn id="31" dur="500"/>
                                        <p:tgtEl>
                                          <p:spTgt spid="14339">
                                            <p:txEl>
                                              <p:pRg st="5" end="5"/>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4339">
                                            <p:txEl>
                                              <p:pRg st="6" end="6"/>
                                            </p:txEl>
                                          </p:spTgt>
                                        </p:tgtEl>
                                        <p:attrNameLst>
                                          <p:attrName>style.visibility</p:attrName>
                                        </p:attrNameLst>
                                      </p:cBhvr>
                                      <p:to>
                                        <p:strVal val="visible"/>
                                      </p:to>
                                    </p:set>
                                    <p:animEffect transition="in" filter="wipe(up)">
                                      <p:cBhvr>
                                        <p:cTn id="35" dur="500"/>
                                        <p:tgtEl>
                                          <p:spTgt spid="14339">
                                            <p:txEl>
                                              <p:pRg st="6" end="6"/>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4339">
                                            <p:txEl>
                                              <p:pRg st="7" end="7"/>
                                            </p:txEl>
                                          </p:spTgt>
                                        </p:tgtEl>
                                        <p:attrNameLst>
                                          <p:attrName>style.visibility</p:attrName>
                                        </p:attrNameLst>
                                      </p:cBhvr>
                                      <p:to>
                                        <p:strVal val="visible"/>
                                      </p:to>
                                    </p:set>
                                    <p:animEffect transition="in" filter="wipe(up)">
                                      <p:cBhvr>
                                        <p:cTn id="39" dur="500"/>
                                        <p:tgtEl>
                                          <p:spTgt spid="14339">
                                            <p:txEl>
                                              <p:pRg st="7" end="7"/>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4339">
                                            <p:txEl>
                                              <p:pRg st="8" end="8"/>
                                            </p:txEl>
                                          </p:spTgt>
                                        </p:tgtEl>
                                        <p:attrNameLst>
                                          <p:attrName>style.visibility</p:attrName>
                                        </p:attrNameLst>
                                      </p:cBhvr>
                                      <p:to>
                                        <p:strVal val="visible"/>
                                      </p:to>
                                    </p:set>
                                    <p:animEffect transition="in" filter="wipe(up)">
                                      <p:cBhvr>
                                        <p:cTn id="43" dur="500"/>
                                        <p:tgtEl>
                                          <p:spTgt spid="14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81000" y="0"/>
            <a:ext cx="8229600" cy="1143000"/>
          </a:xfrm>
        </p:spPr>
        <p:txBody>
          <a:bodyPr/>
          <a:lstStyle/>
          <a:p>
            <a:r>
              <a:rPr lang="en-US" altLang="en-US" smtClean="0"/>
              <a:t>Test Automation</a:t>
            </a:r>
          </a:p>
        </p:txBody>
      </p:sp>
      <p:sp>
        <p:nvSpPr>
          <p:cNvPr id="15363" name="Content Placeholder 2"/>
          <p:cNvSpPr>
            <a:spLocks noGrp="1"/>
          </p:cNvSpPr>
          <p:nvPr>
            <p:ph idx="1"/>
          </p:nvPr>
        </p:nvSpPr>
        <p:spPr>
          <a:xfrm>
            <a:off x="177800" y="1828800"/>
            <a:ext cx="8966200" cy="4833938"/>
          </a:xfrm>
        </p:spPr>
        <p:txBody>
          <a:bodyPr>
            <a:normAutofit fontScale="85000" lnSpcReduction="10000"/>
          </a:bodyPr>
          <a:lstStyle/>
          <a:p>
            <a:r>
              <a:rPr lang="en-US" altLang="en-US" dirty="0" smtClean="0"/>
              <a:t>This is slightly </a:t>
            </a:r>
            <a:r>
              <a:rPr lang="en-US" altLang="en-US" dirty="0" smtClean="0">
                <a:solidFill>
                  <a:schemeClr val="tx2"/>
                </a:solidFill>
              </a:rPr>
              <a:t>less technical</a:t>
            </a:r>
          </a:p>
          <a:p>
            <a:r>
              <a:rPr lang="en-US" altLang="en-US" dirty="0" smtClean="0"/>
              <a:t>Requires knowledge of  </a:t>
            </a:r>
            <a:r>
              <a:rPr lang="en-US" altLang="en-US" dirty="0" smtClean="0">
                <a:solidFill>
                  <a:schemeClr val="tx2"/>
                </a:solidFill>
              </a:rPr>
              <a:t>programming</a:t>
            </a:r>
          </a:p>
          <a:p>
            <a:pPr lvl="1"/>
            <a:r>
              <a:rPr lang="en-US" altLang="en-US" dirty="0" smtClean="0"/>
              <a:t>Fairly straightforward programming – small pieces and simple algorithms</a:t>
            </a:r>
          </a:p>
          <a:p>
            <a:r>
              <a:rPr lang="en-US" altLang="en-US" dirty="0" smtClean="0"/>
              <a:t>Requires very </a:t>
            </a:r>
            <a:r>
              <a:rPr lang="en-US" altLang="en-US" dirty="0" smtClean="0">
                <a:solidFill>
                  <a:schemeClr val="tx2"/>
                </a:solidFill>
              </a:rPr>
              <a:t>little theory</a:t>
            </a:r>
          </a:p>
          <a:p>
            <a:r>
              <a:rPr lang="en-US" altLang="en-US" dirty="0" smtClean="0"/>
              <a:t>Very </a:t>
            </a:r>
            <a:r>
              <a:rPr lang="en-US" altLang="en-US" dirty="0" smtClean="0">
                <a:solidFill>
                  <a:schemeClr val="tx2"/>
                </a:solidFill>
              </a:rPr>
              <a:t>boring</a:t>
            </a:r>
            <a:r>
              <a:rPr lang="en-US" altLang="en-US" dirty="0" smtClean="0"/>
              <a:t> for test designers</a:t>
            </a:r>
          </a:p>
          <a:p>
            <a:r>
              <a:rPr lang="en-US" altLang="en-US" dirty="0" smtClean="0"/>
              <a:t>Programming is out of reach for many </a:t>
            </a:r>
            <a:r>
              <a:rPr lang="en-US" altLang="en-US" dirty="0" smtClean="0">
                <a:solidFill>
                  <a:schemeClr val="tx2"/>
                </a:solidFill>
              </a:rPr>
              <a:t>domain experts</a:t>
            </a:r>
          </a:p>
          <a:p>
            <a:r>
              <a:rPr lang="en-US" altLang="en-US" dirty="0" smtClean="0"/>
              <a:t>Who is responsible for determining and embedding the </a:t>
            </a:r>
            <a:r>
              <a:rPr lang="en-US" altLang="en-US" dirty="0" smtClean="0">
                <a:solidFill>
                  <a:schemeClr val="tx2"/>
                </a:solidFill>
              </a:rPr>
              <a:t>expected outputs</a:t>
            </a:r>
            <a:r>
              <a:rPr lang="en-US" altLang="en-US" dirty="0" smtClean="0"/>
              <a:t> ?</a:t>
            </a:r>
          </a:p>
          <a:p>
            <a:pPr lvl="1"/>
            <a:r>
              <a:rPr lang="en-US" altLang="en-US" dirty="0" smtClean="0">
                <a:solidFill>
                  <a:schemeClr val="tx2"/>
                </a:solidFill>
              </a:rPr>
              <a:t>Test designers</a:t>
            </a:r>
            <a:r>
              <a:rPr lang="en-US" altLang="en-US" dirty="0" smtClean="0"/>
              <a:t> may not always know the expected outputs</a:t>
            </a:r>
          </a:p>
          <a:p>
            <a:pPr lvl="1"/>
            <a:r>
              <a:rPr lang="en-US" altLang="en-US" dirty="0" smtClean="0">
                <a:solidFill>
                  <a:schemeClr val="tx2"/>
                </a:solidFill>
              </a:rPr>
              <a:t>Test evaluators</a:t>
            </a:r>
            <a:r>
              <a:rPr lang="en-US" altLang="en-US" dirty="0" smtClean="0"/>
              <a:t> need to get involved early to help with this</a:t>
            </a:r>
          </a:p>
        </p:txBody>
      </p:sp>
      <p:sp>
        <p:nvSpPr>
          <p:cNvPr id="7" name="Text Box 4"/>
          <p:cNvSpPr txBox="1">
            <a:spLocks noChangeArrowheads="1"/>
          </p:cNvSpPr>
          <p:nvPr/>
        </p:nvSpPr>
        <p:spPr bwMode="auto">
          <a:xfrm>
            <a:off x="869950" y="1223962"/>
            <a:ext cx="7251700" cy="523875"/>
          </a:xfrm>
          <a:prstGeom prst="rect">
            <a:avLst/>
          </a:prstGeom>
          <a:solidFill>
            <a:schemeClr val="accent1">
              <a:lumMod val="20000"/>
              <a:lumOff val="80000"/>
            </a:schemeClr>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cs typeface="Arial" pitchFamily="34" charset="0"/>
              </a:rPr>
              <a:t>Embed test values into executable scripts</a:t>
            </a:r>
          </a:p>
        </p:txBody>
      </p:sp>
      <p:sp>
        <p:nvSpPr>
          <p:cNvPr id="5126" name="Footer Placeholder 4"/>
          <p:cNvSpPr>
            <a:spLocks noGrp="1"/>
          </p:cNvSpPr>
          <p:nvPr>
            <p:ph type="ftr" sz="quarter" idx="4294967295"/>
          </p:nvPr>
        </p:nvSpPr>
        <p:spPr>
          <a:xfrm>
            <a:off x="0" y="6565901"/>
            <a:ext cx="2895600" cy="355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900" b="0" dirty="0" smtClean="0">
                <a:solidFill>
                  <a:schemeClr val="tx1"/>
                </a:solidFill>
              </a:rPr>
              <a:t>© </a:t>
            </a:r>
            <a:r>
              <a:rPr lang="en-US" altLang="en-US" sz="900" b="0" dirty="0" err="1" smtClean="0">
                <a:solidFill>
                  <a:schemeClr val="tx1"/>
                </a:solidFill>
              </a:rPr>
              <a:t>Ammann</a:t>
            </a:r>
            <a:r>
              <a:rPr lang="en-US" altLang="en-US" sz="900" b="0" dirty="0" smtClean="0">
                <a:solidFill>
                  <a:schemeClr val="tx1"/>
                </a:solidFill>
              </a:rPr>
              <a:t> &amp; Offutt</a:t>
            </a:r>
          </a:p>
        </p:txBody>
      </p:sp>
    </p:spTree>
    <p:extLst>
      <p:ext uri="{BB962C8B-B14F-4D97-AF65-F5344CB8AC3E}">
        <p14:creationId xmlns:p14="http://schemas.microsoft.com/office/powerpoint/2010/main" val="256489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363">
                                            <p:txEl>
                                              <p:pRg st="0" end="0"/>
                                            </p:txEl>
                                          </p:spTgt>
                                        </p:tgtEl>
                                        <p:attrNameLst>
                                          <p:attrName>style.visibility</p:attrName>
                                        </p:attrNameLst>
                                      </p:cBhvr>
                                      <p:to>
                                        <p:strVal val="visible"/>
                                      </p:to>
                                    </p:set>
                                    <p:animEffect transition="in" filter="wipe(up)">
                                      <p:cBhvr>
                                        <p:cTn id="11" dur="500"/>
                                        <p:tgtEl>
                                          <p:spTgt spid="15363">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363">
                                            <p:txEl>
                                              <p:pRg st="1" end="1"/>
                                            </p:txEl>
                                          </p:spTgt>
                                        </p:tgtEl>
                                        <p:attrNameLst>
                                          <p:attrName>style.visibility</p:attrName>
                                        </p:attrNameLst>
                                      </p:cBhvr>
                                      <p:to>
                                        <p:strVal val="visible"/>
                                      </p:to>
                                    </p:set>
                                    <p:animEffect transition="in" filter="wipe(up)">
                                      <p:cBhvr>
                                        <p:cTn id="15" dur="500"/>
                                        <p:tgtEl>
                                          <p:spTgt spid="15363">
                                            <p:txEl>
                                              <p:pRg st="1" end="1"/>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Effect transition="in" filter="wipe(up)">
                                      <p:cBhvr>
                                        <p:cTn id="19" dur="500"/>
                                        <p:tgtEl>
                                          <p:spTgt spid="15363">
                                            <p:txEl>
                                              <p:pRg st="2" end="2"/>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5363">
                                            <p:txEl>
                                              <p:pRg st="3" end="3"/>
                                            </p:txEl>
                                          </p:spTgt>
                                        </p:tgtEl>
                                        <p:attrNameLst>
                                          <p:attrName>style.visibility</p:attrName>
                                        </p:attrNameLst>
                                      </p:cBhvr>
                                      <p:to>
                                        <p:strVal val="visible"/>
                                      </p:to>
                                    </p:set>
                                    <p:animEffect transition="in" filter="wipe(up)">
                                      <p:cBhvr>
                                        <p:cTn id="23" dur="500"/>
                                        <p:tgtEl>
                                          <p:spTgt spid="15363">
                                            <p:txEl>
                                              <p:pRg st="3" end="3"/>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wipe(up)">
                                      <p:cBhvr>
                                        <p:cTn id="27" dur="500"/>
                                        <p:tgtEl>
                                          <p:spTgt spid="15363">
                                            <p:txEl>
                                              <p:pRg st="4" end="4"/>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5363">
                                            <p:txEl>
                                              <p:pRg st="5" end="5"/>
                                            </p:txEl>
                                          </p:spTgt>
                                        </p:tgtEl>
                                        <p:attrNameLst>
                                          <p:attrName>style.visibility</p:attrName>
                                        </p:attrNameLst>
                                      </p:cBhvr>
                                      <p:to>
                                        <p:strVal val="visible"/>
                                      </p:to>
                                    </p:set>
                                    <p:animEffect transition="in" filter="wipe(up)">
                                      <p:cBhvr>
                                        <p:cTn id="31" dur="500"/>
                                        <p:tgtEl>
                                          <p:spTgt spid="15363">
                                            <p:txEl>
                                              <p:pRg st="5" end="5"/>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5363">
                                            <p:txEl>
                                              <p:pRg st="6" end="6"/>
                                            </p:txEl>
                                          </p:spTgt>
                                        </p:tgtEl>
                                        <p:attrNameLst>
                                          <p:attrName>style.visibility</p:attrName>
                                        </p:attrNameLst>
                                      </p:cBhvr>
                                      <p:to>
                                        <p:strVal val="visible"/>
                                      </p:to>
                                    </p:set>
                                    <p:animEffect transition="in" filter="wipe(up)">
                                      <p:cBhvr>
                                        <p:cTn id="35" dur="500"/>
                                        <p:tgtEl>
                                          <p:spTgt spid="15363">
                                            <p:txEl>
                                              <p:pRg st="6" end="6"/>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363">
                                            <p:txEl>
                                              <p:pRg st="7" end="7"/>
                                            </p:txEl>
                                          </p:spTgt>
                                        </p:tgtEl>
                                        <p:attrNameLst>
                                          <p:attrName>style.visibility</p:attrName>
                                        </p:attrNameLst>
                                      </p:cBhvr>
                                      <p:to>
                                        <p:strVal val="visible"/>
                                      </p:to>
                                    </p:set>
                                    <p:animEffect transition="in" filter="wipe(up)">
                                      <p:cBhvr>
                                        <p:cTn id="39" dur="500"/>
                                        <p:tgtEl>
                                          <p:spTgt spid="15363">
                                            <p:txEl>
                                              <p:pRg st="7" end="7"/>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5363">
                                            <p:txEl>
                                              <p:pRg st="8" end="8"/>
                                            </p:txEl>
                                          </p:spTgt>
                                        </p:tgtEl>
                                        <p:attrNameLst>
                                          <p:attrName>style.visibility</p:attrName>
                                        </p:attrNameLst>
                                      </p:cBhvr>
                                      <p:to>
                                        <p:strVal val="visible"/>
                                      </p:to>
                                    </p:set>
                                    <p:animEffect transition="in" filter="wipe(up)">
                                      <p:cBhvr>
                                        <p:cTn id="43" dur="5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44487" y="122994"/>
            <a:ext cx="8229600" cy="1143000"/>
          </a:xfrm>
        </p:spPr>
        <p:txBody>
          <a:bodyPr/>
          <a:lstStyle/>
          <a:p>
            <a:r>
              <a:rPr lang="en-US" altLang="en-US" smtClean="0"/>
              <a:t>Test Execution</a:t>
            </a:r>
          </a:p>
        </p:txBody>
      </p:sp>
      <p:sp>
        <p:nvSpPr>
          <p:cNvPr id="16387" name="Content Placeholder 2"/>
          <p:cNvSpPr>
            <a:spLocks noGrp="1"/>
          </p:cNvSpPr>
          <p:nvPr>
            <p:ph idx="1"/>
          </p:nvPr>
        </p:nvSpPr>
        <p:spPr>
          <a:xfrm>
            <a:off x="88900" y="1907742"/>
            <a:ext cx="8966200" cy="4822825"/>
          </a:xfrm>
        </p:spPr>
        <p:txBody>
          <a:bodyPr>
            <a:normAutofit fontScale="92500" lnSpcReduction="20000"/>
          </a:bodyPr>
          <a:lstStyle/>
          <a:p>
            <a:r>
              <a:rPr lang="en-US" altLang="en-US" dirty="0" smtClean="0"/>
              <a:t>This is </a:t>
            </a:r>
            <a:r>
              <a:rPr lang="en-US" altLang="en-US" dirty="0" smtClean="0">
                <a:solidFill>
                  <a:schemeClr val="tx2"/>
                </a:solidFill>
              </a:rPr>
              <a:t>easy</a:t>
            </a:r>
            <a:r>
              <a:rPr lang="en-US" altLang="en-US" dirty="0" smtClean="0"/>
              <a:t> – and trivial if the tests are well automated</a:t>
            </a:r>
          </a:p>
          <a:p>
            <a:r>
              <a:rPr lang="en-US" altLang="en-US" dirty="0" smtClean="0"/>
              <a:t>Requires basic </a:t>
            </a:r>
            <a:r>
              <a:rPr lang="en-US" altLang="en-US" dirty="0" smtClean="0">
                <a:solidFill>
                  <a:schemeClr val="tx2"/>
                </a:solidFill>
              </a:rPr>
              <a:t>computer skills</a:t>
            </a:r>
          </a:p>
          <a:p>
            <a:pPr lvl="1"/>
            <a:r>
              <a:rPr lang="en-US" altLang="en-US" dirty="0" smtClean="0"/>
              <a:t>Interns</a:t>
            </a:r>
          </a:p>
          <a:p>
            <a:pPr lvl="1"/>
            <a:r>
              <a:rPr lang="en-US" altLang="en-US" dirty="0" smtClean="0"/>
              <a:t>Employees with no technical background</a:t>
            </a:r>
          </a:p>
          <a:p>
            <a:r>
              <a:rPr lang="en-US" altLang="en-US" dirty="0" smtClean="0"/>
              <a:t>Asking qualified test </a:t>
            </a:r>
            <a:r>
              <a:rPr lang="en-US" altLang="en-US" dirty="0" smtClean="0">
                <a:solidFill>
                  <a:schemeClr val="tx2"/>
                </a:solidFill>
              </a:rPr>
              <a:t>designers</a:t>
            </a:r>
            <a:r>
              <a:rPr lang="en-US" altLang="en-US" dirty="0" smtClean="0"/>
              <a:t> to execute tests is a sure way to convince them to look for a </a:t>
            </a:r>
            <a:r>
              <a:rPr lang="en-US" altLang="en-US" dirty="0" smtClean="0">
                <a:solidFill>
                  <a:schemeClr val="tx2"/>
                </a:solidFill>
              </a:rPr>
              <a:t>development job</a:t>
            </a:r>
          </a:p>
          <a:p>
            <a:r>
              <a:rPr lang="en-US" altLang="en-US" dirty="0" smtClean="0"/>
              <a:t>If, for example, GUI tests are not well automated, this requires a lot of </a:t>
            </a:r>
            <a:r>
              <a:rPr lang="en-US" altLang="en-US" dirty="0" smtClean="0">
                <a:solidFill>
                  <a:schemeClr val="tx2"/>
                </a:solidFill>
              </a:rPr>
              <a:t>manual labor</a:t>
            </a:r>
          </a:p>
          <a:p>
            <a:pPr lvl="1"/>
            <a:r>
              <a:rPr lang="en-US" altLang="en-US" dirty="0" smtClean="0"/>
              <a:t>Test executors have to be very </a:t>
            </a:r>
            <a:r>
              <a:rPr lang="en-US" altLang="en-US" dirty="0" smtClean="0">
                <a:solidFill>
                  <a:schemeClr val="tx2"/>
                </a:solidFill>
              </a:rPr>
              <a:t>careful</a:t>
            </a:r>
            <a:r>
              <a:rPr lang="en-US" altLang="en-US" dirty="0" smtClean="0"/>
              <a:t> and </a:t>
            </a:r>
            <a:r>
              <a:rPr lang="en-US" altLang="en-US" dirty="0" smtClean="0">
                <a:solidFill>
                  <a:schemeClr val="tx2"/>
                </a:solidFill>
              </a:rPr>
              <a:t>meticulous</a:t>
            </a:r>
            <a:r>
              <a:rPr lang="en-US" altLang="en-US" dirty="0" smtClean="0"/>
              <a:t> with bookkeeping</a:t>
            </a:r>
          </a:p>
        </p:txBody>
      </p:sp>
      <p:sp>
        <p:nvSpPr>
          <p:cNvPr id="6148" name="Footer Placeholder 4"/>
          <p:cNvSpPr>
            <a:spLocks noGrp="1"/>
          </p:cNvSpPr>
          <p:nvPr>
            <p:ph type="ftr" sz="quarter" idx="4294967295"/>
          </p:nvPr>
        </p:nvSpPr>
        <p:spPr>
          <a:xfrm>
            <a:off x="0" y="6552767"/>
            <a:ext cx="2895600" cy="355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050" b="0" dirty="0" smtClean="0">
                <a:solidFill>
                  <a:schemeClr val="tx1"/>
                </a:solidFill>
              </a:rPr>
              <a:t>© </a:t>
            </a:r>
            <a:r>
              <a:rPr lang="en-US" altLang="en-US" sz="1050" b="0" dirty="0" err="1" smtClean="0">
                <a:solidFill>
                  <a:schemeClr val="tx1"/>
                </a:solidFill>
              </a:rPr>
              <a:t>Ammann</a:t>
            </a:r>
            <a:r>
              <a:rPr lang="en-US" altLang="en-US" sz="1050" b="0" dirty="0" smtClean="0">
                <a:solidFill>
                  <a:schemeClr val="tx1"/>
                </a:solidFill>
              </a:rPr>
              <a:t> &amp; Offutt</a:t>
            </a:r>
          </a:p>
        </p:txBody>
      </p:sp>
      <p:sp>
        <p:nvSpPr>
          <p:cNvPr id="7" name="Text Box 4"/>
          <p:cNvSpPr txBox="1">
            <a:spLocks noChangeArrowheads="1"/>
          </p:cNvSpPr>
          <p:nvPr/>
        </p:nvSpPr>
        <p:spPr bwMode="auto">
          <a:xfrm>
            <a:off x="530225" y="1325258"/>
            <a:ext cx="8004175" cy="523220"/>
          </a:xfrm>
          <a:prstGeom prst="rect">
            <a:avLst/>
          </a:prstGeom>
          <a:solidFill>
            <a:schemeClr val="accent1">
              <a:lumMod val="20000"/>
              <a:lumOff val="80000"/>
            </a:schemeClr>
          </a:solidFill>
          <a:ln w="12700">
            <a:solidFill>
              <a:srgbClr val="000000"/>
            </a:solidFill>
            <a:miter lim="800000"/>
            <a:headEnd type="none" w="sm" len="sm"/>
            <a:tailEnd type="none" w="sm" len="sm"/>
          </a:ln>
          <a:effectLst/>
        </p:spPr>
        <p:txBody>
          <a:bodyPr wrap="square">
            <a:spAutoFit/>
          </a:bodyPr>
          <a:lstStyle/>
          <a:p>
            <a:pPr algn="ctr">
              <a:spcBef>
                <a:spcPct val="50000"/>
              </a:spcBef>
              <a:defRPr/>
            </a:pPr>
            <a:r>
              <a:rPr lang="en-US" sz="2800" dirty="0">
                <a:effectLst>
                  <a:outerShdw blurRad="38100" dist="38100" dir="2700000" algn="tl">
                    <a:srgbClr val="000000"/>
                  </a:outerShdw>
                </a:effectLst>
                <a:cs typeface="Arial" pitchFamily="34" charset="0"/>
              </a:rPr>
              <a:t>Run tests on the software and record the results</a:t>
            </a:r>
          </a:p>
        </p:txBody>
      </p:sp>
    </p:spTree>
    <p:extLst>
      <p:ext uri="{BB962C8B-B14F-4D97-AF65-F5344CB8AC3E}">
        <p14:creationId xmlns:p14="http://schemas.microsoft.com/office/powerpoint/2010/main" val="1605390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6387">
                                            <p:txEl>
                                              <p:pRg st="0" end="0"/>
                                            </p:txEl>
                                          </p:spTgt>
                                        </p:tgtEl>
                                        <p:attrNameLst>
                                          <p:attrName>style.visibility</p:attrName>
                                        </p:attrNameLst>
                                      </p:cBhvr>
                                      <p:to>
                                        <p:strVal val="visible"/>
                                      </p:to>
                                    </p:set>
                                    <p:animEffect transition="in" filter="wipe(up)">
                                      <p:cBhvr>
                                        <p:cTn id="11" dur="500"/>
                                        <p:tgtEl>
                                          <p:spTgt spid="16387">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387">
                                            <p:txEl>
                                              <p:pRg st="1" end="1"/>
                                            </p:txEl>
                                          </p:spTgt>
                                        </p:tgtEl>
                                        <p:attrNameLst>
                                          <p:attrName>style.visibility</p:attrName>
                                        </p:attrNameLst>
                                      </p:cBhvr>
                                      <p:to>
                                        <p:strVal val="visible"/>
                                      </p:to>
                                    </p:set>
                                    <p:animEffect transition="in" filter="wipe(up)">
                                      <p:cBhvr>
                                        <p:cTn id="15" dur="500"/>
                                        <p:tgtEl>
                                          <p:spTgt spid="16387">
                                            <p:txEl>
                                              <p:pRg st="1" end="1"/>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Effect transition="in" filter="wipe(up)">
                                      <p:cBhvr>
                                        <p:cTn id="19" dur="500"/>
                                        <p:tgtEl>
                                          <p:spTgt spid="16387">
                                            <p:txEl>
                                              <p:pRg st="2" end="2"/>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6387">
                                            <p:txEl>
                                              <p:pRg st="3" end="3"/>
                                            </p:txEl>
                                          </p:spTgt>
                                        </p:tgtEl>
                                        <p:attrNameLst>
                                          <p:attrName>style.visibility</p:attrName>
                                        </p:attrNameLst>
                                      </p:cBhvr>
                                      <p:to>
                                        <p:strVal val="visible"/>
                                      </p:to>
                                    </p:set>
                                    <p:animEffect transition="in" filter="wipe(up)">
                                      <p:cBhvr>
                                        <p:cTn id="23" dur="500"/>
                                        <p:tgtEl>
                                          <p:spTgt spid="16387">
                                            <p:txEl>
                                              <p:pRg st="3" end="3"/>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Effect transition="in" filter="wipe(up)">
                                      <p:cBhvr>
                                        <p:cTn id="27" dur="500"/>
                                        <p:tgtEl>
                                          <p:spTgt spid="16387">
                                            <p:txEl>
                                              <p:pRg st="4" end="4"/>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6387">
                                            <p:txEl>
                                              <p:pRg st="5" end="5"/>
                                            </p:txEl>
                                          </p:spTgt>
                                        </p:tgtEl>
                                        <p:attrNameLst>
                                          <p:attrName>style.visibility</p:attrName>
                                        </p:attrNameLst>
                                      </p:cBhvr>
                                      <p:to>
                                        <p:strVal val="visible"/>
                                      </p:to>
                                    </p:set>
                                    <p:animEffect transition="in" filter="wipe(up)">
                                      <p:cBhvr>
                                        <p:cTn id="31" dur="500"/>
                                        <p:tgtEl>
                                          <p:spTgt spid="16387">
                                            <p:txEl>
                                              <p:pRg st="5" end="5"/>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6387">
                                            <p:txEl>
                                              <p:pRg st="6" end="6"/>
                                            </p:txEl>
                                          </p:spTgt>
                                        </p:tgtEl>
                                        <p:attrNameLst>
                                          <p:attrName>style.visibility</p:attrName>
                                        </p:attrNameLst>
                                      </p:cBhvr>
                                      <p:to>
                                        <p:strVal val="visible"/>
                                      </p:to>
                                    </p:set>
                                    <p:animEffect transition="in" filter="wipe(up)">
                                      <p:cBhvr>
                                        <p:cTn id="35"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Test Evaluation</a:t>
            </a:r>
          </a:p>
        </p:txBody>
      </p:sp>
      <p:sp>
        <p:nvSpPr>
          <p:cNvPr id="17411" name="Content Placeholder 2"/>
          <p:cNvSpPr>
            <a:spLocks noGrp="1"/>
          </p:cNvSpPr>
          <p:nvPr>
            <p:ph idx="1"/>
          </p:nvPr>
        </p:nvSpPr>
        <p:spPr>
          <a:xfrm>
            <a:off x="254000" y="2263775"/>
            <a:ext cx="8966200" cy="4822825"/>
          </a:xfrm>
        </p:spPr>
        <p:txBody>
          <a:bodyPr>
            <a:normAutofit fontScale="77500" lnSpcReduction="20000"/>
          </a:bodyPr>
          <a:lstStyle/>
          <a:p>
            <a:r>
              <a:rPr lang="en-US" altLang="en-US" dirty="0" smtClean="0"/>
              <a:t>This is much </a:t>
            </a:r>
            <a:r>
              <a:rPr lang="en-US" altLang="en-US" dirty="0" smtClean="0">
                <a:solidFill>
                  <a:schemeClr val="tx2"/>
                </a:solidFill>
              </a:rPr>
              <a:t>harder</a:t>
            </a:r>
            <a:r>
              <a:rPr lang="en-US" altLang="en-US" dirty="0" smtClean="0"/>
              <a:t> than it may seem</a:t>
            </a:r>
          </a:p>
          <a:p>
            <a:r>
              <a:rPr lang="en-US" altLang="en-US" dirty="0" smtClean="0"/>
              <a:t>Requires </a:t>
            </a:r>
            <a:r>
              <a:rPr lang="en-US" altLang="en-US" dirty="0" smtClean="0">
                <a:solidFill>
                  <a:schemeClr val="tx2"/>
                </a:solidFill>
              </a:rPr>
              <a:t>knowledge</a:t>
            </a:r>
            <a:r>
              <a:rPr lang="en-US" altLang="en-US" dirty="0" smtClean="0"/>
              <a:t> of :</a:t>
            </a:r>
          </a:p>
          <a:p>
            <a:pPr lvl="1"/>
            <a:r>
              <a:rPr lang="en-US" altLang="en-US" dirty="0" smtClean="0"/>
              <a:t>Domain</a:t>
            </a:r>
          </a:p>
          <a:p>
            <a:pPr lvl="1"/>
            <a:r>
              <a:rPr lang="en-US" altLang="en-US" dirty="0" smtClean="0"/>
              <a:t>Testing</a:t>
            </a:r>
          </a:p>
          <a:p>
            <a:r>
              <a:rPr lang="en-US" altLang="en-US" dirty="0" smtClean="0"/>
              <a:t>Usually requires almost </a:t>
            </a:r>
            <a:r>
              <a:rPr lang="en-US" altLang="en-US" dirty="0" smtClean="0">
                <a:solidFill>
                  <a:schemeClr val="tx2"/>
                </a:solidFill>
              </a:rPr>
              <a:t>no traditional CS</a:t>
            </a:r>
          </a:p>
          <a:p>
            <a:pPr lvl="1"/>
            <a:r>
              <a:rPr lang="en-US" altLang="en-US" dirty="0" smtClean="0"/>
              <a:t>A background in the </a:t>
            </a:r>
            <a:r>
              <a:rPr lang="en-US" altLang="en-US" dirty="0" smtClean="0">
                <a:solidFill>
                  <a:schemeClr val="tx2"/>
                </a:solidFill>
              </a:rPr>
              <a:t>domain</a:t>
            </a:r>
            <a:r>
              <a:rPr lang="en-US" altLang="en-US" dirty="0" smtClean="0"/>
              <a:t> of the software is essential</a:t>
            </a:r>
          </a:p>
          <a:p>
            <a:pPr lvl="1"/>
            <a:r>
              <a:rPr lang="en-US" altLang="en-US" dirty="0" smtClean="0"/>
              <a:t>An </a:t>
            </a:r>
            <a:r>
              <a:rPr lang="en-US" altLang="en-US" dirty="0" smtClean="0">
                <a:solidFill>
                  <a:schemeClr val="tx2"/>
                </a:solidFill>
              </a:rPr>
              <a:t>empirical background</a:t>
            </a:r>
            <a:r>
              <a:rPr lang="en-US" altLang="en-US" dirty="0" smtClean="0"/>
              <a:t> is very helpful (biology, psychology, …)</a:t>
            </a:r>
          </a:p>
          <a:p>
            <a:pPr lvl="1"/>
            <a:r>
              <a:rPr lang="en-US" altLang="en-US" dirty="0" smtClean="0"/>
              <a:t>A </a:t>
            </a:r>
            <a:r>
              <a:rPr lang="en-US" altLang="en-US" dirty="0" smtClean="0">
                <a:solidFill>
                  <a:schemeClr val="tx2"/>
                </a:solidFill>
              </a:rPr>
              <a:t>logic background</a:t>
            </a:r>
            <a:r>
              <a:rPr lang="en-US" altLang="en-US" dirty="0" smtClean="0"/>
              <a:t> is very helpful (law, philosophy, math, …)</a:t>
            </a:r>
          </a:p>
          <a:p>
            <a:r>
              <a:rPr lang="en-US" altLang="en-US" dirty="0" smtClean="0"/>
              <a:t>This is </a:t>
            </a:r>
            <a:r>
              <a:rPr lang="en-US" altLang="en-US" dirty="0" smtClean="0">
                <a:solidFill>
                  <a:schemeClr val="tx2"/>
                </a:solidFill>
              </a:rPr>
              <a:t>intellectually</a:t>
            </a:r>
            <a:r>
              <a:rPr lang="en-US" altLang="en-US" dirty="0" smtClean="0"/>
              <a:t> stimulating, rewarding, and challenging</a:t>
            </a:r>
          </a:p>
          <a:p>
            <a:pPr lvl="1"/>
            <a:r>
              <a:rPr lang="en-US" altLang="en-US" dirty="0" smtClean="0"/>
              <a:t>But not to typical CS majors – they want to solve problems and build things</a:t>
            </a:r>
          </a:p>
        </p:txBody>
      </p:sp>
      <p:sp>
        <p:nvSpPr>
          <p:cNvPr id="7172" name="Footer Placeholder 4"/>
          <p:cNvSpPr>
            <a:spLocks noGrp="1"/>
          </p:cNvSpPr>
          <p:nvPr>
            <p:ph type="ftr" sz="quarter" idx="4294967295"/>
          </p:nvPr>
        </p:nvSpPr>
        <p:spPr>
          <a:xfrm>
            <a:off x="0" y="6548437"/>
            <a:ext cx="2895600" cy="346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050" b="0" dirty="0" smtClean="0">
                <a:solidFill>
                  <a:schemeClr val="tx1"/>
                </a:solidFill>
              </a:rPr>
              <a:t>© </a:t>
            </a:r>
            <a:r>
              <a:rPr lang="en-US" altLang="en-US" sz="1050" b="0" dirty="0" err="1" smtClean="0">
                <a:solidFill>
                  <a:schemeClr val="tx1"/>
                </a:solidFill>
              </a:rPr>
              <a:t>Ammann</a:t>
            </a:r>
            <a:r>
              <a:rPr lang="en-US" altLang="en-US" sz="1050" b="0" dirty="0" smtClean="0">
                <a:solidFill>
                  <a:schemeClr val="tx1"/>
                </a:solidFill>
              </a:rPr>
              <a:t> &amp; Offutt</a:t>
            </a:r>
          </a:p>
        </p:txBody>
      </p:sp>
      <p:sp>
        <p:nvSpPr>
          <p:cNvPr id="7" name="Text Box 4"/>
          <p:cNvSpPr txBox="1">
            <a:spLocks noChangeArrowheads="1"/>
          </p:cNvSpPr>
          <p:nvPr/>
        </p:nvSpPr>
        <p:spPr bwMode="auto">
          <a:xfrm>
            <a:off x="622300" y="1522557"/>
            <a:ext cx="7899400" cy="523875"/>
          </a:xfrm>
          <a:prstGeom prst="rect">
            <a:avLst/>
          </a:prstGeom>
          <a:solidFill>
            <a:schemeClr val="accent1">
              <a:lumMod val="20000"/>
              <a:lumOff val="80000"/>
            </a:schemeClr>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cs typeface="Arial" pitchFamily="34" charset="0"/>
              </a:rPr>
              <a:t>Evaluate results of testing, report to developers</a:t>
            </a:r>
          </a:p>
        </p:txBody>
      </p:sp>
    </p:spTree>
    <p:extLst>
      <p:ext uri="{BB962C8B-B14F-4D97-AF65-F5344CB8AC3E}">
        <p14:creationId xmlns:p14="http://schemas.microsoft.com/office/powerpoint/2010/main" val="3824442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411">
                                            <p:txEl>
                                              <p:pRg st="0" end="0"/>
                                            </p:txEl>
                                          </p:spTgt>
                                        </p:tgtEl>
                                        <p:attrNameLst>
                                          <p:attrName>style.visibility</p:attrName>
                                        </p:attrNameLst>
                                      </p:cBhvr>
                                      <p:to>
                                        <p:strVal val="visible"/>
                                      </p:to>
                                    </p:set>
                                    <p:animEffect transition="in" filter="wipe(up)">
                                      <p:cBhvr>
                                        <p:cTn id="11" dur="500"/>
                                        <p:tgtEl>
                                          <p:spTgt spid="17411">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411">
                                            <p:txEl>
                                              <p:pRg st="1" end="1"/>
                                            </p:txEl>
                                          </p:spTgt>
                                        </p:tgtEl>
                                        <p:attrNameLst>
                                          <p:attrName>style.visibility</p:attrName>
                                        </p:attrNameLst>
                                      </p:cBhvr>
                                      <p:to>
                                        <p:strVal val="visible"/>
                                      </p:to>
                                    </p:set>
                                    <p:animEffect transition="in" filter="wipe(up)">
                                      <p:cBhvr>
                                        <p:cTn id="15" dur="500"/>
                                        <p:tgtEl>
                                          <p:spTgt spid="17411">
                                            <p:txEl>
                                              <p:pRg st="1" end="1"/>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Effect transition="in" filter="wipe(up)">
                                      <p:cBhvr>
                                        <p:cTn id="19" dur="500"/>
                                        <p:tgtEl>
                                          <p:spTgt spid="17411">
                                            <p:txEl>
                                              <p:pRg st="2" end="2"/>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7411">
                                            <p:txEl>
                                              <p:pRg st="3" end="3"/>
                                            </p:txEl>
                                          </p:spTgt>
                                        </p:tgtEl>
                                        <p:attrNameLst>
                                          <p:attrName>style.visibility</p:attrName>
                                        </p:attrNameLst>
                                      </p:cBhvr>
                                      <p:to>
                                        <p:strVal val="visible"/>
                                      </p:to>
                                    </p:set>
                                    <p:animEffect transition="in" filter="wipe(up)">
                                      <p:cBhvr>
                                        <p:cTn id="23" dur="500"/>
                                        <p:tgtEl>
                                          <p:spTgt spid="17411">
                                            <p:txEl>
                                              <p:pRg st="3" end="3"/>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Effect transition="in" filter="wipe(up)">
                                      <p:cBhvr>
                                        <p:cTn id="27" dur="500"/>
                                        <p:tgtEl>
                                          <p:spTgt spid="17411">
                                            <p:txEl>
                                              <p:pRg st="4" end="4"/>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7411">
                                            <p:txEl>
                                              <p:pRg st="5" end="5"/>
                                            </p:txEl>
                                          </p:spTgt>
                                        </p:tgtEl>
                                        <p:attrNameLst>
                                          <p:attrName>style.visibility</p:attrName>
                                        </p:attrNameLst>
                                      </p:cBhvr>
                                      <p:to>
                                        <p:strVal val="visible"/>
                                      </p:to>
                                    </p:set>
                                    <p:animEffect transition="in" filter="wipe(up)">
                                      <p:cBhvr>
                                        <p:cTn id="31" dur="500"/>
                                        <p:tgtEl>
                                          <p:spTgt spid="17411">
                                            <p:txEl>
                                              <p:pRg st="5" end="5"/>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7411">
                                            <p:txEl>
                                              <p:pRg st="6" end="6"/>
                                            </p:txEl>
                                          </p:spTgt>
                                        </p:tgtEl>
                                        <p:attrNameLst>
                                          <p:attrName>style.visibility</p:attrName>
                                        </p:attrNameLst>
                                      </p:cBhvr>
                                      <p:to>
                                        <p:strVal val="visible"/>
                                      </p:to>
                                    </p:set>
                                    <p:animEffect transition="in" filter="wipe(up)">
                                      <p:cBhvr>
                                        <p:cTn id="35" dur="500"/>
                                        <p:tgtEl>
                                          <p:spTgt spid="17411">
                                            <p:txEl>
                                              <p:pRg st="6" end="6"/>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7411">
                                            <p:txEl>
                                              <p:pRg st="7" end="7"/>
                                            </p:txEl>
                                          </p:spTgt>
                                        </p:tgtEl>
                                        <p:attrNameLst>
                                          <p:attrName>style.visibility</p:attrName>
                                        </p:attrNameLst>
                                      </p:cBhvr>
                                      <p:to>
                                        <p:strVal val="visible"/>
                                      </p:to>
                                    </p:set>
                                    <p:animEffect transition="in" filter="wipe(up)">
                                      <p:cBhvr>
                                        <p:cTn id="39" dur="500"/>
                                        <p:tgtEl>
                                          <p:spTgt spid="17411">
                                            <p:txEl>
                                              <p:pRg st="7" end="7"/>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7411">
                                            <p:txEl>
                                              <p:pRg st="8" end="8"/>
                                            </p:txEl>
                                          </p:spTgt>
                                        </p:tgtEl>
                                        <p:attrNameLst>
                                          <p:attrName>style.visibility</p:attrName>
                                        </p:attrNameLst>
                                      </p:cBhvr>
                                      <p:to>
                                        <p:strVal val="visible"/>
                                      </p:to>
                                    </p:set>
                                    <p:animEffect transition="in" filter="wipe(up)">
                                      <p:cBhvr>
                                        <p:cTn id="43" dur="500"/>
                                        <p:tgtEl>
                                          <p:spTgt spid="17411">
                                            <p:txEl>
                                              <p:pRg st="8" end="8"/>
                                            </p:txEl>
                                          </p:spTgt>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17411">
                                            <p:txEl>
                                              <p:pRg st="9" end="9"/>
                                            </p:txEl>
                                          </p:spTgt>
                                        </p:tgtEl>
                                        <p:attrNameLst>
                                          <p:attrName>style.visibility</p:attrName>
                                        </p:attrNameLst>
                                      </p:cBhvr>
                                      <p:to>
                                        <p:strVal val="visible"/>
                                      </p:to>
                                    </p:set>
                                    <p:animEffect transition="in" filter="wipe(up)">
                                      <p:cBhvr>
                                        <p:cTn id="47" dur="500"/>
                                        <p:tgtEl>
                                          <p:spTgt spid="17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48660" y="24245"/>
            <a:ext cx="8839200" cy="1143000"/>
          </a:xfrm>
        </p:spPr>
        <p:txBody>
          <a:bodyPr>
            <a:normAutofit fontScale="90000"/>
          </a:bodyPr>
          <a:lstStyle/>
          <a:p>
            <a:r>
              <a:rPr lang="en-US" altLang="en-US" smtClean="0"/>
              <a:t>Types of Test Activities – Summary</a:t>
            </a:r>
          </a:p>
        </p:txBody>
      </p:sp>
      <p:sp>
        <p:nvSpPr>
          <p:cNvPr id="8195" name="Content Placeholder 2"/>
          <p:cNvSpPr>
            <a:spLocks noGrp="1"/>
          </p:cNvSpPr>
          <p:nvPr>
            <p:ph idx="1"/>
          </p:nvPr>
        </p:nvSpPr>
        <p:spPr>
          <a:xfrm>
            <a:off x="23524" y="5060805"/>
            <a:ext cx="9144000" cy="1814513"/>
          </a:xfrm>
        </p:spPr>
        <p:txBody>
          <a:bodyPr>
            <a:normAutofit/>
          </a:bodyPr>
          <a:lstStyle/>
          <a:p>
            <a:r>
              <a:rPr lang="en-US" altLang="en-US" sz="2800" dirty="0" smtClean="0"/>
              <a:t>These four general test activities are quite different</a:t>
            </a:r>
          </a:p>
          <a:p>
            <a:r>
              <a:rPr lang="en-US" altLang="en-US" sz="2800" dirty="0" smtClean="0"/>
              <a:t>It is a poor use of resources to use people inappropriately</a:t>
            </a:r>
          </a:p>
        </p:txBody>
      </p:sp>
      <p:sp>
        <p:nvSpPr>
          <p:cNvPr id="8196" name="Footer Placeholder 4"/>
          <p:cNvSpPr>
            <a:spLocks noGrp="1"/>
          </p:cNvSpPr>
          <p:nvPr>
            <p:ph type="ftr" sz="quarter" idx="4294967295"/>
          </p:nvPr>
        </p:nvSpPr>
        <p:spPr>
          <a:xfrm>
            <a:off x="13855" y="6557963"/>
            <a:ext cx="2895600" cy="346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zh-CN" sz="1000" b="0" dirty="0" smtClean="0">
                <a:solidFill>
                  <a:schemeClr val="tx1"/>
                </a:solidFill>
                <a:ea typeface="宋体" panose="02010600030101010101" pitchFamily="2" charset="-122"/>
              </a:rPr>
              <a:t>© </a:t>
            </a:r>
            <a:r>
              <a:rPr lang="en-US" altLang="zh-CN" sz="1000" b="0" dirty="0" err="1" smtClean="0">
                <a:solidFill>
                  <a:schemeClr val="tx1"/>
                </a:solidFill>
                <a:ea typeface="宋体" panose="02010600030101010101" pitchFamily="2" charset="-122"/>
              </a:rPr>
              <a:t>Ammann</a:t>
            </a:r>
            <a:r>
              <a:rPr lang="en-US" altLang="zh-CN" sz="1000" b="0" dirty="0" smtClean="0">
                <a:solidFill>
                  <a:schemeClr val="tx1"/>
                </a:solidFill>
                <a:ea typeface="宋体" panose="02010600030101010101" pitchFamily="2" charset="-122"/>
              </a:rPr>
              <a:t> &amp; Offutt</a:t>
            </a:r>
          </a:p>
        </p:txBody>
      </p:sp>
      <p:graphicFrame>
        <p:nvGraphicFramePr>
          <p:cNvPr id="7" name="Table 6"/>
          <p:cNvGraphicFramePr>
            <a:graphicFrameLocks noGrp="1"/>
          </p:cNvGraphicFramePr>
          <p:nvPr>
            <p:extLst/>
          </p:nvPr>
        </p:nvGraphicFramePr>
        <p:xfrm>
          <a:off x="218569" y="1250537"/>
          <a:ext cx="8706861" cy="3779584"/>
        </p:xfrm>
        <a:graphic>
          <a:graphicData uri="http://schemas.openxmlformats.org/drawingml/2006/table">
            <a:tbl>
              <a:tblPr/>
              <a:tblGrid>
                <a:gridCol w="535026"/>
                <a:gridCol w="2136353"/>
                <a:gridCol w="6035482"/>
              </a:tblGrid>
              <a:tr h="620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rPr>
                        <a:t>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C00000"/>
                          </a:solidFill>
                          <a:effectLst/>
                          <a:latin typeface="Times New Roman" pitchFamily="18" charset="0"/>
                        </a:rPr>
                        <a:t>Test design</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Design test values to satisfy coverage criteria or other engineering goal</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r>
              <a:tr h="620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rPr>
                        <a:t>Requires technical knowledge of discrete math, programming and testing</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r>
              <a:tr h="3509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C00000"/>
                          </a:solidFill>
                          <a:effectLst/>
                          <a:latin typeface="Times New Roman" pitchFamily="18" charset="0"/>
                        </a:rPr>
                        <a:t>Test automation</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Embed test values into executable scripts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r>
              <a:tr h="3509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rPr>
                        <a:t>Requires knowledge of scripting</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r>
              <a:tr h="3509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C00000"/>
                          </a:solidFill>
                          <a:effectLst/>
                          <a:latin typeface="Times New Roman" pitchFamily="18" charset="0"/>
                        </a:rPr>
                        <a:t>Test execution</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Run tests on the software and record the results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r>
              <a:tr h="3509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Requires very little knowledge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EE3F5"/>
                    </a:solidFill>
                  </a:tcPr>
                </a:tc>
              </a:tr>
              <a:tr h="3509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rPr>
                        <a:t>4.</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C00000"/>
                          </a:solidFill>
                          <a:effectLst/>
                          <a:latin typeface="Times New Roman" pitchFamily="18" charset="0"/>
                        </a:rPr>
                        <a:t>Test evaluation</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rPr>
                        <a:t>Evaluate results of testing, report to developers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F1FA"/>
                    </a:solidFill>
                  </a:tcPr>
                </a:tc>
              </a:tr>
              <a:tr h="3509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rPr>
                        <a:t>Requires domain knowledge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r>
            </a:tbl>
          </a:graphicData>
        </a:graphic>
      </p:graphicFrame>
      <p:sp>
        <p:nvSpPr>
          <p:cNvPr id="8" name="Text Box 4"/>
          <p:cNvSpPr txBox="1">
            <a:spLocks noChangeArrowheads="1"/>
          </p:cNvSpPr>
          <p:nvPr/>
        </p:nvSpPr>
        <p:spPr bwMode="auto">
          <a:xfrm>
            <a:off x="583911" y="5257800"/>
            <a:ext cx="8023225" cy="954087"/>
          </a:xfrm>
          <a:prstGeom prst="rect">
            <a:avLst/>
          </a:prstGeom>
          <a:solidFill>
            <a:schemeClr val="accent1">
              <a:lumMod val="20000"/>
              <a:lumOff val="80000"/>
            </a:schemeClr>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dirty="0">
                <a:effectLst>
                  <a:outerShdw blurRad="38100" dist="38100" dir="2700000" algn="tl">
                    <a:srgbClr val="000000"/>
                  </a:outerShdw>
                </a:effectLst>
                <a:cs typeface="Arial" pitchFamily="34" charset="0"/>
              </a:rPr>
              <a:t>But most test organizations use the same people for ALL FOUR activities !!</a:t>
            </a:r>
          </a:p>
        </p:txBody>
      </p:sp>
    </p:spTree>
    <p:extLst>
      <p:ext uri="{BB962C8B-B14F-4D97-AF65-F5344CB8AC3E}">
        <p14:creationId xmlns:p14="http://schemas.microsoft.com/office/powerpoint/2010/main" val="321378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en-US"/>
              <a:t>XP Practices (1)</a:t>
            </a:r>
          </a:p>
        </p:txBody>
      </p:sp>
      <p:sp>
        <p:nvSpPr>
          <p:cNvPr id="211971" name="Rectangle 3"/>
          <p:cNvSpPr>
            <a:spLocks noGrp="1" noChangeArrowheads="1"/>
          </p:cNvSpPr>
          <p:nvPr>
            <p:ph idx="1"/>
          </p:nvPr>
        </p:nvSpPr>
        <p:spPr/>
        <p:txBody>
          <a:bodyPr/>
          <a:lstStyle/>
          <a:p>
            <a:r>
              <a:rPr lang="en-US" altLang="en-US" dirty="0"/>
              <a:t>Whole team (on-site customer)</a:t>
            </a:r>
          </a:p>
          <a:p>
            <a:r>
              <a:rPr lang="en-US" altLang="en-US" dirty="0"/>
              <a:t>Metaphor</a:t>
            </a:r>
          </a:p>
          <a:p>
            <a:r>
              <a:rPr lang="en-US" altLang="en-US" dirty="0"/>
              <a:t>The planning </a:t>
            </a:r>
            <a:r>
              <a:rPr lang="en-US" altLang="en-US" dirty="0" smtClean="0"/>
              <a:t>game</a:t>
            </a:r>
            <a:endParaRPr lang="en-US" altLang="en-US" dirty="0"/>
          </a:p>
          <a:p>
            <a:r>
              <a:rPr lang="en-US" altLang="en-US" dirty="0"/>
              <a:t>Simple design</a:t>
            </a:r>
          </a:p>
          <a:p>
            <a:r>
              <a:rPr lang="en-US" altLang="en-US" dirty="0"/>
              <a:t>Small releases</a:t>
            </a:r>
          </a:p>
          <a:p>
            <a:r>
              <a:rPr lang="en-US" altLang="en-US" dirty="0">
                <a:solidFill>
                  <a:schemeClr val="tx2"/>
                </a:solidFill>
              </a:rPr>
              <a:t>Customer </a:t>
            </a:r>
            <a:r>
              <a:rPr lang="en-US" altLang="en-US" dirty="0" smtClean="0">
                <a:solidFill>
                  <a:schemeClr val="tx2"/>
                </a:solidFill>
              </a:rPr>
              <a:t>tests (acceptance tests)</a:t>
            </a:r>
            <a:endParaRPr lang="en-US" altLang="en-US" dirty="0">
              <a:solidFill>
                <a:schemeClr val="tx2"/>
              </a:solidFill>
            </a:endParaRPr>
          </a:p>
        </p:txBody>
      </p:sp>
    </p:spTree>
    <p:extLst>
      <p:ext uri="{BB962C8B-B14F-4D97-AF65-F5344CB8AC3E}">
        <p14:creationId xmlns:p14="http://schemas.microsoft.com/office/powerpoint/2010/main" val="1895964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en-US"/>
              <a:t>XP Practices (2)</a:t>
            </a:r>
          </a:p>
        </p:txBody>
      </p:sp>
      <p:sp>
        <p:nvSpPr>
          <p:cNvPr id="212995" name="Rectangle 3"/>
          <p:cNvSpPr>
            <a:spLocks noGrp="1" noChangeArrowheads="1"/>
          </p:cNvSpPr>
          <p:nvPr>
            <p:ph idx="1"/>
          </p:nvPr>
        </p:nvSpPr>
        <p:spPr/>
        <p:txBody>
          <a:bodyPr/>
          <a:lstStyle/>
          <a:p>
            <a:r>
              <a:rPr lang="en-US" altLang="en-US" dirty="0"/>
              <a:t>Pair programming</a:t>
            </a:r>
          </a:p>
          <a:p>
            <a:r>
              <a:rPr lang="en-US" altLang="en-US" dirty="0">
                <a:solidFill>
                  <a:schemeClr val="tx2"/>
                </a:solidFill>
              </a:rPr>
              <a:t>Test-driven </a:t>
            </a:r>
            <a:r>
              <a:rPr lang="en-US" altLang="en-US" dirty="0" smtClean="0">
                <a:solidFill>
                  <a:schemeClr val="tx2"/>
                </a:solidFill>
              </a:rPr>
              <a:t>development (unit tests)</a:t>
            </a:r>
            <a:endParaRPr lang="en-US" altLang="en-US" dirty="0">
              <a:solidFill>
                <a:schemeClr val="tx2"/>
              </a:solidFill>
            </a:endParaRPr>
          </a:p>
          <a:p>
            <a:r>
              <a:rPr lang="en-US" altLang="en-US" dirty="0"/>
              <a:t>Design improvement (refactoring</a:t>
            </a:r>
            <a:r>
              <a:rPr lang="en-US" altLang="en-US" dirty="0" smtClean="0"/>
              <a:t>)</a:t>
            </a:r>
            <a:endParaRPr lang="en-US" altLang="en-US" dirty="0"/>
          </a:p>
          <a:p>
            <a:r>
              <a:rPr lang="en-US" altLang="en-US" dirty="0"/>
              <a:t>Collective code ownership</a:t>
            </a:r>
          </a:p>
          <a:p>
            <a:r>
              <a:rPr lang="en-US" altLang="en-US" dirty="0"/>
              <a:t>Continuous integration</a:t>
            </a:r>
          </a:p>
          <a:p>
            <a:r>
              <a:rPr lang="en-US" altLang="en-US" dirty="0"/>
              <a:t>Sustainable pace (40-hour week)</a:t>
            </a:r>
          </a:p>
          <a:p>
            <a:r>
              <a:rPr lang="en-US" altLang="en-US" dirty="0"/>
              <a:t>Coding standards</a:t>
            </a:r>
          </a:p>
        </p:txBody>
      </p:sp>
    </p:spTree>
    <p:extLst>
      <p:ext uri="{BB962C8B-B14F-4D97-AF65-F5344CB8AC3E}">
        <p14:creationId xmlns:p14="http://schemas.microsoft.com/office/powerpoint/2010/main" val="507564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en-US"/>
              <a:t>When to write tests</a:t>
            </a:r>
          </a:p>
        </p:txBody>
      </p:sp>
      <p:sp>
        <p:nvSpPr>
          <p:cNvPr id="193539" name="Rectangle 3"/>
          <p:cNvSpPr>
            <a:spLocks noGrp="1" noChangeArrowheads="1"/>
          </p:cNvSpPr>
          <p:nvPr>
            <p:ph type="body" idx="1"/>
          </p:nvPr>
        </p:nvSpPr>
        <p:spPr/>
        <p:txBody>
          <a:bodyPr>
            <a:normAutofit fontScale="92500" lnSpcReduction="10000"/>
          </a:bodyPr>
          <a:lstStyle/>
          <a:p>
            <a:r>
              <a:rPr lang="en-US" altLang="en-US" dirty="0" smtClean="0"/>
              <a:t>Can be done during/after almost any phase</a:t>
            </a:r>
          </a:p>
          <a:p>
            <a:pPr lvl="1"/>
            <a:r>
              <a:rPr lang="en-US" altLang="en-US" dirty="0" smtClean="0"/>
              <a:t>During </a:t>
            </a:r>
            <a:r>
              <a:rPr lang="en-US" altLang="en-US" dirty="0"/>
              <a:t>requirements </a:t>
            </a:r>
            <a:r>
              <a:rPr lang="en-US" altLang="en-US" dirty="0" smtClean="0"/>
              <a:t>analysis, design (architectural and component), coding</a:t>
            </a:r>
            <a:endParaRPr lang="en-US" altLang="en-US" dirty="0"/>
          </a:p>
          <a:p>
            <a:pPr lvl="1"/>
            <a:r>
              <a:rPr lang="en-US" altLang="en-US" dirty="0"/>
              <a:t>After all </a:t>
            </a:r>
            <a:r>
              <a:rPr lang="en-US" altLang="en-US" dirty="0" smtClean="0"/>
              <a:t>coding</a:t>
            </a:r>
          </a:p>
          <a:p>
            <a:r>
              <a:rPr lang="en-US" altLang="en-US" dirty="0"/>
              <a:t>Standard practice:</a:t>
            </a:r>
          </a:p>
          <a:p>
            <a:pPr lvl="1"/>
            <a:r>
              <a:rPr lang="en-US" altLang="en-US" dirty="0"/>
              <a:t>Worry about testing after you build the system</a:t>
            </a:r>
          </a:p>
          <a:p>
            <a:r>
              <a:rPr lang="en-US" altLang="en-US" dirty="0"/>
              <a:t>Testers tradition:</a:t>
            </a:r>
          </a:p>
          <a:p>
            <a:pPr lvl="1"/>
            <a:r>
              <a:rPr lang="en-US" altLang="en-US" dirty="0"/>
              <a:t>Plan tests early, before code is written</a:t>
            </a:r>
          </a:p>
          <a:p>
            <a:r>
              <a:rPr lang="en-US" altLang="en-US" dirty="0"/>
              <a:t>XP:</a:t>
            </a:r>
          </a:p>
          <a:p>
            <a:pPr lvl="1"/>
            <a:r>
              <a:rPr lang="en-US" altLang="en-US" dirty="0"/>
              <a:t>Write tests early, before code is </a:t>
            </a:r>
            <a:r>
              <a:rPr lang="en-US" altLang="en-US" dirty="0" smtClean="0"/>
              <a:t>written</a:t>
            </a:r>
          </a:p>
          <a:p>
            <a:endParaRPr lang="en-US" altLang="en-US" dirty="0"/>
          </a:p>
        </p:txBody>
      </p:sp>
    </p:spTree>
    <p:extLst>
      <p:ext uri="{BB962C8B-B14F-4D97-AF65-F5344CB8AC3E}">
        <p14:creationId xmlns:p14="http://schemas.microsoft.com/office/powerpoint/2010/main" val="3253038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oals</a:t>
            </a:r>
            <a:endParaRPr lang="en-US" dirty="0"/>
          </a:p>
        </p:txBody>
      </p:sp>
      <p:sp>
        <p:nvSpPr>
          <p:cNvPr id="3" name="Content Placeholder 2"/>
          <p:cNvSpPr>
            <a:spLocks noGrp="1"/>
          </p:cNvSpPr>
          <p:nvPr>
            <p:ph idx="1"/>
          </p:nvPr>
        </p:nvSpPr>
        <p:spPr/>
        <p:txBody>
          <a:bodyPr/>
          <a:lstStyle/>
          <a:p>
            <a:r>
              <a:rPr lang="en-US" dirty="0" smtClean="0"/>
              <a:t>What do others and XP say about testing?</a:t>
            </a:r>
          </a:p>
          <a:p>
            <a:r>
              <a:rPr lang="en-US" dirty="0" smtClean="0"/>
              <a:t>What is regression testing?</a:t>
            </a:r>
          </a:p>
          <a:p>
            <a:r>
              <a:rPr lang="en-US" dirty="0" smtClean="0"/>
              <a:t>Why </a:t>
            </a:r>
            <a:r>
              <a:rPr lang="en-US" dirty="0"/>
              <a:t>do we have so many kinds of tests?</a:t>
            </a:r>
          </a:p>
          <a:p>
            <a:r>
              <a:rPr lang="en-US" dirty="0" smtClean="0"/>
              <a:t>How do we write high-quality tests?</a:t>
            </a:r>
          </a:p>
          <a:p>
            <a:r>
              <a:rPr lang="en-US" dirty="0" smtClean="0"/>
              <a:t>How much code is exercised by tests?</a:t>
            </a:r>
          </a:p>
          <a:p>
            <a:endParaRPr lang="en-US" dirty="0"/>
          </a:p>
          <a:p>
            <a:pPr marL="0" indent="0">
              <a:buNone/>
            </a:pPr>
            <a:r>
              <a:rPr lang="en-US" dirty="0" smtClean="0"/>
              <a:t>Many slides won’t be covered (left for your reading and may be covered later)</a:t>
            </a:r>
          </a:p>
        </p:txBody>
      </p:sp>
    </p:spTree>
    <p:extLst>
      <p:ext uri="{BB962C8B-B14F-4D97-AF65-F5344CB8AC3E}">
        <p14:creationId xmlns:p14="http://schemas.microsoft.com/office/powerpoint/2010/main" val="2535624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en-US"/>
              <a:t>XP Testing</a:t>
            </a:r>
          </a:p>
        </p:txBody>
      </p:sp>
      <p:sp>
        <p:nvSpPr>
          <p:cNvPr id="195587" name="Rectangle 3"/>
          <p:cNvSpPr>
            <a:spLocks noGrp="1" noChangeArrowheads="1"/>
          </p:cNvSpPr>
          <p:nvPr>
            <p:ph idx="1"/>
          </p:nvPr>
        </p:nvSpPr>
        <p:spPr/>
        <p:txBody>
          <a:bodyPr/>
          <a:lstStyle/>
          <a:p>
            <a:r>
              <a:rPr lang="en-US" altLang="en-US" dirty="0"/>
              <a:t>Write tests before code</a:t>
            </a:r>
          </a:p>
          <a:p>
            <a:r>
              <a:rPr lang="en-US" altLang="en-US" dirty="0"/>
              <a:t>A design technique, not a testing technique</a:t>
            </a:r>
          </a:p>
          <a:p>
            <a:r>
              <a:rPr lang="en-US" altLang="en-US" dirty="0"/>
              <a:t>Doesn’t find bugs, but eliminates them</a:t>
            </a:r>
          </a:p>
          <a:p>
            <a:r>
              <a:rPr lang="en-US" altLang="en-US" dirty="0"/>
              <a:t>Doesn’t measure quality, but improves it</a:t>
            </a:r>
          </a:p>
        </p:txBody>
      </p:sp>
    </p:spTree>
    <p:extLst>
      <p:ext uri="{BB962C8B-B14F-4D97-AF65-F5344CB8AC3E}">
        <p14:creationId xmlns:p14="http://schemas.microsoft.com/office/powerpoint/2010/main" val="807476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en-US"/>
              <a:t>What kind of tests?</a:t>
            </a:r>
          </a:p>
        </p:txBody>
      </p:sp>
      <p:sp>
        <p:nvSpPr>
          <p:cNvPr id="203779" name="Rectangle 3"/>
          <p:cNvSpPr>
            <a:spLocks noGrp="1" noChangeArrowheads="1"/>
          </p:cNvSpPr>
          <p:nvPr>
            <p:ph idx="1"/>
          </p:nvPr>
        </p:nvSpPr>
        <p:spPr/>
        <p:txBody>
          <a:bodyPr/>
          <a:lstStyle/>
          <a:p>
            <a:r>
              <a:rPr lang="en-US" altLang="en-US"/>
              <a:t>Programmer tests / non-programmer tests</a:t>
            </a:r>
          </a:p>
          <a:p>
            <a:r>
              <a:rPr lang="en-US" altLang="en-US"/>
              <a:t>Developer / Tester</a:t>
            </a:r>
          </a:p>
          <a:p>
            <a:r>
              <a:rPr lang="en-US" altLang="en-US"/>
              <a:t>Unit tests / Integration tests / Functional tests / System tests</a:t>
            </a:r>
          </a:p>
          <a:p>
            <a:r>
              <a:rPr lang="en-US" altLang="en-US"/>
              <a:t>Automated tests / Manual tests</a:t>
            </a:r>
          </a:p>
          <a:p>
            <a:r>
              <a:rPr lang="en-US" altLang="en-US"/>
              <a:t>Regression tests</a:t>
            </a:r>
          </a:p>
          <a:p>
            <a:r>
              <a:rPr lang="en-US" altLang="en-US"/>
              <a:t>Exploratory testing</a:t>
            </a:r>
          </a:p>
        </p:txBody>
      </p:sp>
    </p:spTree>
    <p:extLst>
      <p:ext uri="{BB962C8B-B14F-4D97-AF65-F5344CB8AC3E}">
        <p14:creationId xmlns:p14="http://schemas.microsoft.com/office/powerpoint/2010/main" val="2754399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en-US" dirty="0" smtClean="0"/>
              <a:t>New bugs or old bugs?</a:t>
            </a:r>
            <a:endParaRPr lang="en-US" altLang="en-US" dirty="0"/>
          </a:p>
        </p:txBody>
      </p:sp>
      <p:sp>
        <p:nvSpPr>
          <p:cNvPr id="197635" name="Rectangle 3"/>
          <p:cNvSpPr>
            <a:spLocks noGrp="1" noChangeArrowheads="1"/>
          </p:cNvSpPr>
          <p:nvPr>
            <p:ph idx="1"/>
          </p:nvPr>
        </p:nvSpPr>
        <p:spPr/>
        <p:txBody>
          <a:bodyPr/>
          <a:lstStyle/>
          <a:p>
            <a:r>
              <a:rPr lang="en-US" altLang="en-US" dirty="0">
                <a:solidFill>
                  <a:schemeClr val="tx2"/>
                </a:solidFill>
              </a:rPr>
              <a:t>Regression tests </a:t>
            </a:r>
            <a:r>
              <a:rPr lang="en-US" altLang="en-US" dirty="0"/>
              <a:t>– test to make sure that everything that worked </a:t>
            </a:r>
            <a:r>
              <a:rPr lang="en-US" altLang="en-US" dirty="0" smtClean="0"/>
              <a:t>before still </a:t>
            </a:r>
            <a:r>
              <a:rPr lang="en-US" altLang="en-US" dirty="0"/>
              <a:t>works</a:t>
            </a:r>
          </a:p>
          <a:p>
            <a:endParaRPr lang="en-US" altLang="en-US" dirty="0"/>
          </a:p>
          <a:p>
            <a:r>
              <a:rPr lang="en-US" altLang="en-US" dirty="0"/>
              <a:t>Exploratory testing – look for new bugs</a:t>
            </a:r>
          </a:p>
          <a:p>
            <a:pPr lvl="1"/>
            <a:r>
              <a:rPr lang="en-US" altLang="en-US" dirty="0"/>
              <a:t>Name also used to contrast scripted testing</a:t>
            </a:r>
          </a:p>
        </p:txBody>
      </p:sp>
    </p:spTree>
    <p:extLst>
      <p:ext uri="{BB962C8B-B14F-4D97-AF65-F5344CB8AC3E}">
        <p14:creationId xmlns:p14="http://schemas.microsoft.com/office/powerpoint/2010/main" val="1585700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en-US" dirty="0"/>
              <a:t>Regression </a:t>
            </a:r>
            <a:r>
              <a:rPr lang="en-US" altLang="en-US" dirty="0" smtClean="0"/>
              <a:t>tests: good</a:t>
            </a:r>
            <a:endParaRPr lang="en-US" altLang="en-US" dirty="0"/>
          </a:p>
        </p:txBody>
      </p:sp>
      <p:sp>
        <p:nvSpPr>
          <p:cNvPr id="198659" name="Rectangle 3"/>
          <p:cNvSpPr>
            <a:spLocks noGrp="1" noChangeArrowheads="1"/>
          </p:cNvSpPr>
          <p:nvPr>
            <p:ph type="body" idx="1"/>
          </p:nvPr>
        </p:nvSpPr>
        <p:spPr/>
        <p:txBody>
          <a:bodyPr/>
          <a:lstStyle/>
          <a:p>
            <a:r>
              <a:rPr lang="en-US" altLang="en-US" dirty="0"/>
              <a:t>Should be automated</a:t>
            </a:r>
          </a:p>
          <a:p>
            <a:r>
              <a:rPr lang="en-US" altLang="en-US" dirty="0"/>
              <a:t>Set of tests that are rerun every time the software is changed</a:t>
            </a:r>
          </a:p>
          <a:p>
            <a:r>
              <a:rPr lang="en-US" altLang="en-US" dirty="0" smtClean="0"/>
              <a:t>En</a:t>
            </a:r>
            <a:r>
              <a:rPr lang="en-US" altLang="en-US" dirty="0" smtClean="0"/>
              <a:t>sure </a:t>
            </a:r>
            <a:r>
              <a:rPr lang="en-US" altLang="en-US" dirty="0"/>
              <a:t>that things that are fixed stay fixed</a:t>
            </a:r>
          </a:p>
          <a:p>
            <a:r>
              <a:rPr lang="en-US" altLang="en-US" dirty="0"/>
              <a:t>Each new bug results in an addition to the regression tests</a:t>
            </a:r>
          </a:p>
        </p:txBody>
      </p:sp>
    </p:spTree>
    <p:extLst>
      <p:ext uri="{BB962C8B-B14F-4D97-AF65-F5344CB8AC3E}">
        <p14:creationId xmlns:p14="http://schemas.microsoft.com/office/powerpoint/2010/main" val="2810434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en-US" dirty="0"/>
              <a:t>Regression </a:t>
            </a:r>
            <a:r>
              <a:rPr lang="en-US" altLang="en-US" dirty="0" smtClean="0"/>
              <a:t>tests: can be bad</a:t>
            </a:r>
            <a:endParaRPr lang="en-US" altLang="en-US" dirty="0"/>
          </a:p>
        </p:txBody>
      </p:sp>
      <p:sp>
        <p:nvSpPr>
          <p:cNvPr id="199683" name="Rectangle 3"/>
          <p:cNvSpPr>
            <a:spLocks noGrp="1" noChangeArrowheads="1"/>
          </p:cNvSpPr>
          <p:nvPr>
            <p:ph idx="1"/>
          </p:nvPr>
        </p:nvSpPr>
        <p:spPr/>
        <p:txBody>
          <a:bodyPr/>
          <a:lstStyle/>
          <a:p>
            <a:r>
              <a:rPr lang="en-US" altLang="en-US"/>
              <a:t>Can take a long time to run</a:t>
            </a:r>
          </a:p>
          <a:p>
            <a:pPr lvl="1"/>
            <a:r>
              <a:rPr lang="en-US" altLang="en-US"/>
              <a:t>Select a subset</a:t>
            </a:r>
          </a:p>
          <a:p>
            <a:pPr lvl="1"/>
            <a:r>
              <a:rPr lang="en-US" altLang="en-US"/>
              <a:t>Remove obsolete tests</a:t>
            </a:r>
          </a:p>
          <a:p>
            <a:r>
              <a:rPr lang="en-US" altLang="en-US"/>
              <a:t>Can be expensive to maintain</a:t>
            </a:r>
          </a:p>
          <a:p>
            <a:pPr lvl="1"/>
            <a:r>
              <a:rPr lang="en-US" altLang="en-US"/>
              <a:t>Changes to program can invalidate tests</a:t>
            </a:r>
          </a:p>
          <a:p>
            <a:pPr lvl="1"/>
            <a:r>
              <a:rPr lang="en-US" altLang="en-US"/>
              <a:t>Fix or delete?</a:t>
            </a:r>
          </a:p>
          <a:p>
            <a:r>
              <a:rPr lang="en-US" altLang="en-US"/>
              <a:t>If it will never fail, why test it?</a:t>
            </a:r>
          </a:p>
        </p:txBody>
      </p:sp>
    </p:spTree>
    <p:extLst>
      <p:ext uri="{BB962C8B-B14F-4D97-AF65-F5344CB8AC3E}">
        <p14:creationId xmlns:p14="http://schemas.microsoft.com/office/powerpoint/2010/main" val="3450512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Continuous Integration Display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133600"/>
            <a:ext cx="8686800" cy="2921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flipH="1">
            <a:off x="1676400" y="5410200"/>
            <a:ext cx="5791200" cy="0"/>
          </a:xfrm>
          <a:prstGeom prst="straightConnector1">
            <a:avLst/>
          </a:prstGeom>
          <a:ln w="7302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676400" y="5638800"/>
            <a:ext cx="1524000" cy="523220"/>
          </a:xfrm>
          <a:prstGeom prst="rect">
            <a:avLst/>
          </a:prstGeom>
          <a:noFill/>
        </p:spPr>
        <p:txBody>
          <a:bodyPr wrap="square" rtlCol="0">
            <a:spAutoFit/>
          </a:bodyPr>
          <a:lstStyle/>
          <a:p>
            <a:r>
              <a:rPr lang="en-US" sz="2800" dirty="0" smtClean="0">
                <a:solidFill>
                  <a:prstClr val="black"/>
                </a:solidFill>
              </a:rPr>
              <a:t>Time</a:t>
            </a:r>
            <a:endParaRPr lang="en-US" sz="2800" dirty="0">
              <a:solidFill>
                <a:prstClr val="black"/>
              </a:solidFill>
            </a:endParaRPr>
          </a:p>
        </p:txBody>
      </p:sp>
      <p:sp>
        <p:nvSpPr>
          <p:cNvPr id="9" name="Rectangle 8"/>
          <p:cNvSpPr/>
          <p:nvPr/>
        </p:nvSpPr>
        <p:spPr>
          <a:xfrm>
            <a:off x="6172200" y="2946298"/>
            <a:ext cx="304800" cy="21591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90500" y="4572001"/>
            <a:ext cx="62865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xtBox 2"/>
          <p:cNvSpPr txBox="1"/>
          <p:nvPr/>
        </p:nvSpPr>
        <p:spPr>
          <a:xfrm>
            <a:off x="1905000" y="1525021"/>
            <a:ext cx="4800600" cy="369332"/>
          </a:xfrm>
          <a:prstGeom prst="rect">
            <a:avLst/>
          </a:prstGeom>
          <a:noFill/>
        </p:spPr>
        <p:txBody>
          <a:bodyPr wrap="square" rtlCol="0">
            <a:spAutoFit/>
          </a:bodyPr>
          <a:lstStyle/>
          <a:p>
            <a:r>
              <a:rPr lang="en-US" dirty="0" smtClean="0"/>
              <a:t>One slide from Google; we’ll see more later</a:t>
            </a:r>
            <a:endParaRPr lang="en-US" dirty="0"/>
          </a:p>
        </p:txBody>
      </p:sp>
    </p:spTree>
    <p:extLst>
      <p:ext uri="{BB962C8B-B14F-4D97-AF65-F5344CB8AC3E}">
        <p14:creationId xmlns:p14="http://schemas.microsoft.com/office/powerpoint/2010/main" val="129682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en-US"/>
              <a:t>Manual testing</a:t>
            </a:r>
          </a:p>
        </p:txBody>
      </p:sp>
      <p:sp>
        <p:nvSpPr>
          <p:cNvPr id="192515" name="Rectangle 3"/>
          <p:cNvSpPr>
            <a:spLocks noGrp="1" noChangeArrowheads="1"/>
          </p:cNvSpPr>
          <p:nvPr>
            <p:ph idx="1"/>
          </p:nvPr>
        </p:nvSpPr>
        <p:spPr>
          <a:xfrm>
            <a:off x="228600" y="1905000"/>
            <a:ext cx="8686800" cy="4724400"/>
          </a:xfrm>
        </p:spPr>
        <p:txBody>
          <a:bodyPr/>
          <a:lstStyle/>
          <a:p>
            <a:r>
              <a:rPr lang="en-US" altLang="en-US" dirty="0"/>
              <a:t>When you are only going to run the test once</a:t>
            </a:r>
          </a:p>
          <a:p>
            <a:pPr lvl="1"/>
            <a:r>
              <a:rPr lang="en-US" altLang="en-US" dirty="0"/>
              <a:t>Should you automate the second time you run?</a:t>
            </a:r>
          </a:p>
          <a:p>
            <a:r>
              <a:rPr lang="en-US" altLang="en-US" dirty="0"/>
              <a:t>When tester doesn’t know how to program</a:t>
            </a:r>
          </a:p>
          <a:p>
            <a:pPr lvl="1"/>
            <a:r>
              <a:rPr lang="en-US" altLang="en-US" dirty="0"/>
              <a:t>… or maintainer doesn’t know how to program</a:t>
            </a:r>
          </a:p>
          <a:p>
            <a:r>
              <a:rPr lang="en-US" altLang="en-US" dirty="0"/>
              <a:t>When tests are too expensive to automate</a:t>
            </a:r>
          </a:p>
          <a:p>
            <a:pPr lvl="1"/>
            <a:r>
              <a:rPr lang="en-US" altLang="en-US" dirty="0"/>
              <a:t>… and maintain automated</a:t>
            </a:r>
          </a:p>
        </p:txBody>
      </p:sp>
    </p:spTree>
    <p:extLst>
      <p:ext uri="{BB962C8B-B14F-4D97-AF65-F5344CB8AC3E}">
        <p14:creationId xmlns:p14="http://schemas.microsoft.com/office/powerpoint/2010/main" val="1304000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00445"/>
            <a:ext cx="8915400" cy="1143000"/>
          </a:xfrm>
        </p:spPr>
        <p:txBody>
          <a:bodyPr>
            <a:normAutofit fontScale="90000"/>
          </a:bodyPr>
          <a:lstStyle/>
          <a:p>
            <a:r>
              <a:rPr lang="en-US" altLang="en-US" dirty="0" smtClean="0"/>
              <a:t>Testing Model – Black Box Testing</a:t>
            </a:r>
          </a:p>
        </p:txBody>
      </p:sp>
      <p:sp>
        <p:nvSpPr>
          <p:cNvPr id="7171" name="Rectangle 3"/>
          <p:cNvSpPr>
            <a:spLocks noGrp="1" noChangeArrowheads="1"/>
          </p:cNvSpPr>
          <p:nvPr>
            <p:ph type="body" idx="1"/>
          </p:nvPr>
        </p:nvSpPr>
        <p:spPr>
          <a:xfrm>
            <a:off x="457200" y="1219200"/>
            <a:ext cx="8534400" cy="5181600"/>
          </a:xfrm>
        </p:spPr>
        <p:txBody>
          <a:bodyPr>
            <a:normAutofit/>
          </a:bodyPr>
          <a:lstStyle/>
          <a:p>
            <a:r>
              <a:rPr lang="en-US" altLang="en-US" dirty="0" smtClean="0"/>
              <a:t>You know the functionality</a:t>
            </a:r>
          </a:p>
          <a:p>
            <a:pPr lvl="1"/>
            <a:r>
              <a:rPr lang="en-US" altLang="en-US" sz="2000" dirty="0" smtClean="0"/>
              <a:t>Given that you know what it is supposed to do, you design tests that make it do what you think that it should do</a:t>
            </a:r>
          </a:p>
          <a:p>
            <a:pPr lvl="1"/>
            <a:r>
              <a:rPr lang="en-US" altLang="en-US" sz="2000" dirty="0" smtClean="0"/>
              <a:t>From the outside, you are testing its functionality against the specs</a:t>
            </a:r>
          </a:p>
          <a:p>
            <a:pPr lvl="1"/>
            <a:r>
              <a:rPr lang="en-US" altLang="en-US" sz="2000" dirty="0" smtClean="0"/>
              <a:t>For software, this is testing the interface</a:t>
            </a:r>
          </a:p>
          <a:p>
            <a:pPr lvl="2"/>
            <a:r>
              <a:rPr lang="en-US" altLang="en-US" sz="1800" dirty="0" smtClean="0"/>
              <a:t>What is input to the system?</a:t>
            </a:r>
          </a:p>
          <a:p>
            <a:pPr lvl="2"/>
            <a:r>
              <a:rPr lang="en-US" altLang="en-US" sz="1800" dirty="0" smtClean="0"/>
              <a:t>What you can do from the outside to change the system? (controllability)</a:t>
            </a:r>
          </a:p>
          <a:p>
            <a:pPr lvl="2"/>
            <a:r>
              <a:rPr lang="en-US" altLang="en-US" sz="1800" dirty="0" smtClean="0"/>
              <a:t>What is output from the system? (observability)</a:t>
            </a:r>
          </a:p>
          <a:p>
            <a:pPr lvl="1"/>
            <a:r>
              <a:rPr lang="en-US" altLang="en-US" sz="2000" dirty="0" smtClean="0"/>
              <a:t>Impossible to thoroughly exercise all inputs</a:t>
            </a:r>
          </a:p>
          <a:p>
            <a:pPr lvl="2"/>
            <a:r>
              <a:rPr lang="en-US" altLang="en-US" sz="1800" dirty="0" smtClean="0"/>
              <a:t>Exhaustive testing grows without bound</a:t>
            </a:r>
            <a:endParaRPr lang="en-US" altLang="en-US" sz="2000" dirty="0" smtClean="0"/>
          </a:p>
          <a:p>
            <a:pPr lvl="1"/>
            <a:r>
              <a:rPr lang="en-US" altLang="en-US" sz="2000" dirty="0" smtClean="0"/>
              <a:t>Tests </a:t>
            </a:r>
            <a:r>
              <a:rPr lang="en-US" altLang="en-US" sz="2000" dirty="0" smtClean="0"/>
              <a:t>functionality </a:t>
            </a:r>
            <a:r>
              <a:rPr lang="en-US" altLang="en-US" sz="2000" dirty="0" smtClean="0"/>
              <a:t>of the system by observing its external behavior</a:t>
            </a:r>
          </a:p>
          <a:p>
            <a:pPr lvl="1"/>
            <a:r>
              <a:rPr lang="en-US" altLang="en-US" sz="2000" dirty="0" smtClean="0"/>
              <a:t>No knowledge of how it goes about meeting the goals</a:t>
            </a:r>
          </a:p>
          <a:p>
            <a:pPr>
              <a:buFont typeface="Wingdings" panose="05000000000000000000" pitchFamily="2" charset="2"/>
              <a:buNone/>
            </a:pPr>
            <a:endParaRPr lang="en-US" altLang="en-US" dirty="0" smtClean="0"/>
          </a:p>
        </p:txBody>
      </p:sp>
      <p:sp>
        <p:nvSpPr>
          <p:cNvPr id="7172"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a:t>©L. Williams</a:t>
            </a:r>
          </a:p>
        </p:txBody>
      </p:sp>
      <p:pic>
        <p:nvPicPr>
          <p:cNvPr id="71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8900" y="5964105"/>
            <a:ext cx="3543300" cy="89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57706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0500" y="76200"/>
            <a:ext cx="8763000" cy="1143000"/>
          </a:xfrm>
        </p:spPr>
        <p:txBody>
          <a:bodyPr>
            <a:normAutofit fontScale="90000"/>
          </a:bodyPr>
          <a:lstStyle/>
          <a:p>
            <a:r>
              <a:rPr lang="en-US" altLang="en-US" smtClean="0"/>
              <a:t>Testing Model – White Box Testing</a:t>
            </a:r>
          </a:p>
        </p:txBody>
      </p:sp>
      <p:sp>
        <p:nvSpPr>
          <p:cNvPr id="8195" name="Rectangle 3"/>
          <p:cNvSpPr>
            <a:spLocks noGrp="1" noChangeArrowheads="1"/>
          </p:cNvSpPr>
          <p:nvPr>
            <p:ph type="body" idx="1"/>
          </p:nvPr>
        </p:nvSpPr>
        <p:spPr>
          <a:xfrm>
            <a:off x="533400" y="1371600"/>
            <a:ext cx="8077200" cy="5181600"/>
          </a:xfrm>
        </p:spPr>
        <p:txBody>
          <a:bodyPr/>
          <a:lstStyle/>
          <a:p>
            <a:r>
              <a:rPr lang="en-US" altLang="en-US" dirty="0" smtClean="0"/>
              <a:t>You know the code</a:t>
            </a:r>
          </a:p>
          <a:p>
            <a:pPr lvl="1"/>
            <a:r>
              <a:rPr lang="en-US" altLang="en-US" sz="2000" dirty="0" smtClean="0"/>
              <a:t>Given knowledge of the internal workings, you thoroughly test what is happening on the inside</a:t>
            </a:r>
          </a:p>
          <a:p>
            <a:pPr lvl="1"/>
            <a:r>
              <a:rPr lang="en-US" altLang="en-US" sz="2000" dirty="0" smtClean="0"/>
              <a:t>Close examination of procedural level of detail</a:t>
            </a:r>
          </a:p>
          <a:p>
            <a:pPr lvl="1"/>
            <a:r>
              <a:rPr lang="en-US" altLang="en-US" sz="2000" dirty="0" smtClean="0"/>
              <a:t>Logical paths through code are tested</a:t>
            </a:r>
          </a:p>
          <a:p>
            <a:pPr lvl="2"/>
            <a:r>
              <a:rPr lang="en-US" altLang="en-US" sz="1800" dirty="0" smtClean="0"/>
              <a:t>Conditionals</a:t>
            </a:r>
          </a:p>
          <a:p>
            <a:pPr lvl="2"/>
            <a:r>
              <a:rPr lang="en-US" altLang="en-US" sz="1800" dirty="0" smtClean="0"/>
              <a:t>Loops</a:t>
            </a:r>
          </a:p>
          <a:p>
            <a:pPr lvl="2"/>
            <a:r>
              <a:rPr lang="en-US" altLang="en-US" sz="1800" dirty="0" smtClean="0"/>
              <a:t>Branches</a:t>
            </a:r>
          </a:p>
          <a:p>
            <a:pPr lvl="1"/>
            <a:r>
              <a:rPr lang="en-US" altLang="en-US" sz="2000" dirty="0" smtClean="0"/>
              <a:t>Status is examined in terms of expected values</a:t>
            </a:r>
          </a:p>
          <a:p>
            <a:pPr lvl="1"/>
            <a:r>
              <a:rPr lang="en-US" altLang="en-US" sz="2000" dirty="0" smtClean="0"/>
              <a:t>Impossible to thoroughly exercise all paths</a:t>
            </a:r>
          </a:p>
          <a:p>
            <a:pPr lvl="2"/>
            <a:r>
              <a:rPr lang="en-US" altLang="en-US" sz="1800" dirty="0" smtClean="0"/>
              <a:t>Exhaustive testing grows without bound</a:t>
            </a:r>
          </a:p>
          <a:p>
            <a:pPr lvl="1"/>
            <a:r>
              <a:rPr lang="en-US" altLang="en-US" sz="2000" dirty="0" smtClean="0"/>
              <a:t>Can be practical if a limited number of “important” paths are evaluated</a:t>
            </a:r>
          </a:p>
          <a:p>
            <a:pPr lvl="1"/>
            <a:r>
              <a:rPr lang="en-US" altLang="en-US" sz="2000" dirty="0" smtClean="0"/>
              <a:t>Can be practical to examine and test important data structures</a:t>
            </a:r>
          </a:p>
        </p:txBody>
      </p:sp>
      <p:sp>
        <p:nvSpPr>
          <p:cNvPr id="8196"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dirty="0"/>
              <a:t>©L. Williams</a:t>
            </a:r>
          </a:p>
        </p:txBody>
      </p:sp>
    </p:spTree>
    <p:extLst>
      <p:ext uri="{BB962C8B-B14F-4D97-AF65-F5344CB8AC3E}">
        <p14:creationId xmlns:p14="http://schemas.microsoft.com/office/powerpoint/2010/main" val="1113869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33400" y="152400"/>
            <a:ext cx="7696200" cy="1020762"/>
          </a:xfrm>
        </p:spPr>
        <p:txBody>
          <a:bodyPr/>
          <a:lstStyle/>
          <a:p>
            <a:r>
              <a:rPr lang="en-US" altLang="en-US" dirty="0" smtClean="0"/>
              <a:t>Group Exercise</a:t>
            </a:r>
          </a:p>
        </p:txBody>
      </p:sp>
      <p:sp>
        <p:nvSpPr>
          <p:cNvPr id="481283" name="Rectangle 1027"/>
          <p:cNvSpPr>
            <a:spLocks noGrp="1" noChangeArrowheads="1"/>
          </p:cNvSpPr>
          <p:nvPr>
            <p:ph type="body" idx="1"/>
          </p:nvPr>
        </p:nvSpPr>
        <p:spPr>
          <a:xfrm>
            <a:off x="235527" y="1600200"/>
            <a:ext cx="8458200" cy="4953000"/>
          </a:xfrm>
        </p:spPr>
        <p:txBody>
          <a:bodyPr>
            <a:normAutofit fontScale="92500" lnSpcReduction="10000"/>
          </a:bodyPr>
          <a:lstStyle/>
          <a:p>
            <a:pPr>
              <a:lnSpc>
                <a:spcPct val="80000"/>
              </a:lnSpc>
              <a:buSzTx/>
              <a:buFont typeface="Wingdings" panose="05000000000000000000" pitchFamily="2" charset="2"/>
              <a:buChar char="Ø"/>
            </a:pPr>
            <a:r>
              <a:rPr lang="en-US" altLang="en-US" dirty="0" smtClean="0"/>
              <a:t>A program needs to be developed so that given an integer value</a:t>
            </a:r>
          </a:p>
          <a:p>
            <a:pPr lvl="1">
              <a:lnSpc>
                <a:spcPct val="80000"/>
              </a:lnSpc>
              <a:buSzTx/>
              <a:buFont typeface="Wingdings" panose="05000000000000000000" pitchFamily="2" charset="2"/>
              <a:buChar char="Ø"/>
            </a:pPr>
            <a:r>
              <a:rPr lang="en-US" altLang="en-US" sz="2400" dirty="0" smtClean="0"/>
              <a:t>it outputs 0 when the integer value is 0</a:t>
            </a:r>
          </a:p>
          <a:p>
            <a:pPr lvl="1">
              <a:lnSpc>
                <a:spcPct val="80000"/>
              </a:lnSpc>
              <a:buSzTx/>
              <a:buFont typeface="Wingdings" panose="05000000000000000000" pitchFamily="2" charset="2"/>
              <a:buChar char="Ø"/>
            </a:pPr>
            <a:r>
              <a:rPr lang="en-US" altLang="en-US" sz="2400" dirty="0" smtClean="0"/>
              <a:t>it outputs 1 when the integer value &gt; 0</a:t>
            </a:r>
          </a:p>
          <a:p>
            <a:pPr lvl="1">
              <a:lnSpc>
                <a:spcPct val="80000"/>
              </a:lnSpc>
              <a:buSzTx/>
              <a:buFont typeface="Wingdings" panose="05000000000000000000" pitchFamily="2" charset="2"/>
              <a:buChar char="Ø"/>
            </a:pPr>
            <a:r>
              <a:rPr lang="en-US" altLang="en-US" sz="2400" dirty="0" smtClean="0"/>
              <a:t>It outputs -1 when the integer value &lt; 0</a:t>
            </a:r>
          </a:p>
          <a:p>
            <a:pPr>
              <a:lnSpc>
                <a:spcPct val="80000"/>
              </a:lnSpc>
              <a:buSzTx/>
              <a:buFont typeface="Wingdings" panose="05000000000000000000" pitchFamily="2" charset="2"/>
              <a:buChar char="Ø"/>
            </a:pPr>
            <a:endParaRPr lang="en-US" altLang="en-US" dirty="0" smtClean="0"/>
          </a:p>
          <a:p>
            <a:pPr>
              <a:lnSpc>
                <a:spcPct val="80000"/>
              </a:lnSpc>
              <a:buSzTx/>
              <a:buFont typeface="Wingdings" panose="05000000000000000000" pitchFamily="2" charset="2"/>
              <a:buChar char="Ø"/>
            </a:pPr>
            <a:r>
              <a:rPr lang="en-US" altLang="en-US" dirty="0" smtClean="0"/>
              <a:t>What would be your black box tests?</a:t>
            </a:r>
          </a:p>
          <a:p>
            <a:pPr>
              <a:lnSpc>
                <a:spcPct val="80000"/>
              </a:lnSpc>
              <a:buSzTx/>
              <a:buFont typeface="Wingdings" panose="05000000000000000000" pitchFamily="2" charset="2"/>
              <a:buChar char="Ø"/>
            </a:pPr>
            <a:r>
              <a:rPr lang="en-US" altLang="en-US" dirty="0" smtClean="0"/>
              <a:t>How would you generate your white box tests?</a:t>
            </a:r>
          </a:p>
          <a:p>
            <a:pPr>
              <a:lnSpc>
                <a:spcPct val="80000"/>
              </a:lnSpc>
              <a:buSzTx/>
              <a:buFont typeface="Wingdings" panose="05000000000000000000" pitchFamily="2" charset="2"/>
              <a:buChar char="Ø"/>
            </a:pPr>
            <a:endParaRPr lang="en-US" altLang="en-US" dirty="0" smtClean="0"/>
          </a:p>
          <a:p>
            <a:pPr>
              <a:lnSpc>
                <a:spcPct val="80000"/>
              </a:lnSpc>
              <a:buSzTx/>
              <a:buFont typeface="Wingdings" panose="05000000000000000000" pitchFamily="2" charset="2"/>
              <a:buChar char="Ø"/>
            </a:pPr>
            <a:r>
              <a:rPr lang="en-US" altLang="en-US" dirty="0" smtClean="0"/>
              <a:t>Would black box tests alone be good enough to find bugs/faults in the program? Why?</a:t>
            </a:r>
          </a:p>
          <a:p>
            <a:pPr>
              <a:lnSpc>
                <a:spcPct val="80000"/>
              </a:lnSpc>
              <a:buSzTx/>
              <a:buFont typeface="Wingdings" panose="05000000000000000000" pitchFamily="2" charset="2"/>
              <a:buChar char="Ø"/>
            </a:pPr>
            <a:r>
              <a:rPr lang="en-US" altLang="en-US" dirty="0" smtClean="0"/>
              <a:t>Would white box tests alone be good enough be find bugs/faults in the program? Why?</a:t>
            </a:r>
          </a:p>
        </p:txBody>
      </p:sp>
    </p:spTree>
    <p:extLst>
      <p:ext uri="{BB962C8B-B14F-4D97-AF65-F5344CB8AC3E}">
        <p14:creationId xmlns:p14="http://schemas.microsoft.com/office/powerpoint/2010/main" val="101542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animEffect transition="in" filter="randombar(horizontal)">
                                      <p:cBhvr>
                                        <p:cTn id="7" dur="500"/>
                                        <p:tgtEl>
                                          <p:spTgt spid="48128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81283">
                                            <p:txEl>
                                              <p:pRg st="1" end="1"/>
                                            </p:txEl>
                                          </p:spTgt>
                                        </p:tgtEl>
                                        <p:attrNameLst>
                                          <p:attrName>style.visibility</p:attrName>
                                        </p:attrNameLst>
                                      </p:cBhvr>
                                      <p:to>
                                        <p:strVal val="visible"/>
                                      </p:to>
                                    </p:set>
                                    <p:animEffect transition="in" filter="randombar(horizontal)">
                                      <p:cBhvr>
                                        <p:cTn id="10" dur="500"/>
                                        <p:tgtEl>
                                          <p:spTgt spid="48128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81283">
                                            <p:txEl>
                                              <p:pRg st="2" end="2"/>
                                            </p:txEl>
                                          </p:spTgt>
                                        </p:tgtEl>
                                        <p:attrNameLst>
                                          <p:attrName>style.visibility</p:attrName>
                                        </p:attrNameLst>
                                      </p:cBhvr>
                                      <p:to>
                                        <p:strVal val="visible"/>
                                      </p:to>
                                    </p:set>
                                    <p:animEffect transition="in" filter="randombar(horizontal)">
                                      <p:cBhvr>
                                        <p:cTn id="13" dur="500"/>
                                        <p:tgtEl>
                                          <p:spTgt spid="48128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81283">
                                            <p:txEl>
                                              <p:pRg st="3" end="3"/>
                                            </p:txEl>
                                          </p:spTgt>
                                        </p:tgtEl>
                                        <p:attrNameLst>
                                          <p:attrName>style.visibility</p:attrName>
                                        </p:attrNameLst>
                                      </p:cBhvr>
                                      <p:to>
                                        <p:strVal val="visible"/>
                                      </p:to>
                                    </p:set>
                                    <p:animEffect transition="in" filter="randombar(horizontal)">
                                      <p:cBhvr>
                                        <p:cTn id="16" dur="500"/>
                                        <p:tgtEl>
                                          <p:spTgt spid="48128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81283">
                                            <p:txEl>
                                              <p:pRg st="5" end="5"/>
                                            </p:txEl>
                                          </p:spTgt>
                                        </p:tgtEl>
                                        <p:attrNameLst>
                                          <p:attrName>style.visibility</p:attrName>
                                        </p:attrNameLst>
                                      </p:cBhvr>
                                      <p:to>
                                        <p:strVal val="visible"/>
                                      </p:to>
                                    </p:set>
                                    <p:animEffect transition="in" filter="randombar(horizontal)">
                                      <p:cBhvr>
                                        <p:cTn id="21" dur="500"/>
                                        <p:tgtEl>
                                          <p:spTgt spid="48128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81283">
                                            <p:txEl>
                                              <p:pRg st="6" end="6"/>
                                            </p:txEl>
                                          </p:spTgt>
                                        </p:tgtEl>
                                        <p:attrNameLst>
                                          <p:attrName>style.visibility</p:attrName>
                                        </p:attrNameLst>
                                      </p:cBhvr>
                                      <p:to>
                                        <p:strVal val="visible"/>
                                      </p:to>
                                    </p:set>
                                    <p:animEffect transition="in" filter="randombar(horizontal)">
                                      <p:cBhvr>
                                        <p:cTn id="26" dur="500"/>
                                        <p:tgtEl>
                                          <p:spTgt spid="48128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81283">
                                            <p:txEl>
                                              <p:pRg st="8" end="8"/>
                                            </p:txEl>
                                          </p:spTgt>
                                        </p:tgtEl>
                                        <p:attrNameLst>
                                          <p:attrName>style.visibility</p:attrName>
                                        </p:attrNameLst>
                                      </p:cBhvr>
                                      <p:to>
                                        <p:strVal val="visible"/>
                                      </p:to>
                                    </p:set>
                                    <p:animEffect transition="in" filter="randombar(horizontal)">
                                      <p:cBhvr>
                                        <p:cTn id="31" dur="500"/>
                                        <p:tgtEl>
                                          <p:spTgt spid="481283">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81283">
                                            <p:txEl>
                                              <p:pRg st="9" end="9"/>
                                            </p:txEl>
                                          </p:spTgt>
                                        </p:tgtEl>
                                        <p:attrNameLst>
                                          <p:attrName>style.visibility</p:attrName>
                                        </p:attrNameLst>
                                      </p:cBhvr>
                                      <p:to>
                                        <p:strVal val="visible"/>
                                      </p:to>
                                    </p:set>
                                    <p:animEffect transition="in" filter="randombar(horizontal)">
                                      <p:cBhvr>
                                        <p:cTn id="36" dur="500"/>
                                        <p:tgtEl>
                                          <p:spTgt spid="4812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143000"/>
          </a:xfrm>
        </p:spPr>
        <p:txBody>
          <a:bodyPr>
            <a:normAutofit fontScale="90000"/>
          </a:bodyPr>
          <a:lstStyle/>
          <a:p>
            <a:r>
              <a:rPr lang="en-US" dirty="0" smtClean="0"/>
              <a:t>Already had </a:t>
            </a:r>
            <a:r>
              <a:rPr lang="en-US" dirty="0" smtClean="0"/>
              <a:t>testing </a:t>
            </a:r>
            <a:r>
              <a:rPr lang="en-US" dirty="0" smtClean="0"/>
              <a:t>lecture</a:t>
            </a:r>
            <a:r>
              <a:rPr lang="en-US" dirty="0" smtClean="0"/>
              <a:t> </a:t>
            </a:r>
            <a:r>
              <a:rPr lang="en-US" dirty="0" smtClean="0"/>
              <a:t>by Tao</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altLang="en-US" dirty="0" smtClean="0"/>
              <a:t>Potential exam questions</a:t>
            </a:r>
          </a:p>
          <a:p>
            <a:pPr lvl="1">
              <a:lnSpc>
                <a:spcPct val="90000"/>
              </a:lnSpc>
            </a:pPr>
            <a:r>
              <a:rPr lang="en-US" altLang="en-US" dirty="0" smtClean="0"/>
              <a:t>Is </a:t>
            </a:r>
            <a:r>
              <a:rPr lang="en-US" altLang="en-US" dirty="0"/>
              <a:t>the purpose of testing to make sure that your software has no faults?</a:t>
            </a:r>
          </a:p>
          <a:p>
            <a:pPr lvl="1">
              <a:lnSpc>
                <a:spcPct val="90000"/>
              </a:lnSpc>
            </a:pPr>
            <a:r>
              <a:rPr lang="en-US" altLang="en-US" dirty="0"/>
              <a:t>Is the purpose of testing to improve the quality of your system by finding faults?</a:t>
            </a:r>
          </a:p>
          <a:p>
            <a:pPr lvl="1">
              <a:lnSpc>
                <a:spcPct val="90000"/>
              </a:lnSpc>
            </a:pPr>
            <a:r>
              <a:rPr lang="en-US" altLang="en-US" dirty="0"/>
              <a:t>Is one of the purposes of testing to evaluate the quality of your software?</a:t>
            </a:r>
          </a:p>
          <a:p>
            <a:pPr lvl="1">
              <a:lnSpc>
                <a:spcPct val="90000"/>
              </a:lnSpc>
            </a:pPr>
            <a:r>
              <a:rPr lang="en-US" altLang="en-US" dirty="0"/>
              <a:t>Do tests provide examples?</a:t>
            </a:r>
          </a:p>
          <a:p>
            <a:pPr lvl="1">
              <a:lnSpc>
                <a:spcPct val="90000"/>
              </a:lnSpc>
            </a:pPr>
            <a:r>
              <a:rPr lang="en-US" altLang="en-US" dirty="0"/>
              <a:t>Do tests make software easier to change</a:t>
            </a:r>
            <a:r>
              <a:rPr lang="en-US" altLang="en-US" dirty="0" smtClean="0"/>
              <a:t>?</a:t>
            </a:r>
          </a:p>
          <a:p>
            <a:pPr>
              <a:lnSpc>
                <a:spcPct val="90000"/>
              </a:lnSpc>
            </a:pPr>
            <a:r>
              <a:rPr lang="en-US" altLang="en-US" dirty="0" smtClean="0"/>
              <a:t>Reminder to skim/read prior exams</a:t>
            </a:r>
          </a:p>
          <a:p>
            <a:pPr lvl="1">
              <a:lnSpc>
                <a:spcPct val="90000"/>
              </a:lnSpc>
            </a:pPr>
            <a:r>
              <a:rPr lang="en-US" altLang="en-US" dirty="0" smtClean="0"/>
              <a:t>A lot of (easy) terminology, e.g., V&amp;V</a:t>
            </a:r>
            <a:endParaRPr lang="en-US" altLang="en-US" dirty="0"/>
          </a:p>
        </p:txBody>
      </p:sp>
    </p:spTree>
    <p:extLst>
      <p:ext uri="{BB962C8B-B14F-4D97-AF65-F5344CB8AC3E}">
        <p14:creationId xmlns:p14="http://schemas.microsoft.com/office/powerpoint/2010/main" val="4169573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en-US" dirty="0" smtClean="0"/>
              <a:t>White-box </a:t>
            </a:r>
            <a:r>
              <a:rPr lang="en-US" altLang="en-US" dirty="0"/>
              <a:t>vs. </a:t>
            </a:r>
            <a:r>
              <a:rPr lang="en-US" altLang="en-US" dirty="0" smtClean="0"/>
              <a:t>black-box</a:t>
            </a:r>
            <a:endParaRPr lang="en-US" altLang="en-US" dirty="0"/>
          </a:p>
        </p:txBody>
      </p:sp>
      <p:sp>
        <p:nvSpPr>
          <p:cNvPr id="193539" name="Rectangle 3"/>
          <p:cNvSpPr>
            <a:spLocks noGrp="1" noChangeArrowheads="1"/>
          </p:cNvSpPr>
          <p:nvPr>
            <p:ph idx="1"/>
          </p:nvPr>
        </p:nvSpPr>
        <p:spPr/>
        <p:txBody>
          <a:bodyPr/>
          <a:lstStyle/>
          <a:p>
            <a:r>
              <a:rPr lang="en-US" altLang="en-US"/>
              <a:t>White-box - look at code to write test</a:t>
            </a:r>
          </a:p>
          <a:p>
            <a:pPr lvl="1"/>
            <a:r>
              <a:rPr lang="en-US" altLang="en-US"/>
              <a:t>Tests are based on code</a:t>
            </a:r>
          </a:p>
          <a:p>
            <a:pPr lvl="1"/>
            <a:r>
              <a:rPr lang="en-US" altLang="en-US"/>
              <a:t>Better for finding crashes, out of bounds errors, file not closed errors</a:t>
            </a:r>
          </a:p>
          <a:p>
            <a:r>
              <a:rPr lang="en-US" altLang="en-US"/>
              <a:t>Black-box - don’t look at code to write test</a:t>
            </a:r>
          </a:p>
          <a:p>
            <a:pPr lvl="1"/>
            <a:r>
              <a:rPr lang="en-US" altLang="en-US"/>
              <a:t>Tests are based on specifications</a:t>
            </a:r>
          </a:p>
          <a:p>
            <a:pPr lvl="1"/>
            <a:r>
              <a:rPr lang="en-US" altLang="en-US"/>
              <a:t>Better at telling if program meets spec</a:t>
            </a:r>
          </a:p>
          <a:p>
            <a:pPr lvl="1"/>
            <a:r>
              <a:rPr lang="en-US" altLang="en-US"/>
              <a:t>Better at finding errors of omission</a:t>
            </a:r>
          </a:p>
        </p:txBody>
      </p:sp>
    </p:spTree>
    <p:extLst>
      <p:ext uri="{BB962C8B-B14F-4D97-AF65-F5344CB8AC3E}">
        <p14:creationId xmlns:p14="http://schemas.microsoft.com/office/powerpoint/2010/main" val="3055197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en-US" dirty="0" smtClean="0"/>
              <a:t>When to test</a:t>
            </a:r>
            <a:endParaRPr lang="en-US" altLang="en-US" dirty="0"/>
          </a:p>
        </p:txBody>
      </p:sp>
      <p:sp>
        <p:nvSpPr>
          <p:cNvPr id="194563" name="Rectangle 3"/>
          <p:cNvSpPr>
            <a:spLocks noGrp="1" noChangeArrowheads="1"/>
          </p:cNvSpPr>
          <p:nvPr>
            <p:ph type="body" idx="1"/>
          </p:nvPr>
        </p:nvSpPr>
        <p:spPr>
          <a:xfrm>
            <a:off x="457200" y="1600200"/>
            <a:ext cx="8229600" cy="4953000"/>
          </a:xfrm>
        </p:spPr>
        <p:txBody>
          <a:bodyPr>
            <a:normAutofit lnSpcReduction="10000"/>
          </a:bodyPr>
          <a:lstStyle/>
          <a:p>
            <a:r>
              <a:rPr lang="en-US" altLang="en-US" dirty="0" smtClean="0"/>
              <a:t>Pressman says: “Unlike </a:t>
            </a:r>
            <a:r>
              <a:rPr lang="en-US" altLang="en-US" dirty="0"/>
              <a:t>white-box testing, which is performed early in the testing process, black-box testing tends to be applied during later stages of </a:t>
            </a:r>
            <a:r>
              <a:rPr lang="en-US" altLang="en-US" dirty="0" smtClean="0"/>
              <a:t>testing”</a:t>
            </a:r>
          </a:p>
          <a:p>
            <a:r>
              <a:rPr lang="en-US" altLang="en-US" dirty="0"/>
              <a:t>For </a:t>
            </a:r>
            <a:r>
              <a:rPr lang="en-US" altLang="en-US" dirty="0" smtClean="0"/>
              <a:t>XP, Johnson says:</a:t>
            </a:r>
            <a:endParaRPr lang="en-US" altLang="en-US" dirty="0"/>
          </a:p>
          <a:p>
            <a:pPr lvl="1"/>
            <a:r>
              <a:rPr lang="en-US" altLang="en-US" dirty="0"/>
              <a:t>Base tests on user stories - can be early</a:t>
            </a:r>
          </a:p>
          <a:p>
            <a:pPr lvl="1"/>
            <a:r>
              <a:rPr lang="en-US" altLang="en-US" dirty="0"/>
              <a:t>Write black-box tests for each component</a:t>
            </a:r>
          </a:p>
          <a:p>
            <a:pPr lvl="1"/>
            <a:r>
              <a:rPr lang="en-US" altLang="en-US" dirty="0"/>
              <a:t>Apply white-box techniques to measure coverage of tests</a:t>
            </a:r>
          </a:p>
          <a:p>
            <a:pPr lvl="1"/>
            <a:r>
              <a:rPr lang="en-US" altLang="en-US" dirty="0"/>
              <a:t>Add more tests to improve </a:t>
            </a:r>
            <a:r>
              <a:rPr lang="en-US" altLang="en-US" dirty="0" smtClean="0"/>
              <a:t>coverage</a:t>
            </a:r>
            <a:endParaRPr lang="en-US" altLang="en-US" dirty="0"/>
          </a:p>
        </p:txBody>
      </p:sp>
    </p:spTree>
    <p:extLst>
      <p:ext uri="{BB962C8B-B14F-4D97-AF65-F5344CB8AC3E}">
        <p14:creationId xmlns:p14="http://schemas.microsoft.com/office/powerpoint/2010/main" val="2414599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en-US"/>
              <a:t>Bottom up or top down?</a:t>
            </a:r>
          </a:p>
        </p:txBody>
      </p:sp>
      <p:sp>
        <p:nvSpPr>
          <p:cNvPr id="196611" name="Rectangle 3"/>
          <p:cNvSpPr>
            <a:spLocks noChangeArrowheads="1"/>
          </p:cNvSpPr>
          <p:nvPr/>
        </p:nvSpPr>
        <p:spPr bwMode="auto">
          <a:xfrm>
            <a:off x="1905000" y="4800600"/>
            <a:ext cx="5334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2" name="Rectangle 4"/>
          <p:cNvSpPr>
            <a:spLocks noChangeArrowheads="1"/>
          </p:cNvSpPr>
          <p:nvPr/>
        </p:nvSpPr>
        <p:spPr bwMode="auto">
          <a:xfrm>
            <a:off x="2133600" y="5334000"/>
            <a:ext cx="4572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3" name="Rectangle 5"/>
          <p:cNvSpPr>
            <a:spLocks noChangeArrowheads="1"/>
          </p:cNvSpPr>
          <p:nvPr/>
        </p:nvSpPr>
        <p:spPr bwMode="auto">
          <a:xfrm>
            <a:off x="2743200" y="4953000"/>
            <a:ext cx="3048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4" name="Rectangle 6"/>
          <p:cNvSpPr>
            <a:spLocks noChangeArrowheads="1"/>
          </p:cNvSpPr>
          <p:nvPr/>
        </p:nvSpPr>
        <p:spPr bwMode="auto">
          <a:xfrm>
            <a:off x="1905000" y="3505200"/>
            <a:ext cx="3810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5" name="Rectangle 7"/>
          <p:cNvSpPr>
            <a:spLocks noChangeArrowheads="1"/>
          </p:cNvSpPr>
          <p:nvPr/>
        </p:nvSpPr>
        <p:spPr bwMode="auto">
          <a:xfrm>
            <a:off x="2514600" y="3733800"/>
            <a:ext cx="2286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6" name="Rectangle 8"/>
          <p:cNvSpPr>
            <a:spLocks noChangeArrowheads="1"/>
          </p:cNvSpPr>
          <p:nvPr/>
        </p:nvSpPr>
        <p:spPr bwMode="auto">
          <a:xfrm>
            <a:off x="2286000" y="3200400"/>
            <a:ext cx="5334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7" name="Rectangle 9"/>
          <p:cNvSpPr>
            <a:spLocks noChangeArrowheads="1"/>
          </p:cNvSpPr>
          <p:nvPr/>
        </p:nvSpPr>
        <p:spPr bwMode="auto">
          <a:xfrm>
            <a:off x="2971800" y="3581400"/>
            <a:ext cx="2286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8" name="Rectangle 10"/>
          <p:cNvSpPr>
            <a:spLocks noChangeArrowheads="1"/>
          </p:cNvSpPr>
          <p:nvPr/>
        </p:nvSpPr>
        <p:spPr bwMode="auto">
          <a:xfrm>
            <a:off x="3733800" y="4114800"/>
            <a:ext cx="152400" cy="76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9" name="Rectangle 11"/>
          <p:cNvSpPr>
            <a:spLocks noChangeArrowheads="1"/>
          </p:cNvSpPr>
          <p:nvPr/>
        </p:nvSpPr>
        <p:spPr bwMode="auto">
          <a:xfrm>
            <a:off x="3810000" y="4343400"/>
            <a:ext cx="4572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0" name="Rectangle 12"/>
          <p:cNvSpPr>
            <a:spLocks noChangeArrowheads="1"/>
          </p:cNvSpPr>
          <p:nvPr/>
        </p:nvSpPr>
        <p:spPr bwMode="auto">
          <a:xfrm>
            <a:off x="4114800" y="2514600"/>
            <a:ext cx="3048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1" name="Rectangle 13"/>
          <p:cNvSpPr>
            <a:spLocks noChangeArrowheads="1"/>
          </p:cNvSpPr>
          <p:nvPr/>
        </p:nvSpPr>
        <p:spPr bwMode="auto">
          <a:xfrm>
            <a:off x="4343400" y="2971800"/>
            <a:ext cx="3048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2" name="Rectangle 14"/>
          <p:cNvSpPr>
            <a:spLocks noChangeArrowheads="1"/>
          </p:cNvSpPr>
          <p:nvPr/>
        </p:nvSpPr>
        <p:spPr bwMode="auto">
          <a:xfrm>
            <a:off x="4724400" y="2438400"/>
            <a:ext cx="1524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3" name="Rectangle 15"/>
          <p:cNvSpPr>
            <a:spLocks noChangeArrowheads="1"/>
          </p:cNvSpPr>
          <p:nvPr/>
        </p:nvSpPr>
        <p:spPr bwMode="auto">
          <a:xfrm>
            <a:off x="4800600" y="2895600"/>
            <a:ext cx="2286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4" name="Rectangle 16"/>
          <p:cNvSpPr>
            <a:spLocks noChangeArrowheads="1"/>
          </p:cNvSpPr>
          <p:nvPr/>
        </p:nvSpPr>
        <p:spPr bwMode="auto">
          <a:xfrm>
            <a:off x="4724400" y="5105400"/>
            <a:ext cx="14478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5" name="Rectangle 17"/>
          <p:cNvSpPr>
            <a:spLocks noChangeArrowheads="1"/>
          </p:cNvSpPr>
          <p:nvPr/>
        </p:nvSpPr>
        <p:spPr bwMode="auto">
          <a:xfrm>
            <a:off x="5029200" y="3962400"/>
            <a:ext cx="2286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6" name="Rectangle 18"/>
          <p:cNvSpPr>
            <a:spLocks noChangeArrowheads="1"/>
          </p:cNvSpPr>
          <p:nvPr/>
        </p:nvSpPr>
        <p:spPr bwMode="auto">
          <a:xfrm>
            <a:off x="5181600" y="3733800"/>
            <a:ext cx="1524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7" name="Rectangle 19"/>
          <p:cNvSpPr>
            <a:spLocks noChangeArrowheads="1"/>
          </p:cNvSpPr>
          <p:nvPr/>
        </p:nvSpPr>
        <p:spPr bwMode="auto">
          <a:xfrm>
            <a:off x="5486400" y="3810000"/>
            <a:ext cx="1524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8" name="Rectangle 20"/>
          <p:cNvSpPr>
            <a:spLocks noChangeArrowheads="1"/>
          </p:cNvSpPr>
          <p:nvPr/>
        </p:nvSpPr>
        <p:spPr bwMode="auto">
          <a:xfrm>
            <a:off x="5029200" y="4495800"/>
            <a:ext cx="3048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9" name="Rectangle 21"/>
          <p:cNvSpPr>
            <a:spLocks noChangeArrowheads="1"/>
          </p:cNvSpPr>
          <p:nvPr/>
        </p:nvSpPr>
        <p:spPr bwMode="auto">
          <a:xfrm>
            <a:off x="4495800" y="3505200"/>
            <a:ext cx="2057400" cy="2514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0" name="Rectangle 22"/>
          <p:cNvSpPr>
            <a:spLocks noChangeArrowheads="1"/>
          </p:cNvSpPr>
          <p:nvPr/>
        </p:nvSpPr>
        <p:spPr bwMode="auto">
          <a:xfrm>
            <a:off x="3962400" y="2057400"/>
            <a:ext cx="1295400" cy="1219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1" name="Rectangle 23"/>
          <p:cNvSpPr>
            <a:spLocks noChangeArrowheads="1"/>
          </p:cNvSpPr>
          <p:nvPr/>
        </p:nvSpPr>
        <p:spPr bwMode="auto">
          <a:xfrm>
            <a:off x="4419600" y="2209800"/>
            <a:ext cx="1524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2" name="Rectangle 24"/>
          <p:cNvSpPr>
            <a:spLocks noChangeArrowheads="1"/>
          </p:cNvSpPr>
          <p:nvPr/>
        </p:nvSpPr>
        <p:spPr bwMode="auto">
          <a:xfrm>
            <a:off x="4800600" y="2286000"/>
            <a:ext cx="152400" cy="76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3" name="Rectangle 25"/>
          <p:cNvSpPr>
            <a:spLocks noChangeArrowheads="1"/>
          </p:cNvSpPr>
          <p:nvPr/>
        </p:nvSpPr>
        <p:spPr bwMode="auto">
          <a:xfrm>
            <a:off x="5791200" y="3810000"/>
            <a:ext cx="1524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4" name="Rectangle 26"/>
          <p:cNvSpPr>
            <a:spLocks noChangeArrowheads="1"/>
          </p:cNvSpPr>
          <p:nvPr/>
        </p:nvSpPr>
        <p:spPr bwMode="auto">
          <a:xfrm>
            <a:off x="5791200" y="4114800"/>
            <a:ext cx="15240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5" name="Rectangle 27"/>
          <p:cNvSpPr>
            <a:spLocks noChangeArrowheads="1"/>
          </p:cNvSpPr>
          <p:nvPr/>
        </p:nvSpPr>
        <p:spPr bwMode="auto">
          <a:xfrm>
            <a:off x="4876800" y="3657600"/>
            <a:ext cx="1219200" cy="6858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6" name="Rectangle 28"/>
          <p:cNvSpPr>
            <a:spLocks noChangeArrowheads="1"/>
          </p:cNvSpPr>
          <p:nvPr/>
        </p:nvSpPr>
        <p:spPr bwMode="auto">
          <a:xfrm>
            <a:off x="1676400" y="2971800"/>
            <a:ext cx="1752600" cy="1219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7" name="Rectangle 29"/>
          <p:cNvSpPr>
            <a:spLocks noChangeArrowheads="1"/>
          </p:cNvSpPr>
          <p:nvPr/>
        </p:nvSpPr>
        <p:spPr bwMode="auto">
          <a:xfrm>
            <a:off x="1752600" y="4648200"/>
            <a:ext cx="1600200" cy="1143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8" name="Rectangle 30"/>
          <p:cNvSpPr>
            <a:spLocks noChangeArrowheads="1"/>
          </p:cNvSpPr>
          <p:nvPr/>
        </p:nvSpPr>
        <p:spPr bwMode="auto">
          <a:xfrm>
            <a:off x="1219200" y="1905000"/>
            <a:ext cx="5867400"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10586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en-US"/>
              <a:t>Typical policies</a:t>
            </a:r>
          </a:p>
        </p:txBody>
      </p:sp>
      <p:sp>
        <p:nvSpPr>
          <p:cNvPr id="199683" name="Rectangle 3"/>
          <p:cNvSpPr>
            <a:spLocks noGrp="1" noChangeArrowheads="1"/>
          </p:cNvSpPr>
          <p:nvPr>
            <p:ph idx="1"/>
          </p:nvPr>
        </p:nvSpPr>
        <p:spPr/>
        <p:txBody>
          <a:bodyPr/>
          <a:lstStyle/>
          <a:p>
            <a:r>
              <a:rPr lang="en-US" altLang="en-US" dirty="0"/>
              <a:t>Developers write unit tests bottom-up</a:t>
            </a:r>
          </a:p>
          <a:p>
            <a:r>
              <a:rPr lang="en-US" altLang="en-US" dirty="0"/>
              <a:t>QA writes functional and system tests top down</a:t>
            </a:r>
          </a:p>
          <a:p>
            <a:r>
              <a:rPr lang="en-US" altLang="en-US" dirty="0"/>
              <a:t>All bugs discovered by QA or customers are recorded</a:t>
            </a:r>
          </a:p>
          <a:p>
            <a:r>
              <a:rPr lang="en-US" altLang="en-US" dirty="0"/>
              <a:t>Developers write unit tests to corroborate bugs</a:t>
            </a:r>
          </a:p>
        </p:txBody>
      </p:sp>
    </p:spTree>
    <p:extLst>
      <p:ext uri="{BB962C8B-B14F-4D97-AF65-F5344CB8AC3E}">
        <p14:creationId xmlns:p14="http://schemas.microsoft.com/office/powerpoint/2010/main" val="3667902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Types of Testing</a:t>
            </a:r>
          </a:p>
        </p:txBody>
      </p:sp>
      <p:sp>
        <p:nvSpPr>
          <p:cNvPr id="430083" name="Rectangle 3"/>
          <p:cNvSpPr>
            <a:spLocks noGrp="1" noChangeArrowheads="1"/>
          </p:cNvSpPr>
          <p:nvPr>
            <p:ph type="body" idx="1"/>
          </p:nvPr>
        </p:nvSpPr>
        <p:spPr>
          <a:xfrm>
            <a:off x="457200" y="1499230"/>
            <a:ext cx="8229600" cy="5181600"/>
          </a:xfrm>
        </p:spPr>
        <p:txBody>
          <a:bodyPr>
            <a:normAutofit fontScale="92500"/>
          </a:bodyPr>
          <a:lstStyle/>
          <a:p>
            <a:pPr>
              <a:buSzTx/>
              <a:buFont typeface="Wingdings" panose="05000000000000000000" pitchFamily="2" charset="2"/>
              <a:buChar char="Ø"/>
            </a:pPr>
            <a:r>
              <a:rPr lang="en-US" altLang="en-US" dirty="0"/>
              <a:t>Unit</a:t>
            </a:r>
            <a:r>
              <a:rPr lang="en-US" altLang="en-US" dirty="0" smtClean="0"/>
              <a:t> Testing (white)</a:t>
            </a:r>
          </a:p>
          <a:p>
            <a:pPr lvl="1"/>
            <a:r>
              <a:rPr lang="en-US" altLang="en-US" sz="2200" dirty="0"/>
              <a:t>T</a:t>
            </a:r>
            <a:r>
              <a:rPr lang="en-US" altLang="en-US" sz="2200" dirty="0" smtClean="0"/>
              <a:t>esting </a:t>
            </a:r>
            <a:r>
              <a:rPr lang="en-US" altLang="en-US" sz="2200" dirty="0" smtClean="0"/>
              <a:t>of </a:t>
            </a:r>
            <a:r>
              <a:rPr lang="en-US" altLang="en-US" sz="2200" dirty="0" smtClean="0"/>
              <a:t>individual hardware or software </a:t>
            </a:r>
            <a:r>
              <a:rPr lang="en-US" altLang="en-US" sz="2200" dirty="0" smtClean="0"/>
              <a:t>units or groups of related units</a:t>
            </a:r>
          </a:p>
          <a:p>
            <a:pPr lvl="1"/>
            <a:r>
              <a:rPr lang="en-US" altLang="en-US" sz="2200" dirty="0" smtClean="0"/>
              <a:t>Done by </a:t>
            </a:r>
            <a:r>
              <a:rPr lang="en-US" altLang="en-US" sz="2200" dirty="0" smtClean="0">
                <a:solidFill>
                  <a:schemeClr val="tx2"/>
                </a:solidFill>
              </a:rPr>
              <a:t>programmers</a:t>
            </a:r>
            <a:endParaRPr lang="en-US" altLang="en-US" sz="2200" dirty="0" smtClean="0"/>
          </a:p>
          <a:p>
            <a:pPr lvl="1"/>
            <a:r>
              <a:rPr lang="en-US" altLang="en-US" sz="2200" dirty="0" smtClean="0"/>
              <a:t>Generally all white box</a:t>
            </a:r>
          </a:p>
          <a:p>
            <a:pPr lvl="1"/>
            <a:r>
              <a:rPr lang="en-US" altLang="en-US" sz="2200" dirty="0" smtClean="0">
                <a:solidFill>
                  <a:schemeClr val="tx2"/>
                </a:solidFill>
              </a:rPr>
              <a:t>Automation desirable for repeatability</a:t>
            </a:r>
            <a:endParaRPr lang="en-US" altLang="en-US" dirty="0" smtClean="0"/>
          </a:p>
          <a:p>
            <a:pPr>
              <a:buSzTx/>
              <a:buFont typeface="Wingdings" panose="05000000000000000000" pitchFamily="2" charset="2"/>
              <a:buChar char="Ø"/>
            </a:pPr>
            <a:r>
              <a:rPr lang="en-US" altLang="en-US" dirty="0"/>
              <a:t>Integration Testing (black and white)</a:t>
            </a:r>
          </a:p>
          <a:p>
            <a:pPr lvl="1"/>
            <a:r>
              <a:rPr lang="en-US" altLang="en-US" sz="2200" dirty="0"/>
              <a:t>T</a:t>
            </a:r>
            <a:r>
              <a:rPr lang="en-US" altLang="en-US" sz="2200" dirty="0" smtClean="0"/>
              <a:t>esting </a:t>
            </a:r>
            <a:r>
              <a:rPr lang="en-US" altLang="en-US" sz="2200" dirty="0" smtClean="0"/>
              <a:t>in which </a:t>
            </a:r>
            <a:r>
              <a:rPr lang="en-US" altLang="en-US" sz="2200" dirty="0" smtClean="0"/>
              <a:t>software or/and hardware components are </a:t>
            </a:r>
            <a:r>
              <a:rPr lang="en-US" altLang="en-US" sz="2200" dirty="0" smtClean="0"/>
              <a:t>combined and tested to evaluate the interaction between them</a:t>
            </a:r>
          </a:p>
          <a:p>
            <a:pPr lvl="1"/>
            <a:r>
              <a:rPr lang="en-US" altLang="en-US" sz="2200" dirty="0" smtClean="0"/>
              <a:t>Done by </a:t>
            </a:r>
            <a:r>
              <a:rPr lang="en-US" altLang="en-US" sz="2200" dirty="0" smtClean="0">
                <a:solidFill>
                  <a:schemeClr val="tx2"/>
                </a:solidFill>
              </a:rPr>
              <a:t>programmer</a:t>
            </a:r>
            <a:r>
              <a:rPr lang="en-US" altLang="en-US" sz="2200" dirty="0" smtClean="0"/>
              <a:t> as they integrate their code into code base</a:t>
            </a:r>
          </a:p>
          <a:p>
            <a:pPr lvl="1"/>
            <a:r>
              <a:rPr lang="en-US" altLang="en-US" sz="2200" dirty="0" smtClean="0"/>
              <a:t>Generally white box, maybe some black box</a:t>
            </a:r>
          </a:p>
          <a:p>
            <a:pPr lvl="1"/>
            <a:r>
              <a:rPr lang="en-US" altLang="en-US" sz="2200" dirty="0" smtClean="0">
                <a:solidFill>
                  <a:schemeClr val="tx2"/>
                </a:solidFill>
              </a:rPr>
              <a:t>Automation desirable for repeatability</a:t>
            </a:r>
          </a:p>
        </p:txBody>
      </p:sp>
      <p:sp>
        <p:nvSpPr>
          <p:cNvPr id="10244"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dirty="0"/>
              <a:t>©L. Williams</a:t>
            </a:r>
          </a:p>
        </p:txBody>
      </p:sp>
    </p:spTree>
    <p:extLst>
      <p:ext uri="{BB962C8B-B14F-4D97-AF65-F5344CB8AC3E}">
        <p14:creationId xmlns:p14="http://schemas.microsoft.com/office/powerpoint/2010/main" val="5643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0" dur="500"/>
                                        <p:tgtEl>
                                          <p:spTgt spid="43008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3" dur="500"/>
                                        <p:tgtEl>
                                          <p:spTgt spid="43008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16" dur="500"/>
                                        <p:tgtEl>
                                          <p:spTgt spid="43008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19" dur="500"/>
                                        <p:tgtEl>
                                          <p:spTgt spid="43008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430083">
                                            <p:txEl>
                                              <p:pRg st="5" end="5"/>
                                            </p:txEl>
                                          </p:spTgt>
                                        </p:tgtEl>
                                        <p:attrNameLst>
                                          <p:attrName>style.visibility</p:attrName>
                                        </p:attrNameLst>
                                      </p:cBhvr>
                                      <p:to>
                                        <p:strVal val="visible"/>
                                      </p:to>
                                    </p:set>
                                    <p:animEffect transition="in" filter="randombar(horizontal)">
                                      <p:cBhvr>
                                        <p:cTn id="24" dur="500"/>
                                        <p:tgtEl>
                                          <p:spTgt spid="430083">
                                            <p:txEl>
                                              <p:pRg st="5" end="5"/>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430083">
                                            <p:txEl>
                                              <p:pRg st="6" end="6"/>
                                            </p:txEl>
                                          </p:spTgt>
                                        </p:tgtEl>
                                        <p:attrNameLst>
                                          <p:attrName>style.visibility</p:attrName>
                                        </p:attrNameLst>
                                      </p:cBhvr>
                                      <p:to>
                                        <p:strVal val="visible"/>
                                      </p:to>
                                    </p:set>
                                    <p:animEffect transition="in" filter="randombar(horizontal)">
                                      <p:cBhvr>
                                        <p:cTn id="27" dur="500"/>
                                        <p:tgtEl>
                                          <p:spTgt spid="430083">
                                            <p:txEl>
                                              <p:pRg st="6" end="6"/>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30083">
                                            <p:txEl>
                                              <p:pRg st="7" end="7"/>
                                            </p:txEl>
                                          </p:spTgt>
                                        </p:tgtEl>
                                        <p:attrNameLst>
                                          <p:attrName>style.visibility</p:attrName>
                                        </p:attrNameLst>
                                      </p:cBhvr>
                                      <p:to>
                                        <p:strVal val="visible"/>
                                      </p:to>
                                    </p:set>
                                    <p:animEffect transition="in" filter="randombar(horizontal)">
                                      <p:cBhvr>
                                        <p:cTn id="30" dur="500"/>
                                        <p:tgtEl>
                                          <p:spTgt spid="430083">
                                            <p:txEl>
                                              <p:pRg st="7" end="7"/>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30083">
                                            <p:txEl>
                                              <p:pRg st="8" end="8"/>
                                            </p:txEl>
                                          </p:spTgt>
                                        </p:tgtEl>
                                        <p:attrNameLst>
                                          <p:attrName>style.visibility</p:attrName>
                                        </p:attrNameLst>
                                      </p:cBhvr>
                                      <p:to>
                                        <p:strVal val="visible"/>
                                      </p:to>
                                    </p:set>
                                    <p:animEffect transition="in" filter="randombar(horizontal)">
                                      <p:cBhvr>
                                        <p:cTn id="33" dur="500"/>
                                        <p:tgtEl>
                                          <p:spTgt spid="430083">
                                            <p:txEl>
                                              <p:pRg st="8" end="8"/>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30083">
                                            <p:txEl>
                                              <p:pRg st="9" end="9"/>
                                            </p:txEl>
                                          </p:spTgt>
                                        </p:tgtEl>
                                        <p:attrNameLst>
                                          <p:attrName>style.visibility</p:attrName>
                                        </p:attrNameLst>
                                      </p:cBhvr>
                                      <p:to>
                                        <p:strVal val="visible"/>
                                      </p:to>
                                    </p:set>
                                    <p:animEffect transition="in" filter="randombar(horizontal)">
                                      <p:cBhvr>
                                        <p:cTn id="36" dur="500"/>
                                        <p:tgtEl>
                                          <p:spTgt spid="4300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39882" y="152400"/>
            <a:ext cx="8229600" cy="1143000"/>
          </a:xfrm>
        </p:spPr>
        <p:txBody>
          <a:bodyPr/>
          <a:lstStyle/>
          <a:p>
            <a:r>
              <a:rPr lang="en-US" altLang="en-US" dirty="0" smtClean="0"/>
              <a:t>Types of Testing </a:t>
            </a:r>
            <a:r>
              <a:rPr lang="en-US" altLang="en-US" dirty="0" smtClean="0"/>
              <a:t>– II </a:t>
            </a:r>
            <a:endParaRPr lang="en-US" altLang="en-US" dirty="0" smtClean="0"/>
          </a:p>
        </p:txBody>
      </p:sp>
      <p:sp>
        <p:nvSpPr>
          <p:cNvPr id="430083" name="Rectangle 3"/>
          <p:cNvSpPr>
            <a:spLocks noGrp="1" noChangeArrowheads="1"/>
          </p:cNvSpPr>
          <p:nvPr>
            <p:ph type="body" idx="1"/>
          </p:nvPr>
        </p:nvSpPr>
        <p:spPr>
          <a:xfrm>
            <a:off x="439882" y="1417638"/>
            <a:ext cx="8229600" cy="5181600"/>
          </a:xfrm>
        </p:spPr>
        <p:txBody>
          <a:bodyPr/>
          <a:lstStyle/>
          <a:p>
            <a:pPr>
              <a:buSzTx/>
              <a:buFont typeface="Wingdings" panose="05000000000000000000" pitchFamily="2" charset="2"/>
              <a:buChar char="Ø"/>
            </a:pPr>
            <a:r>
              <a:rPr lang="en-US" altLang="en-US" sz="2000" dirty="0" smtClean="0"/>
              <a:t>Functional/System Testing (black)</a:t>
            </a:r>
          </a:p>
          <a:p>
            <a:pPr lvl="1"/>
            <a:r>
              <a:rPr lang="en-US" altLang="en-US" sz="2000" dirty="0" smtClean="0"/>
              <a:t>testing conducted on a complete, integrated system to evaluate the system compliance with its specified requirements</a:t>
            </a:r>
          </a:p>
          <a:p>
            <a:pPr lvl="1"/>
            <a:r>
              <a:rPr lang="en-US" altLang="en-US" sz="2000" dirty="0" smtClean="0"/>
              <a:t>stress testing, performance testing, usability testing</a:t>
            </a:r>
          </a:p>
          <a:p>
            <a:pPr lvl="1"/>
            <a:r>
              <a:rPr lang="en-US" altLang="en-US" sz="2000" dirty="0" smtClean="0"/>
              <a:t>it is recommended that this be done by </a:t>
            </a:r>
            <a:r>
              <a:rPr lang="en-US" altLang="en-US" sz="2000" dirty="0" smtClean="0">
                <a:solidFill>
                  <a:schemeClr val="tx2"/>
                </a:solidFill>
              </a:rPr>
              <a:t>external test group</a:t>
            </a:r>
          </a:p>
          <a:p>
            <a:pPr lvl="1"/>
            <a:r>
              <a:rPr lang="en-US" altLang="en-US" sz="2000" dirty="0" smtClean="0"/>
              <a:t>mostly black box so that testing is not ‘corrupted’ by too much knowledge</a:t>
            </a:r>
          </a:p>
          <a:p>
            <a:pPr lvl="1"/>
            <a:r>
              <a:rPr lang="en-US" altLang="en-US" sz="2000" dirty="0" smtClean="0">
                <a:solidFill>
                  <a:schemeClr val="tx2"/>
                </a:solidFill>
              </a:rPr>
              <a:t>test automation desirable</a:t>
            </a:r>
          </a:p>
          <a:p>
            <a:pPr>
              <a:buSzTx/>
              <a:buFont typeface="Wingdings" panose="05000000000000000000" pitchFamily="2" charset="2"/>
              <a:buChar char="Ø"/>
            </a:pPr>
            <a:r>
              <a:rPr lang="en-US" altLang="en-US" sz="2000" dirty="0"/>
              <a:t>Acceptance Testing (black)</a:t>
            </a:r>
          </a:p>
          <a:p>
            <a:pPr lvl="1"/>
            <a:r>
              <a:rPr lang="en-US" altLang="en-US" sz="2000" dirty="0" smtClean="0"/>
              <a:t>formal testing conducted to determine whether or not a system satisfies its acceptance criteria (the criteria the system must satisfy to be accepted by a customer) and to enable the customer to determine whether or not to accept the system</a:t>
            </a:r>
          </a:p>
          <a:p>
            <a:pPr lvl="1"/>
            <a:r>
              <a:rPr lang="en-US" altLang="en-US" sz="2000" dirty="0" smtClean="0"/>
              <a:t>Generally done by </a:t>
            </a:r>
            <a:r>
              <a:rPr lang="en-US" altLang="en-US" sz="2000" dirty="0" smtClean="0">
                <a:solidFill>
                  <a:schemeClr val="tx2"/>
                </a:solidFill>
              </a:rPr>
              <a:t>customer/customer representative </a:t>
            </a:r>
            <a:r>
              <a:rPr lang="en-US" altLang="en-US" sz="2000" dirty="0" smtClean="0"/>
              <a:t>in their environment through the GUI . . . Definitely </a:t>
            </a:r>
            <a:r>
              <a:rPr lang="en-US" altLang="en-US" sz="2000" u="sng" dirty="0" smtClean="0">
                <a:solidFill>
                  <a:schemeClr val="tx2"/>
                </a:solidFill>
              </a:rPr>
              <a:t>black box</a:t>
            </a:r>
          </a:p>
          <a:p>
            <a:pPr lvl="1"/>
            <a:endParaRPr lang="en-US" altLang="en-US" sz="2000" dirty="0" smtClean="0"/>
          </a:p>
        </p:txBody>
      </p:sp>
      <p:sp>
        <p:nvSpPr>
          <p:cNvPr id="11268"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dirty="0"/>
              <a:t>©L. Williams</a:t>
            </a:r>
          </a:p>
        </p:txBody>
      </p:sp>
    </p:spTree>
    <p:extLst>
      <p:ext uri="{BB962C8B-B14F-4D97-AF65-F5344CB8AC3E}">
        <p14:creationId xmlns:p14="http://schemas.microsoft.com/office/powerpoint/2010/main" val="874033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0" dur="500"/>
                                        <p:tgtEl>
                                          <p:spTgt spid="43008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3" dur="500"/>
                                        <p:tgtEl>
                                          <p:spTgt spid="43008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16" dur="500"/>
                                        <p:tgtEl>
                                          <p:spTgt spid="43008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19" dur="500"/>
                                        <p:tgtEl>
                                          <p:spTgt spid="430083">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30083">
                                            <p:txEl>
                                              <p:pRg st="5" end="5"/>
                                            </p:txEl>
                                          </p:spTgt>
                                        </p:tgtEl>
                                        <p:attrNameLst>
                                          <p:attrName>style.visibility</p:attrName>
                                        </p:attrNameLst>
                                      </p:cBhvr>
                                      <p:to>
                                        <p:strVal val="visible"/>
                                      </p:to>
                                    </p:set>
                                    <p:animEffect transition="in" filter="randombar(horizontal)">
                                      <p:cBhvr>
                                        <p:cTn id="22" dur="500"/>
                                        <p:tgtEl>
                                          <p:spTgt spid="43008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30083">
                                            <p:txEl>
                                              <p:pRg st="6" end="6"/>
                                            </p:txEl>
                                          </p:spTgt>
                                        </p:tgtEl>
                                        <p:attrNameLst>
                                          <p:attrName>style.visibility</p:attrName>
                                        </p:attrNameLst>
                                      </p:cBhvr>
                                      <p:to>
                                        <p:strVal val="visible"/>
                                      </p:to>
                                    </p:set>
                                    <p:animEffect transition="in" filter="randombar(horizontal)">
                                      <p:cBhvr>
                                        <p:cTn id="27" dur="500"/>
                                        <p:tgtEl>
                                          <p:spTgt spid="430083">
                                            <p:txEl>
                                              <p:pRg st="6" end="6"/>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30083">
                                            <p:txEl>
                                              <p:pRg st="7" end="7"/>
                                            </p:txEl>
                                          </p:spTgt>
                                        </p:tgtEl>
                                        <p:attrNameLst>
                                          <p:attrName>style.visibility</p:attrName>
                                        </p:attrNameLst>
                                      </p:cBhvr>
                                      <p:to>
                                        <p:strVal val="visible"/>
                                      </p:to>
                                    </p:set>
                                    <p:animEffect transition="in" filter="randombar(horizontal)">
                                      <p:cBhvr>
                                        <p:cTn id="30" dur="500"/>
                                        <p:tgtEl>
                                          <p:spTgt spid="430083">
                                            <p:txEl>
                                              <p:pRg st="7" end="7"/>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30083">
                                            <p:txEl>
                                              <p:pRg st="8" end="8"/>
                                            </p:txEl>
                                          </p:spTgt>
                                        </p:tgtEl>
                                        <p:attrNameLst>
                                          <p:attrName>style.visibility</p:attrName>
                                        </p:attrNameLst>
                                      </p:cBhvr>
                                      <p:to>
                                        <p:strVal val="visible"/>
                                      </p:to>
                                    </p:set>
                                    <p:animEffect transition="in" filter="randombar(horizontal)">
                                      <p:cBhvr>
                                        <p:cTn id="33" dur="500"/>
                                        <p:tgtEl>
                                          <p:spTgt spid="4300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smtClean="0"/>
              <a:t>Types of Testing </a:t>
            </a:r>
            <a:r>
              <a:rPr lang="en-US" altLang="en-US" dirty="0" smtClean="0"/>
              <a:t>– III </a:t>
            </a:r>
            <a:endParaRPr lang="en-US" altLang="en-US" dirty="0" smtClean="0"/>
          </a:p>
        </p:txBody>
      </p:sp>
      <p:sp>
        <p:nvSpPr>
          <p:cNvPr id="430083" name="Rectangle 3"/>
          <p:cNvSpPr>
            <a:spLocks noGrp="1" noChangeArrowheads="1"/>
          </p:cNvSpPr>
          <p:nvPr>
            <p:ph type="body" idx="1"/>
          </p:nvPr>
        </p:nvSpPr>
        <p:spPr>
          <a:xfrm>
            <a:off x="457200" y="1662545"/>
            <a:ext cx="8229600" cy="5181600"/>
          </a:xfrm>
        </p:spPr>
        <p:txBody>
          <a:bodyPr/>
          <a:lstStyle/>
          <a:p>
            <a:pPr>
              <a:buSzTx/>
              <a:buFont typeface="Wingdings" panose="05000000000000000000" pitchFamily="2" charset="2"/>
              <a:buChar char="Ø"/>
            </a:pPr>
            <a:r>
              <a:rPr lang="en-US" altLang="en-US" sz="2000" dirty="0" smtClean="0"/>
              <a:t>Regression Testing (black and white)</a:t>
            </a:r>
          </a:p>
          <a:p>
            <a:pPr lvl="1"/>
            <a:r>
              <a:rPr lang="en-US" altLang="en-US" sz="2000" dirty="0" smtClean="0"/>
              <a:t>Regression testing is selective retesting of a system or component to verify that modifications have not caused unintended effects and that the system or component still complies with its specified requirements</a:t>
            </a:r>
          </a:p>
          <a:p>
            <a:pPr lvl="1"/>
            <a:r>
              <a:rPr lang="en-US" altLang="en-US" sz="2000" dirty="0" smtClean="0"/>
              <a:t>Smoke test group of test cases that establish that the system is stable and all major functionality is present and works under “normal” conditions</a:t>
            </a:r>
          </a:p>
          <a:p>
            <a:pPr>
              <a:buSzTx/>
              <a:buFont typeface="Wingdings" panose="05000000000000000000" pitchFamily="2" charset="2"/>
              <a:buChar char="Ø"/>
            </a:pPr>
            <a:r>
              <a:rPr lang="en-US" altLang="en-US" sz="2000" dirty="0"/>
              <a:t>Beta Testing (black)</a:t>
            </a:r>
          </a:p>
          <a:p>
            <a:pPr lvl="1"/>
            <a:r>
              <a:rPr lang="en-US" altLang="en-US" sz="2000" dirty="0" smtClean="0"/>
              <a:t>(1~many) potential users or beta testers install software and use it as they wish and report any revealed errors to the development organization. </a:t>
            </a:r>
          </a:p>
          <a:p>
            <a:pPr lvl="1"/>
            <a:endParaRPr lang="en-US" altLang="en-US" sz="2000" dirty="0" smtClean="0"/>
          </a:p>
        </p:txBody>
      </p:sp>
      <p:sp>
        <p:nvSpPr>
          <p:cNvPr id="12292"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dirty="0"/>
              <a:t>©L. Williams</a:t>
            </a:r>
          </a:p>
        </p:txBody>
      </p:sp>
    </p:spTree>
    <p:extLst>
      <p:ext uri="{BB962C8B-B14F-4D97-AF65-F5344CB8AC3E}">
        <p14:creationId xmlns:p14="http://schemas.microsoft.com/office/powerpoint/2010/main" val="1292116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0" dur="500"/>
                                        <p:tgtEl>
                                          <p:spTgt spid="43008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3" dur="500"/>
                                        <p:tgtEl>
                                          <p:spTgt spid="43008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18" dur="500"/>
                                        <p:tgtEl>
                                          <p:spTgt spid="43008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21" dur="500"/>
                                        <p:tgtEl>
                                          <p:spTgt spid="430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en-US" dirty="0"/>
              <a:t>More </a:t>
            </a:r>
            <a:r>
              <a:rPr lang="en-US" altLang="en-US" dirty="0" smtClean="0"/>
              <a:t>kinds </a:t>
            </a:r>
            <a:r>
              <a:rPr lang="en-US" altLang="en-US" dirty="0"/>
              <a:t>of </a:t>
            </a:r>
            <a:r>
              <a:rPr lang="en-US" altLang="en-US" dirty="0" smtClean="0"/>
              <a:t>tests</a:t>
            </a:r>
            <a:endParaRPr lang="en-US" altLang="en-US" dirty="0"/>
          </a:p>
        </p:txBody>
      </p:sp>
      <p:sp>
        <p:nvSpPr>
          <p:cNvPr id="197635" name="Rectangle 3"/>
          <p:cNvSpPr>
            <a:spLocks noGrp="1" noChangeArrowheads="1"/>
          </p:cNvSpPr>
          <p:nvPr>
            <p:ph idx="1"/>
          </p:nvPr>
        </p:nvSpPr>
        <p:spPr/>
        <p:txBody>
          <a:bodyPr/>
          <a:lstStyle/>
          <a:p>
            <a:r>
              <a:rPr lang="en-US" altLang="en-US"/>
              <a:t>Fault-based testing</a:t>
            </a:r>
          </a:p>
          <a:p>
            <a:pPr lvl="1"/>
            <a:r>
              <a:rPr lang="en-US" altLang="en-US"/>
              <a:t>Look for common faults</a:t>
            </a:r>
          </a:p>
          <a:p>
            <a:r>
              <a:rPr lang="en-US" altLang="en-US"/>
              <a:t>Scenario-based testing</a:t>
            </a:r>
          </a:p>
          <a:p>
            <a:pPr lvl="1"/>
            <a:r>
              <a:rPr lang="en-US" altLang="en-US"/>
              <a:t>Write tests based on user stories</a:t>
            </a:r>
          </a:p>
          <a:p>
            <a:r>
              <a:rPr lang="en-US" altLang="en-US"/>
              <a:t>Random testing</a:t>
            </a:r>
          </a:p>
          <a:p>
            <a:pPr lvl="1"/>
            <a:r>
              <a:rPr lang="en-US" altLang="en-US"/>
              <a:t>See if random input will crash the program</a:t>
            </a:r>
          </a:p>
          <a:p>
            <a:pPr lvl="1"/>
            <a:r>
              <a:rPr lang="en-US" altLang="en-US"/>
              <a:t>See if random input agrees with the oracle</a:t>
            </a:r>
          </a:p>
        </p:txBody>
      </p:sp>
    </p:spTree>
    <p:extLst>
      <p:ext uri="{BB962C8B-B14F-4D97-AF65-F5344CB8AC3E}">
        <p14:creationId xmlns:p14="http://schemas.microsoft.com/office/powerpoint/2010/main" val="540351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en-US" dirty="0" smtClean="0"/>
              <a:t>Even more </a:t>
            </a:r>
            <a:r>
              <a:rPr lang="en-US" altLang="en-US" dirty="0"/>
              <a:t>kinds of tests</a:t>
            </a:r>
          </a:p>
        </p:txBody>
      </p:sp>
      <p:sp>
        <p:nvSpPr>
          <p:cNvPr id="198659" name="Rectangle 3"/>
          <p:cNvSpPr>
            <a:spLocks noGrp="1" noChangeArrowheads="1"/>
          </p:cNvSpPr>
          <p:nvPr>
            <p:ph idx="1"/>
          </p:nvPr>
        </p:nvSpPr>
        <p:spPr/>
        <p:txBody>
          <a:bodyPr/>
          <a:lstStyle/>
          <a:p>
            <a:r>
              <a:rPr lang="en-US" altLang="en-US" dirty="0"/>
              <a:t>Performance tests - measure time of each test</a:t>
            </a:r>
          </a:p>
          <a:p>
            <a:r>
              <a:rPr lang="en-US" altLang="en-US" dirty="0"/>
              <a:t>Load tests - test system under heavy load</a:t>
            </a:r>
          </a:p>
          <a:p>
            <a:r>
              <a:rPr lang="en-US" altLang="en-US" dirty="0"/>
              <a:t>Usability tests - see how well people can use the software</a:t>
            </a:r>
          </a:p>
          <a:p>
            <a:r>
              <a:rPr lang="en-US" altLang="en-US" dirty="0"/>
              <a:t>Configuration tests</a:t>
            </a:r>
          </a:p>
          <a:p>
            <a:r>
              <a:rPr lang="en-US" altLang="en-US" dirty="0"/>
              <a:t>Security? Portability?  Interoperability?</a:t>
            </a:r>
          </a:p>
        </p:txBody>
      </p:sp>
    </p:spTree>
    <p:extLst>
      <p:ext uri="{BB962C8B-B14F-4D97-AF65-F5344CB8AC3E}">
        <p14:creationId xmlns:p14="http://schemas.microsoft.com/office/powerpoint/2010/main" val="2859471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en-US"/>
              <a:t>When to run tests</a:t>
            </a:r>
          </a:p>
        </p:txBody>
      </p:sp>
      <p:sp>
        <p:nvSpPr>
          <p:cNvPr id="200707" name="Rectangle 3"/>
          <p:cNvSpPr>
            <a:spLocks noGrp="1" noChangeArrowheads="1"/>
          </p:cNvSpPr>
          <p:nvPr>
            <p:ph type="body" idx="1"/>
          </p:nvPr>
        </p:nvSpPr>
        <p:spPr/>
        <p:txBody>
          <a:bodyPr/>
          <a:lstStyle/>
          <a:p>
            <a:r>
              <a:rPr lang="en-US" altLang="en-US"/>
              <a:t>When you change the components of the tests</a:t>
            </a:r>
          </a:p>
          <a:p>
            <a:r>
              <a:rPr lang="en-US" altLang="en-US"/>
              <a:t>When you deliver the components</a:t>
            </a:r>
          </a:p>
          <a:p>
            <a:pPr lvl="1"/>
            <a:r>
              <a:rPr lang="en-US" altLang="en-US"/>
              <a:t>To customer</a:t>
            </a:r>
          </a:p>
          <a:p>
            <a:pPr lvl="1"/>
            <a:r>
              <a:rPr lang="en-US" altLang="en-US"/>
              <a:t>To next phase of project</a:t>
            </a:r>
          </a:p>
        </p:txBody>
      </p:sp>
    </p:spTree>
    <p:extLst>
      <p:ext uri="{BB962C8B-B14F-4D97-AF65-F5344CB8AC3E}">
        <p14:creationId xmlns:p14="http://schemas.microsoft.com/office/powerpoint/2010/main" val="338334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46364" y="0"/>
            <a:ext cx="8229600" cy="1143000"/>
          </a:xfrm>
        </p:spPr>
        <p:txBody>
          <a:bodyPr>
            <a:normAutofit fontScale="90000"/>
          </a:bodyPr>
          <a:lstStyle/>
          <a:p>
            <a:r>
              <a:rPr lang="en-US" altLang="en-US" dirty="0" smtClean="0"/>
              <a:t>Validation &amp; Verification (V&amp;V)</a:t>
            </a:r>
          </a:p>
        </p:txBody>
      </p:sp>
      <p:sp>
        <p:nvSpPr>
          <p:cNvPr id="4099" name="Rectangle 3"/>
          <p:cNvSpPr>
            <a:spLocks noGrp="1" noChangeArrowheads="1"/>
          </p:cNvSpPr>
          <p:nvPr>
            <p:ph type="body" idx="1"/>
          </p:nvPr>
        </p:nvSpPr>
        <p:spPr>
          <a:xfrm>
            <a:off x="367146" y="1295400"/>
            <a:ext cx="8208818" cy="4724400"/>
          </a:xfrm>
        </p:spPr>
        <p:txBody>
          <a:bodyPr>
            <a:noAutofit/>
          </a:bodyPr>
          <a:lstStyle/>
          <a:p>
            <a:r>
              <a:rPr lang="en-US" altLang="en-US" sz="2800" dirty="0" smtClean="0"/>
              <a:t> Validation: </a:t>
            </a:r>
            <a:r>
              <a:rPr lang="en-US" altLang="en-US" sz="2800" i="1" dirty="0" smtClean="0"/>
              <a:t>the process of evaluating a system or component </a:t>
            </a:r>
            <a:r>
              <a:rPr lang="en-US" altLang="en-US" sz="2800" i="1" dirty="0" smtClean="0">
                <a:solidFill>
                  <a:schemeClr val="tx2"/>
                </a:solidFill>
              </a:rPr>
              <a:t>during or at the end of the development process</a:t>
            </a:r>
            <a:r>
              <a:rPr lang="en-US" altLang="en-US" sz="2800" i="1" dirty="0" smtClean="0"/>
              <a:t> to determine whether it satisfies specified </a:t>
            </a:r>
            <a:r>
              <a:rPr lang="en-US" altLang="en-US" sz="2800" i="1" dirty="0" smtClean="0">
                <a:solidFill>
                  <a:schemeClr val="tx2"/>
                </a:solidFill>
              </a:rPr>
              <a:t>requirements</a:t>
            </a:r>
          </a:p>
          <a:p>
            <a:pPr lvl="1"/>
            <a:r>
              <a:rPr lang="en-US" altLang="en-US" sz="2400" dirty="0" smtClean="0"/>
              <a:t>Validation: Are we building the </a:t>
            </a:r>
            <a:r>
              <a:rPr lang="en-US" altLang="en-US" sz="2400" dirty="0" smtClean="0">
                <a:solidFill>
                  <a:srgbClr val="FF0000"/>
                </a:solidFill>
              </a:rPr>
              <a:t>right </a:t>
            </a:r>
            <a:r>
              <a:rPr lang="en-US" altLang="en-US" sz="2400" dirty="0" smtClean="0"/>
              <a:t>product</a:t>
            </a:r>
            <a:r>
              <a:rPr lang="en-US" altLang="en-US" sz="2400" dirty="0" smtClean="0"/>
              <a:t>?</a:t>
            </a:r>
            <a:endParaRPr lang="en-US" altLang="en-US" sz="2400" dirty="0" smtClean="0"/>
          </a:p>
          <a:p>
            <a:r>
              <a:rPr lang="en-US" altLang="en-US" sz="2800" dirty="0" smtClean="0"/>
              <a:t>Verification: </a:t>
            </a:r>
            <a:r>
              <a:rPr lang="en-US" altLang="en-US" sz="2800" i="1" dirty="0" smtClean="0"/>
              <a:t>the process of evaluating a system or component to determine whether the products of </a:t>
            </a:r>
            <a:r>
              <a:rPr lang="en-US" altLang="en-US" sz="2800" i="1" dirty="0" smtClean="0">
                <a:solidFill>
                  <a:schemeClr val="tx2"/>
                </a:solidFill>
              </a:rPr>
              <a:t>a given development phase </a:t>
            </a:r>
            <a:r>
              <a:rPr lang="en-US" altLang="en-US" sz="2800" i="1" dirty="0" smtClean="0"/>
              <a:t>satisfy the </a:t>
            </a:r>
            <a:r>
              <a:rPr lang="en-US" altLang="en-US" sz="2800" i="1" dirty="0" smtClean="0">
                <a:solidFill>
                  <a:schemeClr val="tx2"/>
                </a:solidFill>
              </a:rPr>
              <a:t>conditions</a:t>
            </a:r>
            <a:r>
              <a:rPr lang="en-US" altLang="en-US" sz="2800" i="1" dirty="0" smtClean="0"/>
              <a:t> imposed at the start of that phase</a:t>
            </a:r>
          </a:p>
          <a:p>
            <a:pPr lvl="1"/>
            <a:r>
              <a:rPr lang="en-US" altLang="en-US" sz="2400" dirty="0" smtClean="0"/>
              <a:t>Verification: Are we building the product </a:t>
            </a:r>
            <a:r>
              <a:rPr lang="en-US" altLang="en-US" sz="2400" dirty="0" smtClean="0">
                <a:solidFill>
                  <a:srgbClr val="FF0000"/>
                </a:solidFill>
              </a:rPr>
              <a:t>right</a:t>
            </a:r>
            <a:r>
              <a:rPr lang="en-US" altLang="en-US" sz="2400" dirty="0" smtClean="0"/>
              <a:t>?</a:t>
            </a:r>
          </a:p>
          <a:p>
            <a:pPr>
              <a:buFont typeface="Monotype Sorts" pitchFamily="2" charset="2"/>
              <a:buNone/>
            </a:pPr>
            <a:endParaRPr lang="en-US" altLang="en-US" sz="1600" dirty="0" smtClean="0"/>
          </a:p>
          <a:p>
            <a:pPr>
              <a:buFont typeface="Monotype Sorts" pitchFamily="2" charset="2"/>
              <a:buNone/>
            </a:pPr>
            <a:r>
              <a:rPr lang="en-US" altLang="en-US" sz="1600" dirty="0" smtClean="0"/>
              <a:t>Definitions</a:t>
            </a:r>
            <a:r>
              <a:rPr lang="en-US" altLang="en-US" sz="1600" dirty="0" smtClean="0"/>
              <a:t>: IEEE, "IEEE Standard 610.12-1990, IEEE Standard Gloss. of Software Engineering Terminology," 1990.</a:t>
            </a:r>
          </a:p>
        </p:txBody>
      </p:sp>
      <p:sp>
        <p:nvSpPr>
          <p:cNvPr id="4100" name="TextBox 3"/>
          <p:cNvSpPr txBox="1">
            <a:spLocks noChangeArrowheads="1"/>
          </p:cNvSpPr>
          <p:nvPr/>
        </p:nvSpPr>
        <p:spPr bwMode="auto">
          <a:xfrm>
            <a:off x="77724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a:t>©L. Williams</a:t>
            </a:r>
          </a:p>
        </p:txBody>
      </p:sp>
    </p:spTree>
    <p:extLst>
      <p:ext uri="{BB962C8B-B14F-4D97-AF65-F5344CB8AC3E}">
        <p14:creationId xmlns:p14="http://schemas.microsoft.com/office/powerpoint/2010/main" val="3480442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en-US"/>
              <a:t>Techniques for writing tests</a:t>
            </a:r>
          </a:p>
        </p:txBody>
      </p:sp>
      <p:sp>
        <p:nvSpPr>
          <p:cNvPr id="155651" name="Rectangle 3"/>
          <p:cNvSpPr>
            <a:spLocks noGrp="1" noChangeArrowheads="1"/>
          </p:cNvSpPr>
          <p:nvPr>
            <p:ph idx="1"/>
          </p:nvPr>
        </p:nvSpPr>
        <p:spPr/>
        <p:txBody>
          <a:bodyPr/>
          <a:lstStyle/>
          <a:p>
            <a:r>
              <a:rPr lang="en-US" altLang="en-US" b="1" dirty="0"/>
              <a:t>Black-box (from specifications)</a:t>
            </a:r>
          </a:p>
          <a:p>
            <a:pPr lvl="1"/>
            <a:r>
              <a:rPr lang="en-US" altLang="en-US" dirty="0"/>
              <a:t>Equivalence partitioning</a:t>
            </a:r>
          </a:p>
          <a:p>
            <a:pPr lvl="1"/>
            <a:r>
              <a:rPr lang="en-US" altLang="en-US" dirty="0"/>
              <a:t>Boundary value analysis</a:t>
            </a:r>
          </a:p>
          <a:p>
            <a:r>
              <a:rPr lang="en-US" altLang="en-US" dirty="0"/>
              <a:t>White-box (from code)</a:t>
            </a:r>
          </a:p>
          <a:p>
            <a:pPr lvl="1"/>
            <a:r>
              <a:rPr lang="en-US" altLang="en-US" dirty="0" smtClean="0"/>
              <a:t>Example: Branch </a:t>
            </a:r>
            <a:r>
              <a:rPr lang="en-US" altLang="en-US" dirty="0"/>
              <a:t>coverage</a:t>
            </a:r>
          </a:p>
          <a:p>
            <a:r>
              <a:rPr lang="en-US" altLang="en-US" dirty="0"/>
              <a:t>Fault-based testing (from common errors)</a:t>
            </a:r>
          </a:p>
          <a:p>
            <a:pPr lvl="1"/>
            <a:r>
              <a:rPr lang="en-US" altLang="en-US" dirty="0"/>
              <a:t>Reading online: catalog from Brian </a:t>
            </a:r>
            <a:r>
              <a:rPr lang="en-US" altLang="en-US" dirty="0" err="1"/>
              <a:t>Marick</a:t>
            </a:r>
            <a:endParaRPr lang="en-US" altLang="en-US" dirty="0"/>
          </a:p>
        </p:txBody>
      </p:sp>
    </p:spTree>
    <p:extLst>
      <p:ext uri="{BB962C8B-B14F-4D97-AF65-F5344CB8AC3E}">
        <p14:creationId xmlns:p14="http://schemas.microsoft.com/office/powerpoint/2010/main" val="476435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a:t>Specifications</a:t>
            </a:r>
          </a:p>
        </p:txBody>
      </p:sp>
      <p:sp>
        <p:nvSpPr>
          <p:cNvPr id="172035" name="Rectangle 3"/>
          <p:cNvSpPr>
            <a:spLocks noGrp="1" noChangeArrowheads="1"/>
          </p:cNvSpPr>
          <p:nvPr>
            <p:ph idx="1"/>
          </p:nvPr>
        </p:nvSpPr>
        <p:spPr/>
        <p:txBody>
          <a:bodyPr/>
          <a:lstStyle/>
          <a:p>
            <a:r>
              <a:rPr lang="en-US" altLang="en-US" dirty="0"/>
              <a:t>Document what system is supposed to </a:t>
            </a:r>
            <a:r>
              <a:rPr lang="en-US" altLang="en-US" dirty="0" smtClean="0"/>
              <a:t>do</a:t>
            </a:r>
            <a:endParaRPr lang="en-US" altLang="en-US" dirty="0"/>
          </a:p>
          <a:p>
            <a:r>
              <a:rPr lang="en-US" altLang="en-US" dirty="0"/>
              <a:t>Should be </a:t>
            </a:r>
            <a:r>
              <a:rPr lang="en-US" altLang="en-US" dirty="0" smtClean="0"/>
              <a:t>unambiguous, consistent</a:t>
            </a:r>
            <a:r>
              <a:rPr lang="en-US" altLang="en-US" dirty="0"/>
              <a:t>, clear, simple, </a:t>
            </a:r>
            <a:r>
              <a:rPr lang="en-US" altLang="en-US" dirty="0" smtClean="0"/>
              <a:t>… but natural language is not</a:t>
            </a:r>
          </a:p>
          <a:p>
            <a:r>
              <a:rPr lang="en-US" altLang="en-US" dirty="0" smtClean="0"/>
              <a:t>Example1: “Senior students and junior students, please raise your hand” </a:t>
            </a:r>
          </a:p>
          <a:p>
            <a:r>
              <a:rPr lang="en-US" altLang="en-US" dirty="0" smtClean="0"/>
              <a:t>Example2: “Everyone likes a winner”</a:t>
            </a:r>
            <a:endParaRPr lang="en-US" altLang="en-US" dirty="0"/>
          </a:p>
        </p:txBody>
      </p:sp>
    </p:spTree>
    <p:extLst>
      <p:ext uri="{BB962C8B-B14F-4D97-AF65-F5344CB8AC3E}">
        <p14:creationId xmlns:p14="http://schemas.microsoft.com/office/powerpoint/2010/main" val="2042797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en-US" dirty="0" err="1" smtClean="0"/>
              <a:t>JavaDoc</a:t>
            </a:r>
            <a:endParaRPr lang="en-US" altLang="en-US" dirty="0"/>
          </a:p>
        </p:txBody>
      </p:sp>
      <p:sp>
        <p:nvSpPr>
          <p:cNvPr id="173059" name="Rectangle 3"/>
          <p:cNvSpPr>
            <a:spLocks noGrp="1" noChangeArrowheads="1"/>
          </p:cNvSpPr>
          <p:nvPr>
            <p:ph idx="1"/>
          </p:nvPr>
        </p:nvSpPr>
        <p:spPr/>
        <p:txBody>
          <a:bodyPr/>
          <a:lstStyle/>
          <a:p>
            <a:r>
              <a:rPr lang="en-US" altLang="en-US" dirty="0"/>
              <a:t>Specify Java classes and methods</a:t>
            </a:r>
          </a:p>
          <a:p>
            <a:r>
              <a:rPr lang="en-US" altLang="en-US" dirty="0" err="1"/>
              <a:t>JavaDoc</a:t>
            </a:r>
            <a:r>
              <a:rPr lang="en-US" altLang="en-US" dirty="0"/>
              <a:t> starts out as comments in code</a:t>
            </a:r>
          </a:p>
          <a:p>
            <a:r>
              <a:rPr lang="en-US" altLang="en-US" dirty="0"/>
              <a:t>System produces web pages for easy browsing</a:t>
            </a:r>
          </a:p>
          <a:p>
            <a:endParaRPr lang="en-US" altLang="en-US" dirty="0"/>
          </a:p>
          <a:p>
            <a:r>
              <a:rPr lang="en-US" altLang="en-US" dirty="0" smtClean="0"/>
              <a:t>Example: Google </a:t>
            </a:r>
            <a:r>
              <a:rPr lang="en-US" altLang="en-US" dirty="0"/>
              <a:t>“</a:t>
            </a:r>
            <a:r>
              <a:rPr lang="en-US" altLang="en-US" dirty="0" err="1"/>
              <a:t>javadoc</a:t>
            </a:r>
            <a:r>
              <a:rPr lang="en-US" altLang="en-US" dirty="0"/>
              <a:t> String” to find the </a:t>
            </a:r>
            <a:r>
              <a:rPr lang="en-US" altLang="en-US" dirty="0" err="1"/>
              <a:t>JavaDoc</a:t>
            </a:r>
            <a:r>
              <a:rPr lang="en-US" altLang="en-US" dirty="0"/>
              <a:t> for class </a:t>
            </a:r>
            <a:r>
              <a:rPr lang="en-US" altLang="en-US" dirty="0" smtClean="0"/>
              <a:t>String</a:t>
            </a:r>
            <a:endParaRPr lang="en-US" altLang="en-US" dirty="0"/>
          </a:p>
        </p:txBody>
      </p:sp>
    </p:spTree>
    <p:extLst>
      <p:ext uri="{BB962C8B-B14F-4D97-AF65-F5344CB8AC3E}">
        <p14:creationId xmlns:p14="http://schemas.microsoft.com/office/powerpoint/2010/main" val="839943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en-US"/>
              <a:t>Low-level specification</a:t>
            </a:r>
          </a:p>
        </p:txBody>
      </p:sp>
      <p:sp>
        <p:nvSpPr>
          <p:cNvPr id="175107" name="Rectangle 3"/>
          <p:cNvSpPr>
            <a:spLocks noGrp="1" noChangeArrowheads="1"/>
          </p:cNvSpPr>
          <p:nvPr>
            <p:ph idx="1"/>
          </p:nvPr>
        </p:nvSpPr>
        <p:spPr/>
        <p:txBody>
          <a:bodyPr/>
          <a:lstStyle/>
          <a:p>
            <a:pPr>
              <a:lnSpc>
                <a:spcPct val="90000"/>
              </a:lnSpc>
            </a:pPr>
            <a:r>
              <a:rPr lang="en-US" altLang="en-US"/>
              <a:t>JavaDoc is a good example</a:t>
            </a:r>
          </a:p>
          <a:p>
            <a:pPr>
              <a:lnSpc>
                <a:spcPct val="90000"/>
              </a:lnSpc>
            </a:pPr>
            <a:r>
              <a:rPr lang="en-US" altLang="en-US"/>
              <a:t>Classes</a:t>
            </a:r>
          </a:p>
          <a:p>
            <a:pPr lvl="1">
              <a:lnSpc>
                <a:spcPct val="90000"/>
              </a:lnSpc>
            </a:pPr>
            <a:r>
              <a:rPr lang="en-US" altLang="en-US"/>
              <a:t>Invariants - things that are always true</a:t>
            </a:r>
          </a:p>
          <a:p>
            <a:pPr>
              <a:lnSpc>
                <a:spcPct val="90000"/>
              </a:lnSpc>
            </a:pPr>
            <a:r>
              <a:rPr lang="en-US" altLang="en-US"/>
              <a:t>Methods</a:t>
            </a:r>
          </a:p>
          <a:p>
            <a:pPr lvl="1">
              <a:lnSpc>
                <a:spcPct val="90000"/>
              </a:lnSpc>
            </a:pPr>
            <a:r>
              <a:rPr lang="en-US" altLang="en-US"/>
              <a:t>Given this input, return this output</a:t>
            </a:r>
          </a:p>
          <a:p>
            <a:pPr>
              <a:lnSpc>
                <a:spcPct val="90000"/>
              </a:lnSpc>
              <a:buFontTx/>
              <a:buNone/>
            </a:pPr>
            <a:endParaRPr lang="en-US" altLang="en-US"/>
          </a:p>
          <a:p>
            <a:pPr>
              <a:lnSpc>
                <a:spcPct val="90000"/>
              </a:lnSpc>
            </a:pPr>
            <a:r>
              <a:rPr lang="en-US" altLang="en-US"/>
              <a:t>Specification helps you write tests</a:t>
            </a:r>
            <a:endParaRPr lang="en-US" altLang="en-US" sz="2800"/>
          </a:p>
        </p:txBody>
      </p:sp>
    </p:spTree>
    <p:extLst>
      <p:ext uri="{BB962C8B-B14F-4D97-AF65-F5344CB8AC3E}">
        <p14:creationId xmlns:p14="http://schemas.microsoft.com/office/powerpoint/2010/main" val="2198576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en-US"/>
              <a:t>High-level specification</a:t>
            </a:r>
          </a:p>
        </p:txBody>
      </p:sp>
      <p:sp>
        <p:nvSpPr>
          <p:cNvPr id="174083" name="Rectangle 3"/>
          <p:cNvSpPr>
            <a:spLocks noGrp="1" noChangeArrowheads="1"/>
          </p:cNvSpPr>
          <p:nvPr>
            <p:ph idx="1"/>
          </p:nvPr>
        </p:nvSpPr>
        <p:spPr/>
        <p:txBody>
          <a:bodyPr/>
          <a:lstStyle/>
          <a:p>
            <a:pPr>
              <a:lnSpc>
                <a:spcPct val="90000"/>
              </a:lnSpc>
            </a:pPr>
            <a:r>
              <a:rPr lang="en-US" altLang="en-US"/>
              <a:t>UI</a:t>
            </a:r>
          </a:p>
          <a:p>
            <a:pPr lvl="1">
              <a:lnSpc>
                <a:spcPct val="90000"/>
              </a:lnSpc>
            </a:pPr>
            <a:r>
              <a:rPr lang="en-US" altLang="en-US"/>
              <a:t>Tasks user can perform</a:t>
            </a:r>
          </a:p>
          <a:p>
            <a:pPr lvl="1">
              <a:lnSpc>
                <a:spcPct val="90000"/>
              </a:lnSpc>
            </a:pPr>
            <a:r>
              <a:rPr lang="en-US" altLang="en-US"/>
              <a:t>Commands, what user sees</a:t>
            </a:r>
          </a:p>
          <a:p>
            <a:pPr>
              <a:lnSpc>
                <a:spcPct val="90000"/>
              </a:lnSpc>
            </a:pPr>
            <a:r>
              <a:rPr lang="en-US" altLang="en-US"/>
              <a:t>Web server</a:t>
            </a:r>
          </a:p>
          <a:p>
            <a:pPr lvl="1">
              <a:lnSpc>
                <a:spcPct val="90000"/>
              </a:lnSpc>
            </a:pPr>
            <a:r>
              <a:rPr lang="en-US" altLang="en-US"/>
              <a:t>URLs, behavior of GET and POST</a:t>
            </a:r>
          </a:p>
          <a:p>
            <a:pPr>
              <a:lnSpc>
                <a:spcPct val="90000"/>
              </a:lnSpc>
            </a:pPr>
            <a:r>
              <a:rPr lang="en-US" altLang="en-US"/>
              <a:t>Internet server</a:t>
            </a:r>
          </a:p>
          <a:p>
            <a:pPr lvl="1">
              <a:lnSpc>
                <a:spcPct val="90000"/>
              </a:lnSpc>
            </a:pPr>
            <a:r>
              <a:rPr lang="en-US" altLang="en-US"/>
              <a:t>Message format</a:t>
            </a:r>
          </a:p>
          <a:p>
            <a:pPr lvl="1">
              <a:lnSpc>
                <a:spcPct val="90000"/>
              </a:lnSpc>
            </a:pPr>
            <a:r>
              <a:rPr lang="en-US" altLang="en-US"/>
              <a:t>Response for message (internet RFC)</a:t>
            </a:r>
          </a:p>
        </p:txBody>
      </p:sp>
    </p:spTree>
    <p:extLst>
      <p:ext uri="{BB962C8B-B14F-4D97-AF65-F5344CB8AC3E}">
        <p14:creationId xmlns:p14="http://schemas.microsoft.com/office/powerpoint/2010/main" val="410747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r>
              <a:rPr lang="en-US" altLang="en-US" smtClean="0"/>
              <a:t>Planning a Black Box Test Case</a:t>
            </a:r>
            <a:br>
              <a:rPr lang="en-US" altLang="en-US" smtClean="0"/>
            </a:br>
            <a:endParaRPr lang="en-US" altLang="en-US" smtClean="0"/>
          </a:p>
        </p:txBody>
      </p:sp>
      <p:sp>
        <p:nvSpPr>
          <p:cNvPr id="3075"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a:t>©L. Williams</a:t>
            </a:r>
          </a:p>
        </p:txBody>
      </p:sp>
      <p:pic>
        <p:nvPicPr>
          <p:cNvPr id="30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879633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968838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76200"/>
            <a:ext cx="8229600" cy="1143000"/>
          </a:xfrm>
        </p:spPr>
        <p:txBody>
          <a:bodyPr>
            <a:normAutofit fontScale="90000"/>
          </a:bodyPr>
          <a:lstStyle/>
          <a:p>
            <a:r>
              <a:rPr lang="en-US" altLang="en-US" smtClean="0"/>
              <a:t>Important Consideration for Black Box Test Planning</a:t>
            </a:r>
          </a:p>
        </p:txBody>
      </p:sp>
      <p:sp>
        <p:nvSpPr>
          <p:cNvPr id="4099" name="Rectangle 3"/>
          <p:cNvSpPr>
            <a:spLocks noGrp="1" noChangeArrowheads="1"/>
          </p:cNvSpPr>
          <p:nvPr>
            <p:ph type="body" idx="1"/>
          </p:nvPr>
        </p:nvSpPr>
        <p:spPr>
          <a:xfrm>
            <a:off x="228600" y="1676400"/>
            <a:ext cx="8763000" cy="4724400"/>
          </a:xfrm>
        </p:spPr>
        <p:txBody>
          <a:bodyPr>
            <a:normAutofit fontScale="85000" lnSpcReduction="10000"/>
          </a:bodyPr>
          <a:lstStyle/>
          <a:p>
            <a:r>
              <a:rPr lang="en-US" altLang="en-US" dirty="0" smtClean="0"/>
              <a:t>Look at </a:t>
            </a:r>
            <a:r>
              <a:rPr lang="en-US" altLang="en-US" dirty="0" smtClean="0">
                <a:solidFill>
                  <a:srgbClr val="FF0000"/>
                </a:solidFill>
              </a:rPr>
              <a:t>requirements/problem</a:t>
            </a:r>
            <a:r>
              <a:rPr lang="en-US" altLang="en-US" dirty="0" smtClean="0"/>
              <a:t> statement to generate.</a:t>
            </a:r>
          </a:p>
          <a:p>
            <a:r>
              <a:rPr lang="en-US" altLang="en-US" dirty="0" smtClean="0"/>
              <a:t>Test cases need to be </a:t>
            </a:r>
            <a:r>
              <a:rPr lang="en-US" altLang="en-US" dirty="0" smtClean="0">
                <a:solidFill>
                  <a:srgbClr val="FF0000"/>
                </a:solidFill>
              </a:rPr>
              <a:t>traceable </a:t>
            </a:r>
            <a:r>
              <a:rPr lang="en-US" altLang="en-US" dirty="0" smtClean="0"/>
              <a:t>to a requirement.</a:t>
            </a:r>
          </a:p>
          <a:p>
            <a:endParaRPr lang="en-US" altLang="en-US" dirty="0" smtClean="0"/>
          </a:p>
          <a:p>
            <a:r>
              <a:rPr lang="en-US" altLang="en-US" dirty="0" smtClean="0"/>
              <a:t>You must write the </a:t>
            </a:r>
            <a:r>
              <a:rPr lang="en-US" altLang="en-US" dirty="0" smtClean="0">
                <a:solidFill>
                  <a:srgbClr val="FF0000"/>
                </a:solidFill>
              </a:rPr>
              <a:t>repeatable </a:t>
            </a:r>
            <a:r>
              <a:rPr lang="en-US" altLang="en-US" dirty="0" smtClean="0"/>
              <a:t>test case so anyone on the team can run the exact test case and get the exact same result/sequence of events.</a:t>
            </a:r>
          </a:p>
          <a:p>
            <a:pPr lvl="1"/>
            <a:r>
              <a:rPr lang="en-US" altLang="en-US" sz="2400" dirty="0" smtClean="0"/>
              <a:t>The inputs must be very </a:t>
            </a:r>
            <a:r>
              <a:rPr lang="en-US" altLang="en-US" sz="2400" dirty="0" smtClean="0">
                <a:solidFill>
                  <a:srgbClr val="FF0000"/>
                </a:solidFill>
              </a:rPr>
              <a:t>specific</a:t>
            </a:r>
            <a:endParaRPr lang="en-US" altLang="en-US" sz="2400" dirty="0" smtClean="0"/>
          </a:p>
          <a:p>
            <a:pPr lvl="2"/>
            <a:r>
              <a:rPr lang="en-US" altLang="en-US" dirty="0" smtClean="0"/>
              <a:t>Example: “Students who receive </a:t>
            </a:r>
            <a:r>
              <a:rPr lang="en-US" altLang="en-US" dirty="0" smtClean="0"/>
              <a:t>grade 70 </a:t>
            </a:r>
            <a:r>
              <a:rPr lang="en-US" altLang="en-US" dirty="0" smtClean="0"/>
              <a:t>or higher </a:t>
            </a:r>
            <a:r>
              <a:rPr lang="en-US" altLang="en-US" dirty="0" smtClean="0"/>
              <a:t>pass exam”</a:t>
            </a:r>
            <a:endParaRPr lang="en-US" altLang="en-US" dirty="0" smtClean="0"/>
          </a:p>
          <a:p>
            <a:pPr lvl="2"/>
            <a:r>
              <a:rPr lang="en-US" altLang="en-US" dirty="0" smtClean="0"/>
              <a:t>Correct test cases: Grade = 80; Grade =20</a:t>
            </a:r>
          </a:p>
          <a:p>
            <a:pPr lvl="2"/>
            <a:r>
              <a:rPr lang="en-US" altLang="en-US" dirty="0" smtClean="0"/>
              <a:t>Incorrect test cases: “input a passing grade” “input a failing grade”</a:t>
            </a:r>
          </a:p>
          <a:p>
            <a:pPr lvl="1"/>
            <a:r>
              <a:rPr lang="en-US" altLang="en-US" sz="2400" dirty="0" smtClean="0"/>
              <a:t>The expected results must be very </a:t>
            </a:r>
            <a:r>
              <a:rPr lang="en-US" altLang="en-US" sz="2400" dirty="0" smtClean="0">
                <a:solidFill>
                  <a:srgbClr val="FF0000"/>
                </a:solidFill>
              </a:rPr>
              <a:t>specific</a:t>
            </a:r>
            <a:r>
              <a:rPr lang="en-US" altLang="en-US" sz="2400" dirty="0" smtClean="0"/>
              <a:t>. “Pass” “Fail”</a:t>
            </a:r>
          </a:p>
        </p:txBody>
      </p:sp>
      <p:sp>
        <p:nvSpPr>
          <p:cNvPr id="4100" name="TextBox 3"/>
          <p:cNvSpPr txBox="1">
            <a:spLocks noChangeArrowheads="1"/>
          </p:cNvSpPr>
          <p:nvPr/>
        </p:nvSpPr>
        <p:spPr bwMode="auto">
          <a:xfrm>
            <a:off x="228600" y="6550025"/>
            <a:ext cx="1371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b="0" dirty="0"/>
              <a:t>©L. Williams</a:t>
            </a:r>
          </a:p>
        </p:txBody>
      </p:sp>
    </p:spTree>
    <p:extLst>
      <p:ext uri="{BB962C8B-B14F-4D97-AF65-F5344CB8AC3E}">
        <p14:creationId xmlns:p14="http://schemas.microsoft.com/office/powerpoint/2010/main" val="4124728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6200"/>
            <a:ext cx="8229600" cy="1143000"/>
          </a:xfrm>
        </p:spPr>
        <p:txBody>
          <a:bodyPr>
            <a:normAutofit fontScale="90000"/>
          </a:bodyPr>
          <a:lstStyle/>
          <a:p>
            <a:r>
              <a:rPr lang="en-US" altLang="en-US" smtClean="0"/>
              <a:t>Important Consideration for Black Box Test Planning (cont.)</a:t>
            </a:r>
          </a:p>
        </p:txBody>
      </p:sp>
      <p:sp>
        <p:nvSpPr>
          <p:cNvPr id="5123" name="Rectangle 3"/>
          <p:cNvSpPr>
            <a:spLocks noGrp="1" noChangeArrowheads="1"/>
          </p:cNvSpPr>
          <p:nvPr>
            <p:ph type="body" idx="1"/>
          </p:nvPr>
        </p:nvSpPr>
        <p:spPr>
          <a:xfrm>
            <a:off x="457200" y="1600200"/>
            <a:ext cx="8077200" cy="5181600"/>
          </a:xfrm>
        </p:spPr>
        <p:txBody>
          <a:bodyPr/>
          <a:lstStyle/>
          <a:p>
            <a:r>
              <a:rPr lang="en-US" altLang="en-US" dirty="0" smtClean="0"/>
              <a:t>Run the </a:t>
            </a:r>
            <a:r>
              <a:rPr lang="en-US" altLang="en-US" dirty="0" smtClean="0">
                <a:solidFill>
                  <a:srgbClr val="FF0000"/>
                </a:solidFill>
              </a:rPr>
              <a:t>simplest </a:t>
            </a:r>
            <a:r>
              <a:rPr lang="en-US" altLang="en-US" dirty="0" smtClean="0"/>
              <a:t>test case first – or you won’t know if the test case failed because basic functionality doesn’t work or if the hard stuff doesn’t work.</a:t>
            </a:r>
          </a:p>
          <a:p>
            <a:endParaRPr lang="en-US" altLang="en-US" sz="1400" dirty="0" smtClean="0"/>
          </a:p>
          <a:p>
            <a:r>
              <a:rPr lang="en-US" altLang="en-US" dirty="0" smtClean="0"/>
              <a:t>Plan the </a:t>
            </a:r>
            <a:r>
              <a:rPr lang="en-US" altLang="en-US" dirty="0" smtClean="0">
                <a:solidFill>
                  <a:srgbClr val="FF0000"/>
                </a:solidFill>
              </a:rPr>
              <a:t>simplest </a:t>
            </a:r>
            <a:r>
              <a:rPr lang="en-US" altLang="en-US" dirty="0" smtClean="0"/>
              <a:t>test to test the failure that you are looking for. If the test case fails, you don’t want to have to work *too* hard to re-run the test when the code is (supposedly) fixed</a:t>
            </a:r>
            <a:r>
              <a:rPr lang="en-US" altLang="en-US" dirty="0" smtClean="0"/>
              <a:t>.</a:t>
            </a:r>
            <a:endParaRPr lang="en-US" altLang="en-US" dirty="0" smtClean="0"/>
          </a:p>
        </p:txBody>
      </p:sp>
      <p:sp>
        <p:nvSpPr>
          <p:cNvPr id="5124" name="TextBox 3"/>
          <p:cNvSpPr txBox="1">
            <a:spLocks noChangeArrowheads="1"/>
          </p:cNvSpPr>
          <p:nvPr/>
        </p:nvSpPr>
        <p:spPr bwMode="auto">
          <a:xfrm>
            <a:off x="2286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dirty="0"/>
              <a:t>©L. Williams</a:t>
            </a:r>
          </a:p>
        </p:txBody>
      </p:sp>
    </p:spTree>
    <p:extLst>
      <p:ext uri="{BB962C8B-B14F-4D97-AF65-F5344CB8AC3E}">
        <p14:creationId xmlns:p14="http://schemas.microsoft.com/office/powerpoint/2010/main" val="1863120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12618" y="0"/>
            <a:ext cx="8229600" cy="1143000"/>
          </a:xfrm>
        </p:spPr>
        <p:txBody>
          <a:bodyPr>
            <a:normAutofit fontScale="90000"/>
          </a:bodyPr>
          <a:lstStyle/>
          <a:p>
            <a:r>
              <a:rPr lang="en-US" altLang="en-US" dirty="0" smtClean="0"/>
              <a:t>Equivalence Class Partitioning</a:t>
            </a:r>
          </a:p>
        </p:txBody>
      </p:sp>
      <p:sp>
        <p:nvSpPr>
          <p:cNvPr id="6147" name="Rectangle 3"/>
          <p:cNvSpPr>
            <a:spLocks noGrp="1" noChangeArrowheads="1"/>
          </p:cNvSpPr>
          <p:nvPr>
            <p:ph type="body" idx="1"/>
          </p:nvPr>
        </p:nvSpPr>
        <p:spPr>
          <a:xfrm>
            <a:off x="504998" y="1371600"/>
            <a:ext cx="8237220" cy="3276600"/>
          </a:xfrm>
        </p:spPr>
        <p:txBody>
          <a:bodyPr>
            <a:normAutofit fontScale="85000" lnSpcReduction="10000"/>
          </a:bodyPr>
          <a:lstStyle/>
          <a:p>
            <a:r>
              <a:rPr lang="en-US" altLang="en-US" dirty="0" smtClean="0"/>
              <a:t>Divide your input conditions into groups (classes).</a:t>
            </a:r>
          </a:p>
          <a:p>
            <a:pPr lvl="1"/>
            <a:r>
              <a:rPr lang="en-US" altLang="en-US" sz="2000" dirty="0" smtClean="0"/>
              <a:t>Input in the same class should behave similarly in the program.</a:t>
            </a:r>
          </a:p>
          <a:p>
            <a:r>
              <a:rPr lang="en-US" altLang="en-US" dirty="0" smtClean="0"/>
              <a:t>Be sure to test a </a:t>
            </a:r>
            <a:r>
              <a:rPr lang="en-US" altLang="en-US" dirty="0" smtClean="0">
                <a:solidFill>
                  <a:srgbClr val="C00000"/>
                </a:solidFill>
              </a:rPr>
              <a:t>mid-range value </a:t>
            </a:r>
            <a:r>
              <a:rPr lang="en-US" altLang="en-US" dirty="0" smtClean="0"/>
              <a:t>from each class.</a:t>
            </a:r>
          </a:p>
          <a:p>
            <a:r>
              <a:rPr lang="en-US" altLang="en-US" dirty="0" smtClean="0"/>
              <a:t>Example: for tests of “Go to Jail” the most important thing is whether the player has enough money to pay the $50 fine</a:t>
            </a:r>
          </a:p>
          <a:p>
            <a:pPr lvl="1"/>
            <a:r>
              <a:rPr lang="en-US" altLang="en-US" sz="2000" dirty="0" smtClean="0"/>
              <a:t>Test input values clearly in the two partitions: 25 and 75.</a:t>
            </a:r>
          </a:p>
          <a:p>
            <a:endParaRPr lang="en-US" altLang="en-US" sz="2000" dirty="0" smtClean="0"/>
          </a:p>
        </p:txBody>
      </p:sp>
      <p:sp>
        <p:nvSpPr>
          <p:cNvPr id="6148" name="TextBox 3"/>
          <p:cNvSpPr txBox="1">
            <a:spLocks noChangeArrowheads="1"/>
          </p:cNvSpPr>
          <p:nvPr/>
        </p:nvSpPr>
        <p:spPr bwMode="auto">
          <a:xfrm>
            <a:off x="2286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dirty="0"/>
              <a:t>©L. Williams</a:t>
            </a:r>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18" y="4340225"/>
            <a:ext cx="8534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783164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en-US"/>
              <a:t>Equivalence partitioning</a:t>
            </a:r>
          </a:p>
        </p:txBody>
      </p:sp>
      <p:sp>
        <p:nvSpPr>
          <p:cNvPr id="156675" name="Rectangle 3"/>
          <p:cNvSpPr>
            <a:spLocks noGrp="1" noChangeArrowheads="1"/>
          </p:cNvSpPr>
          <p:nvPr>
            <p:ph idx="1"/>
          </p:nvPr>
        </p:nvSpPr>
        <p:spPr/>
        <p:txBody>
          <a:bodyPr/>
          <a:lstStyle/>
          <a:p>
            <a:r>
              <a:rPr lang="en-US" altLang="en-US" dirty="0"/>
              <a:t>Divide input domain into classes of equivalent values</a:t>
            </a:r>
          </a:p>
          <a:p>
            <a:r>
              <a:rPr lang="en-US" altLang="en-US" dirty="0"/>
              <a:t>Example: integer value</a:t>
            </a:r>
          </a:p>
          <a:p>
            <a:pPr lvl="1"/>
            <a:r>
              <a:rPr lang="en-US" altLang="en-US" dirty="0"/>
              <a:t>0, 1, -1, biggest value, smallest value</a:t>
            </a:r>
          </a:p>
          <a:p>
            <a:pPr lvl="1"/>
            <a:r>
              <a:rPr lang="en-US" altLang="en-US" dirty="0"/>
              <a:t>Tests for binary </a:t>
            </a:r>
            <a:r>
              <a:rPr lang="en-US" altLang="en-US" dirty="0" smtClean="0"/>
              <a:t>function: </a:t>
            </a:r>
            <a:r>
              <a:rPr lang="en-US" altLang="en-US" dirty="0"/>
              <a:t>5 * 5 = 25 cases?</a:t>
            </a:r>
          </a:p>
        </p:txBody>
      </p:sp>
    </p:spTree>
    <p:extLst>
      <p:ext uri="{BB962C8B-B14F-4D97-AF65-F5344CB8AC3E}">
        <p14:creationId xmlns:p14="http://schemas.microsoft.com/office/powerpoint/2010/main" val="416002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6200"/>
            <a:ext cx="8229600" cy="1143000"/>
          </a:xfrm>
        </p:spPr>
        <p:txBody>
          <a:bodyPr/>
          <a:lstStyle/>
          <a:p>
            <a:r>
              <a:rPr lang="en-US" altLang="en-US" dirty="0" smtClean="0">
                <a:solidFill>
                  <a:srgbClr val="0000CC"/>
                </a:solidFill>
              </a:rPr>
              <a:t>   Validation and Verification</a:t>
            </a:r>
          </a:p>
        </p:txBody>
      </p:sp>
      <p:grpSp>
        <p:nvGrpSpPr>
          <p:cNvPr id="5123" name="Group 74"/>
          <p:cNvGrpSpPr>
            <a:grpSpLocks/>
          </p:cNvGrpSpPr>
          <p:nvPr/>
        </p:nvGrpSpPr>
        <p:grpSpPr bwMode="auto">
          <a:xfrm>
            <a:off x="838200" y="1285009"/>
            <a:ext cx="7315200" cy="5562600"/>
            <a:chOff x="1317" y="8232"/>
            <a:chExt cx="8328" cy="7465"/>
          </a:xfrm>
        </p:grpSpPr>
        <p:sp>
          <p:nvSpPr>
            <p:cNvPr id="5124" name="Freeform 75"/>
            <p:cNvSpPr>
              <a:spLocks/>
            </p:cNvSpPr>
            <p:nvPr/>
          </p:nvSpPr>
          <p:spPr bwMode="auto">
            <a:xfrm>
              <a:off x="3990" y="14135"/>
              <a:ext cx="1215" cy="465"/>
            </a:xfrm>
            <a:custGeom>
              <a:avLst/>
              <a:gdLst>
                <a:gd name="T0" fmla="*/ 203 w 2205"/>
                <a:gd name="T1" fmla="*/ 0 h 675"/>
                <a:gd name="T2" fmla="*/ 111 w 2205"/>
                <a:gd name="T3" fmla="*/ 145 h 675"/>
                <a:gd name="T4" fmla="*/ 0 w 2205"/>
                <a:gd name="T5" fmla="*/ 41 h 675"/>
                <a:gd name="T6" fmla="*/ 0 60000 65536"/>
                <a:gd name="T7" fmla="*/ 0 60000 65536"/>
                <a:gd name="T8" fmla="*/ 0 60000 65536"/>
                <a:gd name="T9" fmla="*/ 0 w 2205"/>
                <a:gd name="T10" fmla="*/ 0 h 675"/>
                <a:gd name="T11" fmla="*/ 2205 w 2205"/>
                <a:gd name="T12" fmla="*/ 675 h 675"/>
              </a:gdLst>
              <a:ahLst/>
              <a:cxnLst>
                <a:cxn ang="T6">
                  <a:pos x="T0" y="T1"/>
                </a:cxn>
                <a:cxn ang="T7">
                  <a:pos x="T2" y="T3"/>
                </a:cxn>
                <a:cxn ang="T8">
                  <a:pos x="T4" y="T5"/>
                </a:cxn>
              </a:cxnLst>
              <a:rect l="T9" t="T10" r="T11" b="T12"/>
              <a:pathLst>
                <a:path w="2205" h="675">
                  <a:moveTo>
                    <a:pt x="2205" y="0"/>
                  </a:moveTo>
                  <a:cubicBezTo>
                    <a:pt x="1886" y="307"/>
                    <a:pt x="1567" y="615"/>
                    <a:pt x="1200" y="645"/>
                  </a:cubicBezTo>
                  <a:cubicBezTo>
                    <a:pt x="833" y="675"/>
                    <a:pt x="416" y="427"/>
                    <a:pt x="0" y="18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25" name="Text Box 76"/>
            <p:cNvSpPr txBox="1">
              <a:spLocks noChangeArrowheads="1"/>
            </p:cNvSpPr>
            <p:nvPr/>
          </p:nvSpPr>
          <p:spPr bwMode="auto">
            <a:xfrm>
              <a:off x="1317" y="12037"/>
              <a:ext cx="1665"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600">
                  <a:solidFill>
                    <a:srgbClr val="008000"/>
                  </a:solidFill>
                  <a:latin typeface="Times New Roman" panose="02020603050405020304" pitchFamily="18" charset="0"/>
                </a:rPr>
                <a:t>Validation:</a:t>
              </a:r>
            </a:p>
            <a:p>
              <a:r>
                <a:rPr lang="en-US" altLang="en-US" sz="1600">
                  <a:solidFill>
                    <a:srgbClr val="008000"/>
                  </a:solidFill>
                  <a:latin typeface="Times New Roman" panose="02020603050405020304" pitchFamily="18" charset="0"/>
                </a:rPr>
                <a:t>Requirement Against itself</a:t>
              </a:r>
              <a:endParaRPr lang="en-US" altLang="en-US" sz="2400">
                <a:latin typeface="Times New Roman" panose="02020603050405020304" pitchFamily="18" charset="0"/>
              </a:endParaRPr>
            </a:p>
          </p:txBody>
        </p:sp>
        <p:grpSp>
          <p:nvGrpSpPr>
            <p:cNvPr id="5126" name="Group 77"/>
            <p:cNvGrpSpPr>
              <a:grpSpLocks/>
            </p:cNvGrpSpPr>
            <p:nvPr/>
          </p:nvGrpSpPr>
          <p:grpSpPr bwMode="auto">
            <a:xfrm rot="-5167560">
              <a:off x="2355" y="11550"/>
              <a:ext cx="579" cy="600"/>
              <a:chOff x="900" y="6075"/>
              <a:chExt cx="579" cy="600"/>
            </a:xfrm>
          </p:grpSpPr>
          <p:sp>
            <p:nvSpPr>
              <p:cNvPr id="5189" name="Oval 78"/>
              <p:cNvSpPr>
                <a:spLocks noChangeArrowheads="1"/>
              </p:cNvSpPr>
              <p:nvPr/>
            </p:nvSpPr>
            <p:spPr bwMode="auto">
              <a:xfrm>
                <a:off x="900" y="6075"/>
                <a:ext cx="570" cy="600"/>
              </a:xfrm>
              <a:prstGeom prst="ellipse">
                <a:avLst/>
              </a:prstGeom>
              <a:solidFill>
                <a:srgbClr val="FFFFFF"/>
              </a:solidFill>
              <a:ln w="19050">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90" name="Line 79"/>
              <p:cNvSpPr>
                <a:spLocks noChangeShapeType="1"/>
              </p:cNvSpPr>
              <p:nvPr/>
            </p:nvSpPr>
            <p:spPr bwMode="auto">
              <a:xfrm rot="8623109" flipV="1">
                <a:off x="1355" y="6453"/>
                <a:ext cx="124" cy="9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127" name="Text Box 80"/>
            <p:cNvSpPr txBox="1">
              <a:spLocks noChangeArrowheads="1"/>
            </p:cNvSpPr>
            <p:nvPr/>
          </p:nvSpPr>
          <p:spPr bwMode="auto">
            <a:xfrm>
              <a:off x="5563" y="8232"/>
              <a:ext cx="1410" cy="4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solidFill>
                    <a:srgbClr val="008000"/>
                  </a:solidFill>
                  <a:latin typeface="Times New Roman" panose="02020603050405020304" pitchFamily="18" charset="0"/>
                </a:rPr>
                <a:t>Refinement</a:t>
              </a:r>
              <a:endParaRPr lang="en-US" altLang="en-US" sz="1200">
                <a:latin typeface="Times New Roman" panose="02020603050405020304" pitchFamily="18" charset="0"/>
              </a:endParaRPr>
            </a:p>
          </p:txBody>
        </p:sp>
        <p:grpSp>
          <p:nvGrpSpPr>
            <p:cNvPr id="5128" name="Group 81"/>
            <p:cNvGrpSpPr>
              <a:grpSpLocks/>
            </p:cNvGrpSpPr>
            <p:nvPr/>
          </p:nvGrpSpPr>
          <p:grpSpPr bwMode="auto">
            <a:xfrm>
              <a:off x="5970" y="8625"/>
              <a:ext cx="579" cy="600"/>
              <a:chOff x="900" y="6075"/>
              <a:chExt cx="579" cy="600"/>
            </a:xfrm>
          </p:grpSpPr>
          <p:sp>
            <p:nvSpPr>
              <p:cNvPr id="5187" name="Oval 82"/>
              <p:cNvSpPr>
                <a:spLocks noChangeArrowheads="1"/>
              </p:cNvSpPr>
              <p:nvPr/>
            </p:nvSpPr>
            <p:spPr bwMode="auto">
              <a:xfrm>
                <a:off x="900" y="6075"/>
                <a:ext cx="570" cy="600"/>
              </a:xfrm>
              <a:prstGeom prst="ellipse">
                <a:avLst/>
              </a:prstGeom>
              <a:solidFill>
                <a:srgbClr val="FFFFFF"/>
              </a:solidFill>
              <a:ln w="19050">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88" name="Line 83"/>
              <p:cNvSpPr>
                <a:spLocks noChangeShapeType="1"/>
              </p:cNvSpPr>
              <p:nvPr/>
            </p:nvSpPr>
            <p:spPr bwMode="auto">
              <a:xfrm rot="8623109" flipV="1">
                <a:off x="1355" y="6453"/>
                <a:ext cx="124" cy="9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129" name="Freeform 84"/>
            <p:cNvSpPr>
              <a:spLocks/>
            </p:cNvSpPr>
            <p:nvPr/>
          </p:nvSpPr>
          <p:spPr bwMode="auto">
            <a:xfrm>
              <a:off x="7065" y="14135"/>
              <a:ext cx="1215" cy="465"/>
            </a:xfrm>
            <a:custGeom>
              <a:avLst/>
              <a:gdLst>
                <a:gd name="T0" fmla="*/ 203 w 2205"/>
                <a:gd name="T1" fmla="*/ 0 h 675"/>
                <a:gd name="T2" fmla="*/ 111 w 2205"/>
                <a:gd name="T3" fmla="*/ 145 h 675"/>
                <a:gd name="T4" fmla="*/ 0 w 2205"/>
                <a:gd name="T5" fmla="*/ 41 h 675"/>
                <a:gd name="T6" fmla="*/ 0 60000 65536"/>
                <a:gd name="T7" fmla="*/ 0 60000 65536"/>
                <a:gd name="T8" fmla="*/ 0 60000 65536"/>
                <a:gd name="T9" fmla="*/ 0 w 2205"/>
                <a:gd name="T10" fmla="*/ 0 h 675"/>
                <a:gd name="T11" fmla="*/ 2205 w 2205"/>
                <a:gd name="T12" fmla="*/ 675 h 675"/>
              </a:gdLst>
              <a:ahLst/>
              <a:cxnLst>
                <a:cxn ang="T6">
                  <a:pos x="T0" y="T1"/>
                </a:cxn>
                <a:cxn ang="T7">
                  <a:pos x="T2" y="T3"/>
                </a:cxn>
                <a:cxn ang="T8">
                  <a:pos x="T4" y="T5"/>
                </a:cxn>
              </a:cxnLst>
              <a:rect l="T9" t="T10" r="T11" b="T12"/>
              <a:pathLst>
                <a:path w="2205" h="675">
                  <a:moveTo>
                    <a:pt x="2205" y="0"/>
                  </a:moveTo>
                  <a:cubicBezTo>
                    <a:pt x="1886" y="307"/>
                    <a:pt x="1567" y="615"/>
                    <a:pt x="1200" y="645"/>
                  </a:cubicBezTo>
                  <a:cubicBezTo>
                    <a:pt x="833" y="675"/>
                    <a:pt x="416" y="427"/>
                    <a:pt x="0" y="18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30" name="Rectangle 85"/>
            <p:cNvSpPr>
              <a:spLocks noChangeArrowheads="1"/>
            </p:cNvSpPr>
            <p:nvPr/>
          </p:nvSpPr>
          <p:spPr bwMode="auto">
            <a:xfrm>
              <a:off x="7770" y="9140"/>
              <a:ext cx="1875" cy="5085"/>
            </a:xfrm>
            <a:prstGeom prst="rect">
              <a:avLst/>
            </a:prstGeom>
            <a:solidFill>
              <a:srgbClr val="FFFFFF"/>
            </a:solidFill>
            <a:ln w="19050">
              <a:solidFill>
                <a:srgbClr val="FF00FF"/>
              </a:solidFill>
              <a:prstDash val="dashDot"/>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31" name="Rectangle 86"/>
            <p:cNvSpPr>
              <a:spLocks noChangeArrowheads="1"/>
            </p:cNvSpPr>
            <p:nvPr/>
          </p:nvSpPr>
          <p:spPr bwMode="auto">
            <a:xfrm>
              <a:off x="4845" y="9140"/>
              <a:ext cx="2700" cy="5100"/>
            </a:xfrm>
            <a:prstGeom prst="rect">
              <a:avLst/>
            </a:prstGeom>
            <a:solidFill>
              <a:srgbClr val="FFFFFF"/>
            </a:solidFill>
            <a:ln w="19050">
              <a:solidFill>
                <a:srgbClr val="FF00FF"/>
              </a:solidFill>
              <a:prstDash val="dashDot"/>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32" name="Rectangle 87"/>
            <p:cNvSpPr>
              <a:spLocks noChangeArrowheads="1"/>
            </p:cNvSpPr>
            <p:nvPr/>
          </p:nvSpPr>
          <p:spPr bwMode="auto">
            <a:xfrm>
              <a:off x="2895" y="9185"/>
              <a:ext cx="1605" cy="5040"/>
            </a:xfrm>
            <a:prstGeom prst="rect">
              <a:avLst/>
            </a:prstGeom>
            <a:solidFill>
              <a:srgbClr val="FFFFFF"/>
            </a:solidFill>
            <a:ln w="19050">
              <a:solidFill>
                <a:srgbClr val="FF00FF"/>
              </a:solidFill>
              <a:prstDash val="dashDot"/>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nvGrpSpPr>
            <p:cNvPr id="5133" name="Group 88"/>
            <p:cNvGrpSpPr>
              <a:grpSpLocks/>
            </p:cNvGrpSpPr>
            <p:nvPr/>
          </p:nvGrpSpPr>
          <p:grpSpPr bwMode="auto">
            <a:xfrm>
              <a:off x="3195" y="10199"/>
              <a:ext cx="870" cy="1020"/>
              <a:chOff x="3168" y="3600"/>
              <a:chExt cx="720" cy="528"/>
            </a:xfrm>
          </p:grpSpPr>
          <p:sp>
            <p:nvSpPr>
              <p:cNvPr id="5183" name="Rectangle 89"/>
              <p:cNvSpPr>
                <a:spLocks noChangeArrowheads="1"/>
              </p:cNvSpPr>
              <p:nvPr/>
            </p:nvSpPr>
            <p:spPr bwMode="auto">
              <a:xfrm>
                <a:off x="3168" y="3600"/>
                <a:ext cx="720" cy="528"/>
              </a:xfrm>
              <a:prstGeom prst="rect">
                <a:avLst/>
              </a:prstGeom>
              <a:solidFill>
                <a:srgbClr val="FFFF99"/>
              </a:solidFill>
              <a:ln w="12700">
                <a:solidFill>
                  <a:srgbClr val="FF0000"/>
                </a:solidFill>
                <a:miter lim="800000"/>
                <a:headEnd/>
                <a:tailEnd/>
              </a:ln>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84" name="Line 90"/>
              <p:cNvSpPr>
                <a:spLocks noChangeShapeType="1"/>
              </p:cNvSpPr>
              <p:nvPr/>
            </p:nvSpPr>
            <p:spPr bwMode="auto">
              <a:xfrm>
                <a:off x="3360" y="3792"/>
                <a:ext cx="384"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5" name="Line 91"/>
              <p:cNvSpPr>
                <a:spLocks noChangeShapeType="1"/>
              </p:cNvSpPr>
              <p:nvPr/>
            </p:nvSpPr>
            <p:spPr bwMode="auto">
              <a:xfrm>
                <a:off x="3360" y="3888"/>
                <a:ext cx="384"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6" name="Line 92"/>
              <p:cNvSpPr>
                <a:spLocks noChangeShapeType="1"/>
              </p:cNvSpPr>
              <p:nvPr/>
            </p:nvSpPr>
            <p:spPr bwMode="auto">
              <a:xfrm>
                <a:off x="3360" y="3984"/>
                <a:ext cx="384"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34" name="Text Box 93"/>
            <p:cNvSpPr txBox="1">
              <a:spLocks noChangeArrowheads="1"/>
            </p:cNvSpPr>
            <p:nvPr/>
          </p:nvSpPr>
          <p:spPr bwMode="auto">
            <a:xfrm>
              <a:off x="2970" y="9359"/>
              <a:ext cx="1455" cy="7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solidFill>
                    <a:srgbClr val="0000FF"/>
                  </a:solidFill>
                  <a:latin typeface="Times New Roman" panose="02020603050405020304" pitchFamily="18" charset="0"/>
                </a:rPr>
                <a:t>Requirement Specification </a:t>
              </a:r>
            </a:p>
          </p:txBody>
        </p:sp>
        <p:sp>
          <p:nvSpPr>
            <p:cNvPr id="5135" name="Freeform 94"/>
            <p:cNvSpPr>
              <a:spLocks/>
            </p:cNvSpPr>
            <p:nvPr/>
          </p:nvSpPr>
          <p:spPr bwMode="auto">
            <a:xfrm>
              <a:off x="4185" y="10341"/>
              <a:ext cx="840" cy="128"/>
            </a:xfrm>
            <a:custGeom>
              <a:avLst/>
              <a:gdLst>
                <a:gd name="T0" fmla="*/ 0 w 1440"/>
                <a:gd name="T1" fmla="*/ 18 h 248"/>
                <a:gd name="T2" fmla="*/ 80 w 1440"/>
                <a:gd name="T3" fmla="*/ 1 h 248"/>
                <a:gd name="T4" fmla="*/ 167 w 1440"/>
                <a:gd name="T5" fmla="*/ 14 h 248"/>
                <a:gd name="T6" fmla="*/ 0 60000 65536"/>
                <a:gd name="T7" fmla="*/ 0 60000 65536"/>
                <a:gd name="T8" fmla="*/ 0 60000 65536"/>
                <a:gd name="T9" fmla="*/ 0 w 1440"/>
                <a:gd name="T10" fmla="*/ 0 h 248"/>
                <a:gd name="T11" fmla="*/ 1440 w 1440"/>
                <a:gd name="T12" fmla="*/ 248 h 248"/>
              </a:gdLst>
              <a:ahLst/>
              <a:cxnLst>
                <a:cxn ang="T6">
                  <a:pos x="T0" y="T1"/>
                </a:cxn>
                <a:cxn ang="T7">
                  <a:pos x="T2" y="T3"/>
                </a:cxn>
                <a:cxn ang="T8">
                  <a:pos x="T4" y="T5"/>
                </a:cxn>
              </a:cxnLst>
              <a:rect l="T9" t="T10" r="T11" b="T12"/>
              <a:pathLst>
                <a:path w="1440" h="248">
                  <a:moveTo>
                    <a:pt x="0" y="248"/>
                  </a:moveTo>
                  <a:cubicBezTo>
                    <a:pt x="225" y="132"/>
                    <a:pt x="450" y="16"/>
                    <a:pt x="690" y="8"/>
                  </a:cubicBezTo>
                  <a:cubicBezTo>
                    <a:pt x="930" y="0"/>
                    <a:pt x="1185" y="101"/>
                    <a:pt x="1440" y="203"/>
                  </a:cubicBezTo>
                </a:path>
              </a:pathLst>
            </a:custGeom>
            <a:noFill/>
            <a:ln w="19050">
              <a:solidFill>
                <a:srgbClr val="008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36" name="Text Box 95"/>
            <p:cNvSpPr txBox="1">
              <a:spLocks noChangeArrowheads="1"/>
            </p:cNvSpPr>
            <p:nvPr/>
          </p:nvSpPr>
          <p:spPr bwMode="auto">
            <a:xfrm>
              <a:off x="5235" y="9359"/>
              <a:ext cx="2085"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solidFill>
                    <a:srgbClr val="0000FF"/>
                  </a:solidFill>
                  <a:latin typeface="Times New Roman" panose="02020603050405020304" pitchFamily="18" charset="0"/>
                </a:rPr>
                <a:t>Design Specification</a:t>
              </a:r>
            </a:p>
          </p:txBody>
        </p:sp>
        <p:sp>
          <p:nvSpPr>
            <p:cNvPr id="5137" name="Freeform 96"/>
            <p:cNvSpPr>
              <a:spLocks/>
            </p:cNvSpPr>
            <p:nvPr/>
          </p:nvSpPr>
          <p:spPr bwMode="auto">
            <a:xfrm>
              <a:off x="7170" y="10341"/>
              <a:ext cx="840" cy="128"/>
            </a:xfrm>
            <a:custGeom>
              <a:avLst/>
              <a:gdLst>
                <a:gd name="T0" fmla="*/ 0 w 1440"/>
                <a:gd name="T1" fmla="*/ 18 h 248"/>
                <a:gd name="T2" fmla="*/ 80 w 1440"/>
                <a:gd name="T3" fmla="*/ 1 h 248"/>
                <a:gd name="T4" fmla="*/ 167 w 1440"/>
                <a:gd name="T5" fmla="*/ 14 h 248"/>
                <a:gd name="T6" fmla="*/ 0 60000 65536"/>
                <a:gd name="T7" fmla="*/ 0 60000 65536"/>
                <a:gd name="T8" fmla="*/ 0 60000 65536"/>
                <a:gd name="T9" fmla="*/ 0 w 1440"/>
                <a:gd name="T10" fmla="*/ 0 h 248"/>
                <a:gd name="T11" fmla="*/ 1440 w 1440"/>
                <a:gd name="T12" fmla="*/ 248 h 248"/>
              </a:gdLst>
              <a:ahLst/>
              <a:cxnLst>
                <a:cxn ang="T6">
                  <a:pos x="T0" y="T1"/>
                </a:cxn>
                <a:cxn ang="T7">
                  <a:pos x="T2" y="T3"/>
                </a:cxn>
                <a:cxn ang="T8">
                  <a:pos x="T4" y="T5"/>
                </a:cxn>
              </a:cxnLst>
              <a:rect l="T9" t="T10" r="T11" b="T12"/>
              <a:pathLst>
                <a:path w="1440" h="248">
                  <a:moveTo>
                    <a:pt x="0" y="248"/>
                  </a:moveTo>
                  <a:cubicBezTo>
                    <a:pt x="225" y="132"/>
                    <a:pt x="450" y="16"/>
                    <a:pt x="690" y="8"/>
                  </a:cubicBezTo>
                  <a:cubicBezTo>
                    <a:pt x="930" y="0"/>
                    <a:pt x="1185" y="101"/>
                    <a:pt x="1440" y="203"/>
                  </a:cubicBezTo>
                </a:path>
              </a:pathLst>
            </a:custGeom>
            <a:noFill/>
            <a:ln w="19050">
              <a:solidFill>
                <a:srgbClr val="008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nvGrpSpPr>
            <p:cNvPr id="5138" name="Group 97"/>
            <p:cNvGrpSpPr>
              <a:grpSpLocks/>
            </p:cNvGrpSpPr>
            <p:nvPr/>
          </p:nvGrpSpPr>
          <p:grpSpPr bwMode="auto">
            <a:xfrm>
              <a:off x="5115" y="9734"/>
              <a:ext cx="1883" cy="1380"/>
              <a:chOff x="2955" y="5880"/>
              <a:chExt cx="1883" cy="1380"/>
            </a:xfrm>
          </p:grpSpPr>
          <p:sp>
            <p:nvSpPr>
              <p:cNvPr id="5161" name="Line 98"/>
              <p:cNvSpPr>
                <a:spLocks noChangeShapeType="1"/>
              </p:cNvSpPr>
              <p:nvPr/>
            </p:nvSpPr>
            <p:spPr bwMode="auto">
              <a:xfrm>
                <a:off x="3630" y="6878"/>
                <a:ext cx="240" cy="195"/>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62" name="Line 99"/>
              <p:cNvSpPr>
                <a:spLocks noChangeShapeType="1"/>
              </p:cNvSpPr>
              <p:nvPr/>
            </p:nvSpPr>
            <p:spPr bwMode="auto">
              <a:xfrm flipV="1">
                <a:off x="3743" y="6382"/>
                <a:ext cx="255" cy="0"/>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63" name="Line 100"/>
              <p:cNvSpPr>
                <a:spLocks noChangeShapeType="1"/>
              </p:cNvSpPr>
              <p:nvPr/>
            </p:nvSpPr>
            <p:spPr bwMode="auto">
              <a:xfrm rot="5400000" flipH="1">
                <a:off x="3990" y="6645"/>
                <a:ext cx="337" cy="8"/>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64" name="Line 101"/>
              <p:cNvSpPr>
                <a:spLocks noChangeShapeType="1"/>
              </p:cNvSpPr>
              <p:nvPr/>
            </p:nvSpPr>
            <p:spPr bwMode="auto">
              <a:xfrm rot="5400000" flipV="1">
                <a:off x="3488" y="6577"/>
                <a:ext cx="270" cy="0"/>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65" name="Line 102"/>
              <p:cNvSpPr>
                <a:spLocks noChangeShapeType="1"/>
              </p:cNvSpPr>
              <p:nvPr/>
            </p:nvSpPr>
            <p:spPr bwMode="auto">
              <a:xfrm>
                <a:off x="3225" y="6638"/>
                <a:ext cx="240" cy="195"/>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66" name="Line 103"/>
              <p:cNvSpPr>
                <a:spLocks noChangeShapeType="1"/>
              </p:cNvSpPr>
              <p:nvPr/>
            </p:nvSpPr>
            <p:spPr bwMode="auto">
              <a:xfrm rot="-5400000">
                <a:off x="4298" y="6614"/>
                <a:ext cx="218" cy="293"/>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67" name="Line 104"/>
              <p:cNvSpPr>
                <a:spLocks noChangeShapeType="1"/>
              </p:cNvSpPr>
              <p:nvPr/>
            </p:nvSpPr>
            <p:spPr bwMode="auto">
              <a:xfrm>
                <a:off x="4275" y="6375"/>
                <a:ext cx="270" cy="262"/>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68" name="AutoShape 105"/>
              <p:cNvSpPr>
                <a:spLocks noChangeArrowheads="1"/>
              </p:cNvSpPr>
              <p:nvPr/>
            </p:nvSpPr>
            <p:spPr bwMode="auto">
              <a:xfrm>
                <a:off x="2955" y="6555"/>
                <a:ext cx="270" cy="150"/>
              </a:xfrm>
              <a:prstGeom prst="roundRect">
                <a:avLst>
                  <a:gd name="adj" fmla="val 16667"/>
                </a:avLst>
              </a:prstGeom>
              <a:solidFill>
                <a:srgbClr val="FF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69" name="Line 106"/>
              <p:cNvSpPr>
                <a:spLocks noChangeShapeType="1"/>
              </p:cNvSpPr>
              <p:nvPr/>
            </p:nvSpPr>
            <p:spPr bwMode="auto">
              <a:xfrm flipV="1">
                <a:off x="3225" y="6375"/>
                <a:ext cx="255" cy="240"/>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70" name="AutoShape 107"/>
              <p:cNvSpPr>
                <a:spLocks noChangeArrowheads="1"/>
              </p:cNvSpPr>
              <p:nvPr/>
            </p:nvSpPr>
            <p:spPr bwMode="auto">
              <a:xfrm>
                <a:off x="3495" y="6315"/>
                <a:ext cx="270" cy="150"/>
              </a:xfrm>
              <a:prstGeom prst="roundRect">
                <a:avLst>
                  <a:gd name="adj" fmla="val 16667"/>
                </a:avLst>
              </a:prstGeom>
              <a:solidFill>
                <a:srgbClr val="FF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71" name="AutoShape 108"/>
              <p:cNvSpPr>
                <a:spLocks noChangeArrowheads="1"/>
              </p:cNvSpPr>
              <p:nvPr/>
            </p:nvSpPr>
            <p:spPr bwMode="auto">
              <a:xfrm>
                <a:off x="3495" y="6750"/>
                <a:ext cx="270" cy="150"/>
              </a:xfrm>
              <a:prstGeom prst="roundRect">
                <a:avLst>
                  <a:gd name="adj" fmla="val 16667"/>
                </a:avLst>
              </a:prstGeom>
              <a:solidFill>
                <a:srgbClr val="FF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72" name="AutoShape 109"/>
              <p:cNvSpPr>
                <a:spLocks noChangeArrowheads="1"/>
              </p:cNvSpPr>
              <p:nvPr/>
            </p:nvSpPr>
            <p:spPr bwMode="auto">
              <a:xfrm>
                <a:off x="4020" y="6315"/>
                <a:ext cx="270" cy="150"/>
              </a:xfrm>
              <a:prstGeom prst="roundRect">
                <a:avLst>
                  <a:gd name="adj" fmla="val 16667"/>
                </a:avLst>
              </a:prstGeom>
              <a:solidFill>
                <a:srgbClr val="FF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73" name="AutoShape 110"/>
              <p:cNvSpPr>
                <a:spLocks noChangeArrowheads="1"/>
              </p:cNvSpPr>
              <p:nvPr/>
            </p:nvSpPr>
            <p:spPr bwMode="auto">
              <a:xfrm>
                <a:off x="4568" y="6577"/>
                <a:ext cx="270" cy="150"/>
              </a:xfrm>
              <a:prstGeom prst="roundRect">
                <a:avLst>
                  <a:gd name="adj" fmla="val 16667"/>
                </a:avLst>
              </a:prstGeom>
              <a:solidFill>
                <a:srgbClr val="FF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74" name="Line 111"/>
              <p:cNvSpPr>
                <a:spLocks noChangeShapeType="1"/>
              </p:cNvSpPr>
              <p:nvPr/>
            </p:nvSpPr>
            <p:spPr bwMode="auto">
              <a:xfrm flipV="1">
                <a:off x="3757" y="6840"/>
                <a:ext cx="263" cy="0"/>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75" name="AutoShape 112"/>
              <p:cNvSpPr>
                <a:spLocks noChangeArrowheads="1"/>
              </p:cNvSpPr>
              <p:nvPr/>
            </p:nvSpPr>
            <p:spPr bwMode="auto">
              <a:xfrm>
                <a:off x="4035" y="6765"/>
                <a:ext cx="270" cy="150"/>
              </a:xfrm>
              <a:prstGeom prst="roundRect">
                <a:avLst>
                  <a:gd name="adj" fmla="val 16667"/>
                </a:avLst>
              </a:prstGeom>
              <a:solidFill>
                <a:srgbClr val="FF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76" name="AutoShape 113"/>
              <p:cNvSpPr>
                <a:spLocks noChangeArrowheads="1"/>
              </p:cNvSpPr>
              <p:nvPr/>
            </p:nvSpPr>
            <p:spPr bwMode="auto">
              <a:xfrm>
                <a:off x="3765" y="5880"/>
                <a:ext cx="270" cy="150"/>
              </a:xfrm>
              <a:prstGeom prst="roundRect">
                <a:avLst>
                  <a:gd name="adj" fmla="val 16667"/>
                </a:avLst>
              </a:prstGeom>
              <a:solidFill>
                <a:srgbClr val="FF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77" name="AutoShape 114"/>
              <p:cNvSpPr>
                <a:spLocks noChangeArrowheads="1"/>
              </p:cNvSpPr>
              <p:nvPr/>
            </p:nvSpPr>
            <p:spPr bwMode="auto">
              <a:xfrm>
                <a:off x="3780" y="7110"/>
                <a:ext cx="270" cy="150"/>
              </a:xfrm>
              <a:prstGeom prst="roundRect">
                <a:avLst>
                  <a:gd name="adj" fmla="val 16667"/>
                </a:avLst>
              </a:prstGeom>
              <a:solidFill>
                <a:srgbClr val="FF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78" name="Line 115"/>
              <p:cNvSpPr>
                <a:spLocks noChangeShapeType="1"/>
              </p:cNvSpPr>
              <p:nvPr/>
            </p:nvSpPr>
            <p:spPr bwMode="auto">
              <a:xfrm flipV="1">
                <a:off x="3630" y="6060"/>
                <a:ext cx="255" cy="240"/>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79" name="Line 116"/>
              <p:cNvSpPr>
                <a:spLocks noChangeShapeType="1"/>
              </p:cNvSpPr>
              <p:nvPr/>
            </p:nvSpPr>
            <p:spPr bwMode="auto">
              <a:xfrm>
                <a:off x="3930" y="6038"/>
                <a:ext cx="210" cy="240"/>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80" name="Line 117"/>
              <p:cNvSpPr>
                <a:spLocks noChangeShapeType="1"/>
              </p:cNvSpPr>
              <p:nvPr/>
            </p:nvSpPr>
            <p:spPr bwMode="auto">
              <a:xfrm rot="-5400000" flipH="1" flipV="1">
                <a:off x="3982" y="6901"/>
                <a:ext cx="165" cy="195"/>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81" name="Line 118"/>
              <p:cNvSpPr>
                <a:spLocks noChangeShapeType="1"/>
              </p:cNvSpPr>
              <p:nvPr/>
            </p:nvSpPr>
            <p:spPr bwMode="auto">
              <a:xfrm>
                <a:off x="3645" y="6473"/>
                <a:ext cx="480" cy="240"/>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82" name="Line 119"/>
              <p:cNvSpPr>
                <a:spLocks noChangeShapeType="1"/>
              </p:cNvSpPr>
              <p:nvPr/>
            </p:nvSpPr>
            <p:spPr bwMode="auto">
              <a:xfrm flipV="1">
                <a:off x="3660" y="6480"/>
                <a:ext cx="465" cy="270"/>
              </a:xfrm>
              <a:prstGeom prst="line">
                <a:avLst/>
              </a:prstGeom>
              <a:noFill/>
              <a:ln w="9525">
                <a:solidFill>
                  <a:srgbClr val="FF0000"/>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grpSp>
        <p:grpSp>
          <p:nvGrpSpPr>
            <p:cNvPr id="5139" name="Group 120"/>
            <p:cNvGrpSpPr>
              <a:grpSpLocks/>
            </p:cNvGrpSpPr>
            <p:nvPr/>
          </p:nvGrpSpPr>
          <p:grpSpPr bwMode="auto">
            <a:xfrm>
              <a:off x="7815" y="12314"/>
              <a:ext cx="1815" cy="1800"/>
              <a:chOff x="7515" y="7299"/>
              <a:chExt cx="1815" cy="1800"/>
            </a:xfrm>
          </p:grpSpPr>
          <p:sp>
            <p:nvSpPr>
              <p:cNvPr id="5158" name="AutoShape 121"/>
              <p:cNvSpPr>
                <a:spLocks noChangeArrowheads="1"/>
              </p:cNvSpPr>
              <p:nvPr/>
            </p:nvSpPr>
            <p:spPr bwMode="auto">
              <a:xfrm>
                <a:off x="7971" y="7299"/>
                <a:ext cx="879" cy="974"/>
              </a:xfrm>
              <a:prstGeom prst="foldedCorner">
                <a:avLst>
                  <a:gd name="adj" fmla="val 42856"/>
                </a:avLst>
              </a:prstGeom>
              <a:solidFill>
                <a:srgbClr val="00FFFF"/>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59" name="Text Box 122"/>
              <p:cNvSpPr txBox="1">
                <a:spLocks noChangeArrowheads="1"/>
              </p:cNvSpPr>
              <p:nvPr/>
            </p:nvSpPr>
            <p:spPr bwMode="auto">
              <a:xfrm>
                <a:off x="7515" y="8471"/>
                <a:ext cx="1815" cy="6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solidFill>
                      <a:srgbClr val="0000FF"/>
                    </a:solidFill>
                    <a:latin typeface="Times New Roman" panose="02020603050405020304" pitchFamily="18" charset="0"/>
                  </a:rPr>
                  <a:t>Code Inspection</a:t>
                </a:r>
              </a:p>
              <a:p>
                <a:r>
                  <a:rPr lang="en-US" altLang="en-US">
                    <a:solidFill>
                      <a:srgbClr val="0000FF"/>
                    </a:solidFill>
                    <a:latin typeface="Times New Roman" panose="02020603050405020304" pitchFamily="18" charset="0"/>
                  </a:rPr>
                  <a:t>BlackBox Testing</a:t>
                </a:r>
              </a:p>
            </p:txBody>
          </p:sp>
          <p:sp>
            <p:nvSpPr>
              <p:cNvPr id="5160" name="AutoShape 123"/>
              <p:cNvSpPr>
                <a:spLocks noChangeArrowheads="1"/>
              </p:cNvSpPr>
              <p:nvPr/>
            </p:nvSpPr>
            <p:spPr bwMode="auto">
              <a:xfrm>
                <a:off x="8200" y="7428"/>
                <a:ext cx="382" cy="312"/>
              </a:xfrm>
              <a:prstGeom prst="sun">
                <a:avLst>
                  <a:gd name="adj" fmla="val 25000"/>
                </a:avLst>
              </a:prstGeom>
              <a:solidFill>
                <a:srgbClr val="FFFFFF"/>
              </a:solidFill>
              <a:ln w="9525">
                <a:solidFill>
                  <a:srgbClr val="000000"/>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grpSp>
          <p:nvGrpSpPr>
            <p:cNvPr id="5140" name="Group 124"/>
            <p:cNvGrpSpPr>
              <a:grpSpLocks/>
            </p:cNvGrpSpPr>
            <p:nvPr/>
          </p:nvGrpSpPr>
          <p:grpSpPr bwMode="auto">
            <a:xfrm>
              <a:off x="8235" y="10209"/>
              <a:ext cx="885" cy="990"/>
              <a:chOff x="8865" y="2475"/>
              <a:chExt cx="540" cy="600"/>
            </a:xfrm>
          </p:grpSpPr>
          <p:sp>
            <p:nvSpPr>
              <p:cNvPr id="5156" name="Text Box 125"/>
              <p:cNvSpPr txBox="1">
                <a:spLocks noChangeArrowheads="1"/>
              </p:cNvSpPr>
              <p:nvPr/>
            </p:nvSpPr>
            <p:spPr bwMode="auto">
              <a:xfrm>
                <a:off x="8865" y="2475"/>
                <a:ext cx="540" cy="600"/>
              </a:xfrm>
              <a:prstGeom prst="rect">
                <a:avLst/>
              </a:prstGeom>
              <a:solidFill>
                <a:srgbClr val="99CCFF"/>
              </a:solidFill>
              <a:ln w="9525">
                <a:solidFill>
                  <a:srgbClr val="FF0066"/>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sz="1200">
                  <a:latin typeface="Times New Roman" panose="02020603050405020304" pitchFamily="18" charset="0"/>
                </a:endParaRPr>
              </a:p>
            </p:txBody>
          </p:sp>
          <p:sp>
            <p:nvSpPr>
              <p:cNvPr id="5157" name="Line 126"/>
              <p:cNvSpPr>
                <a:spLocks noChangeShapeType="1"/>
              </p:cNvSpPr>
              <p:nvPr/>
            </p:nvSpPr>
            <p:spPr bwMode="auto">
              <a:xfrm>
                <a:off x="8865" y="2625"/>
                <a:ext cx="540" cy="0"/>
              </a:xfrm>
              <a:prstGeom prst="line">
                <a:avLst/>
              </a:prstGeom>
              <a:noFill/>
              <a:ln w="9525">
                <a:solidFill>
                  <a:srgbClr val="FF0066"/>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41" name="Text Box 127"/>
            <p:cNvSpPr txBox="1">
              <a:spLocks noChangeArrowheads="1"/>
            </p:cNvSpPr>
            <p:nvPr/>
          </p:nvSpPr>
          <p:spPr bwMode="auto">
            <a:xfrm>
              <a:off x="7830" y="9359"/>
              <a:ext cx="1710" cy="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solidFill>
                    <a:srgbClr val="0000FF"/>
                  </a:solidFill>
                  <a:latin typeface="Times New Roman" panose="02020603050405020304" pitchFamily="18" charset="0"/>
                </a:rPr>
                <a:t>Implementation</a:t>
              </a:r>
            </a:p>
          </p:txBody>
        </p:sp>
        <p:sp>
          <p:nvSpPr>
            <p:cNvPr id="5142" name="Line 128"/>
            <p:cNvSpPr>
              <a:spLocks noChangeShapeType="1"/>
            </p:cNvSpPr>
            <p:nvPr/>
          </p:nvSpPr>
          <p:spPr bwMode="auto">
            <a:xfrm flipV="1">
              <a:off x="8745" y="11330"/>
              <a:ext cx="0" cy="930"/>
            </a:xfrm>
            <a:prstGeom prst="line">
              <a:avLst/>
            </a:prstGeom>
            <a:noFill/>
            <a:ln w="19050">
              <a:solidFill>
                <a:srgbClr val="008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5143" name="Group 129"/>
            <p:cNvGrpSpPr>
              <a:grpSpLocks/>
            </p:cNvGrpSpPr>
            <p:nvPr/>
          </p:nvGrpSpPr>
          <p:grpSpPr bwMode="auto">
            <a:xfrm>
              <a:off x="2925" y="12359"/>
              <a:ext cx="1500" cy="1755"/>
              <a:chOff x="2640" y="7254"/>
              <a:chExt cx="1500" cy="1755"/>
            </a:xfrm>
          </p:grpSpPr>
          <p:sp>
            <p:nvSpPr>
              <p:cNvPr id="5153" name="AutoShape 130"/>
              <p:cNvSpPr>
                <a:spLocks noChangeArrowheads="1"/>
              </p:cNvSpPr>
              <p:nvPr/>
            </p:nvSpPr>
            <p:spPr bwMode="auto">
              <a:xfrm>
                <a:off x="2946" y="7254"/>
                <a:ext cx="879" cy="974"/>
              </a:xfrm>
              <a:prstGeom prst="foldedCorner">
                <a:avLst>
                  <a:gd name="adj" fmla="val 42856"/>
                </a:avLst>
              </a:prstGeom>
              <a:solidFill>
                <a:srgbClr val="00FF00"/>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54" name="Text Box 131"/>
              <p:cNvSpPr txBox="1">
                <a:spLocks noChangeArrowheads="1"/>
              </p:cNvSpPr>
              <p:nvPr/>
            </p:nvSpPr>
            <p:spPr bwMode="auto">
              <a:xfrm>
                <a:off x="2640" y="8426"/>
                <a:ext cx="1500" cy="5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solidFill>
                      <a:srgbClr val="0000FF"/>
                    </a:solidFill>
                    <a:latin typeface="Times New Roman" panose="02020603050405020304" pitchFamily="18" charset="0"/>
                  </a:rPr>
                  <a:t>Requirement</a:t>
                </a:r>
              </a:p>
              <a:p>
                <a:pPr algn="ctr"/>
                <a:r>
                  <a:rPr lang="en-US" altLang="en-US">
                    <a:solidFill>
                      <a:srgbClr val="0000FF"/>
                    </a:solidFill>
                    <a:latin typeface="Times New Roman" panose="02020603050405020304" pitchFamily="18" charset="0"/>
                  </a:rPr>
                  <a:t>Review</a:t>
                </a:r>
              </a:p>
              <a:p>
                <a:pPr algn="ctr"/>
                <a:endParaRPr lang="en-US" altLang="en-US">
                  <a:solidFill>
                    <a:srgbClr val="0000FF"/>
                  </a:solidFill>
                  <a:latin typeface="Times New Roman" panose="02020603050405020304" pitchFamily="18" charset="0"/>
                </a:endParaRPr>
              </a:p>
            </p:txBody>
          </p:sp>
          <p:sp>
            <p:nvSpPr>
              <p:cNvPr id="5155" name="AutoShape 132"/>
              <p:cNvSpPr>
                <a:spLocks noChangeArrowheads="1"/>
              </p:cNvSpPr>
              <p:nvPr/>
            </p:nvSpPr>
            <p:spPr bwMode="auto">
              <a:xfrm>
                <a:off x="3175" y="7383"/>
                <a:ext cx="382" cy="312"/>
              </a:xfrm>
              <a:prstGeom prst="sun">
                <a:avLst>
                  <a:gd name="adj" fmla="val 25000"/>
                </a:avLst>
              </a:prstGeom>
              <a:solidFill>
                <a:srgbClr val="FFFFFF"/>
              </a:solidFill>
              <a:ln w="9525">
                <a:solidFill>
                  <a:srgbClr val="000000"/>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grpSp>
          <p:nvGrpSpPr>
            <p:cNvPr id="5144" name="Group 133"/>
            <p:cNvGrpSpPr>
              <a:grpSpLocks/>
            </p:cNvGrpSpPr>
            <p:nvPr/>
          </p:nvGrpSpPr>
          <p:grpSpPr bwMode="auto">
            <a:xfrm>
              <a:off x="5445" y="12329"/>
              <a:ext cx="1500" cy="1755"/>
              <a:chOff x="5115" y="7209"/>
              <a:chExt cx="1500" cy="1755"/>
            </a:xfrm>
          </p:grpSpPr>
          <p:sp>
            <p:nvSpPr>
              <p:cNvPr id="5149" name="Text Box 134"/>
              <p:cNvSpPr txBox="1">
                <a:spLocks noChangeArrowheads="1"/>
              </p:cNvSpPr>
              <p:nvPr/>
            </p:nvSpPr>
            <p:spPr bwMode="auto">
              <a:xfrm>
                <a:off x="5115" y="8381"/>
                <a:ext cx="1500" cy="5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solidFill>
                      <a:srgbClr val="0000FF"/>
                    </a:solidFill>
                    <a:latin typeface="Times New Roman" panose="02020603050405020304" pitchFamily="18" charset="0"/>
                  </a:rPr>
                  <a:t>Design</a:t>
                </a:r>
              </a:p>
              <a:p>
                <a:pPr algn="ctr"/>
                <a:r>
                  <a:rPr lang="en-US" altLang="en-US">
                    <a:solidFill>
                      <a:srgbClr val="0000FF"/>
                    </a:solidFill>
                    <a:latin typeface="Times New Roman" panose="02020603050405020304" pitchFamily="18" charset="0"/>
                  </a:rPr>
                  <a:t>Review</a:t>
                </a:r>
              </a:p>
              <a:p>
                <a:pPr algn="ctr"/>
                <a:endParaRPr lang="en-US" altLang="en-US">
                  <a:solidFill>
                    <a:srgbClr val="0000FF"/>
                  </a:solidFill>
                  <a:latin typeface="Times New Roman" panose="02020603050405020304" pitchFamily="18" charset="0"/>
                </a:endParaRPr>
              </a:p>
            </p:txBody>
          </p:sp>
          <p:grpSp>
            <p:nvGrpSpPr>
              <p:cNvPr id="5150" name="Group 135"/>
              <p:cNvGrpSpPr>
                <a:grpSpLocks/>
              </p:cNvGrpSpPr>
              <p:nvPr/>
            </p:nvGrpSpPr>
            <p:grpSpPr bwMode="auto">
              <a:xfrm>
                <a:off x="5421" y="7209"/>
                <a:ext cx="879" cy="974"/>
                <a:chOff x="5421" y="7209"/>
                <a:chExt cx="879" cy="974"/>
              </a:xfrm>
            </p:grpSpPr>
            <p:sp>
              <p:nvSpPr>
                <p:cNvPr id="5151" name="AutoShape 136"/>
                <p:cNvSpPr>
                  <a:spLocks noChangeArrowheads="1"/>
                </p:cNvSpPr>
                <p:nvPr/>
              </p:nvSpPr>
              <p:spPr bwMode="auto">
                <a:xfrm>
                  <a:off x="5421" y="7209"/>
                  <a:ext cx="879" cy="974"/>
                </a:xfrm>
                <a:prstGeom prst="foldedCorner">
                  <a:avLst>
                    <a:gd name="adj" fmla="val 42856"/>
                  </a:avLst>
                </a:prstGeom>
                <a:solidFill>
                  <a:srgbClr val="FF9933"/>
                </a:solidFill>
                <a:ln w="9525">
                  <a:solidFill>
                    <a:srgbClr val="FF0000"/>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52" name="AutoShape 137"/>
                <p:cNvSpPr>
                  <a:spLocks noChangeArrowheads="1"/>
                </p:cNvSpPr>
                <p:nvPr/>
              </p:nvSpPr>
              <p:spPr bwMode="auto">
                <a:xfrm>
                  <a:off x="5650" y="7338"/>
                  <a:ext cx="382" cy="312"/>
                </a:xfrm>
                <a:prstGeom prst="sun">
                  <a:avLst>
                    <a:gd name="adj" fmla="val 25000"/>
                  </a:avLst>
                </a:prstGeom>
                <a:solidFill>
                  <a:srgbClr val="FFFFFF"/>
                </a:solidFill>
                <a:ln w="9525">
                  <a:solidFill>
                    <a:srgbClr val="000000"/>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grpSp>
        <p:sp>
          <p:nvSpPr>
            <p:cNvPr id="5145" name="Line 138"/>
            <p:cNvSpPr>
              <a:spLocks noChangeShapeType="1"/>
            </p:cNvSpPr>
            <p:nvPr/>
          </p:nvSpPr>
          <p:spPr bwMode="auto">
            <a:xfrm flipV="1">
              <a:off x="6120" y="11345"/>
              <a:ext cx="0" cy="930"/>
            </a:xfrm>
            <a:prstGeom prst="line">
              <a:avLst/>
            </a:prstGeom>
            <a:noFill/>
            <a:ln w="19050">
              <a:solidFill>
                <a:srgbClr val="008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146" name="Line 139"/>
            <p:cNvSpPr>
              <a:spLocks noChangeShapeType="1"/>
            </p:cNvSpPr>
            <p:nvPr/>
          </p:nvSpPr>
          <p:spPr bwMode="auto">
            <a:xfrm flipV="1">
              <a:off x="3585" y="11330"/>
              <a:ext cx="0" cy="930"/>
            </a:xfrm>
            <a:prstGeom prst="line">
              <a:avLst/>
            </a:prstGeom>
            <a:noFill/>
            <a:ln w="19050">
              <a:solidFill>
                <a:srgbClr val="008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147" name="Text Box 140"/>
            <p:cNvSpPr txBox="1">
              <a:spLocks noChangeArrowheads="1"/>
            </p:cNvSpPr>
            <p:nvPr/>
          </p:nvSpPr>
          <p:spPr bwMode="auto">
            <a:xfrm>
              <a:off x="7320" y="14810"/>
              <a:ext cx="1755" cy="8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solidFill>
                    <a:srgbClr val="008000"/>
                  </a:solidFill>
                  <a:latin typeface="Times New Roman" panose="02020603050405020304" pitchFamily="18" charset="0"/>
                </a:rPr>
                <a:t>Verification:</a:t>
              </a:r>
            </a:p>
            <a:p>
              <a:r>
                <a:rPr lang="en-US" altLang="en-US">
                  <a:solidFill>
                    <a:srgbClr val="008000"/>
                  </a:solidFill>
                  <a:latin typeface="Times New Roman" panose="02020603050405020304" pitchFamily="18" charset="0"/>
                </a:rPr>
                <a:t>Implementation Against Design</a:t>
              </a:r>
              <a:endParaRPr lang="en-US" altLang="en-US" sz="2000">
                <a:latin typeface="Times New Roman" panose="02020603050405020304" pitchFamily="18" charset="0"/>
              </a:endParaRPr>
            </a:p>
          </p:txBody>
        </p:sp>
        <p:sp>
          <p:nvSpPr>
            <p:cNvPr id="5148" name="Text Box 141"/>
            <p:cNvSpPr txBox="1">
              <a:spLocks noChangeArrowheads="1"/>
            </p:cNvSpPr>
            <p:nvPr/>
          </p:nvSpPr>
          <p:spPr bwMode="auto">
            <a:xfrm>
              <a:off x="4227" y="14827"/>
              <a:ext cx="1755" cy="8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solidFill>
                    <a:srgbClr val="008000"/>
                  </a:solidFill>
                  <a:latin typeface="Times New Roman" panose="02020603050405020304" pitchFamily="18" charset="0"/>
                </a:rPr>
                <a:t>Verification:</a:t>
              </a:r>
            </a:p>
            <a:p>
              <a:r>
                <a:rPr lang="en-US" altLang="en-US">
                  <a:solidFill>
                    <a:srgbClr val="008000"/>
                  </a:solidFill>
                  <a:latin typeface="Times New Roman" panose="02020603050405020304" pitchFamily="18" charset="0"/>
                </a:rPr>
                <a:t>Design Against Requirement</a:t>
              </a:r>
              <a:endParaRPr lang="en-US" altLang="en-US" sz="2000">
                <a:latin typeface="Times New Roman" panose="02020603050405020304" pitchFamily="18" charset="0"/>
              </a:endParaRPr>
            </a:p>
          </p:txBody>
        </p:sp>
      </p:grpSp>
    </p:spTree>
    <p:extLst>
      <p:ext uri="{BB962C8B-B14F-4D97-AF65-F5344CB8AC3E}">
        <p14:creationId xmlns:p14="http://schemas.microsoft.com/office/powerpoint/2010/main" val="589018023"/>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a:t>Equivalence partitioning</a:t>
            </a:r>
          </a:p>
        </p:txBody>
      </p:sp>
      <p:sp>
        <p:nvSpPr>
          <p:cNvPr id="157699" name="Rectangle 3"/>
          <p:cNvSpPr>
            <a:spLocks noGrp="1" noChangeArrowheads="1"/>
          </p:cNvSpPr>
          <p:nvPr>
            <p:ph idx="1"/>
          </p:nvPr>
        </p:nvSpPr>
        <p:spPr/>
        <p:txBody>
          <a:bodyPr/>
          <a:lstStyle/>
          <a:p>
            <a:pPr>
              <a:lnSpc>
                <a:spcPct val="90000"/>
              </a:lnSpc>
            </a:pPr>
            <a:r>
              <a:rPr lang="en-US" altLang="en-US" sz="2800"/>
              <a:t>Example: sorting</a:t>
            </a:r>
          </a:p>
          <a:p>
            <a:pPr>
              <a:lnSpc>
                <a:spcPct val="90000"/>
              </a:lnSpc>
            </a:pPr>
            <a:r>
              <a:rPr lang="en-US" altLang="en-US" sz="2800"/>
              <a:t>sort(array,len) takes an array of integers of length len and sorts them in ascending order, i.e. permutes them so that each element of the array is less than or equal to the succeeding one.</a:t>
            </a:r>
          </a:p>
          <a:p>
            <a:pPr>
              <a:lnSpc>
                <a:spcPct val="90000"/>
              </a:lnSpc>
            </a:pPr>
            <a:r>
              <a:rPr lang="en-US" altLang="en-US" sz="2800"/>
              <a:t>len = 0,1, 2, 17</a:t>
            </a:r>
          </a:p>
          <a:p>
            <a:pPr>
              <a:lnSpc>
                <a:spcPct val="90000"/>
              </a:lnSpc>
            </a:pPr>
            <a:r>
              <a:rPr lang="en-US" altLang="en-US" sz="2800"/>
              <a:t>Array is already sorted, has duplicates, has negative numbers</a:t>
            </a:r>
          </a:p>
        </p:txBody>
      </p:sp>
    </p:spTree>
    <p:extLst>
      <p:ext uri="{BB962C8B-B14F-4D97-AF65-F5344CB8AC3E}">
        <p14:creationId xmlns:p14="http://schemas.microsoft.com/office/powerpoint/2010/main" val="1983923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a:t>Equivalence class test ideas</a:t>
            </a:r>
          </a:p>
        </p:txBody>
      </p:sp>
      <p:sp>
        <p:nvSpPr>
          <p:cNvPr id="159747" name="Rectangle 3"/>
          <p:cNvSpPr>
            <a:spLocks noGrp="1" noChangeArrowheads="1"/>
          </p:cNvSpPr>
          <p:nvPr>
            <p:ph idx="1"/>
          </p:nvPr>
        </p:nvSpPr>
        <p:spPr/>
        <p:txBody>
          <a:bodyPr/>
          <a:lstStyle/>
          <a:p>
            <a:r>
              <a:rPr lang="en-US" altLang="en-US"/>
              <a:t>Any object: the null pointer</a:t>
            </a:r>
          </a:p>
          <a:p>
            <a:r>
              <a:rPr lang="en-US" altLang="en-US"/>
              <a:t>Strings: the empty string</a:t>
            </a:r>
          </a:p>
          <a:p>
            <a:r>
              <a:rPr lang="en-US" altLang="en-US"/>
              <a:t>Collections:</a:t>
            </a:r>
          </a:p>
          <a:p>
            <a:pPr lvl="1"/>
            <a:r>
              <a:rPr lang="en-US" altLang="en-US"/>
              <a:t>The empty collection</a:t>
            </a:r>
          </a:p>
          <a:p>
            <a:pPr lvl="1"/>
            <a:r>
              <a:rPr lang="en-US" altLang="en-US"/>
              <a:t>Contains exactly one element</a:t>
            </a:r>
          </a:p>
          <a:p>
            <a:pPr lvl="1"/>
            <a:r>
              <a:rPr lang="en-US" altLang="en-US"/>
              <a:t>Contains the maximum number of elements (or at least more than one)</a:t>
            </a:r>
          </a:p>
        </p:txBody>
      </p:sp>
    </p:spTree>
    <p:extLst>
      <p:ext uri="{BB962C8B-B14F-4D97-AF65-F5344CB8AC3E}">
        <p14:creationId xmlns:p14="http://schemas.microsoft.com/office/powerpoint/2010/main" val="1192796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a:bodyPr>
          <a:lstStyle/>
          <a:p>
            <a:r>
              <a:rPr lang="en-US" altLang="en-US" dirty="0" smtClean="0"/>
              <a:t>More </a:t>
            </a:r>
            <a:r>
              <a:rPr lang="en-US" altLang="en-US" dirty="0"/>
              <a:t>e</a:t>
            </a:r>
            <a:r>
              <a:rPr lang="en-US" altLang="en-US" dirty="0" smtClean="0"/>
              <a:t>quivalence class </a:t>
            </a:r>
            <a:r>
              <a:rPr lang="en-US" altLang="en-US" dirty="0"/>
              <a:t>ideas</a:t>
            </a:r>
          </a:p>
        </p:txBody>
      </p:sp>
      <p:sp>
        <p:nvSpPr>
          <p:cNvPr id="160771" name="Rectangle 3"/>
          <p:cNvSpPr>
            <a:spLocks noGrp="1" noChangeArrowheads="1"/>
          </p:cNvSpPr>
          <p:nvPr>
            <p:ph idx="1"/>
          </p:nvPr>
        </p:nvSpPr>
        <p:spPr/>
        <p:txBody>
          <a:bodyPr>
            <a:normAutofit/>
          </a:bodyPr>
          <a:lstStyle/>
          <a:p>
            <a:r>
              <a:rPr lang="en-US" altLang="en-US" dirty="0"/>
              <a:t>Linked structures (trees, queues, etc.)</a:t>
            </a:r>
          </a:p>
          <a:p>
            <a:pPr lvl="1"/>
            <a:r>
              <a:rPr lang="en-US" altLang="en-US" dirty="0"/>
              <a:t>Empty</a:t>
            </a:r>
          </a:p>
          <a:p>
            <a:pPr lvl="1"/>
            <a:r>
              <a:rPr lang="en-US" altLang="en-US" dirty="0"/>
              <a:t>Minimal but non-empty</a:t>
            </a:r>
          </a:p>
          <a:p>
            <a:pPr lvl="1"/>
            <a:r>
              <a:rPr lang="en-US" altLang="en-US" dirty="0"/>
              <a:t>Circular</a:t>
            </a:r>
          </a:p>
          <a:p>
            <a:pPr lvl="1"/>
            <a:r>
              <a:rPr lang="en-US" altLang="en-US" dirty="0"/>
              <a:t>Depth greater than one (or maximally deep)</a:t>
            </a:r>
          </a:p>
          <a:p>
            <a:r>
              <a:rPr lang="en-US" altLang="en-US" dirty="0"/>
              <a:t>Equality comparison of objects</a:t>
            </a:r>
          </a:p>
          <a:p>
            <a:pPr lvl="1"/>
            <a:r>
              <a:rPr lang="en-US" altLang="en-US" dirty="0"/>
              <a:t>Equal but not identical</a:t>
            </a:r>
          </a:p>
          <a:p>
            <a:pPr lvl="1"/>
            <a:r>
              <a:rPr lang="en-US" altLang="en-US" dirty="0"/>
              <a:t>Different at lowest level, the same at upper</a:t>
            </a:r>
          </a:p>
        </p:txBody>
      </p:sp>
    </p:spTree>
    <p:extLst>
      <p:ext uri="{BB962C8B-B14F-4D97-AF65-F5344CB8AC3E}">
        <p14:creationId xmlns:p14="http://schemas.microsoft.com/office/powerpoint/2010/main" val="10337462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en-US"/>
              <a:t>Boundary value analysis</a:t>
            </a:r>
          </a:p>
        </p:txBody>
      </p:sp>
      <p:sp>
        <p:nvSpPr>
          <p:cNvPr id="158723" name="Rectangle 3"/>
          <p:cNvSpPr>
            <a:spLocks noGrp="1" noChangeArrowheads="1"/>
          </p:cNvSpPr>
          <p:nvPr>
            <p:ph idx="1"/>
          </p:nvPr>
        </p:nvSpPr>
        <p:spPr/>
        <p:txBody>
          <a:bodyPr/>
          <a:lstStyle/>
          <a:p>
            <a:r>
              <a:rPr lang="en-US" altLang="en-US"/>
              <a:t>Errors tend to occur at the boundaries of a domain, not its center</a:t>
            </a:r>
          </a:p>
          <a:p>
            <a:r>
              <a:rPr lang="en-US" altLang="en-US"/>
              <a:t>Pick test values at the boundary of an equivalence class</a:t>
            </a:r>
          </a:p>
          <a:p>
            <a:r>
              <a:rPr lang="en-US" altLang="en-US"/>
              <a:t>Test for error-checking by going beyond the boundary</a:t>
            </a:r>
          </a:p>
        </p:txBody>
      </p:sp>
    </p:spTree>
    <p:extLst>
      <p:ext uri="{BB962C8B-B14F-4D97-AF65-F5344CB8AC3E}">
        <p14:creationId xmlns:p14="http://schemas.microsoft.com/office/powerpoint/2010/main" val="9575568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a:xfrm>
            <a:off x="275142" y="137954"/>
            <a:ext cx="8411658" cy="852646"/>
          </a:xfrm>
        </p:spPr>
        <p:txBody>
          <a:bodyPr/>
          <a:lstStyle/>
          <a:p>
            <a:pPr algn="ctr"/>
            <a:r>
              <a:rPr lang="en-US" altLang="en-US" dirty="0" smtClean="0"/>
              <a:t>Boundary Value Analysis</a:t>
            </a:r>
          </a:p>
        </p:txBody>
      </p:sp>
      <p:sp>
        <p:nvSpPr>
          <p:cNvPr id="481283" name="Rectangle 1027"/>
          <p:cNvSpPr>
            <a:spLocks noGrp="1" noChangeArrowheads="1"/>
          </p:cNvSpPr>
          <p:nvPr>
            <p:ph type="body" idx="1"/>
          </p:nvPr>
        </p:nvSpPr>
        <p:spPr>
          <a:xfrm>
            <a:off x="228600" y="990600"/>
            <a:ext cx="8458200" cy="4953000"/>
          </a:xfrm>
        </p:spPr>
        <p:txBody>
          <a:bodyPr/>
          <a:lstStyle/>
          <a:p>
            <a:r>
              <a:rPr lang="en-US" altLang="en-US" dirty="0" smtClean="0"/>
              <a:t>Focus on </a:t>
            </a:r>
            <a:r>
              <a:rPr lang="en-US" altLang="en-US" dirty="0" smtClean="0">
                <a:solidFill>
                  <a:srgbClr val="FF0000"/>
                </a:solidFill>
              </a:rPr>
              <a:t>boundaries </a:t>
            </a:r>
            <a:r>
              <a:rPr lang="en-US" altLang="en-US" dirty="0" smtClean="0"/>
              <a:t>. . . because a greater number of faults tend to occur at the boundaries of the input domain</a:t>
            </a:r>
          </a:p>
          <a:p>
            <a:pPr lvl="1"/>
            <a:r>
              <a:rPr lang="en-US" altLang="en-US" sz="2400" dirty="0" smtClean="0"/>
              <a:t>Range input, </a:t>
            </a:r>
            <a:r>
              <a:rPr lang="en-US" altLang="en-US" sz="2400" dirty="0" smtClean="0">
                <a:solidFill>
                  <a:srgbClr val="FF0000"/>
                </a:solidFill>
              </a:rPr>
              <a:t>a </a:t>
            </a:r>
            <a:r>
              <a:rPr lang="en-US" altLang="en-US" sz="2400" dirty="0" smtClean="0"/>
              <a:t>to </a:t>
            </a:r>
            <a:r>
              <a:rPr lang="en-US" altLang="en-US" sz="2400" dirty="0" smtClean="0">
                <a:solidFill>
                  <a:srgbClr val="FF0000"/>
                </a:solidFill>
              </a:rPr>
              <a:t>b</a:t>
            </a:r>
            <a:r>
              <a:rPr lang="en-US" altLang="en-US" sz="2400" dirty="0" smtClean="0"/>
              <a:t>, test with </a:t>
            </a:r>
            <a:r>
              <a:rPr lang="en-US" altLang="en-US" sz="2400" dirty="0" smtClean="0">
                <a:solidFill>
                  <a:srgbClr val="FF0000"/>
                </a:solidFill>
              </a:rPr>
              <a:t>a, b, a-1, a+1, b-1, b+1 </a:t>
            </a:r>
            <a:r>
              <a:rPr lang="en-US" altLang="en-US" sz="2400" dirty="0" smtClean="0"/>
              <a:t>if integer range; otherwise, slightly less than </a:t>
            </a:r>
            <a:r>
              <a:rPr lang="en-US" altLang="en-US" sz="2400" dirty="0" smtClean="0">
                <a:solidFill>
                  <a:srgbClr val="FF0000"/>
                </a:solidFill>
              </a:rPr>
              <a:t>a </a:t>
            </a:r>
            <a:r>
              <a:rPr lang="en-US" altLang="en-US" sz="2400" dirty="0" smtClean="0"/>
              <a:t>and slightly more than </a:t>
            </a:r>
            <a:r>
              <a:rPr lang="en-US" altLang="en-US" sz="2400" dirty="0" smtClean="0">
                <a:solidFill>
                  <a:srgbClr val="FF0000"/>
                </a:solidFill>
              </a:rPr>
              <a:t>b</a:t>
            </a:r>
            <a:r>
              <a:rPr lang="en-US" altLang="en-US" sz="2400" dirty="0" smtClean="0"/>
              <a:t>.</a:t>
            </a:r>
          </a:p>
          <a:p>
            <a:pPr lvl="1"/>
            <a:r>
              <a:rPr lang="en-US" altLang="en-US" sz="2400" dirty="0" smtClean="0"/>
              <a:t>If you can only have a certain quantity (</a:t>
            </a:r>
            <a:r>
              <a:rPr lang="en-US" altLang="en-US" sz="2400" dirty="0" smtClean="0">
                <a:solidFill>
                  <a:srgbClr val="FF0000"/>
                </a:solidFill>
              </a:rPr>
              <a:t>q</a:t>
            </a:r>
            <a:r>
              <a:rPr lang="en-US" altLang="en-US" sz="2400" dirty="0" smtClean="0"/>
              <a:t>) of something, try to create </a:t>
            </a:r>
            <a:r>
              <a:rPr lang="en-US" altLang="en-US" sz="2400" dirty="0" smtClean="0">
                <a:solidFill>
                  <a:srgbClr val="FF0000"/>
                </a:solidFill>
              </a:rPr>
              <a:t>q-1, q, q+1</a:t>
            </a:r>
          </a:p>
        </p:txBody>
      </p:sp>
      <p:sp>
        <p:nvSpPr>
          <p:cNvPr id="7172" name="TextBox 3"/>
          <p:cNvSpPr txBox="1">
            <a:spLocks noChangeArrowheads="1"/>
          </p:cNvSpPr>
          <p:nvPr/>
        </p:nvSpPr>
        <p:spPr bwMode="auto">
          <a:xfrm>
            <a:off x="2286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a:t>©L. Williams</a:t>
            </a:r>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2000"/>
            <a:ext cx="8674894" cy="236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877195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animEffect transition="in" filter="randombar(horizontal)">
                                      <p:cBhvr>
                                        <p:cTn id="7" dur="500"/>
                                        <p:tgtEl>
                                          <p:spTgt spid="48128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81283">
                                            <p:txEl>
                                              <p:pRg st="1" end="1"/>
                                            </p:txEl>
                                          </p:spTgt>
                                        </p:tgtEl>
                                        <p:attrNameLst>
                                          <p:attrName>style.visibility</p:attrName>
                                        </p:attrNameLst>
                                      </p:cBhvr>
                                      <p:to>
                                        <p:strVal val="visible"/>
                                      </p:to>
                                    </p:set>
                                    <p:animEffect transition="in" filter="randombar(horizontal)">
                                      <p:cBhvr>
                                        <p:cTn id="10" dur="500"/>
                                        <p:tgtEl>
                                          <p:spTgt spid="48128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81283">
                                            <p:txEl>
                                              <p:pRg st="2" end="2"/>
                                            </p:txEl>
                                          </p:spTgt>
                                        </p:tgtEl>
                                        <p:attrNameLst>
                                          <p:attrName>style.visibility</p:attrName>
                                        </p:attrNameLst>
                                      </p:cBhvr>
                                      <p:to>
                                        <p:strVal val="visible"/>
                                      </p:to>
                                    </p:set>
                                    <p:animEffect transition="in" filter="randombar(horizontal)">
                                      <p:cBhvr>
                                        <p:cTn id="13" dur="500"/>
                                        <p:tgtEl>
                                          <p:spTgt spid="4812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79807"/>
            <a:ext cx="8229600" cy="1143000"/>
          </a:xfrm>
        </p:spPr>
        <p:txBody>
          <a:bodyPr/>
          <a:lstStyle/>
          <a:p>
            <a:pPr algn="ctr"/>
            <a:r>
              <a:rPr lang="en-US" altLang="en-US" dirty="0" smtClean="0"/>
              <a:t>Dirty/Failure Test Cases</a:t>
            </a:r>
          </a:p>
        </p:txBody>
      </p:sp>
      <p:sp>
        <p:nvSpPr>
          <p:cNvPr id="430083" name="Rectangle 3"/>
          <p:cNvSpPr>
            <a:spLocks noGrp="1" noChangeArrowheads="1"/>
          </p:cNvSpPr>
          <p:nvPr>
            <p:ph type="body" idx="1"/>
          </p:nvPr>
        </p:nvSpPr>
        <p:spPr>
          <a:xfrm>
            <a:off x="533400" y="1566862"/>
            <a:ext cx="8458200" cy="3810000"/>
          </a:xfrm>
        </p:spPr>
        <p:txBody>
          <a:bodyPr>
            <a:normAutofit fontScale="85000" lnSpcReduction="20000"/>
          </a:bodyPr>
          <a:lstStyle/>
          <a:p>
            <a:pPr>
              <a:spcBef>
                <a:spcPct val="45000"/>
              </a:spcBef>
            </a:pPr>
            <a:r>
              <a:rPr lang="en-US" altLang="zh-CN" dirty="0" smtClean="0">
                <a:ea typeface="宋体" panose="02010600030101010101" pitchFamily="2" charset="-122"/>
              </a:rPr>
              <a:t>Can something cause </a:t>
            </a:r>
            <a:r>
              <a:rPr lang="en-US" altLang="zh-CN" dirty="0" smtClean="0">
                <a:solidFill>
                  <a:srgbClr val="FF0000"/>
                </a:solidFill>
                <a:ea typeface="宋体" panose="02010600030101010101" pitchFamily="2" charset="-122"/>
              </a:rPr>
              <a:t>division by zero</a:t>
            </a:r>
            <a:r>
              <a:rPr lang="en-US" altLang="zh-CN" dirty="0" smtClean="0">
                <a:ea typeface="宋体" panose="02010600030101010101" pitchFamily="2" charset="-122"/>
              </a:rPr>
              <a:t>?</a:t>
            </a:r>
          </a:p>
          <a:p>
            <a:pPr>
              <a:spcBef>
                <a:spcPct val="45000"/>
              </a:spcBef>
            </a:pPr>
            <a:r>
              <a:rPr lang="en-US" altLang="zh-CN" dirty="0" smtClean="0">
                <a:ea typeface="宋体" panose="02010600030101010101" pitchFamily="2" charset="-122"/>
              </a:rPr>
              <a:t>What if the input </a:t>
            </a:r>
            <a:r>
              <a:rPr lang="en-US" altLang="zh-CN" dirty="0" smtClean="0">
                <a:solidFill>
                  <a:srgbClr val="FF0000"/>
                </a:solidFill>
                <a:ea typeface="宋体" panose="02010600030101010101" pitchFamily="2" charset="-122"/>
              </a:rPr>
              <a:t>type </a:t>
            </a:r>
            <a:r>
              <a:rPr lang="en-US" altLang="zh-CN" dirty="0" smtClean="0">
                <a:ea typeface="宋体" panose="02010600030101010101" pitchFamily="2" charset="-122"/>
              </a:rPr>
              <a:t>is wrong (You’re expecting an integer, they input a float.  You’re expecting a character, you get an integer.)? Can this be in Java?</a:t>
            </a:r>
          </a:p>
          <a:p>
            <a:pPr>
              <a:spcBef>
                <a:spcPct val="45000"/>
              </a:spcBef>
            </a:pPr>
            <a:r>
              <a:rPr lang="en-US" altLang="zh-CN" dirty="0" smtClean="0">
                <a:ea typeface="宋体" panose="02010600030101010101" pitchFamily="2" charset="-122"/>
              </a:rPr>
              <a:t>What if the customer takes an </a:t>
            </a:r>
            <a:r>
              <a:rPr lang="en-US" altLang="zh-CN" dirty="0" smtClean="0">
                <a:solidFill>
                  <a:srgbClr val="FF0000"/>
                </a:solidFill>
                <a:ea typeface="宋体" panose="02010600030101010101" pitchFamily="2" charset="-122"/>
              </a:rPr>
              <a:t>illogical path </a:t>
            </a:r>
            <a:r>
              <a:rPr lang="en-US" altLang="zh-CN" dirty="0" smtClean="0">
                <a:ea typeface="宋体" panose="02010600030101010101" pitchFamily="2" charset="-122"/>
              </a:rPr>
              <a:t>through your functionality?</a:t>
            </a:r>
          </a:p>
          <a:p>
            <a:pPr>
              <a:spcBef>
                <a:spcPct val="45000"/>
              </a:spcBef>
            </a:pPr>
            <a:r>
              <a:rPr lang="en-US" altLang="zh-CN" dirty="0" smtClean="0">
                <a:ea typeface="宋体" panose="02010600030101010101" pitchFamily="2" charset="-122"/>
              </a:rPr>
              <a:t>What if </a:t>
            </a:r>
            <a:r>
              <a:rPr lang="en-US" altLang="zh-CN" dirty="0" smtClean="0">
                <a:solidFill>
                  <a:srgbClr val="FF0000"/>
                </a:solidFill>
                <a:ea typeface="宋体" panose="02010600030101010101" pitchFamily="2" charset="-122"/>
              </a:rPr>
              <a:t>mandatory fields </a:t>
            </a:r>
            <a:r>
              <a:rPr lang="en-US" altLang="zh-CN" dirty="0" smtClean="0">
                <a:ea typeface="宋体" panose="02010600030101010101" pitchFamily="2" charset="-122"/>
              </a:rPr>
              <a:t>are not entered?</a:t>
            </a:r>
          </a:p>
          <a:p>
            <a:pPr>
              <a:spcBef>
                <a:spcPct val="45000"/>
              </a:spcBef>
            </a:pPr>
            <a:r>
              <a:rPr lang="en-US" altLang="zh-CN" dirty="0" smtClean="0">
                <a:ea typeface="宋体" panose="02010600030101010101" pitchFamily="2" charset="-122"/>
              </a:rPr>
              <a:t>What if the program is </a:t>
            </a:r>
            <a:r>
              <a:rPr lang="en-US" altLang="zh-CN" dirty="0" smtClean="0">
                <a:solidFill>
                  <a:srgbClr val="FF0000"/>
                </a:solidFill>
                <a:ea typeface="宋体" panose="02010600030101010101" pitchFamily="2" charset="-122"/>
              </a:rPr>
              <a:t>aborted abruptly </a:t>
            </a:r>
            <a:r>
              <a:rPr lang="en-US" altLang="zh-CN" dirty="0" smtClean="0">
                <a:ea typeface="宋体" panose="02010600030101010101" pitchFamily="2" charset="-122"/>
              </a:rPr>
              <a:t>or input or output </a:t>
            </a:r>
            <a:r>
              <a:rPr lang="en-US" altLang="zh-CN" dirty="0" smtClean="0">
                <a:solidFill>
                  <a:srgbClr val="FF0000"/>
                </a:solidFill>
                <a:ea typeface="宋体" panose="02010600030101010101" pitchFamily="2" charset="-122"/>
              </a:rPr>
              <a:t>devices </a:t>
            </a:r>
            <a:r>
              <a:rPr lang="en-US" altLang="zh-CN" dirty="0" smtClean="0">
                <a:ea typeface="宋体" panose="02010600030101010101" pitchFamily="2" charset="-122"/>
              </a:rPr>
              <a:t>are </a:t>
            </a:r>
            <a:r>
              <a:rPr lang="en-US" altLang="zh-CN" dirty="0" smtClean="0">
                <a:solidFill>
                  <a:srgbClr val="FF0000"/>
                </a:solidFill>
                <a:ea typeface="宋体" panose="02010600030101010101" pitchFamily="2" charset="-122"/>
              </a:rPr>
              <a:t>unplugged</a:t>
            </a:r>
            <a:r>
              <a:rPr lang="en-US" altLang="zh-CN" dirty="0" smtClean="0">
                <a:ea typeface="宋体" panose="02010600030101010101" pitchFamily="2" charset="-122"/>
              </a:rPr>
              <a:t>?  </a:t>
            </a:r>
          </a:p>
          <a:p>
            <a:pPr lvl="1"/>
            <a:endParaRPr lang="en-US" altLang="en-US" sz="2000" dirty="0" smtClean="0"/>
          </a:p>
        </p:txBody>
      </p:sp>
      <p:sp>
        <p:nvSpPr>
          <p:cNvPr id="10244" name="TextBox 3"/>
          <p:cNvSpPr txBox="1">
            <a:spLocks noChangeArrowheads="1"/>
          </p:cNvSpPr>
          <p:nvPr/>
        </p:nvSpPr>
        <p:spPr bwMode="auto">
          <a:xfrm>
            <a:off x="2286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dirty="0"/>
              <a:t>©L. Williams</a:t>
            </a:r>
          </a:p>
        </p:txBody>
      </p:sp>
      <p:sp>
        <p:nvSpPr>
          <p:cNvPr id="10245" name="WordArt 4"/>
          <p:cNvSpPr>
            <a:spLocks noChangeArrowheads="1" noChangeShapeType="1" noTextEdit="1"/>
          </p:cNvSpPr>
          <p:nvPr/>
        </p:nvSpPr>
        <p:spPr bwMode="auto">
          <a:xfrm>
            <a:off x="2286000" y="5902325"/>
            <a:ext cx="4572000" cy="647700"/>
          </a:xfrm>
          <a:prstGeom prst="rect">
            <a:avLst/>
          </a:prstGeom>
        </p:spPr>
        <p:txBody>
          <a:bodyPr wrap="none" fromWordArt="1">
            <a:prstTxWarp prst="textPlain">
              <a:avLst>
                <a:gd name="adj" fmla="val 50000"/>
              </a:avLst>
            </a:prstTxWarp>
          </a:bodyPr>
          <a:lstStyle/>
          <a:p>
            <a:pPr algn="ctr"/>
            <a:r>
              <a:rPr lang="en-US" sz="3600" kern="10" dirty="0">
                <a:ln w="12700">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Arial Black" panose="020B0A04020102020204" pitchFamily="34" charset="0"/>
              </a:rPr>
              <a:t>Think diabolically!</a:t>
            </a:r>
          </a:p>
        </p:txBody>
      </p:sp>
      <p:sp>
        <p:nvSpPr>
          <p:cNvPr id="10246" name="TextBox 5"/>
          <p:cNvSpPr txBox="1">
            <a:spLocks noChangeArrowheads="1"/>
          </p:cNvSpPr>
          <p:nvPr/>
        </p:nvSpPr>
        <p:spPr bwMode="auto">
          <a:xfrm>
            <a:off x="2514600" y="5453062"/>
            <a:ext cx="342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600" dirty="0">
                <a:solidFill>
                  <a:srgbClr val="FF0000"/>
                </a:solidFill>
              </a:rPr>
              <a:t>Robustness Testing</a:t>
            </a:r>
          </a:p>
        </p:txBody>
      </p:sp>
    </p:spTree>
    <p:extLst>
      <p:ext uri="{BB962C8B-B14F-4D97-AF65-F5344CB8AC3E}">
        <p14:creationId xmlns:p14="http://schemas.microsoft.com/office/powerpoint/2010/main" val="2414423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2" dur="500"/>
                                        <p:tgtEl>
                                          <p:spTgt spid="430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7" dur="500"/>
                                        <p:tgtEl>
                                          <p:spTgt spid="430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22" dur="500"/>
                                        <p:tgtEl>
                                          <p:spTgt spid="430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27" dur="500"/>
                                        <p:tgtEl>
                                          <p:spTgt spid="430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en-US"/>
              <a:t>Techniques for writing tests</a:t>
            </a:r>
          </a:p>
        </p:txBody>
      </p:sp>
      <p:sp>
        <p:nvSpPr>
          <p:cNvPr id="155651" name="Rectangle 3"/>
          <p:cNvSpPr>
            <a:spLocks noGrp="1" noChangeArrowheads="1"/>
          </p:cNvSpPr>
          <p:nvPr>
            <p:ph idx="1"/>
          </p:nvPr>
        </p:nvSpPr>
        <p:spPr/>
        <p:txBody>
          <a:bodyPr/>
          <a:lstStyle/>
          <a:p>
            <a:r>
              <a:rPr lang="en-US" altLang="en-US" dirty="0"/>
              <a:t>Black-box (from specifications)</a:t>
            </a:r>
          </a:p>
          <a:p>
            <a:pPr lvl="1"/>
            <a:r>
              <a:rPr lang="en-US" altLang="en-US" dirty="0"/>
              <a:t>Equivalence partitioning</a:t>
            </a:r>
          </a:p>
          <a:p>
            <a:pPr lvl="1"/>
            <a:r>
              <a:rPr lang="en-US" altLang="en-US" dirty="0"/>
              <a:t>Boundary value analysis</a:t>
            </a:r>
          </a:p>
          <a:p>
            <a:r>
              <a:rPr lang="en-US" altLang="en-US" b="1" dirty="0"/>
              <a:t>White-box (from code)</a:t>
            </a:r>
          </a:p>
          <a:p>
            <a:pPr lvl="1"/>
            <a:r>
              <a:rPr lang="en-US" altLang="en-US" dirty="0" smtClean="0"/>
              <a:t>Example: Branch </a:t>
            </a:r>
            <a:r>
              <a:rPr lang="en-US" altLang="en-US" dirty="0"/>
              <a:t>coverage</a:t>
            </a:r>
          </a:p>
          <a:p>
            <a:r>
              <a:rPr lang="en-US" altLang="en-US" dirty="0"/>
              <a:t>Fault-based testing (from common errors)</a:t>
            </a:r>
          </a:p>
          <a:p>
            <a:pPr lvl="1"/>
            <a:r>
              <a:rPr lang="en-US" altLang="en-US" dirty="0"/>
              <a:t>Reading online: catalog from Brian </a:t>
            </a:r>
            <a:r>
              <a:rPr lang="en-US" altLang="en-US" dirty="0" err="1"/>
              <a:t>Marick</a:t>
            </a:r>
            <a:endParaRPr lang="en-US" altLang="en-US" dirty="0"/>
          </a:p>
        </p:txBody>
      </p:sp>
    </p:spTree>
    <p:extLst>
      <p:ext uri="{BB962C8B-B14F-4D97-AF65-F5344CB8AC3E}">
        <p14:creationId xmlns:p14="http://schemas.microsoft.com/office/powerpoint/2010/main" val="30487560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en-US"/>
              <a:t>Coverage</a:t>
            </a:r>
          </a:p>
        </p:txBody>
      </p:sp>
      <p:sp>
        <p:nvSpPr>
          <p:cNvPr id="161795" name="Rectangle 3"/>
          <p:cNvSpPr>
            <a:spLocks noGrp="1" noChangeArrowheads="1"/>
          </p:cNvSpPr>
          <p:nvPr>
            <p:ph idx="1"/>
          </p:nvPr>
        </p:nvSpPr>
        <p:spPr/>
        <p:txBody>
          <a:bodyPr>
            <a:normAutofit fontScale="92500"/>
          </a:bodyPr>
          <a:lstStyle/>
          <a:p>
            <a:r>
              <a:rPr lang="en-US" altLang="en-US" dirty="0"/>
              <a:t>Make sure tests </a:t>
            </a:r>
            <a:r>
              <a:rPr lang="en-US" altLang="en-US" i="1" dirty="0"/>
              <a:t>cover</a:t>
            </a:r>
            <a:r>
              <a:rPr lang="en-US" altLang="en-US" dirty="0"/>
              <a:t> each part of program</a:t>
            </a:r>
          </a:p>
          <a:p>
            <a:pPr lvl="1"/>
            <a:r>
              <a:rPr lang="en-US" altLang="en-US" dirty="0"/>
              <a:t>Every statement</a:t>
            </a:r>
          </a:p>
          <a:p>
            <a:pPr lvl="1"/>
            <a:r>
              <a:rPr lang="en-US" altLang="en-US" dirty="0"/>
              <a:t>Every branch</a:t>
            </a:r>
          </a:p>
          <a:p>
            <a:pPr lvl="1"/>
            <a:r>
              <a:rPr lang="en-US" altLang="en-US" dirty="0"/>
              <a:t>Every path</a:t>
            </a:r>
          </a:p>
          <a:p>
            <a:pPr lvl="1"/>
            <a:r>
              <a:rPr lang="en-US" altLang="en-US" dirty="0"/>
              <a:t>Every condition</a:t>
            </a:r>
          </a:p>
          <a:p>
            <a:pPr lvl="1"/>
            <a:r>
              <a:rPr lang="en-US" altLang="en-US" dirty="0"/>
              <a:t>Every pass through a loop</a:t>
            </a:r>
          </a:p>
          <a:p>
            <a:r>
              <a:rPr lang="en-US" altLang="en-US" dirty="0"/>
              <a:t>Measures the quality of tests</a:t>
            </a:r>
          </a:p>
          <a:p>
            <a:r>
              <a:rPr lang="en-US" altLang="en-US" dirty="0"/>
              <a:t>How much of the program do the tests cover</a:t>
            </a:r>
            <a:r>
              <a:rPr lang="en-US" altLang="en-US" sz="2800" dirty="0"/>
              <a:t>?</a:t>
            </a:r>
          </a:p>
          <a:p>
            <a:pPr>
              <a:buFontTx/>
              <a:buNone/>
            </a:pPr>
            <a:endParaRPr lang="en-US" altLang="en-US" sz="2800" dirty="0"/>
          </a:p>
        </p:txBody>
      </p:sp>
    </p:spTree>
    <p:extLst>
      <p:ext uri="{BB962C8B-B14F-4D97-AF65-F5344CB8AC3E}">
        <p14:creationId xmlns:p14="http://schemas.microsoft.com/office/powerpoint/2010/main" val="22384250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a:t>Coverage tools</a:t>
            </a:r>
          </a:p>
        </p:txBody>
      </p:sp>
      <p:sp>
        <p:nvSpPr>
          <p:cNvPr id="162819" name="Rectangle 3"/>
          <p:cNvSpPr>
            <a:spLocks noGrp="1" noChangeArrowheads="1"/>
          </p:cNvSpPr>
          <p:nvPr>
            <p:ph type="body" idx="1"/>
          </p:nvPr>
        </p:nvSpPr>
        <p:spPr/>
        <p:txBody>
          <a:bodyPr/>
          <a:lstStyle/>
          <a:p>
            <a:pPr>
              <a:lnSpc>
                <a:spcPct val="90000"/>
              </a:lnSpc>
            </a:pPr>
            <a:r>
              <a:rPr lang="en-US" altLang="en-US" dirty="0"/>
              <a:t>Tool “instruments” the program</a:t>
            </a:r>
          </a:p>
          <a:p>
            <a:pPr>
              <a:lnSpc>
                <a:spcPct val="90000"/>
              </a:lnSpc>
            </a:pPr>
            <a:r>
              <a:rPr lang="en-US" altLang="en-US" dirty="0"/>
              <a:t>You run your tests, it builds </a:t>
            </a:r>
            <a:r>
              <a:rPr lang="en-US" altLang="en-US" dirty="0" smtClean="0"/>
              <a:t>“database”</a:t>
            </a:r>
            <a:endParaRPr lang="en-US" altLang="en-US" dirty="0"/>
          </a:p>
          <a:p>
            <a:pPr>
              <a:lnSpc>
                <a:spcPct val="90000"/>
              </a:lnSpc>
            </a:pPr>
            <a:r>
              <a:rPr lang="en-US" altLang="en-US" dirty="0"/>
              <a:t>Tool looks at </a:t>
            </a:r>
            <a:r>
              <a:rPr lang="en-US" altLang="en-US" dirty="0" smtClean="0"/>
              <a:t>“database” </a:t>
            </a:r>
            <a:r>
              <a:rPr lang="en-US" altLang="en-US" dirty="0"/>
              <a:t>to see which parts of the program were executed, and reports test coverage</a:t>
            </a:r>
          </a:p>
          <a:p>
            <a:pPr>
              <a:lnSpc>
                <a:spcPct val="90000"/>
              </a:lnSpc>
            </a:pPr>
            <a:r>
              <a:rPr lang="en-US" altLang="en-US" dirty="0" smtClean="0"/>
              <a:t>Some Java </a:t>
            </a:r>
            <a:r>
              <a:rPr lang="en-US" altLang="en-US" dirty="0"/>
              <a:t>open source tools: </a:t>
            </a:r>
            <a:r>
              <a:rPr lang="en-US" altLang="en-US" dirty="0" err="1" smtClean="0"/>
              <a:t>JaCoCo</a:t>
            </a:r>
            <a:r>
              <a:rPr lang="en-US" altLang="en-US" dirty="0" smtClean="0"/>
              <a:t>, </a:t>
            </a:r>
            <a:r>
              <a:rPr lang="en-US" altLang="en-US" dirty="0" err="1" smtClean="0"/>
              <a:t>Cobetura</a:t>
            </a:r>
            <a:r>
              <a:rPr lang="en-US" altLang="en-US" dirty="0" smtClean="0"/>
              <a:t>, </a:t>
            </a:r>
            <a:r>
              <a:rPr lang="en-US" altLang="en-US" dirty="0" err="1" smtClean="0"/>
              <a:t>EclEmma</a:t>
            </a:r>
            <a:r>
              <a:rPr lang="en-US" altLang="en-US" dirty="0"/>
              <a:t>, Quilt, </a:t>
            </a:r>
            <a:r>
              <a:rPr lang="en-US" altLang="en-US" dirty="0" err="1"/>
              <a:t>NoUnit</a:t>
            </a:r>
            <a:r>
              <a:rPr lang="en-US" altLang="en-US" dirty="0"/>
              <a:t>, </a:t>
            </a:r>
            <a:r>
              <a:rPr lang="en-US" altLang="en-US" dirty="0" err="1"/>
              <a:t>InsECT</a:t>
            </a:r>
            <a:r>
              <a:rPr lang="en-US" altLang="en-US" dirty="0"/>
              <a:t>, Jester, </a:t>
            </a:r>
            <a:r>
              <a:rPr lang="en-US" altLang="en-US" dirty="0" err="1"/>
              <a:t>jcoverage</a:t>
            </a:r>
            <a:r>
              <a:rPr lang="en-US" altLang="en-US" dirty="0"/>
              <a:t>, </a:t>
            </a:r>
            <a:r>
              <a:rPr lang="en-US" altLang="en-US" dirty="0" err="1"/>
              <a:t>Coverlispe</a:t>
            </a:r>
            <a:r>
              <a:rPr lang="en-US" altLang="en-US" dirty="0"/>
              <a:t>, </a:t>
            </a:r>
            <a:r>
              <a:rPr lang="en-US" altLang="en-US" dirty="0" smtClean="0"/>
              <a:t>Hansel, …</a:t>
            </a:r>
            <a:endParaRPr lang="en-US" altLang="en-US" dirty="0"/>
          </a:p>
        </p:txBody>
      </p:sp>
    </p:spTree>
    <p:extLst>
      <p:ext uri="{BB962C8B-B14F-4D97-AF65-F5344CB8AC3E}">
        <p14:creationId xmlns:p14="http://schemas.microsoft.com/office/powerpoint/2010/main" val="38564826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normAutofit/>
          </a:bodyPr>
          <a:lstStyle/>
          <a:p>
            <a:r>
              <a:rPr lang="en-US" altLang="en-US" dirty="0" smtClean="0"/>
              <a:t>Coverage example: bisection</a:t>
            </a:r>
            <a:endParaRPr lang="en-US" altLang="en-US" dirty="0"/>
          </a:p>
        </p:txBody>
      </p:sp>
      <p:sp>
        <p:nvSpPr>
          <p:cNvPr id="163843" name="Rectangle 3"/>
          <p:cNvSpPr>
            <a:spLocks noGrp="1" noChangeArrowheads="1"/>
          </p:cNvSpPr>
          <p:nvPr>
            <p:ph type="body" idx="1"/>
          </p:nvPr>
        </p:nvSpPr>
        <p:spPr>
          <a:xfrm>
            <a:off x="445770" y="1893569"/>
            <a:ext cx="8229600" cy="4812031"/>
          </a:xfrm>
        </p:spPr>
        <p:txBody>
          <a:bodyPr>
            <a:noAutofit/>
          </a:bodyPr>
          <a:lstStyle/>
          <a:p>
            <a:pPr>
              <a:buFontTx/>
              <a:buNone/>
            </a:pPr>
            <a:r>
              <a:rPr lang="en-US" altLang="en-US" sz="2000" dirty="0">
                <a:solidFill>
                  <a:schemeClr val="tx1">
                    <a:lumMod val="50000"/>
                  </a:schemeClr>
                </a:solidFill>
                <a:latin typeface="Consolas" panose="020B0609020204030204" pitchFamily="49" charset="0"/>
                <a:cs typeface="Consolas" panose="020B0609020204030204" pitchFamily="49" charset="0"/>
              </a:rPr>
              <a:t>p</a:t>
            </a:r>
            <a:r>
              <a:rPr lang="en-US" altLang="en-US" sz="2000" dirty="0" smtClean="0">
                <a:solidFill>
                  <a:schemeClr val="tx1">
                    <a:lumMod val="50000"/>
                  </a:schemeClr>
                </a:solidFill>
                <a:latin typeface="Consolas" panose="020B0609020204030204" pitchFamily="49" charset="0"/>
                <a:cs typeface="Consolas" panose="020B0609020204030204" pitchFamily="49" charset="0"/>
              </a:rPr>
              <a:t>ublic </a:t>
            </a:r>
            <a:r>
              <a:rPr lang="en-US" altLang="en-US" sz="2000" dirty="0">
                <a:solidFill>
                  <a:schemeClr val="tx1">
                    <a:lumMod val="50000"/>
                  </a:schemeClr>
                </a:solidFill>
                <a:latin typeface="Consolas" panose="020B0609020204030204" pitchFamily="49" charset="0"/>
                <a:cs typeface="Consolas" panose="020B0609020204030204" pitchFamily="49" charset="0"/>
              </a:rPr>
              <a:t>float root(float low, float </a:t>
            </a:r>
            <a:r>
              <a:rPr lang="en-US" altLang="en-US" sz="2000" dirty="0" smtClean="0">
                <a:solidFill>
                  <a:schemeClr val="tx1">
                    <a:lumMod val="50000"/>
                  </a:schemeClr>
                </a:solidFill>
                <a:latin typeface="Consolas" panose="020B0609020204030204" pitchFamily="49" charset="0"/>
                <a:cs typeface="Consolas" panose="020B0609020204030204" pitchFamily="49" charset="0"/>
              </a:rPr>
              <a:t>high, float </a:t>
            </a:r>
            <a:r>
              <a:rPr lang="en-US" altLang="en-US" sz="2000" dirty="0">
                <a:solidFill>
                  <a:schemeClr val="tx1">
                    <a:lumMod val="50000"/>
                  </a:schemeClr>
                </a:solidFill>
                <a:latin typeface="Consolas" panose="020B0609020204030204" pitchFamily="49" charset="0"/>
                <a:cs typeface="Consolas" panose="020B0609020204030204" pitchFamily="49" charset="0"/>
              </a:rPr>
              <a:t>precision)</a:t>
            </a:r>
            <a:br>
              <a:rPr lang="en-US" altLang="en-US" sz="2000" dirty="0">
                <a:solidFill>
                  <a:schemeClr val="tx1">
                    <a:lumMod val="50000"/>
                  </a:schemeClr>
                </a:solidFill>
                <a:latin typeface="Consolas" panose="020B0609020204030204" pitchFamily="49" charset="0"/>
                <a:cs typeface="Consolas" panose="020B0609020204030204" pitchFamily="49" charset="0"/>
              </a:rPr>
            </a:br>
            <a:r>
              <a:rPr lang="en-US" altLang="en-US" sz="2000" dirty="0">
                <a:solidFill>
                  <a:schemeClr val="tx1">
                    <a:lumMod val="50000"/>
                  </a:schemeClr>
                </a:solidFill>
                <a:latin typeface="Consolas" panose="020B0609020204030204" pitchFamily="49" charset="0"/>
                <a:cs typeface="Consolas" panose="020B0609020204030204" pitchFamily="49" charset="0"/>
              </a:rPr>
              <a:t>  throws </a:t>
            </a:r>
            <a:r>
              <a:rPr lang="en-US" altLang="en-US" sz="2000" dirty="0" err="1">
                <a:solidFill>
                  <a:schemeClr val="tx1">
                    <a:lumMod val="50000"/>
                  </a:schemeClr>
                </a:solidFill>
                <a:latin typeface="Consolas" panose="020B0609020204030204" pitchFamily="49" charset="0"/>
                <a:cs typeface="Consolas" panose="020B0609020204030204" pitchFamily="49" charset="0"/>
              </a:rPr>
              <a:t>IllegalArgumentException</a:t>
            </a:r>
            <a:r>
              <a:rPr lang="en-US" altLang="en-US" sz="2000" dirty="0">
                <a:solidFill>
                  <a:schemeClr val="tx1">
                    <a:lumMod val="50000"/>
                  </a:schemeClr>
                </a:solidFill>
                <a:latin typeface="Consolas" panose="020B0609020204030204" pitchFamily="49" charset="0"/>
                <a:cs typeface="Consolas" panose="020B0609020204030204" pitchFamily="49" charset="0"/>
              </a:rPr>
              <a:t> {</a:t>
            </a:r>
          </a:p>
          <a:p>
            <a:pPr>
              <a:buFontTx/>
              <a:buNone/>
            </a:pPr>
            <a:r>
              <a:rPr lang="en-US" altLang="en-US" sz="2000" dirty="0">
                <a:solidFill>
                  <a:schemeClr val="tx1">
                    <a:lumMod val="50000"/>
                  </a:schemeClr>
                </a:solidFill>
                <a:latin typeface="Consolas" panose="020B0609020204030204" pitchFamily="49" charset="0"/>
                <a:cs typeface="Consolas" panose="020B0609020204030204" pitchFamily="49" charset="0"/>
              </a:rPr>
              <a:t>	float middle;</a:t>
            </a:r>
          </a:p>
          <a:p>
            <a:pPr>
              <a:buFontTx/>
              <a:buNone/>
            </a:pPr>
            <a:r>
              <a:rPr lang="en-US" altLang="en-US" sz="2000" dirty="0">
                <a:solidFill>
                  <a:schemeClr val="tx1">
                    <a:lumMod val="50000"/>
                  </a:schemeClr>
                </a:solidFill>
                <a:latin typeface="Consolas" panose="020B0609020204030204" pitchFamily="49" charset="0"/>
                <a:cs typeface="Consolas" panose="020B0609020204030204" pitchFamily="49" charset="0"/>
              </a:rPr>
              <a:t>	if (f(low) &gt;= f(high))</a:t>
            </a:r>
            <a:br>
              <a:rPr lang="en-US" altLang="en-US" sz="2000" dirty="0">
                <a:solidFill>
                  <a:schemeClr val="tx1">
                    <a:lumMod val="50000"/>
                  </a:schemeClr>
                </a:solidFill>
                <a:latin typeface="Consolas" panose="020B0609020204030204" pitchFamily="49" charset="0"/>
                <a:cs typeface="Consolas" panose="020B0609020204030204" pitchFamily="49" charset="0"/>
              </a:rPr>
            </a:br>
            <a:r>
              <a:rPr lang="en-US" altLang="en-US" sz="2000" dirty="0">
                <a:solidFill>
                  <a:schemeClr val="tx1">
                    <a:lumMod val="50000"/>
                  </a:schemeClr>
                </a:solidFill>
                <a:latin typeface="Consolas" panose="020B0609020204030204" pitchFamily="49" charset="0"/>
                <a:cs typeface="Consolas" panose="020B0609020204030204" pitchFamily="49" charset="0"/>
              </a:rPr>
              <a:t>   throw new </a:t>
            </a:r>
            <a:r>
              <a:rPr lang="en-US" altLang="en-US" sz="2000" dirty="0" err="1">
                <a:solidFill>
                  <a:schemeClr val="tx1">
                    <a:lumMod val="50000"/>
                  </a:schemeClr>
                </a:solidFill>
                <a:latin typeface="Consolas" panose="020B0609020204030204" pitchFamily="49" charset="0"/>
                <a:cs typeface="Consolas" panose="020B0609020204030204" pitchFamily="49" charset="0"/>
              </a:rPr>
              <a:t>IllegalArgumentException</a:t>
            </a:r>
            <a:r>
              <a:rPr lang="en-US" altLang="en-US" sz="2000" dirty="0">
                <a:solidFill>
                  <a:schemeClr val="tx1">
                    <a:lumMod val="50000"/>
                  </a:schemeClr>
                </a:solidFill>
                <a:latin typeface="Consolas" panose="020B0609020204030204" pitchFamily="49" charset="0"/>
                <a:cs typeface="Consolas" panose="020B0609020204030204" pitchFamily="49" charset="0"/>
              </a:rPr>
              <a:t/>
            </a:r>
            <a:br>
              <a:rPr lang="en-US" altLang="en-US" sz="2000" dirty="0">
                <a:solidFill>
                  <a:schemeClr val="tx1">
                    <a:lumMod val="50000"/>
                  </a:schemeClr>
                </a:solidFill>
                <a:latin typeface="Consolas" panose="020B0609020204030204" pitchFamily="49" charset="0"/>
                <a:cs typeface="Consolas" panose="020B0609020204030204" pitchFamily="49" charset="0"/>
              </a:rPr>
            </a:br>
            <a:r>
              <a:rPr lang="en-US" altLang="en-US" sz="2000" dirty="0">
                <a:solidFill>
                  <a:schemeClr val="tx1">
                    <a:lumMod val="50000"/>
                  </a:schemeClr>
                </a:solidFill>
                <a:latin typeface="Consolas" panose="020B0609020204030204" pitchFamily="49" charset="0"/>
                <a:cs typeface="Consolas" panose="020B0609020204030204" pitchFamily="49" charset="0"/>
              </a:rPr>
              <a:t>     (“low must be lower than high”);</a:t>
            </a:r>
          </a:p>
          <a:p>
            <a:pPr>
              <a:buFontTx/>
              <a:buNone/>
            </a:pPr>
            <a:r>
              <a:rPr lang="en-US" altLang="en-US" sz="2000" dirty="0">
                <a:solidFill>
                  <a:schemeClr val="tx1">
                    <a:lumMod val="50000"/>
                  </a:schemeClr>
                </a:solidFill>
                <a:latin typeface="Consolas" panose="020B0609020204030204" pitchFamily="49" charset="0"/>
                <a:cs typeface="Consolas" panose="020B0609020204030204" pitchFamily="49" charset="0"/>
              </a:rPr>
              <a:t>	while(high-low &gt; precision) {</a:t>
            </a:r>
          </a:p>
          <a:p>
            <a:pPr>
              <a:buFontTx/>
              <a:buNone/>
            </a:pPr>
            <a:r>
              <a:rPr lang="en-US" altLang="en-US" sz="2000" dirty="0">
                <a:solidFill>
                  <a:schemeClr val="tx1">
                    <a:lumMod val="50000"/>
                  </a:schemeClr>
                </a:solidFill>
                <a:latin typeface="Consolas" panose="020B0609020204030204" pitchFamily="49" charset="0"/>
                <a:cs typeface="Consolas" panose="020B0609020204030204" pitchFamily="49" charset="0"/>
              </a:rPr>
              <a:t>	</a:t>
            </a:r>
            <a:r>
              <a:rPr lang="en-US" altLang="en-US" sz="2000" dirty="0" smtClean="0">
                <a:solidFill>
                  <a:schemeClr val="tx1">
                    <a:lumMod val="50000"/>
                  </a:schemeClr>
                </a:solidFill>
                <a:latin typeface="Consolas" panose="020B0609020204030204" pitchFamily="49" charset="0"/>
                <a:cs typeface="Consolas" panose="020B0609020204030204" pitchFamily="49" charset="0"/>
              </a:rPr>
              <a:t>   middle </a:t>
            </a:r>
            <a:r>
              <a:rPr lang="en-US" altLang="en-US" sz="2000" dirty="0">
                <a:solidFill>
                  <a:schemeClr val="tx1">
                    <a:lumMod val="50000"/>
                  </a:schemeClr>
                </a:solidFill>
                <a:latin typeface="Consolas" panose="020B0609020204030204" pitchFamily="49" charset="0"/>
                <a:cs typeface="Consolas" panose="020B0609020204030204" pitchFamily="49" charset="0"/>
              </a:rPr>
              <a:t>= (high + low) / 2;</a:t>
            </a:r>
          </a:p>
          <a:p>
            <a:pPr>
              <a:buFontTx/>
              <a:buNone/>
            </a:pPr>
            <a:r>
              <a:rPr lang="en-US" altLang="en-US" sz="2000" dirty="0">
                <a:solidFill>
                  <a:schemeClr val="tx1">
                    <a:lumMod val="50000"/>
                  </a:schemeClr>
                </a:solidFill>
                <a:latin typeface="Consolas" panose="020B0609020204030204" pitchFamily="49" charset="0"/>
                <a:cs typeface="Consolas" panose="020B0609020204030204" pitchFamily="49" charset="0"/>
              </a:rPr>
              <a:t>	 </a:t>
            </a:r>
            <a:r>
              <a:rPr lang="en-US" altLang="en-US" sz="2000" dirty="0" smtClean="0">
                <a:solidFill>
                  <a:schemeClr val="tx1">
                    <a:lumMod val="50000"/>
                  </a:schemeClr>
                </a:solidFill>
                <a:latin typeface="Consolas" panose="020B0609020204030204" pitchFamily="49" charset="0"/>
                <a:cs typeface="Consolas" panose="020B0609020204030204" pitchFamily="49" charset="0"/>
              </a:rPr>
              <a:t>  if </a:t>
            </a:r>
            <a:r>
              <a:rPr lang="en-US" altLang="en-US" sz="2000" dirty="0">
                <a:solidFill>
                  <a:schemeClr val="tx1">
                    <a:lumMod val="50000"/>
                  </a:schemeClr>
                </a:solidFill>
                <a:latin typeface="Consolas" panose="020B0609020204030204" pitchFamily="49" charset="0"/>
                <a:cs typeface="Consolas" panose="020B0609020204030204" pitchFamily="49" charset="0"/>
              </a:rPr>
              <a:t>(f(middle) &lt; f(high)) low = middle;</a:t>
            </a:r>
          </a:p>
          <a:p>
            <a:pPr>
              <a:buFontTx/>
              <a:buNone/>
            </a:pPr>
            <a:r>
              <a:rPr lang="en-US" altLang="en-US" sz="2000" dirty="0">
                <a:solidFill>
                  <a:schemeClr val="tx1">
                    <a:lumMod val="50000"/>
                  </a:schemeClr>
                </a:solidFill>
                <a:latin typeface="Consolas" panose="020B0609020204030204" pitchFamily="49" charset="0"/>
                <a:cs typeface="Consolas" panose="020B0609020204030204" pitchFamily="49" charset="0"/>
              </a:rPr>
              <a:t>	</a:t>
            </a:r>
            <a:r>
              <a:rPr lang="en-US" altLang="en-US" sz="2000" dirty="0" smtClean="0">
                <a:solidFill>
                  <a:schemeClr val="tx1">
                    <a:lumMod val="50000"/>
                  </a:schemeClr>
                </a:solidFill>
                <a:latin typeface="Consolas" panose="020B0609020204030204" pitchFamily="49" charset="0"/>
                <a:cs typeface="Consolas" panose="020B0609020204030204" pitchFamily="49" charset="0"/>
              </a:rPr>
              <a:t>   else </a:t>
            </a:r>
            <a:r>
              <a:rPr lang="en-US" altLang="en-US" sz="2000" dirty="0">
                <a:solidFill>
                  <a:schemeClr val="tx1">
                    <a:lumMod val="50000"/>
                  </a:schemeClr>
                </a:solidFill>
                <a:latin typeface="Consolas" panose="020B0609020204030204" pitchFamily="49" charset="0"/>
                <a:cs typeface="Consolas" panose="020B0609020204030204" pitchFamily="49" charset="0"/>
              </a:rPr>
              <a:t>high = middle;</a:t>
            </a:r>
          </a:p>
          <a:p>
            <a:pPr>
              <a:buFontTx/>
              <a:buNone/>
            </a:pPr>
            <a:r>
              <a:rPr lang="en-US" altLang="en-US" sz="2000" dirty="0" smtClean="0">
                <a:solidFill>
                  <a:schemeClr val="tx1">
                    <a:lumMod val="50000"/>
                  </a:schemeClr>
                </a:solidFill>
                <a:latin typeface="Consolas" panose="020B0609020204030204" pitchFamily="49" charset="0"/>
                <a:cs typeface="Consolas" panose="020B0609020204030204" pitchFamily="49" charset="0"/>
              </a:rPr>
              <a:t>    };</a:t>
            </a:r>
            <a:endParaRPr lang="en-US" altLang="en-US" sz="2000" dirty="0">
              <a:solidFill>
                <a:schemeClr val="tx1">
                  <a:lumMod val="50000"/>
                </a:schemeClr>
              </a:solidFill>
              <a:latin typeface="Consolas" panose="020B0609020204030204" pitchFamily="49" charset="0"/>
              <a:cs typeface="Consolas" panose="020B0609020204030204" pitchFamily="49" charset="0"/>
            </a:endParaRPr>
          </a:p>
          <a:p>
            <a:pPr>
              <a:buFontTx/>
              <a:buNone/>
            </a:pPr>
            <a:r>
              <a:rPr lang="en-US" altLang="en-US" sz="2000" dirty="0" smtClean="0">
                <a:solidFill>
                  <a:schemeClr val="tx1">
                    <a:lumMod val="50000"/>
                  </a:schemeClr>
                </a:solidFill>
                <a:latin typeface="Consolas" panose="020B0609020204030204" pitchFamily="49" charset="0"/>
                <a:cs typeface="Consolas" panose="020B0609020204030204" pitchFamily="49" charset="0"/>
              </a:rPr>
              <a:t>    return </a:t>
            </a:r>
            <a:r>
              <a:rPr lang="en-US" altLang="en-US" sz="2000" dirty="0">
                <a:solidFill>
                  <a:schemeClr val="tx1">
                    <a:lumMod val="50000"/>
                  </a:schemeClr>
                </a:solidFill>
                <a:latin typeface="Consolas" panose="020B0609020204030204" pitchFamily="49" charset="0"/>
                <a:cs typeface="Consolas" panose="020B0609020204030204" pitchFamily="49" charset="0"/>
              </a:rPr>
              <a:t>(high + low) / 2</a:t>
            </a:r>
            <a:r>
              <a:rPr lang="en-US" altLang="en-US" sz="2000" dirty="0" smtClean="0">
                <a:solidFill>
                  <a:schemeClr val="tx1">
                    <a:lumMod val="50000"/>
                  </a:schemeClr>
                </a:solidFill>
                <a:latin typeface="Consolas" panose="020B0609020204030204" pitchFamily="49" charset="0"/>
                <a:cs typeface="Consolas" panose="020B0609020204030204" pitchFamily="49" charset="0"/>
              </a:rPr>
              <a:t>;</a:t>
            </a:r>
          </a:p>
          <a:p>
            <a:pPr>
              <a:buFontTx/>
              <a:buNone/>
            </a:pPr>
            <a:r>
              <a:rPr lang="en-US" altLang="en-US" sz="2000" dirty="0">
                <a:solidFill>
                  <a:schemeClr val="tx1">
                    <a:lumMod val="50000"/>
                  </a:scheme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34860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en-US" dirty="0" smtClean="0"/>
              <a:t>Recall: Why </a:t>
            </a:r>
            <a:r>
              <a:rPr lang="en-US" altLang="en-US" dirty="0"/>
              <a:t>test?</a:t>
            </a:r>
          </a:p>
        </p:txBody>
      </p:sp>
      <p:sp>
        <p:nvSpPr>
          <p:cNvPr id="190467" name="Rectangle 3"/>
          <p:cNvSpPr>
            <a:spLocks noGrp="1" noChangeArrowheads="1"/>
          </p:cNvSpPr>
          <p:nvPr>
            <p:ph idx="1"/>
          </p:nvPr>
        </p:nvSpPr>
        <p:spPr/>
        <p:txBody>
          <a:bodyPr/>
          <a:lstStyle/>
          <a:p>
            <a:r>
              <a:rPr lang="en-US" altLang="en-US" dirty="0"/>
              <a:t>Improve quality - find </a:t>
            </a:r>
            <a:r>
              <a:rPr lang="en-US" altLang="en-US" dirty="0" smtClean="0"/>
              <a:t>faults</a:t>
            </a:r>
            <a:endParaRPr lang="en-US" altLang="en-US" dirty="0"/>
          </a:p>
          <a:p>
            <a:r>
              <a:rPr lang="en-US" altLang="en-US" dirty="0"/>
              <a:t>Measure quality</a:t>
            </a:r>
          </a:p>
          <a:p>
            <a:pPr lvl="1"/>
            <a:r>
              <a:rPr lang="en-US" altLang="en-US" dirty="0"/>
              <a:t>Prove there are no </a:t>
            </a:r>
            <a:r>
              <a:rPr lang="en-US" altLang="en-US" dirty="0" smtClean="0"/>
              <a:t>faults? (Is it possible?)</a:t>
            </a:r>
            <a:endParaRPr lang="en-US" altLang="en-US" dirty="0"/>
          </a:p>
          <a:p>
            <a:pPr lvl="1"/>
            <a:r>
              <a:rPr lang="en-US" altLang="en-US" dirty="0"/>
              <a:t>Determine if software is ready to be released</a:t>
            </a:r>
          </a:p>
          <a:p>
            <a:pPr lvl="1"/>
            <a:r>
              <a:rPr lang="en-US" altLang="en-US" dirty="0"/>
              <a:t>Determine what to work on</a:t>
            </a:r>
          </a:p>
          <a:p>
            <a:pPr lvl="1"/>
            <a:r>
              <a:rPr lang="en-US" altLang="en-US" dirty="0"/>
              <a:t>See if you made a mistake</a:t>
            </a:r>
          </a:p>
          <a:p>
            <a:r>
              <a:rPr lang="en-US" altLang="en-US" dirty="0"/>
              <a:t>Learn the software</a:t>
            </a:r>
          </a:p>
        </p:txBody>
      </p:sp>
      <p:sp>
        <p:nvSpPr>
          <p:cNvPr id="5" name="Slide Number Placeholder 4"/>
          <p:cNvSpPr>
            <a:spLocks noGrp="1"/>
          </p:cNvSpPr>
          <p:nvPr>
            <p:ph type="sldNum" sz="quarter" idx="12"/>
          </p:nvPr>
        </p:nvSpPr>
        <p:spPr/>
        <p:txBody>
          <a:bodyPr/>
          <a:lstStyle/>
          <a:p>
            <a:fld id="{A6AF7D05-EA4D-4BED-9CD0-DA8C78CDBD54}" type="slidenum">
              <a:rPr lang="en-US" altLang="en-US"/>
              <a:pPr/>
              <a:t>6</a:t>
            </a:fld>
            <a:endParaRPr lang="en-US" altLang="en-US"/>
          </a:p>
        </p:txBody>
      </p:sp>
    </p:spTree>
    <p:extLst>
      <p:ext uri="{BB962C8B-B14F-4D97-AF65-F5344CB8AC3E}">
        <p14:creationId xmlns:p14="http://schemas.microsoft.com/office/powerpoint/2010/main" val="20220704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en-US"/>
              <a:t>Every branch, every path</a:t>
            </a:r>
          </a:p>
        </p:txBody>
      </p:sp>
      <p:sp>
        <p:nvSpPr>
          <p:cNvPr id="165891" name="Rectangle 3"/>
          <p:cNvSpPr>
            <a:spLocks noGrp="1" noChangeArrowheads="1"/>
          </p:cNvSpPr>
          <p:nvPr>
            <p:ph type="body" idx="1"/>
          </p:nvPr>
        </p:nvSpPr>
        <p:spPr>
          <a:xfrm>
            <a:off x="449580" y="2209800"/>
            <a:ext cx="8229600" cy="4343400"/>
          </a:xfrm>
        </p:spPr>
        <p:txBody>
          <a:bodyPr/>
          <a:lstStyle/>
          <a:p>
            <a:pPr>
              <a:buFontTx/>
              <a:buNone/>
            </a:pPr>
            <a:r>
              <a:rPr lang="en-US" altLang="en-US" dirty="0">
                <a:solidFill>
                  <a:schemeClr val="tx1">
                    <a:lumMod val="50000"/>
                  </a:schemeClr>
                </a:solidFill>
                <a:latin typeface="Consolas" panose="020B0609020204030204" pitchFamily="49" charset="0"/>
                <a:cs typeface="Consolas" panose="020B0609020204030204" pitchFamily="49" charset="0"/>
              </a:rPr>
              <a:t>if () A</a:t>
            </a:r>
          </a:p>
          <a:p>
            <a:pPr>
              <a:buFontTx/>
              <a:buNone/>
            </a:pPr>
            <a:r>
              <a:rPr lang="en-US" altLang="en-US" dirty="0">
                <a:solidFill>
                  <a:schemeClr val="tx1">
                    <a:lumMod val="50000"/>
                  </a:schemeClr>
                </a:solidFill>
                <a:latin typeface="Consolas" panose="020B0609020204030204" pitchFamily="49" charset="0"/>
                <a:cs typeface="Consolas" panose="020B0609020204030204" pitchFamily="49" charset="0"/>
              </a:rPr>
              <a:t>while () {</a:t>
            </a:r>
          </a:p>
          <a:p>
            <a:pPr lvl="1">
              <a:buFontTx/>
              <a:buNone/>
            </a:pPr>
            <a:r>
              <a:rPr lang="en-US" altLang="en-US" sz="3200" dirty="0">
                <a:solidFill>
                  <a:schemeClr val="tx1">
                    <a:lumMod val="50000"/>
                  </a:schemeClr>
                </a:solidFill>
                <a:latin typeface="Consolas" panose="020B0609020204030204" pitchFamily="49" charset="0"/>
                <a:cs typeface="Consolas" panose="020B0609020204030204" pitchFamily="49" charset="0"/>
              </a:rPr>
              <a:t>if () B</a:t>
            </a:r>
          </a:p>
          <a:p>
            <a:pPr lvl="1">
              <a:buFontTx/>
              <a:buNone/>
            </a:pPr>
            <a:r>
              <a:rPr lang="en-US" altLang="en-US" sz="3200" dirty="0">
                <a:solidFill>
                  <a:schemeClr val="tx1">
                    <a:lumMod val="50000"/>
                  </a:schemeClr>
                </a:solidFill>
                <a:latin typeface="Consolas" panose="020B0609020204030204" pitchFamily="49" charset="0"/>
                <a:cs typeface="Consolas" panose="020B0609020204030204" pitchFamily="49" charset="0"/>
              </a:rPr>
              <a:t>else C</a:t>
            </a:r>
          </a:p>
          <a:p>
            <a:pPr>
              <a:buFontTx/>
              <a:buNone/>
            </a:pPr>
            <a:r>
              <a:rPr lang="en-US" altLang="en-US" sz="3600" dirty="0" smtClean="0">
                <a:solidFill>
                  <a:schemeClr val="tx1">
                    <a:lumMod val="50000"/>
                  </a:schemeClr>
                </a:solidFill>
                <a:latin typeface="Consolas" panose="020B0609020204030204" pitchFamily="49" charset="0"/>
                <a:cs typeface="Consolas" panose="020B0609020204030204" pitchFamily="49" charset="0"/>
              </a:rPr>
              <a:t>}</a:t>
            </a:r>
          </a:p>
          <a:p>
            <a:pPr>
              <a:buFontTx/>
              <a:buNone/>
            </a:pPr>
            <a:endParaRPr lang="en-US" altLang="en-US" sz="3600" dirty="0">
              <a:solidFill>
                <a:schemeClr val="tx1">
                  <a:lumMod val="50000"/>
                </a:schemeClr>
              </a:solidFill>
              <a:latin typeface="Consolas" panose="020B0609020204030204" pitchFamily="49" charset="0"/>
              <a:cs typeface="Consolas" panose="020B0609020204030204" pitchFamily="49" charset="0"/>
            </a:endParaRPr>
          </a:p>
          <a:p>
            <a:pPr>
              <a:buFontTx/>
              <a:buNone/>
            </a:pPr>
            <a:r>
              <a:rPr lang="en-US" altLang="en-US" dirty="0"/>
              <a:t>A, B, C, BB, CBCCB… how many paths?</a:t>
            </a:r>
          </a:p>
        </p:txBody>
      </p:sp>
    </p:spTree>
    <p:extLst>
      <p:ext uri="{BB962C8B-B14F-4D97-AF65-F5344CB8AC3E}">
        <p14:creationId xmlns:p14="http://schemas.microsoft.com/office/powerpoint/2010/main" val="31606102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a:t>Every condition</a:t>
            </a:r>
          </a:p>
        </p:txBody>
      </p:sp>
      <p:sp>
        <p:nvSpPr>
          <p:cNvPr id="166915" name="Rectangle 3"/>
          <p:cNvSpPr>
            <a:spLocks noGrp="1" noChangeArrowheads="1"/>
          </p:cNvSpPr>
          <p:nvPr>
            <p:ph type="body" idx="1"/>
          </p:nvPr>
        </p:nvSpPr>
        <p:spPr>
          <a:xfrm>
            <a:off x="457200" y="1600200"/>
            <a:ext cx="8686800" cy="4724400"/>
          </a:xfrm>
        </p:spPr>
        <p:txBody>
          <a:bodyPr/>
          <a:lstStyle/>
          <a:p>
            <a:pPr>
              <a:buFontTx/>
              <a:buNone/>
            </a:pPr>
            <a:r>
              <a:rPr lang="en-US" altLang="en-US" dirty="0">
                <a:solidFill>
                  <a:schemeClr val="tx1">
                    <a:lumMod val="50000"/>
                  </a:schemeClr>
                </a:solidFill>
                <a:latin typeface="Consolas" panose="020B0609020204030204" pitchFamily="49" charset="0"/>
                <a:cs typeface="Consolas" panose="020B0609020204030204" pitchFamily="49" charset="0"/>
              </a:rPr>
              <a:t>if (A &amp;&amp; B) …</a:t>
            </a:r>
          </a:p>
          <a:p>
            <a:pPr>
              <a:buFontTx/>
              <a:buNone/>
            </a:pPr>
            <a:r>
              <a:rPr lang="en-US" altLang="en-US" dirty="0"/>
              <a:t>	has four cases, not just two</a:t>
            </a:r>
          </a:p>
          <a:p>
            <a:pPr>
              <a:buFontTx/>
              <a:buNone/>
            </a:pPr>
            <a:endParaRPr lang="en-US" altLang="en-US" dirty="0"/>
          </a:p>
          <a:p>
            <a:pPr>
              <a:buFontTx/>
              <a:buNone/>
            </a:pPr>
            <a:r>
              <a:rPr lang="en-US" altLang="en-US" dirty="0"/>
              <a:t>But consider</a:t>
            </a:r>
          </a:p>
          <a:p>
            <a:pPr>
              <a:buFontTx/>
              <a:buNone/>
            </a:pPr>
            <a:r>
              <a:rPr lang="en-US" altLang="en-US" dirty="0"/>
              <a:t>	</a:t>
            </a:r>
            <a:r>
              <a:rPr lang="en-US" altLang="en-US" dirty="0">
                <a:solidFill>
                  <a:schemeClr val="tx1">
                    <a:lumMod val="50000"/>
                  </a:schemeClr>
                </a:solidFill>
                <a:latin typeface="Consolas" panose="020B0609020204030204" pitchFamily="49" charset="0"/>
                <a:cs typeface="Consolas" panose="020B0609020204030204" pitchFamily="49" charset="0"/>
              </a:rPr>
              <a:t>if ((j&gt;=0) &amp;&amp; salary[j] &gt; 10000</a:t>
            </a:r>
            <a:r>
              <a:rPr lang="en-US" altLang="en-US" dirty="0" smtClean="0">
                <a:solidFill>
                  <a:schemeClr val="tx1">
                    <a:lumMod val="50000"/>
                  </a:schemeClr>
                </a:solidFill>
                <a:latin typeface="Consolas" panose="020B0609020204030204" pitchFamily="49" charset="0"/>
                <a:cs typeface="Consolas" panose="020B0609020204030204" pitchFamily="49" charset="0"/>
              </a:rPr>
              <a:t>) …</a:t>
            </a:r>
            <a:endParaRPr lang="en-US" altLang="en-US" dirty="0">
              <a:solidFill>
                <a:schemeClr val="tx1">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996518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en-US"/>
              <a:t>Every pass through a loop</a:t>
            </a:r>
          </a:p>
        </p:txBody>
      </p:sp>
      <p:sp>
        <p:nvSpPr>
          <p:cNvPr id="167939" name="Rectangle 3"/>
          <p:cNvSpPr>
            <a:spLocks noGrp="1" noChangeArrowheads="1"/>
          </p:cNvSpPr>
          <p:nvPr>
            <p:ph type="body" idx="1"/>
          </p:nvPr>
        </p:nvSpPr>
        <p:spPr/>
        <p:txBody>
          <a:bodyPr/>
          <a:lstStyle/>
          <a:p>
            <a:r>
              <a:rPr lang="en-US" altLang="en-US"/>
              <a:t>Zero passes</a:t>
            </a:r>
          </a:p>
          <a:p>
            <a:r>
              <a:rPr lang="en-US" altLang="en-US"/>
              <a:t>1 pass</a:t>
            </a:r>
          </a:p>
          <a:p>
            <a:r>
              <a:rPr lang="en-US" altLang="en-US"/>
              <a:t>2 passes</a:t>
            </a:r>
          </a:p>
          <a:p>
            <a:r>
              <a:rPr lang="en-US" altLang="en-US"/>
              <a:t>many passes</a:t>
            </a:r>
          </a:p>
        </p:txBody>
      </p:sp>
    </p:spTree>
    <p:extLst>
      <p:ext uri="{BB962C8B-B14F-4D97-AF65-F5344CB8AC3E}">
        <p14:creationId xmlns:p14="http://schemas.microsoft.com/office/powerpoint/2010/main" val="4157635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a:t>Infeasible coverage</a:t>
            </a:r>
          </a:p>
        </p:txBody>
      </p:sp>
      <p:sp>
        <p:nvSpPr>
          <p:cNvPr id="168963" name="Rectangle 3"/>
          <p:cNvSpPr>
            <a:spLocks noGrp="1" noChangeArrowheads="1"/>
          </p:cNvSpPr>
          <p:nvPr>
            <p:ph type="body" idx="1"/>
          </p:nvPr>
        </p:nvSpPr>
        <p:spPr/>
        <p:txBody>
          <a:bodyPr/>
          <a:lstStyle/>
          <a:p>
            <a:r>
              <a:rPr lang="en-US" altLang="en-US" dirty="0"/>
              <a:t>There are parts we </a:t>
            </a:r>
            <a:r>
              <a:rPr lang="en-US" altLang="en-US" dirty="0">
                <a:solidFill>
                  <a:schemeClr val="tx2"/>
                </a:solidFill>
              </a:rPr>
              <a:t>cannot cover</a:t>
            </a:r>
          </a:p>
          <a:p>
            <a:pPr>
              <a:buFontTx/>
              <a:buNone/>
            </a:pPr>
            <a:endParaRPr lang="en-US" altLang="en-US" dirty="0" smtClean="0">
              <a:solidFill>
                <a:schemeClr val="tx1">
                  <a:lumMod val="50000"/>
                </a:schemeClr>
              </a:solidFill>
              <a:latin typeface="Consolas" panose="020B0609020204030204" pitchFamily="49" charset="0"/>
              <a:cs typeface="Consolas" panose="020B0609020204030204" pitchFamily="49" charset="0"/>
            </a:endParaRPr>
          </a:p>
          <a:p>
            <a:pPr>
              <a:buFontTx/>
              <a:buNone/>
            </a:pPr>
            <a:r>
              <a:rPr lang="en-US" altLang="en-US" dirty="0" smtClean="0">
                <a:solidFill>
                  <a:schemeClr val="tx1">
                    <a:lumMod val="50000"/>
                  </a:schemeClr>
                </a:solidFill>
                <a:latin typeface="Consolas" panose="020B0609020204030204" pitchFamily="49" charset="0"/>
                <a:cs typeface="Consolas" panose="020B0609020204030204" pitchFamily="49" charset="0"/>
              </a:rPr>
              <a:t>for </a:t>
            </a:r>
            <a:r>
              <a:rPr lang="en-US" altLang="en-US" dirty="0">
                <a:solidFill>
                  <a:schemeClr val="tx1">
                    <a:lumMod val="50000"/>
                  </a:schemeClr>
                </a:solidFill>
                <a:latin typeface="Consolas" panose="020B0609020204030204" pitchFamily="49" charset="0"/>
                <a:cs typeface="Consolas" panose="020B0609020204030204" pitchFamily="49" charset="0"/>
              </a:rPr>
              <a:t>(</a:t>
            </a:r>
            <a:r>
              <a:rPr lang="en-US" altLang="en-US" dirty="0" err="1">
                <a:solidFill>
                  <a:schemeClr val="tx1">
                    <a:lumMod val="50000"/>
                  </a:schemeClr>
                </a:solidFill>
                <a:latin typeface="Consolas" panose="020B0609020204030204" pitchFamily="49" charset="0"/>
                <a:cs typeface="Consolas" panose="020B0609020204030204" pitchFamily="49" charset="0"/>
              </a:rPr>
              <a:t>i</a:t>
            </a:r>
            <a:r>
              <a:rPr lang="en-US" altLang="en-US" dirty="0">
                <a:solidFill>
                  <a:schemeClr val="tx1">
                    <a:lumMod val="50000"/>
                  </a:schemeClr>
                </a:solidFill>
                <a:latin typeface="Consolas" panose="020B0609020204030204" pitchFamily="49" charset="0"/>
                <a:cs typeface="Consolas" panose="020B0609020204030204" pitchFamily="49" charset="0"/>
              </a:rPr>
              <a:t>=0; </a:t>
            </a:r>
            <a:r>
              <a:rPr lang="en-US" altLang="en-US" dirty="0" err="1">
                <a:solidFill>
                  <a:schemeClr val="tx1">
                    <a:lumMod val="50000"/>
                  </a:schemeClr>
                </a:solidFill>
                <a:latin typeface="Consolas" panose="020B0609020204030204" pitchFamily="49" charset="0"/>
                <a:cs typeface="Consolas" panose="020B0609020204030204" pitchFamily="49" charset="0"/>
              </a:rPr>
              <a:t>i</a:t>
            </a:r>
            <a:r>
              <a:rPr lang="en-US" altLang="en-US" dirty="0">
                <a:solidFill>
                  <a:schemeClr val="tx1">
                    <a:lumMod val="50000"/>
                  </a:schemeClr>
                </a:solidFill>
                <a:latin typeface="Consolas" panose="020B0609020204030204" pitchFamily="49" charset="0"/>
                <a:cs typeface="Consolas" panose="020B0609020204030204" pitchFamily="49" charset="0"/>
              </a:rPr>
              <a:t>&lt;100; </a:t>
            </a:r>
            <a:r>
              <a:rPr lang="en-US" altLang="en-US" dirty="0" err="1">
                <a:solidFill>
                  <a:schemeClr val="tx1">
                    <a:lumMod val="50000"/>
                  </a:schemeClr>
                </a:solidFill>
                <a:latin typeface="Consolas" panose="020B0609020204030204" pitchFamily="49" charset="0"/>
                <a:cs typeface="Consolas" panose="020B0609020204030204" pitchFamily="49" charset="0"/>
              </a:rPr>
              <a:t>i</a:t>
            </a:r>
            <a:r>
              <a:rPr lang="en-US" altLang="en-US" dirty="0">
                <a:solidFill>
                  <a:schemeClr val="tx1">
                    <a:lumMod val="50000"/>
                  </a:schemeClr>
                </a:solidFill>
                <a:latin typeface="Consolas" panose="020B0609020204030204" pitchFamily="49" charset="0"/>
                <a:cs typeface="Consolas" panose="020B0609020204030204" pitchFamily="49" charset="0"/>
              </a:rPr>
              <a:t>++)</a:t>
            </a:r>
          </a:p>
          <a:p>
            <a:pPr>
              <a:buFontTx/>
              <a:buNone/>
            </a:pPr>
            <a:r>
              <a:rPr lang="en-US" altLang="en-US" dirty="0">
                <a:solidFill>
                  <a:schemeClr val="tx1">
                    <a:lumMod val="50000"/>
                  </a:schemeClr>
                </a:solidFill>
                <a:latin typeface="Consolas" panose="020B0609020204030204" pitchFamily="49" charset="0"/>
                <a:cs typeface="Consolas" panose="020B0609020204030204" pitchFamily="49" charset="0"/>
              </a:rPr>
              <a:t>{</a:t>
            </a:r>
          </a:p>
          <a:p>
            <a:pPr>
              <a:buFontTx/>
              <a:buNone/>
            </a:pPr>
            <a:r>
              <a:rPr lang="en-US" altLang="en-US" dirty="0">
                <a:solidFill>
                  <a:schemeClr val="tx1">
                    <a:lumMod val="50000"/>
                  </a:schemeClr>
                </a:solidFill>
                <a:latin typeface="Consolas" panose="020B0609020204030204" pitchFamily="49" charset="0"/>
                <a:cs typeface="Consolas" panose="020B0609020204030204" pitchFamily="49" charset="0"/>
              </a:rPr>
              <a:t>	</a:t>
            </a:r>
            <a:r>
              <a:rPr lang="en-US" altLang="en-US" dirty="0" err="1">
                <a:solidFill>
                  <a:schemeClr val="tx1">
                    <a:lumMod val="50000"/>
                  </a:schemeClr>
                </a:solidFill>
                <a:latin typeface="Consolas" panose="020B0609020204030204" pitchFamily="49" charset="0"/>
                <a:cs typeface="Consolas" panose="020B0609020204030204" pitchFamily="49" charset="0"/>
              </a:rPr>
              <a:t>printf</a:t>
            </a:r>
            <a:r>
              <a:rPr lang="en-US" altLang="en-US" dirty="0">
                <a:solidFill>
                  <a:schemeClr val="tx1">
                    <a:lumMod val="50000"/>
                  </a:schemeClr>
                </a:solidFill>
                <a:latin typeface="Consolas" panose="020B0609020204030204" pitchFamily="49" charset="0"/>
                <a:cs typeface="Consolas" panose="020B0609020204030204" pitchFamily="49" charset="0"/>
              </a:rPr>
              <a:t>(“%d\n”, </a:t>
            </a:r>
            <a:r>
              <a:rPr lang="en-US" altLang="en-US" dirty="0" err="1">
                <a:solidFill>
                  <a:schemeClr val="tx1">
                    <a:lumMod val="50000"/>
                  </a:schemeClr>
                </a:solidFill>
                <a:latin typeface="Consolas" panose="020B0609020204030204" pitchFamily="49" charset="0"/>
                <a:cs typeface="Consolas" panose="020B0609020204030204" pitchFamily="49" charset="0"/>
              </a:rPr>
              <a:t>i</a:t>
            </a:r>
            <a:r>
              <a:rPr lang="en-US" altLang="en-US" dirty="0">
                <a:solidFill>
                  <a:schemeClr val="tx1">
                    <a:lumMod val="50000"/>
                  </a:schemeClr>
                </a:solidFill>
                <a:latin typeface="Consolas" panose="020B0609020204030204" pitchFamily="49" charset="0"/>
                <a:cs typeface="Consolas" panose="020B0609020204030204" pitchFamily="49" charset="0"/>
              </a:rPr>
              <a:t>);</a:t>
            </a:r>
          </a:p>
          <a:p>
            <a:pPr>
              <a:buFontTx/>
              <a:buNone/>
            </a:pPr>
            <a:r>
              <a:rPr lang="en-US" altLang="en-US" dirty="0">
                <a:solidFill>
                  <a:schemeClr val="tx1">
                    <a:lumMod val="50000"/>
                  </a:schemeClr>
                </a:solidFill>
                <a:latin typeface="Consolas" panose="020B0609020204030204" pitchFamily="49" charset="0"/>
                <a:cs typeface="Consolas" panose="020B0609020204030204" pitchFamily="49" charset="0"/>
              </a:rPr>
              <a:t>}</a:t>
            </a:r>
          </a:p>
          <a:p>
            <a:pPr>
              <a:buFontTx/>
              <a:buNone/>
            </a:pPr>
            <a:r>
              <a:rPr lang="en-US" altLang="en-US" dirty="0">
                <a:solidFill>
                  <a:schemeClr val="tx1">
                    <a:lumMod val="50000"/>
                  </a:schemeClr>
                </a:solidFill>
                <a:latin typeface="Consolas" panose="020B0609020204030204" pitchFamily="49" charset="0"/>
                <a:cs typeface="Consolas" panose="020B0609020204030204" pitchFamily="49" charset="0"/>
              </a:rPr>
              <a:t>if (</a:t>
            </a:r>
            <a:r>
              <a:rPr lang="en-US" altLang="en-US" dirty="0" err="1">
                <a:solidFill>
                  <a:schemeClr val="tx1">
                    <a:lumMod val="50000"/>
                  </a:schemeClr>
                </a:solidFill>
                <a:latin typeface="Consolas" panose="020B0609020204030204" pitchFamily="49" charset="0"/>
                <a:cs typeface="Consolas" panose="020B0609020204030204" pitchFamily="49" charset="0"/>
              </a:rPr>
              <a:t>i</a:t>
            </a:r>
            <a:r>
              <a:rPr lang="en-US" altLang="en-US" dirty="0">
                <a:solidFill>
                  <a:schemeClr val="tx1">
                    <a:lumMod val="50000"/>
                  </a:schemeClr>
                </a:solidFill>
                <a:latin typeface="Consolas" panose="020B0609020204030204" pitchFamily="49" charset="0"/>
                <a:cs typeface="Consolas" panose="020B0609020204030204" pitchFamily="49" charset="0"/>
              </a:rPr>
              <a:t> == 200)</a:t>
            </a:r>
            <a:br>
              <a:rPr lang="en-US" altLang="en-US" dirty="0">
                <a:solidFill>
                  <a:schemeClr val="tx1">
                    <a:lumMod val="50000"/>
                  </a:schemeClr>
                </a:solidFill>
                <a:latin typeface="Consolas" panose="020B0609020204030204" pitchFamily="49" charset="0"/>
                <a:cs typeface="Consolas" panose="020B0609020204030204" pitchFamily="49" charset="0"/>
              </a:rPr>
            </a:br>
            <a:r>
              <a:rPr lang="en-US" altLang="en-US" dirty="0">
                <a:solidFill>
                  <a:schemeClr val="tx1">
                    <a:lumMod val="50000"/>
                  </a:schemeClr>
                </a:solidFill>
                <a:latin typeface="Consolas" panose="020B0609020204030204" pitchFamily="49" charset="0"/>
                <a:cs typeface="Consolas" panose="020B0609020204030204" pitchFamily="49" charset="0"/>
              </a:rPr>
              <a:t>panic(“program internal error: 3”)</a:t>
            </a:r>
          </a:p>
        </p:txBody>
      </p:sp>
    </p:spTree>
    <p:extLst>
      <p:ext uri="{BB962C8B-B14F-4D97-AF65-F5344CB8AC3E}">
        <p14:creationId xmlns:p14="http://schemas.microsoft.com/office/powerpoint/2010/main" val="699912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en-US"/>
              <a:t>White-box tests</a:t>
            </a:r>
          </a:p>
        </p:txBody>
      </p:sp>
      <p:sp>
        <p:nvSpPr>
          <p:cNvPr id="169987" name="Rectangle 3"/>
          <p:cNvSpPr>
            <a:spLocks noGrp="1" noChangeArrowheads="1"/>
          </p:cNvSpPr>
          <p:nvPr>
            <p:ph type="body" idx="1"/>
          </p:nvPr>
        </p:nvSpPr>
        <p:spPr/>
        <p:txBody>
          <a:bodyPr/>
          <a:lstStyle/>
          <a:p>
            <a:r>
              <a:rPr lang="en-US" altLang="en-US" dirty="0"/>
              <a:t>Purpose: exercise all the code</a:t>
            </a:r>
          </a:p>
          <a:p>
            <a:r>
              <a:rPr lang="en-US" altLang="en-US" dirty="0"/>
              <a:t>Large number - take a long time to write</a:t>
            </a:r>
          </a:p>
          <a:p>
            <a:r>
              <a:rPr lang="en-US" altLang="en-US" dirty="0"/>
              <a:t>Good for finding run-time errors</a:t>
            </a:r>
          </a:p>
          <a:p>
            <a:pPr lvl="1"/>
            <a:r>
              <a:rPr lang="en-US" altLang="en-US" dirty="0"/>
              <a:t>Null object, array-bounds error</a:t>
            </a:r>
          </a:p>
          <a:p>
            <a:r>
              <a:rPr lang="en-US" altLang="en-US" dirty="0"/>
              <a:t>In practice, coverage </a:t>
            </a:r>
            <a:r>
              <a:rPr lang="en-US" altLang="en-US" dirty="0" smtClean="0"/>
              <a:t>can be </a:t>
            </a:r>
            <a:r>
              <a:rPr lang="en-US" altLang="en-US" dirty="0"/>
              <a:t>better for evaluating tests than for creating them</a:t>
            </a:r>
          </a:p>
          <a:p>
            <a:endParaRPr lang="en-US" altLang="en-US" dirty="0"/>
          </a:p>
        </p:txBody>
      </p:sp>
    </p:spTree>
    <p:extLst>
      <p:ext uri="{BB962C8B-B14F-4D97-AF65-F5344CB8AC3E}">
        <p14:creationId xmlns:p14="http://schemas.microsoft.com/office/powerpoint/2010/main" val="10039975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smtClean="0"/>
              <a:t>White Box Testing - Review</a:t>
            </a:r>
          </a:p>
        </p:txBody>
      </p:sp>
      <p:sp>
        <p:nvSpPr>
          <p:cNvPr id="3075" name="Rectangle 3"/>
          <p:cNvSpPr>
            <a:spLocks noGrp="1" noChangeArrowheads="1"/>
          </p:cNvSpPr>
          <p:nvPr>
            <p:ph type="body" idx="1"/>
          </p:nvPr>
        </p:nvSpPr>
        <p:spPr>
          <a:xfrm>
            <a:off x="533400" y="1393032"/>
            <a:ext cx="8077200" cy="5181600"/>
          </a:xfrm>
        </p:spPr>
        <p:txBody>
          <a:bodyPr/>
          <a:lstStyle/>
          <a:p>
            <a:r>
              <a:rPr lang="en-US" altLang="en-US" dirty="0" smtClean="0"/>
              <a:t>You know the code</a:t>
            </a:r>
          </a:p>
          <a:p>
            <a:pPr lvl="1"/>
            <a:r>
              <a:rPr lang="en-US" altLang="en-US" sz="2000" dirty="0" smtClean="0"/>
              <a:t>Given knowledge of the internal workings, you thoroughly test what is happening on the inside</a:t>
            </a:r>
          </a:p>
          <a:p>
            <a:pPr lvl="1"/>
            <a:r>
              <a:rPr lang="en-US" altLang="en-US" sz="2000" dirty="0" smtClean="0"/>
              <a:t>Close examination of procedural level of detail</a:t>
            </a:r>
          </a:p>
          <a:p>
            <a:pPr lvl="1"/>
            <a:r>
              <a:rPr lang="en-US" altLang="en-US" sz="2000" dirty="0" smtClean="0"/>
              <a:t>Logical paths through code are tested</a:t>
            </a:r>
          </a:p>
          <a:p>
            <a:pPr lvl="2"/>
            <a:r>
              <a:rPr lang="en-US" altLang="en-US" sz="1800" dirty="0" smtClean="0"/>
              <a:t>Conditionals</a:t>
            </a:r>
          </a:p>
          <a:p>
            <a:pPr lvl="2"/>
            <a:r>
              <a:rPr lang="en-US" altLang="en-US" sz="1800" dirty="0" smtClean="0"/>
              <a:t>Loops</a:t>
            </a:r>
          </a:p>
          <a:p>
            <a:pPr lvl="2"/>
            <a:r>
              <a:rPr lang="en-US" altLang="en-US" sz="1800" dirty="0" smtClean="0"/>
              <a:t>Branches</a:t>
            </a:r>
          </a:p>
          <a:p>
            <a:pPr lvl="1"/>
            <a:r>
              <a:rPr lang="en-US" altLang="en-US" sz="2000" dirty="0" smtClean="0"/>
              <a:t>Status is examined in terms of expected values</a:t>
            </a:r>
          </a:p>
          <a:p>
            <a:pPr lvl="1"/>
            <a:r>
              <a:rPr lang="en-US" altLang="en-US" sz="2000" dirty="0" smtClean="0"/>
              <a:t>Impossible to thoroughly exercise all paths</a:t>
            </a:r>
          </a:p>
          <a:p>
            <a:pPr lvl="2"/>
            <a:r>
              <a:rPr lang="en-US" altLang="en-US" sz="1800" dirty="0" smtClean="0"/>
              <a:t>Exhaustive testing grows without bound</a:t>
            </a:r>
          </a:p>
          <a:p>
            <a:pPr lvl="1"/>
            <a:r>
              <a:rPr lang="en-US" altLang="en-US" sz="2000" dirty="0" smtClean="0"/>
              <a:t>Can be practical if a limited number of “important” paths are evaluated</a:t>
            </a:r>
          </a:p>
          <a:p>
            <a:pPr lvl="1"/>
            <a:r>
              <a:rPr lang="en-US" altLang="en-US" sz="2000" dirty="0" smtClean="0"/>
              <a:t>Can be practical to examine and test important data structures</a:t>
            </a:r>
          </a:p>
        </p:txBody>
      </p:sp>
      <p:sp>
        <p:nvSpPr>
          <p:cNvPr id="3076" name="TextBox 3"/>
          <p:cNvSpPr txBox="1">
            <a:spLocks noChangeArrowheads="1"/>
          </p:cNvSpPr>
          <p:nvPr/>
        </p:nvSpPr>
        <p:spPr bwMode="auto">
          <a:xfrm>
            <a:off x="2286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dirty="0"/>
              <a:t>©L. Williams</a:t>
            </a:r>
          </a:p>
        </p:txBody>
      </p:sp>
    </p:spTree>
    <p:extLst>
      <p:ext uri="{BB962C8B-B14F-4D97-AF65-F5344CB8AC3E}">
        <p14:creationId xmlns:p14="http://schemas.microsoft.com/office/powerpoint/2010/main" val="2285033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218209" y="1219200"/>
            <a:ext cx="8610600" cy="2684607"/>
          </a:xfrm>
          <a:prstGeom prst="roundRect">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a:lstStyle/>
          <a:p>
            <a:pPr>
              <a:defRPr/>
            </a:pPr>
            <a:endParaRPr lang="en-US">
              <a:solidFill>
                <a:schemeClr val="tx1"/>
              </a:solidFill>
            </a:endParaRPr>
          </a:p>
        </p:txBody>
      </p:sp>
      <p:sp>
        <p:nvSpPr>
          <p:cNvPr id="4099" name="Rectangle 2"/>
          <p:cNvSpPr>
            <a:spLocks noGrp="1" noChangeArrowheads="1"/>
          </p:cNvSpPr>
          <p:nvPr>
            <p:ph type="title"/>
          </p:nvPr>
        </p:nvSpPr>
        <p:spPr>
          <a:xfrm>
            <a:off x="457200" y="76200"/>
            <a:ext cx="8229600" cy="762000"/>
          </a:xfrm>
        </p:spPr>
        <p:txBody>
          <a:bodyPr/>
          <a:lstStyle/>
          <a:p>
            <a:r>
              <a:rPr lang="en-US" altLang="en-US" smtClean="0"/>
              <a:t>Types of Testing</a:t>
            </a:r>
          </a:p>
        </p:txBody>
      </p:sp>
      <p:sp>
        <p:nvSpPr>
          <p:cNvPr id="4100" name="Rectangle 3"/>
          <p:cNvSpPr>
            <a:spLocks noGrp="1" noChangeArrowheads="1"/>
          </p:cNvSpPr>
          <p:nvPr>
            <p:ph type="body" idx="1"/>
          </p:nvPr>
        </p:nvSpPr>
        <p:spPr>
          <a:xfrm>
            <a:off x="304800" y="1389207"/>
            <a:ext cx="8686800" cy="5181600"/>
          </a:xfrm>
        </p:spPr>
        <p:txBody>
          <a:bodyPr/>
          <a:lstStyle/>
          <a:p>
            <a:pPr>
              <a:lnSpc>
                <a:spcPts val="2000"/>
              </a:lnSpc>
            </a:pPr>
            <a:r>
              <a:rPr lang="en-US" altLang="en-US" sz="2000" dirty="0" smtClean="0"/>
              <a:t>Unit Testing</a:t>
            </a:r>
          </a:p>
          <a:p>
            <a:pPr lvl="1">
              <a:lnSpc>
                <a:spcPts val="2000"/>
              </a:lnSpc>
            </a:pPr>
            <a:r>
              <a:rPr lang="en-US" altLang="en-US" sz="2000" dirty="0" smtClean="0"/>
              <a:t>Done by programmer(s)</a:t>
            </a:r>
          </a:p>
          <a:p>
            <a:pPr lvl="1">
              <a:lnSpc>
                <a:spcPts val="2000"/>
              </a:lnSpc>
            </a:pPr>
            <a:r>
              <a:rPr lang="en-US" altLang="en-US" sz="2000" dirty="0" smtClean="0"/>
              <a:t>Generally all </a:t>
            </a:r>
            <a:r>
              <a:rPr lang="en-US" altLang="en-US" sz="2000" dirty="0" smtClean="0">
                <a:solidFill>
                  <a:srgbClr val="9900CC"/>
                </a:solidFill>
              </a:rPr>
              <a:t>white box</a:t>
            </a:r>
          </a:p>
          <a:p>
            <a:pPr lvl="1">
              <a:lnSpc>
                <a:spcPts val="2000"/>
              </a:lnSpc>
            </a:pPr>
            <a:r>
              <a:rPr lang="en-US" altLang="en-US" sz="2000" dirty="0" smtClean="0"/>
              <a:t>Automation desirable for repeatability</a:t>
            </a:r>
          </a:p>
          <a:p>
            <a:pPr>
              <a:lnSpc>
                <a:spcPts val="2000"/>
              </a:lnSpc>
            </a:pPr>
            <a:r>
              <a:rPr lang="en-US" altLang="en-US" sz="2000" dirty="0" smtClean="0"/>
              <a:t>Integration Testing</a:t>
            </a:r>
          </a:p>
          <a:p>
            <a:pPr lvl="1">
              <a:lnSpc>
                <a:spcPts val="2000"/>
              </a:lnSpc>
            </a:pPr>
            <a:r>
              <a:rPr lang="en-US" altLang="en-US" sz="2000" dirty="0" smtClean="0"/>
              <a:t>Done by programmer as they integrate their code into code base</a:t>
            </a:r>
          </a:p>
          <a:p>
            <a:pPr lvl="1">
              <a:lnSpc>
                <a:spcPts val="2000"/>
              </a:lnSpc>
            </a:pPr>
            <a:r>
              <a:rPr lang="en-US" altLang="en-US" sz="2000" dirty="0" smtClean="0"/>
              <a:t>Generally </a:t>
            </a:r>
            <a:r>
              <a:rPr lang="en-US" altLang="en-US" sz="2000" dirty="0" smtClean="0">
                <a:solidFill>
                  <a:srgbClr val="9900CC"/>
                </a:solidFill>
              </a:rPr>
              <a:t>white box</a:t>
            </a:r>
            <a:r>
              <a:rPr lang="en-US" altLang="en-US" sz="2000" dirty="0" smtClean="0"/>
              <a:t>, maybe some </a:t>
            </a:r>
            <a:r>
              <a:rPr lang="en-US" altLang="en-US" sz="2000" dirty="0" smtClean="0">
                <a:solidFill>
                  <a:srgbClr val="FF0000"/>
                </a:solidFill>
              </a:rPr>
              <a:t>black box</a:t>
            </a:r>
          </a:p>
          <a:p>
            <a:pPr lvl="1">
              <a:lnSpc>
                <a:spcPts val="2000"/>
              </a:lnSpc>
            </a:pPr>
            <a:r>
              <a:rPr lang="en-US" altLang="en-US" sz="2000" dirty="0" smtClean="0"/>
              <a:t>Automation desirable for repeatability</a:t>
            </a:r>
          </a:p>
          <a:p>
            <a:pPr>
              <a:lnSpc>
                <a:spcPts val="2000"/>
              </a:lnSpc>
            </a:pPr>
            <a:r>
              <a:rPr lang="en-US" altLang="en-US" sz="2000" dirty="0" smtClean="0"/>
              <a:t>Functional/System Testing</a:t>
            </a:r>
          </a:p>
          <a:p>
            <a:pPr lvl="1">
              <a:lnSpc>
                <a:spcPts val="2000"/>
              </a:lnSpc>
            </a:pPr>
            <a:r>
              <a:rPr lang="en-US" altLang="en-US" sz="2000" dirty="0" smtClean="0"/>
              <a:t>It is recommended that this be done by external test group</a:t>
            </a:r>
          </a:p>
          <a:p>
            <a:pPr lvl="1">
              <a:lnSpc>
                <a:spcPts val="2000"/>
              </a:lnSpc>
            </a:pPr>
            <a:r>
              <a:rPr lang="en-US" altLang="en-US" sz="2000" dirty="0" smtClean="0"/>
              <a:t>Mostly </a:t>
            </a:r>
            <a:r>
              <a:rPr lang="en-US" altLang="en-US" sz="2000" dirty="0" smtClean="0">
                <a:solidFill>
                  <a:srgbClr val="FF0000"/>
                </a:solidFill>
              </a:rPr>
              <a:t>black box </a:t>
            </a:r>
            <a:r>
              <a:rPr lang="en-US" altLang="en-US" sz="2000" dirty="0" smtClean="0"/>
              <a:t>so that testing is not ‘corrupted’ by too much knowledge</a:t>
            </a:r>
          </a:p>
          <a:p>
            <a:pPr lvl="1">
              <a:lnSpc>
                <a:spcPts val="2000"/>
              </a:lnSpc>
            </a:pPr>
            <a:r>
              <a:rPr lang="en-US" altLang="en-US" sz="2000" dirty="0" smtClean="0"/>
              <a:t>Test automation desirable</a:t>
            </a:r>
          </a:p>
          <a:p>
            <a:pPr>
              <a:lnSpc>
                <a:spcPts val="2000"/>
              </a:lnSpc>
            </a:pPr>
            <a:r>
              <a:rPr lang="en-US" altLang="en-US" sz="2000" dirty="0" smtClean="0"/>
              <a:t>Acceptance Testing</a:t>
            </a:r>
          </a:p>
          <a:p>
            <a:pPr lvl="1">
              <a:lnSpc>
                <a:spcPts val="2000"/>
              </a:lnSpc>
            </a:pPr>
            <a:r>
              <a:rPr lang="en-US" altLang="en-US" sz="2000" dirty="0" smtClean="0"/>
              <a:t>Generally done by customer/customer representative in their environment . . . Definitely </a:t>
            </a:r>
            <a:r>
              <a:rPr lang="en-US" altLang="en-US" sz="2000" dirty="0" smtClean="0">
                <a:solidFill>
                  <a:srgbClr val="FF0000"/>
                </a:solidFill>
              </a:rPr>
              <a:t>black box</a:t>
            </a:r>
          </a:p>
          <a:p>
            <a:pPr>
              <a:lnSpc>
                <a:spcPts val="2000"/>
              </a:lnSpc>
            </a:pPr>
            <a:endParaRPr lang="en-US" altLang="en-US" sz="2000" dirty="0" smtClean="0"/>
          </a:p>
        </p:txBody>
      </p:sp>
      <p:sp>
        <p:nvSpPr>
          <p:cNvPr id="4101" name="TextBox 3"/>
          <p:cNvSpPr txBox="1">
            <a:spLocks noChangeArrowheads="1"/>
          </p:cNvSpPr>
          <p:nvPr/>
        </p:nvSpPr>
        <p:spPr bwMode="auto">
          <a:xfrm>
            <a:off x="228600" y="6550025"/>
            <a:ext cx="1371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b="0" dirty="0"/>
              <a:t>©L. Williams</a:t>
            </a:r>
          </a:p>
        </p:txBody>
      </p:sp>
    </p:spTree>
    <p:extLst>
      <p:ext uri="{BB962C8B-B14F-4D97-AF65-F5344CB8AC3E}">
        <p14:creationId xmlns:p14="http://schemas.microsoft.com/office/powerpoint/2010/main" val="2662098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0"/>
            <a:ext cx="8686800" cy="914400"/>
          </a:xfrm>
        </p:spPr>
        <p:txBody>
          <a:bodyPr>
            <a:noAutofit/>
          </a:bodyPr>
          <a:lstStyle/>
          <a:p>
            <a:r>
              <a:rPr lang="en-US" altLang="en-US" sz="3600" dirty="0" smtClean="0"/>
              <a:t>Build Scaffolding for Incomplete Code</a:t>
            </a:r>
          </a:p>
        </p:txBody>
      </p:sp>
      <p:sp>
        <p:nvSpPr>
          <p:cNvPr id="5123" name="Rectangle 3"/>
          <p:cNvSpPr>
            <a:spLocks noGrp="1" noChangeArrowheads="1"/>
          </p:cNvSpPr>
          <p:nvPr>
            <p:ph type="body" idx="1"/>
          </p:nvPr>
        </p:nvSpPr>
        <p:spPr>
          <a:xfrm>
            <a:off x="228600" y="1141412"/>
            <a:ext cx="8686800" cy="5181600"/>
          </a:xfrm>
        </p:spPr>
        <p:txBody>
          <a:bodyPr>
            <a:normAutofit fontScale="77500" lnSpcReduction="20000"/>
          </a:bodyPr>
          <a:lstStyle/>
          <a:p>
            <a:pPr>
              <a:buFont typeface="Monotype Sorts" pitchFamily="2" charset="2"/>
              <a:buNone/>
            </a:pPr>
            <a:r>
              <a:rPr lang="en-US" altLang="en-US" dirty="0" smtClean="0"/>
              <a:t>Stubs and drivers are code that are (temporarily) written in order to unit test a program</a:t>
            </a:r>
          </a:p>
          <a:p>
            <a:r>
              <a:rPr lang="en-US" altLang="en-US" u="sng" dirty="0" smtClean="0"/>
              <a:t>Driver</a:t>
            </a:r>
            <a:r>
              <a:rPr lang="en-US" altLang="en-US" dirty="0" smtClean="0"/>
              <a:t> is a </a:t>
            </a:r>
            <a:r>
              <a:rPr lang="en-US" altLang="en-US" i="1" dirty="0" smtClean="0"/>
              <a:t>software module used to </a:t>
            </a:r>
            <a:r>
              <a:rPr lang="en-US" altLang="en-US" i="1" dirty="0" smtClean="0">
                <a:solidFill>
                  <a:srgbClr val="0066CC"/>
                </a:solidFill>
              </a:rPr>
              <a:t>invoke</a:t>
            </a:r>
            <a:r>
              <a:rPr lang="en-US" altLang="en-US" i="1" dirty="0" smtClean="0"/>
              <a:t> a module under test and often, provide test inputs, controls, and monitor execution and report test results</a:t>
            </a:r>
            <a:br>
              <a:rPr lang="en-US" altLang="en-US" i="1" dirty="0" smtClean="0"/>
            </a:br>
            <a:r>
              <a:rPr lang="en-US" altLang="en-US" b="0" dirty="0" smtClean="0"/>
              <a:t> </a:t>
            </a:r>
            <a:r>
              <a:rPr lang="en-US" altLang="en-US" b="0" dirty="0" smtClean="0">
                <a:solidFill>
                  <a:srgbClr val="0066CC"/>
                </a:solidFill>
              </a:rPr>
              <a:t>main () {</a:t>
            </a:r>
            <a:br>
              <a:rPr lang="en-US" altLang="en-US" b="0" dirty="0" smtClean="0">
                <a:solidFill>
                  <a:srgbClr val="0066CC"/>
                </a:solidFill>
              </a:rPr>
            </a:br>
            <a:r>
              <a:rPr lang="en-US" altLang="en-US" b="0" dirty="0" smtClean="0">
                <a:solidFill>
                  <a:srgbClr val="0066CC"/>
                </a:solidFill>
              </a:rPr>
              <a:t>      </a:t>
            </a:r>
            <a:r>
              <a:rPr lang="en-US" altLang="en-US" b="0" dirty="0" err="1" smtClean="0">
                <a:solidFill>
                  <a:srgbClr val="0066CC"/>
                </a:solidFill>
              </a:rPr>
              <a:t>movePlayer</a:t>
            </a:r>
            <a:r>
              <a:rPr lang="en-US" altLang="en-US" b="0" dirty="0" smtClean="0">
                <a:solidFill>
                  <a:srgbClr val="0066CC"/>
                </a:solidFill>
              </a:rPr>
              <a:t>(Player, </a:t>
            </a:r>
            <a:r>
              <a:rPr lang="en-US" altLang="en-US" b="0" dirty="0" err="1" smtClean="0">
                <a:solidFill>
                  <a:srgbClr val="0066CC"/>
                </a:solidFill>
              </a:rPr>
              <a:t>diceRoll</a:t>
            </a:r>
            <a:r>
              <a:rPr lang="en-US" altLang="en-US" b="0" dirty="0" smtClean="0">
                <a:solidFill>
                  <a:srgbClr val="0066CC"/>
                </a:solidFill>
              </a:rPr>
              <a:t>);</a:t>
            </a:r>
          </a:p>
          <a:p>
            <a:pPr>
              <a:buFont typeface="Monotype Sorts" pitchFamily="2" charset="2"/>
              <a:buNone/>
            </a:pPr>
            <a:r>
              <a:rPr lang="en-US" altLang="en-US" b="0" dirty="0" smtClean="0">
                <a:solidFill>
                  <a:srgbClr val="0066CC"/>
                </a:solidFill>
              </a:rPr>
              <a:t>    }</a:t>
            </a:r>
          </a:p>
          <a:p>
            <a:r>
              <a:rPr lang="en-US" altLang="en-US" u="sng" dirty="0" smtClean="0"/>
              <a:t>Stub</a:t>
            </a:r>
            <a:r>
              <a:rPr lang="en-US" altLang="en-US" dirty="0" smtClean="0"/>
              <a:t> is a module that simulates components that aren’t written yet, formally defined as a </a:t>
            </a:r>
            <a:r>
              <a:rPr lang="en-US" altLang="en-US" i="1" dirty="0" smtClean="0"/>
              <a:t>computer program statement substituting for the body of a software module that is or will be defined elsewhere</a:t>
            </a:r>
          </a:p>
          <a:p>
            <a:pPr>
              <a:buFont typeface="Monotype Sorts" pitchFamily="2" charset="2"/>
              <a:buNone/>
            </a:pPr>
            <a:r>
              <a:rPr lang="en-US" altLang="en-US" dirty="0" smtClean="0"/>
              <a:t>    </a:t>
            </a:r>
            <a:r>
              <a:rPr lang="en-US" altLang="en-US" b="0" dirty="0" smtClean="0">
                <a:solidFill>
                  <a:srgbClr val="0066CC"/>
                </a:solidFill>
              </a:rPr>
              <a:t>public void </a:t>
            </a:r>
            <a:r>
              <a:rPr lang="en-US" altLang="en-US" b="0" dirty="0" err="1" smtClean="0">
                <a:solidFill>
                  <a:srgbClr val="0066CC"/>
                </a:solidFill>
              </a:rPr>
              <a:t>movePlayer</a:t>
            </a:r>
            <a:r>
              <a:rPr lang="en-US" altLang="en-US" b="0" dirty="0" smtClean="0">
                <a:solidFill>
                  <a:srgbClr val="0066CC"/>
                </a:solidFill>
              </a:rPr>
              <a:t>(Player </a:t>
            </a:r>
            <a:r>
              <a:rPr lang="en-US" altLang="en-US" b="0" dirty="0" err="1" smtClean="0">
                <a:solidFill>
                  <a:srgbClr val="0066CC"/>
                </a:solidFill>
              </a:rPr>
              <a:t>player</a:t>
            </a:r>
            <a:r>
              <a:rPr lang="en-US" altLang="en-US" b="0" dirty="0" smtClean="0">
                <a:solidFill>
                  <a:srgbClr val="0066CC"/>
                </a:solidFill>
              </a:rPr>
              <a:t>, </a:t>
            </a:r>
            <a:r>
              <a:rPr lang="en-US" altLang="en-US" b="0" dirty="0" err="1" smtClean="0">
                <a:solidFill>
                  <a:srgbClr val="0066CC"/>
                </a:solidFill>
              </a:rPr>
              <a:t>int</a:t>
            </a:r>
            <a:r>
              <a:rPr lang="en-US" altLang="en-US" b="0" dirty="0" smtClean="0">
                <a:solidFill>
                  <a:srgbClr val="0066CC"/>
                </a:solidFill>
              </a:rPr>
              <a:t> </a:t>
            </a:r>
            <a:r>
              <a:rPr lang="en-US" altLang="en-US" b="0" dirty="0" err="1" smtClean="0">
                <a:solidFill>
                  <a:srgbClr val="0066CC"/>
                </a:solidFill>
              </a:rPr>
              <a:t>diceValue</a:t>
            </a:r>
            <a:r>
              <a:rPr lang="en-US" altLang="en-US" b="0" dirty="0" smtClean="0">
                <a:solidFill>
                  <a:srgbClr val="0066CC"/>
                </a:solidFill>
              </a:rPr>
              <a:t>) {</a:t>
            </a:r>
          </a:p>
          <a:p>
            <a:pPr>
              <a:buFont typeface="Monotype Sorts" pitchFamily="2" charset="2"/>
              <a:buNone/>
            </a:pPr>
            <a:r>
              <a:rPr lang="en-US" altLang="en-US" b="0" dirty="0" smtClean="0">
                <a:solidFill>
                  <a:srgbClr val="0066CC"/>
                </a:solidFill>
              </a:rPr>
              <a:t>        </a:t>
            </a:r>
            <a:r>
              <a:rPr lang="en-US" altLang="en-US" b="0" dirty="0" err="1" smtClean="0">
                <a:solidFill>
                  <a:srgbClr val="0066CC"/>
                </a:solidFill>
              </a:rPr>
              <a:t>player.setPosition</a:t>
            </a:r>
            <a:r>
              <a:rPr lang="en-US" altLang="en-US" b="0" dirty="0" smtClean="0">
                <a:solidFill>
                  <a:srgbClr val="0066CC"/>
                </a:solidFill>
              </a:rPr>
              <a:t>(1);</a:t>
            </a:r>
          </a:p>
          <a:p>
            <a:pPr>
              <a:buFont typeface="Monotype Sorts" pitchFamily="2" charset="2"/>
              <a:buNone/>
            </a:pPr>
            <a:r>
              <a:rPr lang="en-US" altLang="en-US" b="0" dirty="0" smtClean="0">
                <a:solidFill>
                  <a:srgbClr val="0066CC"/>
                </a:solidFill>
              </a:rPr>
              <a:t>    }</a:t>
            </a:r>
          </a:p>
          <a:p>
            <a:pPr>
              <a:buFont typeface="Monotype Sorts" pitchFamily="2" charset="2"/>
              <a:buNone/>
            </a:pPr>
            <a:endParaRPr lang="en-US" altLang="en-US" dirty="0" smtClean="0"/>
          </a:p>
          <a:p>
            <a:endParaRPr lang="en-US" altLang="en-US" i="1" dirty="0" smtClean="0"/>
          </a:p>
          <a:p>
            <a:endParaRPr lang="en-US" altLang="en-US" dirty="0" smtClean="0"/>
          </a:p>
          <a:p>
            <a:endParaRPr lang="en-US" altLang="en-US" dirty="0" smtClean="0"/>
          </a:p>
        </p:txBody>
      </p:sp>
      <p:sp>
        <p:nvSpPr>
          <p:cNvPr id="5124" name="TextBox 3"/>
          <p:cNvSpPr txBox="1">
            <a:spLocks noChangeArrowheads="1"/>
          </p:cNvSpPr>
          <p:nvPr/>
        </p:nvSpPr>
        <p:spPr bwMode="auto">
          <a:xfrm>
            <a:off x="228600" y="6550025"/>
            <a:ext cx="1371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b="0" dirty="0"/>
              <a:t>©L. Williams</a:t>
            </a:r>
          </a:p>
        </p:txBody>
      </p:sp>
    </p:spTree>
    <p:extLst>
      <p:ext uri="{BB962C8B-B14F-4D97-AF65-F5344CB8AC3E}">
        <p14:creationId xmlns:p14="http://schemas.microsoft.com/office/powerpoint/2010/main" val="970771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4300" y="82550"/>
            <a:ext cx="8915400" cy="795337"/>
          </a:xfrm>
        </p:spPr>
        <p:txBody>
          <a:bodyPr>
            <a:normAutofit fontScale="90000"/>
          </a:bodyPr>
          <a:lstStyle/>
          <a:p>
            <a:r>
              <a:rPr lang="en-US" altLang="en-US" smtClean="0"/>
              <a:t>Devising a prudent set of test cases</a:t>
            </a:r>
          </a:p>
        </p:txBody>
      </p:sp>
      <p:sp>
        <p:nvSpPr>
          <p:cNvPr id="6147" name="Rectangle 3"/>
          <p:cNvSpPr>
            <a:spLocks noGrp="1" noChangeArrowheads="1"/>
          </p:cNvSpPr>
          <p:nvPr>
            <p:ph type="body" idx="1"/>
          </p:nvPr>
        </p:nvSpPr>
        <p:spPr>
          <a:xfrm>
            <a:off x="533400" y="1143000"/>
            <a:ext cx="8229600" cy="5257800"/>
          </a:xfrm>
        </p:spPr>
        <p:txBody>
          <a:bodyPr>
            <a:normAutofit/>
          </a:bodyPr>
          <a:lstStyle/>
          <a:p>
            <a:r>
              <a:rPr lang="en-US" altLang="en-US" dirty="0" smtClean="0"/>
              <a:t>Equivalence Class/Boundary Value Analysis</a:t>
            </a:r>
          </a:p>
          <a:p>
            <a:pPr lvl="1"/>
            <a:r>
              <a:rPr lang="en-US" altLang="en-US" dirty="0" smtClean="0"/>
              <a:t>Still applies!</a:t>
            </a:r>
          </a:p>
          <a:p>
            <a:r>
              <a:rPr lang="en-US" altLang="en-US" dirty="0" smtClean="0"/>
              <a:t>A metric for assessing how good your test suite is</a:t>
            </a:r>
          </a:p>
          <a:p>
            <a:pPr lvl="1"/>
            <a:r>
              <a:rPr lang="en-US" altLang="en-US" sz="2400" dirty="0" smtClean="0"/>
              <a:t>Method Coverage</a:t>
            </a:r>
          </a:p>
          <a:p>
            <a:pPr lvl="1"/>
            <a:r>
              <a:rPr lang="en-US" altLang="en-US" sz="2400" dirty="0" smtClean="0"/>
              <a:t>Statement Coverage</a:t>
            </a:r>
          </a:p>
          <a:p>
            <a:pPr lvl="1"/>
            <a:r>
              <a:rPr lang="en-US" altLang="en-US" sz="2400" dirty="0" smtClean="0"/>
              <a:t>Decision/Branch Coverage</a:t>
            </a:r>
          </a:p>
          <a:p>
            <a:pPr lvl="1"/>
            <a:r>
              <a:rPr lang="en-US" altLang="en-US" sz="2400" dirty="0" smtClean="0"/>
              <a:t>Condition Coverage</a:t>
            </a:r>
          </a:p>
          <a:p>
            <a:r>
              <a:rPr lang="en-US" altLang="en-US" dirty="0" smtClean="0"/>
              <a:t>Think diabolically</a:t>
            </a:r>
          </a:p>
          <a:p>
            <a:endParaRPr lang="en-US" altLang="en-US" sz="2000" dirty="0" smtClean="0"/>
          </a:p>
        </p:txBody>
      </p:sp>
      <p:sp>
        <p:nvSpPr>
          <p:cNvPr id="6148"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dirty="0"/>
              <a:t>©L. Williams</a:t>
            </a:r>
          </a:p>
        </p:txBody>
      </p:sp>
    </p:spTree>
    <p:extLst>
      <p:ext uri="{BB962C8B-B14F-4D97-AF65-F5344CB8AC3E}">
        <p14:creationId xmlns:p14="http://schemas.microsoft.com/office/powerpoint/2010/main" val="2916866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6200"/>
            <a:ext cx="8229600" cy="947738"/>
          </a:xfrm>
        </p:spPr>
        <p:txBody>
          <a:bodyPr>
            <a:normAutofit/>
          </a:bodyPr>
          <a:lstStyle/>
          <a:p>
            <a:r>
              <a:rPr lang="en-US" altLang="en-US" dirty="0" smtClean="0"/>
              <a:t>100% Method Coverage</a:t>
            </a:r>
          </a:p>
        </p:txBody>
      </p:sp>
      <p:sp>
        <p:nvSpPr>
          <p:cNvPr id="430083" name="Rectangle 3"/>
          <p:cNvSpPr>
            <a:spLocks noGrp="1" noChangeArrowheads="1"/>
          </p:cNvSpPr>
          <p:nvPr>
            <p:ph type="body" idx="1"/>
          </p:nvPr>
        </p:nvSpPr>
        <p:spPr>
          <a:xfrm>
            <a:off x="457200" y="1371600"/>
            <a:ext cx="8382000" cy="1371600"/>
          </a:xfrm>
        </p:spPr>
        <p:txBody>
          <a:bodyPr>
            <a:noAutofit/>
          </a:bodyPr>
          <a:lstStyle/>
          <a:p>
            <a:r>
              <a:rPr lang="en-US" altLang="en-US" sz="2000" dirty="0" smtClean="0"/>
              <a:t>All methods in all classes have been called</a:t>
            </a:r>
          </a:p>
          <a:p>
            <a:r>
              <a:rPr lang="en-US" altLang="en-US" sz="2000" dirty="0" smtClean="0"/>
              <a:t>Test case 1: Foo(0, 0, 0, 0, 0) = 0.0</a:t>
            </a:r>
          </a:p>
          <a:p>
            <a:r>
              <a:rPr lang="en-US" altLang="en-US" sz="2000" dirty="0" smtClean="0">
                <a:solidFill>
                  <a:srgbClr val="FF0000"/>
                </a:solidFill>
              </a:rPr>
              <a:t>float foo (</a:t>
            </a:r>
            <a:r>
              <a:rPr lang="en-US" altLang="en-US" sz="2000" dirty="0" err="1" smtClean="0">
                <a:solidFill>
                  <a:srgbClr val="FF0000"/>
                </a:solidFill>
              </a:rPr>
              <a:t>int</a:t>
            </a:r>
            <a:r>
              <a:rPr lang="en-US" altLang="en-US" sz="2000" dirty="0" smtClean="0">
                <a:solidFill>
                  <a:srgbClr val="FF0000"/>
                </a:solidFill>
              </a:rPr>
              <a:t> a, b, c, d, e) {</a:t>
            </a:r>
          </a:p>
          <a:p>
            <a:pPr>
              <a:buFont typeface="Monotype Sorts" pitchFamily="2" charset="2"/>
              <a:buNone/>
            </a:pPr>
            <a:r>
              <a:rPr lang="en-US" altLang="en-US" sz="2000" dirty="0" smtClean="0">
                <a:solidFill>
                  <a:srgbClr val="FF0000"/>
                </a:solidFill>
              </a:rPr>
              <a:t>          if (a == 0) {</a:t>
            </a:r>
          </a:p>
          <a:p>
            <a:pPr>
              <a:buFont typeface="Monotype Sorts" pitchFamily="2" charset="2"/>
              <a:buNone/>
            </a:pPr>
            <a:r>
              <a:rPr lang="en-US" altLang="en-US" sz="2000" dirty="0" smtClean="0">
                <a:solidFill>
                  <a:srgbClr val="FF0000"/>
                </a:solidFill>
              </a:rPr>
              <a:t>              return 0.0;</a:t>
            </a:r>
          </a:p>
          <a:p>
            <a:pPr>
              <a:buFont typeface="Monotype Sorts" pitchFamily="2" charset="2"/>
              <a:buNone/>
            </a:pPr>
            <a:r>
              <a:rPr lang="en-US" altLang="en-US" sz="2000" dirty="0" smtClean="0">
                <a:solidFill>
                  <a:srgbClr val="FF0000"/>
                </a:solidFill>
              </a:rPr>
              <a:t>          }</a:t>
            </a:r>
          </a:p>
          <a:p>
            <a:pPr>
              <a:buFont typeface="Monotype Sorts" pitchFamily="2" charset="2"/>
              <a:buNone/>
            </a:pPr>
            <a:r>
              <a:rPr lang="en-US" altLang="en-US" sz="2000" dirty="0" smtClean="0"/>
              <a:t>          </a:t>
            </a:r>
            <a:r>
              <a:rPr lang="en-US" altLang="en-US" sz="2000" dirty="0" err="1" smtClean="0"/>
              <a:t>int</a:t>
            </a:r>
            <a:r>
              <a:rPr lang="en-US" altLang="en-US" sz="2000" dirty="0" smtClean="0"/>
              <a:t> x = 0;</a:t>
            </a:r>
          </a:p>
          <a:p>
            <a:pPr>
              <a:buFont typeface="Monotype Sorts" pitchFamily="2" charset="2"/>
              <a:buNone/>
            </a:pPr>
            <a:r>
              <a:rPr lang="en-US" altLang="en-US" sz="2000" dirty="0" smtClean="0"/>
              <a:t>          if ((a==b) OR ((c==d) AND bug(a) )) {</a:t>
            </a:r>
          </a:p>
          <a:p>
            <a:pPr>
              <a:buFont typeface="Monotype Sorts" pitchFamily="2" charset="2"/>
              <a:buNone/>
            </a:pPr>
            <a:r>
              <a:rPr lang="en-US" altLang="en-US" sz="2000" dirty="0" smtClean="0"/>
              <a:t>	           x =1;</a:t>
            </a:r>
          </a:p>
          <a:p>
            <a:pPr>
              <a:buFont typeface="Monotype Sorts" pitchFamily="2" charset="2"/>
              <a:buNone/>
            </a:pPr>
            <a:r>
              <a:rPr lang="en-US" altLang="en-US" sz="2000" dirty="0" smtClean="0"/>
              <a:t>          }</a:t>
            </a:r>
          </a:p>
          <a:p>
            <a:pPr>
              <a:buFont typeface="Monotype Sorts" pitchFamily="2" charset="2"/>
              <a:buNone/>
            </a:pPr>
            <a:r>
              <a:rPr lang="en-US" altLang="en-US" sz="2000" dirty="0" smtClean="0"/>
              <a:t>          e = 1/x;</a:t>
            </a:r>
          </a:p>
          <a:p>
            <a:pPr>
              <a:buFont typeface="Monotype Sorts" pitchFamily="2" charset="2"/>
              <a:buNone/>
            </a:pPr>
            <a:r>
              <a:rPr lang="en-US" altLang="en-US" sz="2000" dirty="0" smtClean="0"/>
              <a:t>          return e;</a:t>
            </a:r>
          </a:p>
          <a:p>
            <a:pPr>
              <a:buFont typeface="Monotype Sorts" pitchFamily="2" charset="2"/>
              <a:buNone/>
            </a:pPr>
            <a:r>
              <a:rPr lang="en-US" altLang="en-US" sz="2000" dirty="0" smtClean="0"/>
              <a:t>   }</a:t>
            </a:r>
          </a:p>
          <a:p>
            <a:endParaRPr lang="en-US" altLang="en-US" sz="2000" i="1" dirty="0" smtClean="0"/>
          </a:p>
        </p:txBody>
      </p:sp>
      <p:sp>
        <p:nvSpPr>
          <p:cNvPr id="9220" name="TextBox 3"/>
          <p:cNvSpPr txBox="1">
            <a:spLocks noChangeArrowheads="1"/>
          </p:cNvSpPr>
          <p:nvPr/>
        </p:nvSpPr>
        <p:spPr bwMode="auto">
          <a:xfrm>
            <a:off x="2286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dirty="0"/>
              <a:t>©L. Williams</a:t>
            </a:r>
          </a:p>
        </p:txBody>
      </p:sp>
    </p:spTree>
    <p:extLst>
      <p:ext uri="{BB962C8B-B14F-4D97-AF65-F5344CB8AC3E}">
        <p14:creationId xmlns:p14="http://schemas.microsoft.com/office/powerpoint/2010/main" val="2847696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2" dur="500"/>
                                        <p:tgtEl>
                                          <p:spTgt spid="430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7" dur="500"/>
                                        <p:tgtEl>
                                          <p:spTgt spid="430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22" dur="500"/>
                                        <p:tgtEl>
                                          <p:spTgt spid="430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27" dur="500"/>
                                        <p:tgtEl>
                                          <p:spTgt spid="430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30083">
                                            <p:txEl>
                                              <p:pRg st="5" end="5"/>
                                            </p:txEl>
                                          </p:spTgt>
                                        </p:tgtEl>
                                        <p:attrNameLst>
                                          <p:attrName>style.visibility</p:attrName>
                                        </p:attrNameLst>
                                      </p:cBhvr>
                                      <p:to>
                                        <p:strVal val="visible"/>
                                      </p:to>
                                    </p:set>
                                    <p:animEffect transition="in" filter="randombar(horizontal)">
                                      <p:cBhvr>
                                        <p:cTn id="32" dur="500"/>
                                        <p:tgtEl>
                                          <p:spTgt spid="4300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30083">
                                            <p:txEl>
                                              <p:pRg st="6" end="6"/>
                                            </p:txEl>
                                          </p:spTgt>
                                        </p:tgtEl>
                                        <p:attrNameLst>
                                          <p:attrName>style.visibility</p:attrName>
                                        </p:attrNameLst>
                                      </p:cBhvr>
                                      <p:to>
                                        <p:strVal val="visible"/>
                                      </p:to>
                                    </p:set>
                                    <p:animEffect transition="in" filter="randombar(horizontal)">
                                      <p:cBhvr>
                                        <p:cTn id="37" dur="500"/>
                                        <p:tgtEl>
                                          <p:spTgt spid="4300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30083">
                                            <p:txEl>
                                              <p:pRg st="7" end="7"/>
                                            </p:txEl>
                                          </p:spTgt>
                                        </p:tgtEl>
                                        <p:attrNameLst>
                                          <p:attrName>style.visibility</p:attrName>
                                        </p:attrNameLst>
                                      </p:cBhvr>
                                      <p:to>
                                        <p:strVal val="visible"/>
                                      </p:to>
                                    </p:set>
                                    <p:animEffect transition="in" filter="randombar(horizontal)">
                                      <p:cBhvr>
                                        <p:cTn id="42" dur="500"/>
                                        <p:tgtEl>
                                          <p:spTgt spid="4300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30083">
                                            <p:txEl>
                                              <p:pRg st="8" end="8"/>
                                            </p:txEl>
                                          </p:spTgt>
                                        </p:tgtEl>
                                        <p:attrNameLst>
                                          <p:attrName>style.visibility</p:attrName>
                                        </p:attrNameLst>
                                      </p:cBhvr>
                                      <p:to>
                                        <p:strVal val="visible"/>
                                      </p:to>
                                    </p:set>
                                    <p:animEffect transition="in" filter="randombar(horizontal)">
                                      <p:cBhvr>
                                        <p:cTn id="47" dur="500"/>
                                        <p:tgtEl>
                                          <p:spTgt spid="4300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30083">
                                            <p:txEl>
                                              <p:pRg st="9" end="9"/>
                                            </p:txEl>
                                          </p:spTgt>
                                        </p:tgtEl>
                                        <p:attrNameLst>
                                          <p:attrName>style.visibility</p:attrName>
                                        </p:attrNameLst>
                                      </p:cBhvr>
                                      <p:to>
                                        <p:strVal val="visible"/>
                                      </p:to>
                                    </p:set>
                                    <p:animEffect transition="in" filter="randombar(horizontal)">
                                      <p:cBhvr>
                                        <p:cTn id="52" dur="500"/>
                                        <p:tgtEl>
                                          <p:spTgt spid="43008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30083">
                                            <p:txEl>
                                              <p:pRg st="10" end="10"/>
                                            </p:txEl>
                                          </p:spTgt>
                                        </p:tgtEl>
                                        <p:attrNameLst>
                                          <p:attrName>style.visibility</p:attrName>
                                        </p:attrNameLst>
                                      </p:cBhvr>
                                      <p:to>
                                        <p:strVal val="visible"/>
                                      </p:to>
                                    </p:set>
                                    <p:animEffect transition="in" filter="randombar(horizontal)">
                                      <p:cBhvr>
                                        <p:cTn id="57" dur="500"/>
                                        <p:tgtEl>
                                          <p:spTgt spid="43008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30083">
                                            <p:txEl>
                                              <p:pRg st="11" end="11"/>
                                            </p:txEl>
                                          </p:spTgt>
                                        </p:tgtEl>
                                        <p:attrNameLst>
                                          <p:attrName>style.visibility</p:attrName>
                                        </p:attrNameLst>
                                      </p:cBhvr>
                                      <p:to>
                                        <p:strVal val="visible"/>
                                      </p:to>
                                    </p:set>
                                    <p:animEffect transition="in" filter="randombar(horizontal)">
                                      <p:cBhvr>
                                        <p:cTn id="62" dur="500"/>
                                        <p:tgtEl>
                                          <p:spTgt spid="43008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30083">
                                            <p:txEl>
                                              <p:pRg st="12" end="12"/>
                                            </p:txEl>
                                          </p:spTgt>
                                        </p:tgtEl>
                                        <p:attrNameLst>
                                          <p:attrName>style.visibility</p:attrName>
                                        </p:attrNameLst>
                                      </p:cBhvr>
                                      <p:to>
                                        <p:strVal val="visible"/>
                                      </p:to>
                                    </p:set>
                                    <p:animEffect transition="in" filter="randombar(horizontal)">
                                      <p:cBhvr>
                                        <p:cTn id="67" dur="500"/>
                                        <p:tgtEl>
                                          <p:spTgt spid="4300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BD65E30-DB46-4C08-B0B2-3EEFCA9FE494}" type="slidenum">
              <a:rPr lang="en-US" altLang="en-US"/>
              <a:pPr/>
              <a:t>7</a:t>
            </a:fld>
            <a:endParaRPr lang="en-US" altLang="en-US"/>
          </a:p>
        </p:txBody>
      </p:sp>
      <p:sp>
        <p:nvSpPr>
          <p:cNvPr id="191490" name="Rectangle 2"/>
          <p:cNvSpPr>
            <a:spLocks noGrp="1" noChangeArrowheads="1"/>
          </p:cNvSpPr>
          <p:nvPr>
            <p:ph type="title"/>
          </p:nvPr>
        </p:nvSpPr>
        <p:spPr/>
        <p:txBody>
          <a:bodyPr/>
          <a:lstStyle/>
          <a:p>
            <a:r>
              <a:rPr lang="en-US" altLang="en-US" dirty="0" smtClean="0"/>
              <a:t>Recall: What </a:t>
            </a:r>
            <a:r>
              <a:rPr lang="en-US" altLang="en-US" dirty="0"/>
              <a:t>is a test?</a:t>
            </a:r>
          </a:p>
        </p:txBody>
      </p:sp>
      <p:sp>
        <p:nvSpPr>
          <p:cNvPr id="191491" name="Rectangle 3"/>
          <p:cNvSpPr>
            <a:spLocks noGrp="1" noChangeArrowheads="1"/>
          </p:cNvSpPr>
          <p:nvPr>
            <p:ph type="body" idx="1"/>
          </p:nvPr>
        </p:nvSpPr>
        <p:spPr/>
        <p:txBody>
          <a:bodyPr/>
          <a:lstStyle/>
          <a:p>
            <a:r>
              <a:rPr lang="en-US" altLang="en-US" dirty="0"/>
              <a:t>Run program with known </a:t>
            </a:r>
            <a:r>
              <a:rPr lang="en-US" altLang="en-US" dirty="0" smtClean="0"/>
              <a:t>inputs (test inputs/data), check results (w/ test oracles)</a:t>
            </a:r>
            <a:endParaRPr lang="en-US" altLang="en-US" dirty="0"/>
          </a:p>
          <a:p>
            <a:pPr lvl="1"/>
            <a:r>
              <a:rPr lang="en-US" altLang="en-US" dirty="0" smtClean="0"/>
              <a:t>Tests pass </a:t>
            </a:r>
            <a:r>
              <a:rPr lang="en-US" altLang="en-US" dirty="0"/>
              <a:t>or </a:t>
            </a:r>
            <a:r>
              <a:rPr lang="en-US" altLang="en-US" dirty="0" smtClean="0"/>
              <a:t>fail</a:t>
            </a:r>
            <a:endParaRPr lang="en-US" altLang="en-US" dirty="0"/>
          </a:p>
          <a:p>
            <a:r>
              <a:rPr lang="en-US" altLang="en-US" dirty="0"/>
              <a:t>Tests can document </a:t>
            </a:r>
            <a:r>
              <a:rPr lang="en-US" altLang="en-US" dirty="0" smtClean="0"/>
              <a:t>faults</a:t>
            </a:r>
            <a:endParaRPr lang="en-US" altLang="en-US" dirty="0"/>
          </a:p>
          <a:p>
            <a:r>
              <a:rPr lang="en-US" altLang="en-US" dirty="0"/>
              <a:t>Tests can document code</a:t>
            </a:r>
          </a:p>
          <a:p>
            <a:r>
              <a:rPr lang="en-US" altLang="en-US" dirty="0"/>
              <a:t>Some terminology</a:t>
            </a:r>
          </a:p>
          <a:p>
            <a:pPr lvl="1"/>
            <a:r>
              <a:rPr lang="en-US" altLang="en-US" dirty="0" smtClean="0"/>
              <a:t>Mistake, fault, error, failure</a:t>
            </a:r>
            <a:r>
              <a:rPr lang="en-US" altLang="en-US" dirty="0"/>
              <a:t>, </a:t>
            </a:r>
            <a:r>
              <a:rPr lang="en-US" altLang="en-US" dirty="0" smtClean="0"/>
              <a:t>fault</a:t>
            </a:r>
            <a:r>
              <a:rPr lang="en-US" altLang="en-US" dirty="0"/>
              <a:t>, oracle</a:t>
            </a:r>
          </a:p>
        </p:txBody>
      </p:sp>
    </p:spTree>
    <p:extLst>
      <p:ext uri="{BB962C8B-B14F-4D97-AF65-F5344CB8AC3E}">
        <p14:creationId xmlns:p14="http://schemas.microsoft.com/office/powerpoint/2010/main" val="12129301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
            <a:ext cx="8229600" cy="1143000"/>
          </a:xfrm>
        </p:spPr>
        <p:txBody>
          <a:bodyPr>
            <a:normAutofit/>
          </a:bodyPr>
          <a:lstStyle/>
          <a:p>
            <a:r>
              <a:rPr lang="en-US" altLang="en-US" dirty="0" smtClean="0"/>
              <a:t>100% Statement Coverage</a:t>
            </a:r>
          </a:p>
        </p:txBody>
      </p:sp>
      <p:sp>
        <p:nvSpPr>
          <p:cNvPr id="430083" name="Rectangle 3"/>
          <p:cNvSpPr>
            <a:spLocks noGrp="1" noChangeArrowheads="1"/>
          </p:cNvSpPr>
          <p:nvPr>
            <p:ph type="body" idx="1"/>
          </p:nvPr>
        </p:nvSpPr>
        <p:spPr>
          <a:xfrm>
            <a:off x="457200" y="1600200"/>
            <a:ext cx="8382000" cy="1371600"/>
          </a:xfrm>
        </p:spPr>
        <p:txBody>
          <a:bodyPr>
            <a:noAutofit/>
          </a:bodyPr>
          <a:lstStyle/>
          <a:p>
            <a:r>
              <a:rPr lang="en-US" altLang="en-US" sz="2000" dirty="0" smtClean="0"/>
              <a:t>All lines in a method have been executed</a:t>
            </a:r>
          </a:p>
          <a:p>
            <a:r>
              <a:rPr lang="en-US" altLang="en-US" sz="2000" dirty="0" smtClean="0"/>
              <a:t>Test case 2: Foo(1, 1, 1, 1, 1) = 1.0</a:t>
            </a:r>
          </a:p>
          <a:p>
            <a:r>
              <a:rPr lang="en-US" altLang="en-US" sz="2000" dirty="0" smtClean="0">
                <a:solidFill>
                  <a:srgbClr val="FF0000"/>
                </a:solidFill>
              </a:rPr>
              <a:t>float foo (</a:t>
            </a:r>
            <a:r>
              <a:rPr lang="en-US" altLang="en-US" sz="2000" dirty="0" err="1" smtClean="0">
                <a:solidFill>
                  <a:srgbClr val="FF0000"/>
                </a:solidFill>
              </a:rPr>
              <a:t>int</a:t>
            </a:r>
            <a:r>
              <a:rPr lang="en-US" altLang="en-US" sz="2000" dirty="0" smtClean="0">
                <a:solidFill>
                  <a:srgbClr val="FF0000"/>
                </a:solidFill>
              </a:rPr>
              <a:t> a, b, c, d, e) {</a:t>
            </a:r>
          </a:p>
          <a:p>
            <a:pPr>
              <a:buFont typeface="Monotype Sorts" pitchFamily="2" charset="2"/>
              <a:buNone/>
            </a:pPr>
            <a:r>
              <a:rPr lang="en-US" altLang="en-US" sz="2000" dirty="0" smtClean="0">
                <a:solidFill>
                  <a:srgbClr val="FF0000"/>
                </a:solidFill>
              </a:rPr>
              <a:t>          if (a == 0) {</a:t>
            </a:r>
          </a:p>
          <a:p>
            <a:pPr>
              <a:buFont typeface="Monotype Sorts" pitchFamily="2" charset="2"/>
              <a:buNone/>
            </a:pPr>
            <a:r>
              <a:rPr lang="en-US" altLang="en-US" sz="2000" dirty="0" smtClean="0"/>
              <a:t>              return 0.0;</a:t>
            </a:r>
          </a:p>
          <a:p>
            <a:pPr>
              <a:buFont typeface="Monotype Sorts" pitchFamily="2" charset="2"/>
              <a:buNone/>
            </a:pPr>
            <a:r>
              <a:rPr lang="en-US" altLang="en-US" sz="2000" dirty="0" smtClean="0">
                <a:solidFill>
                  <a:srgbClr val="FF0000"/>
                </a:solidFill>
              </a:rPr>
              <a:t>          }</a:t>
            </a:r>
          </a:p>
          <a:p>
            <a:pPr>
              <a:buFont typeface="Monotype Sorts" pitchFamily="2" charset="2"/>
              <a:buNone/>
            </a:pPr>
            <a:r>
              <a:rPr lang="en-US" altLang="en-US" sz="2000" dirty="0" smtClean="0"/>
              <a:t>          </a:t>
            </a:r>
            <a:r>
              <a:rPr lang="en-US" altLang="en-US" sz="2000" dirty="0" err="1" smtClean="0">
                <a:solidFill>
                  <a:srgbClr val="FF0000"/>
                </a:solidFill>
              </a:rPr>
              <a:t>int</a:t>
            </a:r>
            <a:r>
              <a:rPr lang="en-US" altLang="en-US" sz="2000" dirty="0" smtClean="0">
                <a:solidFill>
                  <a:srgbClr val="FF0000"/>
                </a:solidFill>
              </a:rPr>
              <a:t> x = 0;</a:t>
            </a:r>
          </a:p>
          <a:p>
            <a:pPr>
              <a:buFont typeface="Monotype Sorts" pitchFamily="2" charset="2"/>
              <a:buNone/>
            </a:pPr>
            <a:r>
              <a:rPr lang="en-US" altLang="en-US" sz="2000" dirty="0" smtClean="0">
                <a:solidFill>
                  <a:srgbClr val="FF0000"/>
                </a:solidFill>
              </a:rPr>
              <a:t>          if ((a==b) OR ((c==d) AND bug(a) )) {</a:t>
            </a:r>
          </a:p>
          <a:p>
            <a:pPr>
              <a:buFont typeface="Monotype Sorts" pitchFamily="2" charset="2"/>
              <a:buNone/>
            </a:pPr>
            <a:r>
              <a:rPr lang="en-US" altLang="en-US" sz="2000" dirty="0" smtClean="0">
                <a:solidFill>
                  <a:srgbClr val="FF0000"/>
                </a:solidFill>
              </a:rPr>
              <a:t>	           x =1;</a:t>
            </a:r>
          </a:p>
          <a:p>
            <a:pPr>
              <a:buFont typeface="Monotype Sorts" pitchFamily="2" charset="2"/>
              <a:buNone/>
            </a:pPr>
            <a:r>
              <a:rPr lang="en-US" altLang="en-US" sz="2000" dirty="0" smtClean="0">
                <a:solidFill>
                  <a:srgbClr val="FF0000"/>
                </a:solidFill>
              </a:rPr>
              <a:t>          }</a:t>
            </a:r>
          </a:p>
          <a:p>
            <a:pPr>
              <a:buFont typeface="Monotype Sorts" pitchFamily="2" charset="2"/>
              <a:buNone/>
            </a:pPr>
            <a:r>
              <a:rPr lang="en-US" altLang="en-US" sz="2000" dirty="0" smtClean="0">
                <a:solidFill>
                  <a:srgbClr val="FF0000"/>
                </a:solidFill>
              </a:rPr>
              <a:t>          e = 1/x;</a:t>
            </a:r>
          </a:p>
          <a:p>
            <a:pPr>
              <a:buFont typeface="Monotype Sorts" pitchFamily="2" charset="2"/>
              <a:buNone/>
            </a:pPr>
            <a:r>
              <a:rPr lang="en-US" altLang="en-US" sz="2000" dirty="0" smtClean="0">
                <a:solidFill>
                  <a:srgbClr val="FF0000"/>
                </a:solidFill>
              </a:rPr>
              <a:t>          return e;</a:t>
            </a:r>
          </a:p>
          <a:p>
            <a:pPr>
              <a:buFont typeface="Monotype Sorts" pitchFamily="2" charset="2"/>
              <a:buNone/>
            </a:pPr>
            <a:r>
              <a:rPr lang="en-US" altLang="en-US" sz="2000" dirty="0" smtClean="0">
                <a:solidFill>
                  <a:srgbClr val="FF0000"/>
                </a:solidFill>
              </a:rPr>
              <a:t>   }</a:t>
            </a:r>
          </a:p>
          <a:p>
            <a:endParaRPr lang="en-US" altLang="en-US" sz="2000" i="1" dirty="0" smtClean="0"/>
          </a:p>
        </p:txBody>
      </p:sp>
      <p:sp>
        <p:nvSpPr>
          <p:cNvPr id="10244" name="TextBox 3"/>
          <p:cNvSpPr txBox="1">
            <a:spLocks noChangeArrowheads="1"/>
          </p:cNvSpPr>
          <p:nvPr/>
        </p:nvSpPr>
        <p:spPr bwMode="auto">
          <a:xfrm>
            <a:off x="228600" y="6550025"/>
            <a:ext cx="1371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b="0" dirty="0"/>
              <a:t>©L. Williams</a:t>
            </a:r>
          </a:p>
        </p:txBody>
      </p:sp>
    </p:spTree>
    <p:extLst>
      <p:ext uri="{BB962C8B-B14F-4D97-AF65-F5344CB8AC3E}">
        <p14:creationId xmlns:p14="http://schemas.microsoft.com/office/powerpoint/2010/main" val="2169003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2" dur="500"/>
                                        <p:tgtEl>
                                          <p:spTgt spid="430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7" dur="500"/>
                                        <p:tgtEl>
                                          <p:spTgt spid="430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22" dur="500"/>
                                        <p:tgtEl>
                                          <p:spTgt spid="430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27" dur="500"/>
                                        <p:tgtEl>
                                          <p:spTgt spid="430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30083">
                                            <p:txEl>
                                              <p:pRg st="5" end="5"/>
                                            </p:txEl>
                                          </p:spTgt>
                                        </p:tgtEl>
                                        <p:attrNameLst>
                                          <p:attrName>style.visibility</p:attrName>
                                        </p:attrNameLst>
                                      </p:cBhvr>
                                      <p:to>
                                        <p:strVal val="visible"/>
                                      </p:to>
                                    </p:set>
                                    <p:animEffect transition="in" filter="randombar(horizontal)">
                                      <p:cBhvr>
                                        <p:cTn id="32" dur="500"/>
                                        <p:tgtEl>
                                          <p:spTgt spid="4300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30083">
                                            <p:txEl>
                                              <p:pRg st="6" end="6"/>
                                            </p:txEl>
                                          </p:spTgt>
                                        </p:tgtEl>
                                        <p:attrNameLst>
                                          <p:attrName>style.visibility</p:attrName>
                                        </p:attrNameLst>
                                      </p:cBhvr>
                                      <p:to>
                                        <p:strVal val="visible"/>
                                      </p:to>
                                    </p:set>
                                    <p:animEffect transition="in" filter="randombar(horizontal)">
                                      <p:cBhvr>
                                        <p:cTn id="37" dur="500"/>
                                        <p:tgtEl>
                                          <p:spTgt spid="4300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30083">
                                            <p:txEl>
                                              <p:pRg st="7" end="7"/>
                                            </p:txEl>
                                          </p:spTgt>
                                        </p:tgtEl>
                                        <p:attrNameLst>
                                          <p:attrName>style.visibility</p:attrName>
                                        </p:attrNameLst>
                                      </p:cBhvr>
                                      <p:to>
                                        <p:strVal val="visible"/>
                                      </p:to>
                                    </p:set>
                                    <p:animEffect transition="in" filter="randombar(horizontal)">
                                      <p:cBhvr>
                                        <p:cTn id="42" dur="500"/>
                                        <p:tgtEl>
                                          <p:spTgt spid="4300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30083">
                                            <p:txEl>
                                              <p:pRg st="8" end="8"/>
                                            </p:txEl>
                                          </p:spTgt>
                                        </p:tgtEl>
                                        <p:attrNameLst>
                                          <p:attrName>style.visibility</p:attrName>
                                        </p:attrNameLst>
                                      </p:cBhvr>
                                      <p:to>
                                        <p:strVal val="visible"/>
                                      </p:to>
                                    </p:set>
                                    <p:animEffect transition="in" filter="randombar(horizontal)">
                                      <p:cBhvr>
                                        <p:cTn id="47" dur="500"/>
                                        <p:tgtEl>
                                          <p:spTgt spid="4300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30083">
                                            <p:txEl>
                                              <p:pRg st="9" end="9"/>
                                            </p:txEl>
                                          </p:spTgt>
                                        </p:tgtEl>
                                        <p:attrNameLst>
                                          <p:attrName>style.visibility</p:attrName>
                                        </p:attrNameLst>
                                      </p:cBhvr>
                                      <p:to>
                                        <p:strVal val="visible"/>
                                      </p:to>
                                    </p:set>
                                    <p:animEffect transition="in" filter="randombar(horizontal)">
                                      <p:cBhvr>
                                        <p:cTn id="52" dur="500"/>
                                        <p:tgtEl>
                                          <p:spTgt spid="43008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30083">
                                            <p:txEl>
                                              <p:pRg st="10" end="10"/>
                                            </p:txEl>
                                          </p:spTgt>
                                        </p:tgtEl>
                                        <p:attrNameLst>
                                          <p:attrName>style.visibility</p:attrName>
                                        </p:attrNameLst>
                                      </p:cBhvr>
                                      <p:to>
                                        <p:strVal val="visible"/>
                                      </p:to>
                                    </p:set>
                                    <p:animEffect transition="in" filter="randombar(horizontal)">
                                      <p:cBhvr>
                                        <p:cTn id="57" dur="500"/>
                                        <p:tgtEl>
                                          <p:spTgt spid="43008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30083">
                                            <p:txEl>
                                              <p:pRg st="11" end="11"/>
                                            </p:txEl>
                                          </p:spTgt>
                                        </p:tgtEl>
                                        <p:attrNameLst>
                                          <p:attrName>style.visibility</p:attrName>
                                        </p:attrNameLst>
                                      </p:cBhvr>
                                      <p:to>
                                        <p:strVal val="visible"/>
                                      </p:to>
                                    </p:set>
                                    <p:animEffect transition="in" filter="randombar(horizontal)">
                                      <p:cBhvr>
                                        <p:cTn id="62" dur="500"/>
                                        <p:tgtEl>
                                          <p:spTgt spid="43008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30083">
                                            <p:txEl>
                                              <p:pRg st="12" end="12"/>
                                            </p:txEl>
                                          </p:spTgt>
                                        </p:tgtEl>
                                        <p:attrNameLst>
                                          <p:attrName>style.visibility</p:attrName>
                                        </p:attrNameLst>
                                      </p:cBhvr>
                                      <p:to>
                                        <p:strVal val="visible"/>
                                      </p:to>
                                    </p:set>
                                    <p:animEffect transition="in" filter="randombar(horizontal)">
                                      <p:cBhvr>
                                        <p:cTn id="67" dur="500"/>
                                        <p:tgtEl>
                                          <p:spTgt spid="4300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76200"/>
            <a:ext cx="8229600" cy="924791"/>
          </a:xfrm>
        </p:spPr>
        <p:txBody>
          <a:bodyPr>
            <a:normAutofit fontScale="90000"/>
          </a:bodyPr>
          <a:lstStyle/>
          <a:p>
            <a:r>
              <a:rPr lang="en-US" altLang="en-US" dirty="0" smtClean="0"/>
              <a:t>100% Branch/Decision Coverage</a:t>
            </a:r>
          </a:p>
        </p:txBody>
      </p:sp>
      <p:sp>
        <p:nvSpPr>
          <p:cNvPr id="430083" name="Rectangle 3"/>
          <p:cNvSpPr>
            <a:spLocks noGrp="1" noChangeArrowheads="1"/>
          </p:cNvSpPr>
          <p:nvPr>
            <p:ph type="body" idx="1"/>
          </p:nvPr>
        </p:nvSpPr>
        <p:spPr>
          <a:xfrm>
            <a:off x="381000" y="1014846"/>
            <a:ext cx="8382000" cy="1371600"/>
          </a:xfrm>
        </p:spPr>
        <p:txBody>
          <a:bodyPr>
            <a:noAutofit/>
          </a:bodyPr>
          <a:lstStyle/>
          <a:p>
            <a:r>
              <a:rPr lang="en-US" altLang="en-US" dirty="0" smtClean="0"/>
              <a:t>All predicates have been true and false</a:t>
            </a:r>
          </a:p>
          <a:p>
            <a:r>
              <a:rPr lang="en-US" altLang="en-US" dirty="0" smtClean="0"/>
              <a:t>Test case 3: Foo(1, 2, 1, 2, 1) </a:t>
            </a:r>
            <a:r>
              <a:rPr lang="en-US" altLang="en-US" dirty="0" smtClean="0">
                <a:sym typeface="Wingdings" panose="05000000000000000000" pitchFamily="2" charset="2"/>
              </a:rPr>
              <a:t></a:t>
            </a:r>
            <a:r>
              <a:rPr lang="en-US" altLang="en-US" dirty="0" smtClean="0"/>
              <a:t> division by zero!</a:t>
            </a:r>
          </a:p>
          <a:p>
            <a:r>
              <a:rPr lang="en-US" altLang="en-US" sz="2000" dirty="0" smtClean="0">
                <a:solidFill>
                  <a:srgbClr val="FF0000"/>
                </a:solidFill>
              </a:rPr>
              <a:t>float foo (</a:t>
            </a:r>
            <a:r>
              <a:rPr lang="en-US" altLang="en-US" sz="2000" dirty="0" err="1" smtClean="0">
                <a:solidFill>
                  <a:srgbClr val="FF0000"/>
                </a:solidFill>
              </a:rPr>
              <a:t>int</a:t>
            </a:r>
            <a:r>
              <a:rPr lang="en-US" altLang="en-US" sz="2000" dirty="0" smtClean="0">
                <a:solidFill>
                  <a:srgbClr val="FF0000"/>
                </a:solidFill>
              </a:rPr>
              <a:t> a, b, c, d, e) {</a:t>
            </a:r>
          </a:p>
          <a:p>
            <a:pPr>
              <a:buFont typeface="Monotype Sorts" pitchFamily="2" charset="2"/>
              <a:buNone/>
            </a:pPr>
            <a:r>
              <a:rPr lang="en-US" altLang="en-US" sz="2000" dirty="0" smtClean="0">
                <a:solidFill>
                  <a:srgbClr val="FF0000"/>
                </a:solidFill>
              </a:rPr>
              <a:t>          if (a == 0) {</a:t>
            </a:r>
          </a:p>
          <a:p>
            <a:pPr>
              <a:buFont typeface="Monotype Sorts" pitchFamily="2" charset="2"/>
              <a:buNone/>
            </a:pPr>
            <a:r>
              <a:rPr lang="en-US" altLang="en-US" sz="2000" dirty="0" smtClean="0"/>
              <a:t>              return 0.0;</a:t>
            </a:r>
          </a:p>
          <a:p>
            <a:pPr>
              <a:buFont typeface="Monotype Sorts" pitchFamily="2" charset="2"/>
              <a:buNone/>
            </a:pPr>
            <a:r>
              <a:rPr lang="en-US" altLang="en-US" sz="2000" dirty="0" smtClean="0">
                <a:solidFill>
                  <a:srgbClr val="FF0000"/>
                </a:solidFill>
              </a:rPr>
              <a:t>          }</a:t>
            </a:r>
          </a:p>
          <a:p>
            <a:pPr>
              <a:buFont typeface="Monotype Sorts" pitchFamily="2" charset="2"/>
              <a:buNone/>
            </a:pPr>
            <a:r>
              <a:rPr lang="en-US" altLang="en-US" sz="2000" dirty="0" smtClean="0"/>
              <a:t>          </a:t>
            </a:r>
            <a:r>
              <a:rPr lang="en-US" altLang="en-US" sz="2000" dirty="0" err="1" smtClean="0">
                <a:solidFill>
                  <a:srgbClr val="FF0000"/>
                </a:solidFill>
              </a:rPr>
              <a:t>int</a:t>
            </a:r>
            <a:r>
              <a:rPr lang="en-US" altLang="en-US" sz="2000" dirty="0" smtClean="0">
                <a:solidFill>
                  <a:srgbClr val="FF0000"/>
                </a:solidFill>
              </a:rPr>
              <a:t> x = 0;</a:t>
            </a:r>
          </a:p>
          <a:p>
            <a:pPr>
              <a:buFont typeface="Monotype Sorts" pitchFamily="2" charset="2"/>
              <a:buNone/>
            </a:pPr>
            <a:r>
              <a:rPr lang="en-US" altLang="en-US" sz="2000" dirty="0" smtClean="0">
                <a:solidFill>
                  <a:srgbClr val="FF0000"/>
                </a:solidFill>
              </a:rPr>
              <a:t>          if (</a:t>
            </a:r>
            <a:r>
              <a:rPr lang="en-US" altLang="en-US" sz="2000" u="sng" dirty="0" smtClean="0">
                <a:solidFill>
                  <a:srgbClr val="FF0000"/>
                </a:solidFill>
              </a:rPr>
              <a:t>(a==b)</a:t>
            </a:r>
            <a:r>
              <a:rPr lang="en-US" altLang="en-US" sz="2000" dirty="0" smtClean="0">
                <a:solidFill>
                  <a:srgbClr val="FF0000"/>
                </a:solidFill>
              </a:rPr>
              <a:t> OR (</a:t>
            </a:r>
            <a:r>
              <a:rPr lang="en-US" altLang="en-US" sz="2000" u="sng" dirty="0" smtClean="0">
                <a:solidFill>
                  <a:srgbClr val="FF0000"/>
                </a:solidFill>
              </a:rPr>
              <a:t>(c==d)</a:t>
            </a:r>
            <a:r>
              <a:rPr lang="en-US" altLang="en-US" sz="2000" dirty="0" smtClean="0">
                <a:solidFill>
                  <a:srgbClr val="FF0000"/>
                </a:solidFill>
              </a:rPr>
              <a:t> AND bug(a) )) {</a:t>
            </a:r>
          </a:p>
          <a:p>
            <a:pPr>
              <a:buFont typeface="Monotype Sorts" pitchFamily="2" charset="2"/>
              <a:buNone/>
            </a:pPr>
            <a:r>
              <a:rPr lang="en-US" altLang="en-US" sz="2000" dirty="0" smtClean="0">
                <a:solidFill>
                  <a:srgbClr val="FF0000"/>
                </a:solidFill>
              </a:rPr>
              <a:t>	</a:t>
            </a:r>
            <a:r>
              <a:rPr lang="en-US" altLang="en-US" sz="2000" dirty="0" smtClean="0"/>
              <a:t>           x =1;</a:t>
            </a:r>
          </a:p>
          <a:p>
            <a:pPr>
              <a:buFont typeface="Monotype Sorts" pitchFamily="2" charset="2"/>
              <a:buNone/>
            </a:pPr>
            <a:r>
              <a:rPr lang="en-US" altLang="en-US" sz="2000" dirty="0" smtClean="0">
                <a:solidFill>
                  <a:srgbClr val="FF0000"/>
                </a:solidFill>
              </a:rPr>
              <a:t>          }</a:t>
            </a:r>
          </a:p>
          <a:p>
            <a:pPr>
              <a:buFont typeface="Monotype Sorts" pitchFamily="2" charset="2"/>
              <a:buNone/>
            </a:pPr>
            <a:r>
              <a:rPr lang="en-US" altLang="en-US" sz="2000" dirty="0" smtClean="0">
                <a:solidFill>
                  <a:srgbClr val="FF0000"/>
                </a:solidFill>
              </a:rPr>
              <a:t>          e = 1/x;</a:t>
            </a:r>
          </a:p>
          <a:p>
            <a:pPr>
              <a:buFont typeface="Monotype Sorts" pitchFamily="2" charset="2"/>
              <a:buNone/>
            </a:pPr>
            <a:r>
              <a:rPr lang="en-US" altLang="en-US" sz="2000" dirty="0" smtClean="0">
                <a:solidFill>
                  <a:srgbClr val="FF0000"/>
                </a:solidFill>
              </a:rPr>
              <a:t>          return e;</a:t>
            </a:r>
          </a:p>
          <a:p>
            <a:pPr>
              <a:buFont typeface="Monotype Sorts" pitchFamily="2" charset="2"/>
              <a:buNone/>
            </a:pPr>
            <a:r>
              <a:rPr lang="en-US" altLang="en-US" sz="2000" dirty="0" smtClean="0">
                <a:solidFill>
                  <a:srgbClr val="FF0000"/>
                </a:solidFill>
              </a:rPr>
              <a:t>   }</a:t>
            </a:r>
          </a:p>
          <a:p>
            <a:endParaRPr lang="en-US" altLang="en-US" i="1" dirty="0" smtClean="0"/>
          </a:p>
        </p:txBody>
      </p:sp>
      <p:sp>
        <p:nvSpPr>
          <p:cNvPr id="11268" name="TextBox 3"/>
          <p:cNvSpPr txBox="1">
            <a:spLocks noChangeArrowheads="1"/>
          </p:cNvSpPr>
          <p:nvPr/>
        </p:nvSpPr>
        <p:spPr bwMode="auto">
          <a:xfrm>
            <a:off x="228600" y="6627168"/>
            <a:ext cx="1371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b="0" dirty="0"/>
              <a:t>©L. Williams</a:t>
            </a:r>
          </a:p>
        </p:txBody>
      </p:sp>
      <p:pic>
        <p:nvPicPr>
          <p:cNvPr id="112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953000"/>
            <a:ext cx="6324600" cy="1805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401535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2" dur="500"/>
                                        <p:tgtEl>
                                          <p:spTgt spid="430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7" dur="500"/>
                                        <p:tgtEl>
                                          <p:spTgt spid="430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22" dur="500"/>
                                        <p:tgtEl>
                                          <p:spTgt spid="430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27" dur="500"/>
                                        <p:tgtEl>
                                          <p:spTgt spid="430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30083">
                                            <p:txEl>
                                              <p:pRg st="5" end="5"/>
                                            </p:txEl>
                                          </p:spTgt>
                                        </p:tgtEl>
                                        <p:attrNameLst>
                                          <p:attrName>style.visibility</p:attrName>
                                        </p:attrNameLst>
                                      </p:cBhvr>
                                      <p:to>
                                        <p:strVal val="visible"/>
                                      </p:to>
                                    </p:set>
                                    <p:animEffect transition="in" filter="randombar(horizontal)">
                                      <p:cBhvr>
                                        <p:cTn id="32" dur="500"/>
                                        <p:tgtEl>
                                          <p:spTgt spid="4300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30083">
                                            <p:txEl>
                                              <p:pRg st="6" end="6"/>
                                            </p:txEl>
                                          </p:spTgt>
                                        </p:tgtEl>
                                        <p:attrNameLst>
                                          <p:attrName>style.visibility</p:attrName>
                                        </p:attrNameLst>
                                      </p:cBhvr>
                                      <p:to>
                                        <p:strVal val="visible"/>
                                      </p:to>
                                    </p:set>
                                    <p:animEffect transition="in" filter="randombar(horizontal)">
                                      <p:cBhvr>
                                        <p:cTn id="37" dur="500"/>
                                        <p:tgtEl>
                                          <p:spTgt spid="4300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30083">
                                            <p:txEl>
                                              <p:pRg st="7" end="7"/>
                                            </p:txEl>
                                          </p:spTgt>
                                        </p:tgtEl>
                                        <p:attrNameLst>
                                          <p:attrName>style.visibility</p:attrName>
                                        </p:attrNameLst>
                                      </p:cBhvr>
                                      <p:to>
                                        <p:strVal val="visible"/>
                                      </p:to>
                                    </p:set>
                                    <p:animEffect transition="in" filter="randombar(horizontal)">
                                      <p:cBhvr>
                                        <p:cTn id="42" dur="500"/>
                                        <p:tgtEl>
                                          <p:spTgt spid="4300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30083">
                                            <p:txEl>
                                              <p:pRg st="8" end="8"/>
                                            </p:txEl>
                                          </p:spTgt>
                                        </p:tgtEl>
                                        <p:attrNameLst>
                                          <p:attrName>style.visibility</p:attrName>
                                        </p:attrNameLst>
                                      </p:cBhvr>
                                      <p:to>
                                        <p:strVal val="visible"/>
                                      </p:to>
                                    </p:set>
                                    <p:animEffect transition="in" filter="randombar(horizontal)">
                                      <p:cBhvr>
                                        <p:cTn id="47" dur="500"/>
                                        <p:tgtEl>
                                          <p:spTgt spid="4300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30083">
                                            <p:txEl>
                                              <p:pRg st="9" end="9"/>
                                            </p:txEl>
                                          </p:spTgt>
                                        </p:tgtEl>
                                        <p:attrNameLst>
                                          <p:attrName>style.visibility</p:attrName>
                                        </p:attrNameLst>
                                      </p:cBhvr>
                                      <p:to>
                                        <p:strVal val="visible"/>
                                      </p:to>
                                    </p:set>
                                    <p:animEffect transition="in" filter="randombar(horizontal)">
                                      <p:cBhvr>
                                        <p:cTn id="52" dur="500"/>
                                        <p:tgtEl>
                                          <p:spTgt spid="43008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30083">
                                            <p:txEl>
                                              <p:pRg st="10" end="10"/>
                                            </p:txEl>
                                          </p:spTgt>
                                        </p:tgtEl>
                                        <p:attrNameLst>
                                          <p:attrName>style.visibility</p:attrName>
                                        </p:attrNameLst>
                                      </p:cBhvr>
                                      <p:to>
                                        <p:strVal val="visible"/>
                                      </p:to>
                                    </p:set>
                                    <p:animEffect transition="in" filter="randombar(horizontal)">
                                      <p:cBhvr>
                                        <p:cTn id="57" dur="500"/>
                                        <p:tgtEl>
                                          <p:spTgt spid="43008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30083">
                                            <p:txEl>
                                              <p:pRg st="11" end="11"/>
                                            </p:txEl>
                                          </p:spTgt>
                                        </p:tgtEl>
                                        <p:attrNameLst>
                                          <p:attrName>style.visibility</p:attrName>
                                        </p:attrNameLst>
                                      </p:cBhvr>
                                      <p:to>
                                        <p:strVal val="visible"/>
                                      </p:to>
                                    </p:set>
                                    <p:animEffect transition="in" filter="randombar(horizontal)">
                                      <p:cBhvr>
                                        <p:cTn id="62" dur="500"/>
                                        <p:tgtEl>
                                          <p:spTgt spid="43008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30083">
                                            <p:txEl>
                                              <p:pRg st="12" end="12"/>
                                            </p:txEl>
                                          </p:spTgt>
                                        </p:tgtEl>
                                        <p:attrNameLst>
                                          <p:attrName>style.visibility</p:attrName>
                                        </p:attrNameLst>
                                      </p:cBhvr>
                                      <p:to>
                                        <p:strVal val="visible"/>
                                      </p:to>
                                    </p:set>
                                    <p:animEffect transition="in" filter="randombar(horizontal)">
                                      <p:cBhvr>
                                        <p:cTn id="67" dur="500"/>
                                        <p:tgtEl>
                                          <p:spTgt spid="4300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23455" y="152398"/>
            <a:ext cx="8229600" cy="1143000"/>
          </a:xfrm>
        </p:spPr>
        <p:txBody>
          <a:bodyPr>
            <a:normAutofit/>
          </a:bodyPr>
          <a:lstStyle/>
          <a:p>
            <a:r>
              <a:rPr lang="en-US" altLang="en-US" dirty="0" smtClean="0"/>
              <a:t>100% Condition Coverage</a:t>
            </a:r>
          </a:p>
        </p:txBody>
      </p:sp>
      <p:sp>
        <p:nvSpPr>
          <p:cNvPr id="430083" name="Rectangle 3"/>
          <p:cNvSpPr>
            <a:spLocks noGrp="1" noChangeArrowheads="1"/>
          </p:cNvSpPr>
          <p:nvPr>
            <p:ph type="body" idx="1"/>
          </p:nvPr>
        </p:nvSpPr>
        <p:spPr>
          <a:xfrm>
            <a:off x="439882" y="1473199"/>
            <a:ext cx="8382000" cy="1371600"/>
          </a:xfrm>
        </p:spPr>
        <p:txBody>
          <a:bodyPr>
            <a:noAutofit/>
          </a:bodyPr>
          <a:lstStyle/>
          <a:p>
            <a:r>
              <a:rPr lang="en-US" altLang="en-US" sz="2800" dirty="0" smtClean="0"/>
              <a:t>All sub-expression predicates have been true and false</a:t>
            </a:r>
          </a:p>
          <a:p>
            <a:r>
              <a:rPr lang="en-US" altLang="en-US" sz="2800" dirty="0" smtClean="0"/>
              <a:t>Test case 4: Foo(1, 2, 1, 1, 1) </a:t>
            </a:r>
            <a:r>
              <a:rPr lang="en-US" altLang="en-US" sz="2800" dirty="0" smtClean="0">
                <a:sym typeface="Wingdings" panose="05000000000000000000" pitchFamily="2" charset="2"/>
              </a:rPr>
              <a:t></a:t>
            </a:r>
            <a:r>
              <a:rPr lang="en-US" altLang="en-US" sz="2800" dirty="0" smtClean="0"/>
              <a:t> a  bug!</a:t>
            </a:r>
          </a:p>
          <a:p>
            <a:r>
              <a:rPr lang="en-US" altLang="en-US" sz="1800" dirty="0" smtClean="0">
                <a:solidFill>
                  <a:srgbClr val="FF0000"/>
                </a:solidFill>
              </a:rPr>
              <a:t>float foo (</a:t>
            </a:r>
            <a:r>
              <a:rPr lang="en-US" altLang="en-US" sz="1800" dirty="0" err="1" smtClean="0">
                <a:solidFill>
                  <a:srgbClr val="FF0000"/>
                </a:solidFill>
              </a:rPr>
              <a:t>int</a:t>
            </a:r>
            <a:r>
              <a:rPr lang="en-US" altLang="en-US" sz="1800" dirty="0" smtClean="0">
                <a:solidFill>
                  <a:srgbClr val="FF0000"/>
                </a:solidFill>
              </a:rPr>
              <a:t> a, b, c, d, e) {</a:t>
            </a:r>
          </a:p>
          <a:p>
            <a:pPr>
              <a:buFont typeface="Monotype Sorts" pitchFamily="2" charset="2"/>
              <a:buNone/>
            </a:pPr>
            <a:r>
              <a:rPr lang="en-US" altLang="en-US" sz="1800" dirty="0" smtClean="0">
                <a:solidFill>
                  <a:srgbClr val="FF0000"/>
                </a:solidFill>
              </a:rPr>
              <a:t>          if (a == 0) {</a:t>
            </a:r>
          </a:p>
          <a:p>
            <a:pPr>
              <a:buFont typeface="Monotype Sorts" pitchFamily="2" charset="2"/>
              <a:buNone/>
            </a:pPr>
            <a:r>
              <a:rPr lang="en-US" altLang="en-US" sz="1800" dirty="0" smtClean="0"/>
              <a:t>              return 0.0;</a:t>
            </a:r>
          </a:p>
          <a:p>
            <a:pPr>
              <a:buFont typeface="Monotype Sorts" pitchFamily="2" charset="2"/>
              <a:buNone/>
            </a:pPr>
            <a:r>
              <a:rPr lang="en-US" altLang="en-US" sz="1800" dirty="0" smtClean="0">
                <a:solidFill>
                  <a:srgbClr val="FF0000"/>
                </a:solidFill>
              </a:rPr>
              <a:t>          }</a:t>
            </a:r>
          </a:p>
          <a:p>
            <a:pPr>
              <a:buFont typeface="Monotype Sorts" pitchFamily="2" charset="2"/>
              <a:buNone/>
            </a:pPr>
            <a:r>
              <a:rPr lang="en-US" altLang="en-US" sz="1800" dirty="0" smtClean="0"/>
              <a:t>          </a:t>
            </a:r>
            <a:r>
              <a:rPr lang="en-US" altLang="en-US" sz="1800" dirty="0" err="1" smtClean="0">
                <a:solidFill>
                  <a:srgbClr val="FF0000"/>
                </a:solidFill>
              </a:rPr>
              <a:t>int</a:t>
            </a:r>
            <a:r>
              <a:rPr lang="en-US" altLang="en-US" sz="1800" dirty="0" smtClean="0">
                <a:solidFill>
                  <a:srgbClr val="FF0000"/>
                </a:solidFill>
              </a:rPr>
              <a:t> x = 0;</a:t>
            </a:r>
          </a:p>
          <a:p>
            <a:pPr>
              <a:buFont typeface="Monotype Sorts" pitchFamily="2" charset="2"/>
              <a:buNone/>
            </a:pPr>
            <a:r>
              <a:rPr lang="en-US" altLang="en-US" sz="1800" dirty="0" smtClean="0">
                <a:solidFill>
                  <a:srgbClr val="FF0000"/>
                </a:solidFill>
              </a:rPr>
              <a:t>          if (</a:t>
            </a:r>
            <a:r>
              <a:rPr lang="en-US" altLang="en-US" sz="1800" u="sng" dirty="0" smtClean="0">
                <a:solidFill>
                  <a:srgbClr val="FF0000"/>
                </a:solidFill>
              </a:rPr>
              <a:t>(a==b)</a:t>
            </a:r>
            <a:r>
              <a:rPr lang="en-US" altLang="en-US" sz="1800" dirty="0" smtClean="0">
                <a:solidFill>
                  <a:srgbClr val="FF0000"/>
                </a:solidFill>
              </a:rPr>
              <a:t> OR (</a:t>
            </a:r>
            <a:r>
              <a:rPr lang="en-US" altLang="en-US" sz="1800" u="sng" dirty="0" smtClean="0">
                <a:solidFill>
                  <a:srgbClr val="FF0000"/>
                </a:solidFill>
              </a:rPr>
              <a:t>(c==d)</a:t>
            </a:r>
            <a:r>
              <a:rPr lang="en-US" altLang="en-US" sz="1800" dirty="0" smtClean="0">
                <a:solidFill>
                  <a:srgbClr val="FF0000"/>
                </a:solidFill>
              </a:rPr>
              <a:t> AND </a:t>
            </a:r>
            <a:r>
              <a:rPr lang="en-US" altLang="en-US" sz="1800" u="sng" dirty="0" smtClean="0">
                <a:solidFill>
                  <a:srgbClr val="FF0000"/>
                </a:solidFill>
              </a:rPr>
              <a:t>bug(a)</a:t>
            </a:r>
            <a:r>
              <a:rPr lang="en-US" altLang="en-US" sz="1800" dirty="0" smtClean="0">
                <a:solidFill>
                  <a:srgbClr val="FF0000"/>
                </a:solidFill>
              </a:rPr>
              <a:t> )) {</a:t>
            </a:r>
          </a:p>
          <a:p>
            <a:pPr>
              <a:buFont typeface="Monotype Sorts" pitchFamily="2" charset="2"/>
              <a:buNone/>
            </a:pPr>
            <a:r>
              <a:rPr lang="en-US" altLang="en-US" sz="1800" dirty="0" smtClean="0">
                <a:solidFill>
                  <a:srgbClr val="FF0000"/>
                </a:solidFill>
              </a:rPr>
              <a:t>	</a:t>
            </a:r>
            <a:r>
              <a:rPr lang="en-US" altLang="en-US" sz="1800" dirty="0" smtClean="0"/>
              <a:t>           x =1;</a:t>
            </a:r>
          </a:p>
          <a:p>
            <a:pPr>
              <a:buFont typeface="Monotype Sorts" pitchFamily="2" charset="2"/>
              <a:buNone/>
            </a:pPr>
            <a:r>
              <a:rPr lang="en-US" altLang="en-US" sz="1800" dirty="0" smtClean="0">
                <a:solidFill>
                  <a:srgbClr val="FF0000"/>
                </a:solidFill>
              </a:rPr>
              <a:t>          }</a:t>
            </a:r>
          </a:p>
          <a:p>
            <a:pPr>
              <a:buFont typeface="Monotype Sorts" pitchFamily="2" charset="2"/>
              <a:buNone/>
            </a:pPr>
            <a:r>
              <a:rPr lang="en-US" altLang="en-US" sz="1800" dirty="0" smtClean="0">
                <a:solidFill>
                  <a:srgbClr val="FF0000"/>
                </a:solidFill>
              </a:rPr>
              <a:t>          e = 1/x;</a:t>
            </a:r>
          </a:p>
          <a:p>
            <a:pPr>
              <a:buFont typeface="Monotype Sorts" pitchFamily="2" charset="2"/>
              <a:buNone/>
            </a:pPr>
            <a:r>
              <a:rPr lang="en-US" altLang="en-US" sz="1800" dirty="0" smtClean="0">
                <a:solidFill>
                  <a:srgbClr val="FF0000"/>
                </a:solidFill>
              </a:rPr>
              <a:t>          return e;</a:t>
            </a:r>
          </a:p>
          <a:p>
            <a:pPr>
              <a:buFont typeface="Monotype Sorts" pitchFamily="2" charset="2"/>
              <a:buNone/>
            </a:pPr>
            <a:r>
              <a:rPr lang="en-US" altLang="en-US" sz="1800" dirty="0" smtClean="0">
                <a:solidFill>
                  <a:srgbClr val="FF0000"/>
                </a:solidFill>
              </a:rPr>
              <a:t>   }</a:t>
            </a:r>
          </a:p>
          <a:p>
            <a:endParaRPr lang="en-US" altLang="en-US" sz="2800" i="1" dirty="0" smtClean="0"/>
          </a:p>
        </p:txBody>
      </p:sp>
      <p:sp>
        <p:nvSpPr>
          <p:cNvPr id="12292" name="TextBox 3"/>
          <p:cNvSpPr txBox="1">
            <a:spLocks noChangeArrowheads="1"/>
          </p:cNvSpPr>
          <p:nvPr/>
        </p:nvSpPr>
        <p:spPr bwMode="auto">
          <a:xfrm>
            <a:off x="228600" y="6597878"/>
            <a:ext cx="13716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800" b="0" dirty="0"/>
              <a:t>©L. Williams</a:t>
            </a:r>
          </a:p>
        </p:txBody>
      </p:sp>
      <p:pic>
        <p:nvPicPr>
          <p:cNvPr id="1229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868744"/>
            <a:ext cx="4905998" cy="198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cxnSp>
        <p:nvCxnSpPr>
          <p:cNvPr id="8" name="Straight Arrow Connector 7"/>
          <p:cNvCxnSpPr/>
          <p:nvPr/>
        </p:nvCxnSpPr>
        <p:spPr bwMode="auto">
          <a:xfrm rot="10800000" flipV="1">
            <a:off x="4114800" y="3429000"/>
            <a:ext cx="1676400" cy="1143000"/>
          </a:xfrm>
          <a:prstGeom prst="straightConnector1">
            <a:avLst/>
          </a:prstGeom>
          <a:ln>
            <a:headEnd type="none" w="sm" len="sm"/>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03215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2" dur="500"/>
                                        <p:tgtEl>
                                          <p:spTgt spid="430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7" dur="500"/>
                                        <p:tgtEl>
                                          <p:spTgt spid="430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22" dur="500"/>
                                        <p:tgtEl>
                                          <p:spTgt spid="430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27" dur="500"/>
                                        <p:tgtEl>
                                          <p:spTgt spid="430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30083">
                                            <p:txEl>
                                              <p:pRg st="5" end="5"/>
                                            </p:txEl>
                                          </p:spTgt>
                                        </p:tgtEl>
                                        <p:attrNameLst>
                                          <p:attrName>style.visibility</p:attrName>
                                        </p:attrNameLst>
                                      </p:cBhvr>
                                      <p:to>
                                        <p:strVal val="visible"/>
                                      </p:to>
                                    </p:set>
                                    <p:animEffect transition="in" filter="randombar(horizontal)">
                                      <p:cBhvr>
                                        <p:cTn id="32" dur="500"/>
                                        <p:tgtEl>
                                          <p:spTgt spid="4300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30083">
                                            <p:txEl>
                                              <p:pRg st="6" end="6"/>
                                            </p:txEl>
                                          </p:spTgt>
                                        </p:tgtEl>
                                        <p:attrNameLst>
                                          <p:attrName>style.visibility</p:attrName>
                                        </p:attrNameLst>
                                      </p:cBhvr>
                                      <p:to>
                                        <p:strVal val="visible"/>
                                      </p:to>
                                    </p:set>
                                    <p:animEffect transition="in" filter="randombar(horizontal)">
                                      <p:cBhvr>
                                        <p:cTn id="37" dur="500"/>
                                        <p:tgtEl>
                                          <p:spTgt spid="4300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30083">
                                            <p:txEl>
                                              <p:pRg st="7" end="7"/>
                                            </p:txEl>
                                          </p:spTgt>
                                        </p:tgtEl>
                                        <p:attrNameLst>
                                          <p:attrName>style.visibility</p:attrName>
                                        </p:attrNameLst>
                                      </p:cBhvr>
                                      <p:to>
                                        <p:strVal val="visible"/>
                                      </p:to>
                                    </p:set>
                                    <p:animEffect transition="in" filter="randombar(horizontal)">
                                      <p:cBhvr>
                                        <p:cTn id="42" dur="500"/>
                                        <p:tgtEl>
                                          <p:spTgt spid="4300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30083">
                                            <p:txEl>
                                              <p:pRg st="8" end="8"/>
                                            </p:txEl>
                                          </p:spTgt>
                                        </p:tgtEl>
                                        <p:attrNameLst>
                                          <p:attrName>style.visibility</p:attrName>
                                        </p:attrNameLst>
                                      </p:cBhvr>
                                      <p:to>
                                        <p:strVal val="visible"/>
                                      </p:to>
                                    </p:set>
                                    <p:animEffect transition="in" filter="randombar(horizontal)">
                                      <p:cBhvr>
                                        <p:cTn id="47" dur="500"/>
                                        <p:tgtEl>
                                          <p:spTgt spid="4300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30083">
                                            <p:txEl>
                                              <p:pRg st="9" end="9"/>
                                            </p:txEl>
                                          </p:spTgt>
                                        </p:tgtEl>
                                        <p:attrNameLst>
                                          <p:attrName>style.visibility</p:attrName>
                                        </p:attrNameLst>
                                      </p:cBhvr>
                                      <p:to>
                                        <p:strVal val="visible"/>
                                      </p:to>
                                    </p:set>
                                    <p:animEffect transition="in" filter="randombar(horizontal)">
                                      <p:cBhvr>
                                        <p:cTn id="52" dur="500"/>
                                        <p:tgtEl>
                                          <p:spTgt spid="43008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30083">
                                            <p:txEl>
                                              <p:pRg st="10" end="10"/>
                                            </p:txEl>
                                          </p:spTgt>
                                        </p:tgtEl>
                                        <p:attrNameLst>
                                          <p:attrName>style.visibility</p:attrName>
                                        </p:attrNameLst>
                                      </p:cBhvr>
                                      <p:to>
                                        <p:strVal val="visible"/>
                                      </p:to>
                                    </p:set>
                                    <p:animEffect transition="in" filter="randombar(horizontal)">
                                      <p:cBhvr>
                                        <p:cTn id="57" dur="500"/>
                                        <p:tgtEl>
                                          <p:spTgt spid="43008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30083">
                                            <p:txEl>
                                              <p:pRg st="11" end="11"/>
                                            </p:txEl>
                                          </p:spTgt>
                                        </p:tgtEl>
                                        <p:attrNameLst>
                                          <p:attrName>style.visibility</p:attrName>
                                        </p:attrNameLst>
                                      </p:cBhvr>
                                      <p:to>
                                        <p:strVal val="visible"/>
                                      </p:to>
                                    </p:set>
                                    <p:animEffect transition="in" filter="randombar(horizontal)">
                                      <p:cBhvr>
                                        <p:cTn id="62" dur="500"/>
                                        <p:tgtEl>
                                          <p:spTgt spid="43008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30083">
                                            <p:txEl>
                                              <p:pRg st="12" end="12"/>
                                            </p:txEl>
                                          </p:spTgt>
                                        </p:tgtEl>
                                        <p:attrNameLst>
                                          <p:attrName>style.visibility</p:attrName>
                                        </p:attrNameLst>
                                      </p:cBhvr>
                                      <p:to>
                                        <p:strVal val="visible"/>
                                      </p:to>
                                    </p:set>
                                    <p:animEffect transition="in" filter="randombar(horizontal)">
                                      <p:cBhvr>
                                        <p:cTn id="67" dur="500"/>
                                        <p:tgtEl>
                                          <p:spTgt spid="4300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ltLang="en-US" dirty="0" smtClean="0"/>
              <a:t>Relationship Among Coverage Criteria</a:t>
            </a:r>
          </a:p>
        </p:txBody>
      </p:sp>
      <p:sp>
        <p:nvSpPr>
          <p:cNvPr id="430083" name="Rectangle 3"/>
          <p:cNvSpPr>
            <a:spLocks noGrp="1" noChangeArrowheads="1"/>
          </p:cNvSpPr>
          <p:nvPr>
            <p:ph type="body" idx="1"/>
          </p:nvPr>
        </p:nvSpPr>
        <p:spPr>
          <a:xfrm>
            <a:off x="460664" y="1828800"/>
            <a:ext cx="8378536" cy="4721225"/>
          </a:xfrm>
        </p:spPr>
        <p:txBody>
          <a:bodyPr>
            <a:normAutofit lnSpcReduction="10000"/>
          </a:bodyPr>
          <a:lstStyle/>
          <a:p>
            <a:pPr marL="0" indent="0">
              <a:buNone/>
            </a:pPr>
            <a:r>
              <a:rPr lang="en-US" altLang="en-US" sz="2400" dirty="0" smtClean="0"/>
              <a:t>Assume</a:t>
            </a:r>
          </a:p>
          <a:p>
            <a:r>
              <a:rPr lang="en-US" altLang="en-US" sz="2400" dirty="0" smtClean="0"/>
              <a:t>X: {Statement, Branch, Condition}</a:t>
            </a:r>
          </a:p>
          <a:p>
            <a:r>
              <a:rPr lang="en-US" altLang="en-US" sz="2400" dirty="0" smtClean="0"/>
              <a:t>Y: </a:t>
            </a:r>
            <a:r>
              <a:rPr lang="en-US" altLang="en-US" sz="2400" dirty="0"/>
              <a:t>{Statement, Branch, Condition</a:t>
            </a:r>
            <a:r>
              <a:rPr lang="en-US" altLang="en-US" sz="2400" dirty="0" smtClean="0"/>
              <a:t>}</a:t>
            </a:r>
          </a:p>
          <a:p>
            <a:r>
              <a:rPr lang="en-US" altLang="en-US" sz="2400" dirty="0" smtClean="0"/>
              <a:t>X != Y</a:t>
            </a:r>
          </a:p>
          <a:p>
            <a:r>
              <a:rPr lang="en-US" altLang="en-US" sz="2400" dirty="0" smtClean="0"/>
              <a:t>No </a:t>
            </a:r>
            <a:r>
              <a:rPr lang="en-US" altLang="en-US" sz="2400" dirty="0"/>
              <a:t>exceptions/crashes </a:t>
            </a:r>
            <a:r>
              <a:rPr lang="en-US" altLang="en-US" sz="2400" dirty="0" smtClean="0"/>
              <a:t>occur during executions</a:t>
            </a:r>
          </a:p>
          <a:p>
            <a:r>
              <a:rPr lang="en-US" altLang="en-US" sz="2400" dirty="0" smtClean="0"/>
              <a:t>All </a:t>
            </a:r>
            <a:r>
              <a:rPr lang="en-US" altLang="en-US" sz="2400" dirty="0"/>
              <a:t>executions terminate</a:t>
            </a:r>
            <a:endParaRPr lang="en-US" altLang="en-US" sz="2400" dirty="0" smtClean="0"/>
          </a:p>
          <a:p>
            <a:endParaRPr lang="en-US" altLang="en-US" sz="2400" dirty="0"/>
          </a:p>
          <a:p>
            <a:r>
              <a:rPr lang="en-US" altLang="en-US" sz="2400" dirty="0" smtClean="0"/>
              <a:t>If some test cases achieve 100% X coverage of the code under test, can these test cases always achieve 100% Y coverage? </a:t>
            </a:r>
          </a:p>
          <a:p>
            <a:pPr lvl="1"/>
            <a:r>
              <a:rPr lang="en-US" altLang="en-US" sz="2000" dirty="0" smtClean="0"/>
              <a:t>If not, please construct a simple Java method and test cases for the method to demonstrate a counterexample.</a:t>
            </a:r>
          </a:p>
        </p:txBody>
      </p:sp>
    </p:spTree>
    <p:extLst>
      <p:ext uri="{BB962C8B-B14F-4D97-AF65-F5344CB8AC3E}">
        <p14:creationId xmlns:p14="http://schemas.microsoft.com/office/powerpoint/2010/main" val="3924302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randombar(horizontal)">
                                      <p:cBhvr>
                                        <p:cTn id="7" dur="500"/>
                                        <p:tgtEl>
                                          <p:spTgt spid="430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0083">
                                            <p:txEl>
                                              <p:pRg st="1" end="1"/>
                                            </p:txEl>
                                          </p:spTgt>
                                        </p:tgtEl>
                                        <p:attrNameLst>
                                          <p:attrName>style.visibility</p:attrName>
                                        </p:attrNameLst>
                                      </p:cBhvr>
                                      <p:to>
                                        <p:strVal val="visible"/>
                                      </p:to>
                                    </p:set>
                                    <p:animEffect transition="in" filter="randombar(horizontal)">
                                      <p:cBhvr>
                                        <p:cTn id="12" dur="500"/>
                                        <p:tgtEl>
                                          <p:spTgt spid="430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30083">
                                            <p:txEl>
                                              <p:pRg st="2" end="2"/>
                                            </p:txEl>
                                          </p:spTgt>
                                        </p:tgtEl>
                                        <p:attrNameLst>
                                          <p:attrName>style.visibility</p:attrName>
                                        </p:attrNameLst>
                                      </p:cBhvr>
                                      <p:to>
                                        <p:strVal val="visible"/>
                                      </p:to>
                                    </p:set>
                                    <p:animEffect transition="in" filter="randombar(horizontal)">
                                      <p:cBhvr>
                                        <p:cTn id="17" dur="500"/>
                                        <p:tgtEl>
                                          <p:spTgt spid="430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30083">
                                            <p:txEl>
                                              <p:pRg st="3" end="3"/>
                                            </p:txEl>
                                          </p:spTgt>
                                        </p:tgtEl>
                                        <p:attrNameLst>
                                          <p:attrName>style.visibility</p:attrName>
                                        </p:attrNameLst>
                                      </p:cBhvr>
                                      <p:to>
                                        <p:strVal val="visible"/>
                                      </p:to>
                                    </p:set>
                                    <p:animEffect transition="in" filter="randombar(horizontal)">
                                      <p:cBhvr>
                                        <p:cTn id="22" dur="500"/>
                                        <p:tgtEl>
                                          <p:spTgt spid="4300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30083">
                                            <p:txEl>
                                              <p:pRg st="4" end="4"/>
                                            </p:txEl>
                                          </p:spTgt>
                                        </p:tgtEl>
                                        <p:attrNameLst>
                                          <p:attrName>style.visibility</p:attrName>
                                        </p:attrNameLst>
                                      </p:cBhvr>
                                      <p:to>
                                        <p:strVal val="visible"/>
                                      </p:to>
                                    </p:set>
                                    <p:animEffect transition="in" filter="randombar(horizontal)">
                                      <p:cBhvr>
                                        <p:cTn id="27" dur="500"/>
                                        <p:tgtEl>
                                          <p:spTgt spid="4300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30083">
                                            <p:txEl>
                                              <p:pRg st="5" end="5"/>
                                            </p:txEl>
                                          </p:spTgt>
                                        </p:tgtEl>
                                        <p:attrNameLst>
                                          <p:attrName>style.visibility</p:attrName>
                                        </p:attrNameLst>
                                      </p:cBhvr>
                                      <p:to>
                                        <p:strVal val="visible"/>
                                      </p:to>
                                    </p:set>
                                    <p:animEffect transition="in" filter="randombar(horizontal)">
                                      <p:cBhvr>
                                        <p:cTn id="32" dur="500"/>
                                        <p:tgtEl>
                                          <p:spTgt spid="4300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30083">
                                            <p:txEl>
                                              <p:pRg st="7" end="7"/>
                                            </p:txEl>
                                          </p:spTgt>
                                        </p:tgtEl>
                                        <p:attrNameLst>
                                          <p:attrName>style.visibility</p:attrName>
                                        </p:attrNameLst>
                                      </p:cBhvr>
                                      <p:to>
                                        <p:strVal val="visible"/>
                                      </p:to>
                                    </p:set>
                                    <p:animEffect transition="in" filter="randombar(horizontal)">
                                      <p:cBhvr>
                                        <p:cTn id="37" dur="500"/>
                                        <p:tgtEl>
                                          <p:spTgt spid="430083">
                                            <p:txEl>
                                              <p:pRg st="7" end="7"/>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30083">
                                            <p:txEl>
                                              <p:pRg st="8" end="8"/>
                                            </p:txEl>
                                          </p:spTgt>
                                        </p:tgtEl>
                                        <p:attrNameLst>
                                          <p:attrName>style.visibility</p:attrName>
                                        </p:attrNameLst>
                                      </p:cBhvr>
                                      <p:to>
                                        <p:strVal val="visible"/>
                                      </p:to>
                                    </p:set>
                                    <p:animEffect transition="in" filter="randombar(horizontal)">
                                      <p:cBhvr>
                                        <p:cTn id="40" dur="500"/>
                                        <p:tgtEl>
                                          <p:spTgt spid="4300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 y="119063"/>
            <a:ext cx="8915400" cy="947737"/>
          </a:xfrm>
        </p:spPr>
        <p:txBody>
          <a:bodyPr>
            <a:normAutofit/>
          </a:bodyPr>
          <a:lstStyle/>
          <a:p>
            <a:r>
              <a:rPr lang="en-US" altLang="en-US" sz="3600" dirty="0" smtClean="0"/>
              <a:t>Devising a Prudent Set of Test Cases</a:t>
            </a:r>
          </a:p>
        </p:txBody>
      </p:sp>
      <p:sp>
        <p:nvSpPr>
          <p:cNvPr id="17411" name="Rectangle 3"/>
          <p:cNvSpPr>
            <a:spLocks noGrp="1" noChangeArrowheads="1"/>
          </p:cNvSpPr>
          <p:nvPr>
            <p:ph type="body" idx="1"/>
          </p:nvPr>
        </p:nvSpPr>
        <p:spPr>
          <a:xfrm>
            <a:off x="533400" y="1447800"/>
            <a:ext cx="8077200" cy="4876800"/>
          </a:xfrm>
        </p:spPr>
        <p:txBody>
          <a:bodyPr>
            <a:normAutofit lnSpcReduction="10000"/>
          </a:bodyPr>
          <a:lstStyle/>
          <a:p>
            <a:r>
              <a:rPr lang="en-US" altLang="en-US" dirty="0" smtClean="0"/>
              <a:t>Equivalence Class/Boundary Value Analysis</a:t>
            </a:r>
          </a:p>
          <a:p>
            <a:pPr lvl="1"/>
            <a:r>
              <a:rPr lang="en-US" altLang="en-US" sz="2400" dirty="0" smtClean="0"/>
              <a:t>Still applies!</a:t>
            </a:r>
          </a:p>
          <a:p>
            <a:r>
              <a:rPr lang="en-US" altLang="en-US" dirty="0" smtClean="0"/>
              <a:t>A metric for assessing how good your test suite is.</a:t>
            </a:r>
          </a:p>
          <a:p>
            <a:pPr lvl="1"/>
            <a:r>
              <a:rPr lang="en-US" altLang="en-US" sz="2400" dirty="0" smtClean="0"/>
              <a:t>Method Coverage</a:t>
            </a:r>
          </a:p>
          <a:p>
            <a:pPr lvl="1"/>
            <a:r>
              <a:rPr lang="en-US" altLang="en-US" sz="2400" dirty="0" smtClean="0"/>
              <a:t>Statement Coverage</a:t>
            </a:r>
          </a:p>
          <a:p>
            <a:pPr lvl="1"/>
            <a:r>
              <a:rPr lang="en-US" altLang="en-US" sz="2400" dirty="0" smtClean="0"/>
              <a:t>Decision/Branch Coverage</a:t>
            </a:r>
          </a:p>
          <a:p>
            <a:pPr lvl="1"/>
            <a:r>
              <a:rPr lang="en-US" altLang="en-US" sz="2400" dirty="0" smtClean="0"/>
              <a:t>Condition Coverage</a:t>
            </a:r>
          </a:p>
          <a:p>
            <a:r>
              <a:rPr lang="en-US" altLang="en-US" dirty="0" smtClean="0"/>
              <a:t>Think diabolically</a:t>
            </a:r>
          </a:p>
          <a:p>
            <a:endParaRPr lang="en-US" altLang="en-US" sz="2000" dirty="0" smtClean="0"/>
          </a:p>
        </p:txBody>
      </p:sp>
      <p:sp>
        <p:nvSpPr>
          <p:cNvPr id="17412" name="TextBox 3"/>
          <p:cNvSpPr txBox="1">
            <a:spLocks noChangeArrowheads="1"/>
          </p:cNvSpPr>
          <p:nvPr/>
        </p:nvSpPr>
        <p:spPr bwMode="auto">
          <a:xfrm>
            <a:off x="228600" y="6550025"/>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a:t>©L. Williams</a:t>
            </a:r>
          </a:p>
        </p:txBody>
      </p:sp>
    </p:spTree>
    <p:extLst>
      <p:ext uri="{BB962C8B-B14F-4D97-AF65-F5344CB8AC3E}">
        <p14:creationId xmlns:p14="http://schemas.microsoft.com/office/powerpoint/2010/main" val="323564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a:t>XP specification and testing</a:t>
            </a:r>
          </a:p>
        </p:txBody>
      </p:sp>
      <p:sp>
        <p:nvSpPr>
          <p:cNvPr id="110595" name="Rectangle 3"/>
          <p:cNvSpPr>
            <a:spLocks noGrp="1" noChangeArrowheads="1"/>
          </p:cNvSpPr>
          <p:nvPr>
            <p:ph type="body" idx="1"/>
          </p:nvPr>
        </p:nvSpPr>
        <p:spPr/>
        <p:txBody>
          <a:bodyPr/>
          <a:lstStyle/>
          <a:p>
            <a:pPr>
              <a:lnSpc>
                <a:spcPct val="90000"/>
              </a:lnSpc>
            </a:pPr>
            <a:r>
              <a:rPr lang="en-US" altLang="en-US"/>
              <a:t>Usually don’t write specs before code</a:t>
            </a:r>
          </a:p>
          <a:p>
            <a:pPr lvl="1">
              <a:lnSpc>
                <a:spcPct val="90000"/>
              </a:lnSpc>
            </a:pPr>
            <a:r>
              <a:rPr lang="en-US" altLang="en-US"/>
              <a:t>Write JavaDoc after writing code</a:t>
            </a:r>
          </a:p>
          <a:p>
            <a:pPr lvl="1">
              <a:lnSpc>
                <a:spcPct val="90000"/>
              </a:lnSpc>
            </a:pPr>
            <a:r>
              <a:rPr lang="en-US" altLang="en-US"/>
              <a:t>Don’t write anything - only talk about specs</a:t>
            </a:r>
          </a:p>
          <a:p>
            <a:pPr lvl="1">
              <a:lnSpc>
                <a:spcPct val="90000"/>
              </a:lnSpc>
            </a:pPr>
            <a:endParaRPr lang="en-US" altLang="en-US"/>
          </a:p>
          <a:p>
            <a:pPr>
              <a:lnSpc>
                <a:spcPct val="90000"/>
              </a:lnSpc>
            </a:pPr>
            <a:r>
              <a:rPr lang="en-US" altLang="en-US"/>
              <a:t>Talk about specs when writing unit tests</a:t>
            </a:r>
          </a:p>
          <a:p>
            <a:pPr>
              <a:lnSpc>
                <a:spcPct val="90000"/>
              </a:lnSpc>
            </a:pPr>
            <a:r>
              <a:rPr lang="en-US" altLang="en-US"/>
              <a:t>Write tests</a:t>
            </a:r>
          </a:p>
          <a:p>
            <a:pPr>
              <a:lnSpc>
                <a:spcPct val="90000"/>
              </a:lnSpc>
            </a:pPr>
            <a:r>
              <a:rPr lang="en-US" altLang="en-US"/>
              <a:t>Write code</a:t>
            </a:r>
          </a:p>
          <a:p>
            <a:pPr>
              <a:lnSpc>
                <a:spcPct val="90000"/>
              </a:lnSpc>
            </a:pPr>
            <a:r>
              <a:rPr lang="en-US" altLang="en-US"/>
              <a:t>Document code</a:t>
            </a:r>
          </a:p>
        </p:txBody>
      </p:sp>
    </p:spTree>
    <p:extLst>
      <p:ext uri="{BB962C8B-B14F-4D97-AF65-F5344CB8AC3E}">
        <p14:creationId xmlns:p14="http://schemas.microsoft.com/office/powerpoint/2010/main" val="20155909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a:t>XP specification and testing</a:t>
            </a:r>
          </a:p>
        </p:txBody>
      </p:sp>
      <p:sp>
        <p:nvSpPr>
          <p:cNvPr id="176131" name="Rectangle 3"/>
          <p:cNvSpPr>
            <a:spLocks noGrp="1" noChangeArrowheads="1"/>
          </p:cNvSpPr>
          <p:nvPr>
            <p:ph type="body" idx="1"/>
          </p:nvPr>
        </p:nvSpPr>
        <p:spPr/>
        <p:txBody>
          <a:bodyPr/>
          <a:lstStyle/>
          <a:p>
            <a:r>
              <a:rPr lang="en-US" altLang="en-US"/>
              <a:t>Customer (team) writes functional tests</a:t>
            </a:r>
          </a:p>
          <a:p>
            <a:r>
              <a:rPr lang="en-US" altLang="en-US"/>
              <a:t>Tests are derived from user stories</a:t>
            </a:r>
          </a:p>
          <a:p>
            <a:r>
              <a:rPr lang="en-US" altLang="en-US"/>
              <a:t>Some preserve user stories</a:t>
            </a:r>
          </a:p>
          <a:p>
            <a:r>
              <a:rPr lang="en-US" altLang="en-US"/>
              <a:t>Tests need to be documented to ensure traceability to specs</a:t>
            </a:r>
          </a:p>
          <a:p>
            <a:pPr lvl="1"/>
            <a:r>
              <a:rPr lang="en-US" altLang="en-US"/>
              <a:t>Tie back to user stories</a:t>
            </a:r>
          </a:p>
          <a:p>
            <a:pPr lvl="1"/>
            <a:r>
              <a:rPr lang="en-US" altLang="en-US"/>
              <a:t>Just write comments</a:t>
            </a:r>
          </a:p>
        </p:txBody>
      </p:sp>
    </p:spTree>
    <p:extLst>
      <p:ext uri="{BB962C8B-B14F-4D97-AF65-F5344CB8AC3E}">
        <p14:creationId xmlns:p14="http://schemas.microsoft.com/office/powerpoint/2010/main" val="28248224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a:t>XP and white-box tests</a:t>
            </a:r>
          </a:p>
        </p:txBody>
      </p:sp>
      <p:sp>
        <p:nvSpPr>
          <p:cNvPr id="111619" name="Rectangle 3"/>
          <p:cNvSpPr>
            <a:spLocks noGrp="1" noChangeArrowheads="1"/>
          </p:cNvSpPr>
          <p:nvPr>
            <p:ph type="body" idx="1"/>
          </p:nvPr>
        </p:nvSpPr>
        <p:spPr/>
        <p:txBody>
          <a:bodyPr/>
          <a:lstStyle/>
          <a:p>
            <a:r>
              <a:rPr lang="en-US" altLang="en-US"/>
              <a:t>Measure coverage periodically (at end of  iteration?)</a:t>
            </a:r>
          </a:p>
          <a:p>
            <a:r>
              <a:rPr lang="en-US" altLang="en-US"/>
              <a:t>Use as feedback</a:t>
            </a:r>
          </a:p>
          <a:p>
            <a:pPr lvl="1"/>
            <a:r>
              <a:rPr lang="en-US" altLang="en-US"/>
              <a:t>To write more tests</a:t>
            </a:r>
          </a:p>
          <a:p>
            <a:pPr lvl="1"/>
            <a:r>
              <a:rPr lang="en-US" altLang="en-US"/>
              <a:t>To improve how you write tests</a:t>
            </a:r>
          </a:p>
        </p:txBody>
      </p:sp>
    </p:spTree>
    <p:extLst>
      <p:ext uri="{BB962C8B-B14F-4D97-AF65-F5344CB8AC3E}">
        <p14:creationId xmlns:p14="http://schemas.microsoft.com/office/powerpoint/2010/main" val="2940284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6645" y="152400"/>
            <a:ext cx="8814955" cy="827087"/>
          </a:xfrm>
        </p:spPr>
        <p:txBody>
          <a:bodyPr>
            <a:normAutofit fontScale="90000"/>
          </a:bodyPr>
          <a:lstStyle/>
          <a:p>
            <a:r>
              <a:rPr lang="en-US" altLang="en-US" dirty="0" smtClean="0"/>
              <a:t>Recall: Mistake</a:t>
            </a:r>
            <a:r>
              <a:rPr lang="en-US" altLang="en-US" dirty="0" smtClean="0"/>
              <a:t>, Fault, Error, Failure</a:t>
            </a:r>
          </a:p>
        </p:txBody>
      </p:sp>
      <p:sp>
        <p:nvSpPr>
          <p:cNvPr id="208902" name="Text Box 6"/>
          <p:cNvSpPr txBox="1">
            <a:spLocks noChangeArrowheads="1"/>
          </p:cNvSpPr>
          <p:nvPr/>
        </p:nvSpPr>
        <p:spPr bwMode="auto">
          <a:xfrm>
            <a:off x="381000" y="1447800"/>
            <a:ext cx="3886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dirty="0"/>
              <a:t>Programmer makes a </a:t>
            </a:r>
            <a:r>
              <a:rPr lang="en-US" altLang="en-US" sz="2000" dirty="0">
                <a:solidFill>
                  <a:schemeClr val="tx2"/>
                </a:solidFill>
              </a:rPr>
              <a:t>mistake</a:t>
            </a:r>
            <a:r>
              <a:rPr lang="en-US" altLang="en-US" sz="2000" dirty="0"/>
              <a:t>.</a:t>
            </a:r>
          </a:p>
        </p:txBody>
      </p:sp>
      <p:grpSp>
        <p:nvGrpSpPr>
          <p:cNvPr id="2" name="Group 13"/>
          <p:cNvGrpSpPr>
            <a:grpSpLocks/>
          </p:cNvGrpSpPr>
          <p:nvPr/>
        </p:nvGrpSpPr>
        <p:grpSpPr bwMode="auto">
          <a:xfrm>
            <a:off x="914400" y="1981202"/>
            <a:ext cx="5394326" cy="857251"/>
            <a:chOff x="768" y="2016"/>
            <a:chExt cx="3398" cy="540"/>
          </a:xfrm>
        </p:grpSpPr>
        <p:sp>
          <p:nvSpPr>
            <p:cNvPr id="6158" name="Text Box 7"/>
            <p:cNvSpPr txBox="1">
              <a:spLocks noChangeArrowheads="1"/>
            </p:cNvSpPr>
            <p:nvPr/>
          </p:nvSpPr>
          <p:spPr bwMode="auto">
            <a:xfrm>
              <a:off x="768" y="2304"/>
              <a:ext cx="33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solidFill>
                    <a:schemeClr val="tx2"/>
                  </a:solidFill>
                </a:rPr>
                <a:t>Fault</a:t>
              </a:r>
              <a:r>
                <a:rPr lang="en-US" altLang="en-US" sz="2000"/>
                <a:t> (</a:t>
              </a:r>
              <a:r>
                <a:rPr lang="en-US" altLang="en-US" sz="2000">
                  <a:solidFill>
                    <a:schemeClr val="tx2"/>
                  </a:solidFill>
                </a:rPr>
                <a:t>defect, bug</a:t>
              </a:r>
              <a:r>
                <a:rPr lang="en-US" altLang="en-US" sz="2000"/>
                <a:t>) appears in the program.</a:t>
              </a:r>
            </a:p>
          </p:txBody>
        </p:sp>
        <p:cxnSp>
          <p:nvCxnSpPr>
            <p:cNvPr id="6159" name="AutoShape 9"/>
            <p:cNvCxnSpPr>
              <a:cxnSpLocks noChangeShapeType="1"/>
            </p:cNvCxnSpPr>
            <p:nvPr/>
          </p:nvCxnSpPr>
          <p:spPr bwMode="auto">
            <a:xfrm rot="16200000" flipH="1">
              <a:off x="1128" y="2040"/>
              <a:ext cx="240" cy="192"/>
            </a:xfrm>
            <a:prstGeom prst="curvedConnector3">
              <a:avLst>
                <a:gd name="adj1" fmla="val 50000"/>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cxnSp>
      </p:grpSp>
      <p:grpSp>
        <p:nvGrpSpPr>
          <p:cNvPr id="3" name="Group 14"/>
          <p:cNvGrpSpPr>
            <a:grpSpLocks/>
          </p:cNvGrpSpPr>
          <p:nvPr/>
        </p:nvGrpSpPr>
        <p:grpSpPr bwMode="auto">
          <a:xfrm>
            <a:off x="1433513" y="2819402"/>
            <a:ext cx="7700969" cy="857251"/>
            <a:chOff x="1095" y="2544"/>
            <a:chExt cx="4851" cy="540"/>
          </a:xfrm>
        </p:grpSpPr>
        <p:cxnSp>
          <p:nvCxnSpPr>
            <p:cNvPr id="6156" name="AutoShape 10"/>
            <p:cNvCxnSpPr>
              <a:cxnSpLocks noChangeShapeType="1"/>
            </p:cNvCxnSpPr>
            <p:nvPr/>
          </p:nvCxnSpPr>
          <p:spPr bwMode="auto">
            <a:xfrm rot="16200000" flipH="1">
              <a:off x="1656" y="2568"/>
              <a:ext cx="240" cy="192"/>
            </a:xfrm>
            <a:prstGeom prst="curvedConnector3">
              <a:avLst>
                <a:gd name="adj1" fmla="val 50000"/>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cxnSp>
        <p:sp>
          <p:nvSpPr>
            <p:cNvPr id="6157" name="Text Box 11"/>
            <p:cNvSpPr txBox="1">
              <a:spLocks noChangeArrowheads="1"/>
            </p:cNvSpPr>
            <p:nvPr/>
          </p:nvSpPr>
          <p:spPr bwMode="auto">
            <a:xfrm>
              <a:off x="1095" y="2832"/>
              <a:ext cx="48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dirty="0"/>
                <a:t>Fault remains undetected during </a:t>
              </a:r>
              <a:r>
                <a:rPr lang="en-US" altLang="en-US" sz="2000" dirty="0" smtClean="0"/>
                <a:t>testing (running </a:t>
              </a:r>
              <a:r>
                <a:rPr lang="en-US" altLang="en-US" sz="2000" dirty="0" smtClean="0">
                  <a:solidFill>
                    <a:schemeClr val="accent6">
                      <a:lumMod val="75000"/>
                    </a:schemeClr>
                  </a:solidFill>
                </a:rPr>
                <a:t>test inputs</a:t>
              </a:r>
              <a:r>
                <a:rPr lang="en-US" altLang="en-US" sz="2000" dirty="0" smtClean="0"/>
                <a:t>).</a:t>
              </a:r>
              <a:endParaRPr lang="en-US" altLang="en-US" sz="2000" dirty="0"/>
            </a:p>
          </p:txBody>
        </p:sp>
      </p:grpSp>
      <p:grpSp>
        <p:nvGrpSpPr>
          <p:cNvPr id="4" name="Group 15"/>
          <p:cNvGrpSpPr>
            <a:grpSpLocks/>
          </p:cNvGrpSpPr>
          <p:nvPr/>
        </p:nvGrpSpPr>
        <p:grpSpPr bwMode="auto">
          <a:xfrm>
            <a:off x="1065212" y="3676650"/>
            <a:ext cx="7402515" cy="1176338"/>
            <a:chOff x="1219" y="3072"/>
            <a:chExt cx="4663" cy="741"/>
          </a:xfrm>
        </p:grpSpPr>
        <p:sp>
          <p:nvSpPr>
            <p:cNvPr id="6154" name="Text Box 8"/>
            <p:cNvSpPr txBox="1">
              <a:spLocks noChangeArrowheads="1"/>
            </p:cNvSpPr>
            <p:nvPr/>
          </p:nvSpPr>
          <p:spPr bwMode="auto">
            <a:xfrm>
              <a:off x="1219" y="3367"/>
              <a:ext cx="4663"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dirty="0"/>
                <a:t>The program </a:t>
              </a:r>
              <a:r>
                <a:rPr lang="en-US" altLang="en-US" sz="2000" dirty="0">
                  <a:solidFill>
                    <a:schemeClr val="tx2"/>
                  </a:solidFill>
                </a:rPr>
                <a:t>fails</a:t>
              </a:r>
              <a:r>
                <a:rPr lang="en-US" altLang="en-US" sz="2000" dirty="0"/>
                <a:t> </a:t>
              </a:r>
              <a:r>
                <a:rPr lang="en-US" altLang="en-US" sz="2000" dirty="0" smtClean="0"/>
                <a:t>(based on </a:t>
              </a:r>
              <a:r>
                <a:rPr lang="en-US" altLang="en-US" sz="2000" dirty="0" smtClean="0">
                  <a:solidFill>
                    <a:schemeClr val="accent6">
                      <a:lumMod val="75000"/>
                    </a:schemeClr>
                  </a:solidFill>
                </a:rPr>
                <a:t>test oracles</a:t>
              </a:r>
              <a:r>
                <a:rPr lang="en-US" altLang="en-US" sz="2000" dirty="0" smtClean="0"/>
                <a:t>) during </a:t>
              </a:r>
              <a:r>
                <a:rPr lang="en-US" altLang="en-US" sz="2000" dirty="0"/>
                <a:t>execution </a:t>
              </a:r>
              <a:endParaRPr lang="en-US" altLang="en-US" sz="2000" dirty="0" smtClean="0"/>
            </a:p>
            <a:p>
              <a:r>
                <a:rPr lang="en-US" altLang="en-US" sz="2000" dirty="0"/>
                <a:t> </a:t>
              </a:r>
              <a:r>
                <a:rPr lang="en-US" altLang="en-US" sz="2000" dirty="0" smtClean="0"/>
                <a:t>                                                    i.e</a:t>
              </a:r>
              <a:r>
                <a:rPr lang="en-US" altLang="en-US" sz="2000" dirty="0"/>
                <a:t>. it behaves unexpectedly.</a:t>
              </a:r>
            </a:p>
          </p:txBody>
        </p:sp>
        <p:cxnSp>
          <p:nvCxnSpPr>
            <p:cNvPr id="6155" name="AutoShape 12"/>
            <p:cNvCxnSpPr>
              <a:cxnSpLocks noChangeShapeType="1"/>
            </p:cNvCxnSpPr>
            <p:nvPr/>
          </p:nvCxnSpPr>
          <p:spPr bwMode="auto">
            <a:xfrm rot="16200000" flipH="1">
              <a:off x="1983" y="3096"/>
              <a:ext cx="240" cy="192"/>
            </a:xfrm>
            <a:prstGeom prst="curvedConnector3">
              <a:avLst>
                <a:gd name="adj1" fmla="val 50000"/>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cxnSp>
      </p:grpSp>
      <p:sp>
        <p:nvSpPr>
          <p:cNvPr id="6152" name="Rounded Rectangle 16"/>
          <p:cNvSpPr>
            <a:spLocks noChangeArrowheads="1"/>
          </p:cNvSpPr>
          <p:nvPr/>
        </p:nvSpPr>
        <p:spPr bwMode="auto">
          <a:xfrm>
            <a:off x="914400" y="3200400"/>
            <a:ext cx="8153400" cy="1600200"/>
          </a:xfrm>
          <a:prstGeom prst="roundRect">
            <a:avLst>
              <a:gd name="adj" fmla="val 16667"/>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5" name="TextBox 14"/>
          <p:cNvSpPr txBox="1">
            <a:spLocks noChangeArrowheads="1"/>
          </p:cNvSpPr>
          <p:nvPr/>
        </p:nvSpPr>
        <p:spPr bwMode="auto">
          <a:xfrm>
            <a:off x="533400" y="5296592"/>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800" dirty="0">
                <a:solidFill>
                  <a:schemeClr val="tx2"/>
                </a:solidFill>
              </a:rPr>
              <a:t>Error</a:t>
            </a:r>
            <a:r>
              <a:rPr lang="en-US" altLang="en-US" sz="1800" dirty="0"/>
              <a:t>: difference between computed, observed, or measured value or condition </a:t>
            </a:r>
            <a:r>
              <a:rPr lang="en-US" altLang="en-US" sz="1800" dirty="0" smtClean="0"/>
              <a:t>and true</a:t>
            </a:r>
            <a:r>
              <a:rPr lang="en-US" altLang="en-US" sz="1800" dirty="0"/>
              <a:t>, specified, or theoretically correct value or condition</a:t>
            </a:r>
          </a:p>
        </p:txBody>
      </p:sp>
      <p:sp>
        <p:nvSpPr>
          <p:cNvPr id="5" name="TextBox 4"/>
          <p:cNvSpPr txBox="1"/>
          <p:nvPr/>
        </p:nvSpPr>
        <p:spPr>
          <a:xfrm>
            <a:off x="1905000" y="6145183"/>
            <a:ext cx="6562725" cy="461665"/>
          </a:xfrm>
          <a:prstGeom prst="rect">
            <a:avLst/>
          </a:prstGeom>
          <a:noFill/>
        </p:spPr>
        <p:txBody>
          <a:bodyPr wrap="square" rtlCol="0">
            <a:spAutoFit/>
          </a:bodyPr>
          <a:lstStyle/>
          <a:p>
            <a:r>
              <a:rPr lang="en-US" sz="2400" dirty="0" smtClean="0"/>
              <a:t>What does </a:t>
            </a:r>
            <a:r>
              <a:rPr lang="en-US" sz="2400" dirty="0" smtClean="0">
                <a:solidFill>
                  <a:srgbClr val="FF0000"/>
                </a:solidFill>
              </a:rPr>
              <a:t>Bug</a:t>
            </a:r>
            <a:r>
              <a:rPr lang="en-US" sz="2400" dirty="0" smtClean="0"/>
              <a:t> mean in “</a:t>
            </a:r>
            <a:r>
              <a:rPr lang="en-US" sz="2400" dirty="0" smtClean="0">
                <a:solidFill>
                  <a:srgbClr val="FF0000"/>
                </a:solidFill>
              </a:rPr>
              <a:t>Bug Report</a:t>
            </a:r>
            <a:r>
              <a:rPr lang="en-US" sz="2400" dirty="0" smtClean="0"/>
              <a:t>”?</a:t>
            </a:r>
            <a:endParaRPr lang="en-US" sz="2400" dirty="0"/>
          </a:p>
        </p:txBody>
      </p:sp>
    </p:spTree>
    <p:extLst>
      <p:ext uri="{BB962C8B-B14F-4D97-AF65-F5344CB8AC3E}">
        <p14:creationId xmlns:p14="http://schemas.microsoft.com/office/powerpoint/2010/main" val="1588069430"/>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143000"/>
          </a:xfrm>
        </p:spPr>
        <p:txBody>
          <a:bodyPr>
            <a:normAutofit fontScale="90000"/>
          </a:bodyPr>
          <a:lstStyle/>
          <a:p>
            <a:r>
              <a:rPr lang="en-US" dirty="0" smtClean="0"/>
              <a:t>Recall: What </a:t>
            </a:r>
            <a:r>
              <a:rPr lang="en-US" dirty="0" smtClean="0"/>
              <a:t>is fault, error, failure?</a:t>
            </a:r>
            <a:endParaRPr lang="en-US" dirty="0"/>
          </a:p>
        </p:txBody>
      </p:sp>
      <p:sp>
        <p:nvSpPr>
          <p:cNvPr id="3" name="Content Placeholder 2"/>
          <p:cNvSpPr>
            <a:spLocks noGrp="1"/>
          </p:cNvSpPr>
          <p:nvPr>
            <p:ph idx="1"/>
          </p:nvPr>
        </p:nvSpPr>
        <p:spPr>
          <a:xfrm>
            <a:off x="381000" y="1444219"/>
            <a:ext cx="8229600" cy="4724400"/>
          </a:xfrm>
        </p:spPr>
        <p:txBody>
          <a:bodyPr>
            <a:normAutofit/>
          </a:bodyPr>
          <a:lstStyle/>
          <a:p>
            <a:pPr marL="0" indent="0">
              <a:buNone/>
            </a:pPr>
            <a:r>
              <a:rPr lang="en-US" b="1" dirty="0" smtClean="0"/>
              <a:t>Double</a:t>
            </a:r>
            <a:r>
              <a:rPr lang="en-US" dirty="0" smtClean="0"/>
              <a:t> </a:t>
            </a:r>
            <a:r>
              <a:rPr lang="en-US" dirty="0" smtClean="0"/>
              <a:t>the balance and then </a:t>
            </a:r>
            <a:r>
              <a:rPr lang="en-US" dirty="0" smtClean="0"/>
              <a:t>add</a:t>
            </a:r>
            <a:r>
              <a:rPr lang="en-US" dirty="0" smtClean="0"/>
              <a:t> </a:t>
            </a:r>
            <a:r>
              <a:rPr lang="en-US" dirty="0" smtClean="0"/>
              <a:t>10</a:t>
            </a:r>
            <a:endParaRPr lang="en-US" dirty="0"/>
          </a:p>
          <a:p>
            <a:pPr marL="0" indent="0">
              <a:buNone/>
            </a:pPr>
            <a:r>
              <a:rPr lang="en-US" sz="2600" dirty="0">
                <a:latin typeface="Segoe UI Semibold" panose="020B0702040204020203" pitchFamily="34" charset="0"/>
                <a:cs typeface="Consolas" panose="020B0609020204030204" pitchFamily="49" charset="0"/>
              </a:rPr>
              <a:t>  </a:t>
            </a:r>
            <a:r>
              <a:rPr lang="en-US" sz="2600" dirty="0" err="1" smtClean="0">
                <a:latin typeface="Consolas" panose="020B0609020204030204" pitchFamily="49" charset="0"/>
                <a:cs typeface="Consolas" panose="020B0609020204030204" pitchFamily="49" charset="0"/>
              </a:rPr>
              <a:t>int</a:t>
            </a:r>
            <a:r>
              <a:rPr lang="en-US" sz="2600" dirty="0" smtClean="0">
                <a:latin typeface="Consolas" panose="020B0609020204030204" pitchFamily="49" charset="0"/>
                <a:cs typeface="Consolas" panose="020B0609020204030204" pitchFamily="49" charset="0"/>
              </a:rPr>
              <a:t> </a:t>
            </a:r>
            <a:r>
              <a:rPr lang="en-US" sz="2600" dirty="0" err="1" smtClean="0">
                <a:latin typeface="Consolas" panose="020B0609020204030204" pitchFamily="49" charset="0"/>
                <a:cs typeface="Consolas" panose="020B0609020204030204" pitchFamily="49" charset="0"/>
              </a:rPr>
              <a:t>calAmount</a:t>
            </a:r>
            <a:r>
              <a:rPr lang="en-US" sz="2600" dirty="0" smtClean="0">
                <a:latin typeface="Consolas" panose="020B0609020204030204" pitchFamily="49" charset="0"/>
                <a:cs typeface="Consolas" panose="020B0609020204030204" pitchFamily="49" charset="0"/>
              </a:rPr>
              <a:t> () {</a:t>
            </a:r>
          </a:p>
          <a:p>
            <a:pPr marL="0" indent="0">
              <a:buNone/>
            </a:pPr>
            <a:r>
              <a:rPr lang="en-US" sz="2600" dirty="0">
                <a:latin typeface="Consolas" panose="020B0609020204030204" pitchFamily="49" charset="0"/>
                <a:cs typeface="Consolas" panose="020B0609020204030204" pitchFamily="49" charset="0"/>
              </a:rPr>
              <a:t> </a:t>
            </a:r>
            <a:r>
              <a:rPr lang="en-US" sz="2600" dirty="0" smtClean="0">
                <a:latin typeface="Consolas" panose="020B0609020204030204" pitchFamily="49" charset="0"/>
                <a:cs typeface="Consolas" panose="020B0609020204030204" pitchFamily="49" charset="0"/>
              </a:rPr>
              <a:t>    </a:t>
            </a:r>
            <a:r>
              <a:rPr lang="en-US" sz="2600" dirty="0" err="1" smtClean="0">
                <a:latin typeface="Consolas" panose="020B0609020204030204" pitchFamily="49" charset="0"/>
                <a:cs typeface="Consolas" panose="020B0609020204030204" pitchFamily="49" charset="0"/>
              </a:rPr>
              <a:t>int</a:t>
            </a:r>
            <a:r>
              <a:rPr lang="en-US" sz="2600" dirty="0" smtClean="0">
                <a:latin typeface="Consolas" panose="020B0609020204030204" pitchFamily="49" charset="0"/>
                <a:cs typeface="Consolas" panose="020B0609020204030204" pitchFamily="49" charset="0"/>
              </a:rPr>
              <a:t> ret = balance * 3;</a:t>
            </a:r>
          </a:p>
          <a:p>
            <a:pPr marL="0" indent="0">
              <a:buNone/>
            </a:pPr>
            <a:r>
              <a:rPr lang="en-US" sz="2600" dirty="0">
                <a:latin typeface="Consolas" panose="020B0609020204030204" pitchFamily="49" charset="0"/>
                <a:cs typeface="Consolas" panose="020B0609020204030204" pitchFamily="49" charset="0"/>
              </a:rPr>
              <a:t> </a:t>
            </a:r>
            <a:r>
              <a:rPr lang="en-US" sz="2600" dirty="0" smtClean="0">
                <a:latin typeface="Consolas" panose="020B0609020204030204" pitchFamily="49" charset="0"/>
                <a:cs typeface="Consolas" panose="020B0609020204030204" pitchFamily="49" charset="0"/>
              </a:rPr>
              <a:t>    ret = ret + 10;</a:t>
            </a:r>
          </a:p>
          <a:p>
            <a:pPr marL="0" indent="0">
              <a:buNone/>
            </a:pPr>
            <a:r>
              <a:rPr lang="en-US" sz="2600" dirty="0" smtClean="0">
                <a:latin typeface="Consolas" panose="020B0609020204030204" pitchFamily="49" charset="0"/>
                <a:cs typeface="Consolas" panose="020B0609020204030204" pitchFamily="49" charset="0"/>
              </a:rPr>
              <a:t>     return ret;</a:t>
            </a:r>
            <a:br>
              <a:rPr lang="en-US" sz="2600" dirty="0" smtClean="0">
                <a:latin typeface="Consolas" panose="020B0609020204030204" pitchFamily="49" charset="0"/>
                <a:cs typeface="Consolas" panose="020B0609020204030204" pitchFamily="49" charset="0"/>
              </a:rPr>
            </a:br>
            <a:r>
              <a:rPr lang="en-US" sz="2600" dirty="0" smtClean="0">
                <a:latin typeface="Consolas" panose="020B0609020204030204" pitchFamily="49" charset="0"/>
                <a:cs typeface="Consolas" panose="020B0609020204030204" pitchFamily="49" charset="0"/>
              </a:rPr>
              <a:t>  }</a:t>
            </a:r>
          </a:p>
        </p:txBody>
      </p:sp>
      <p:sp>
        <p:nvSpPr>
          <p:cNvPr id="4" name="Slide Number Placeholder 3"/>
          <p:cNvSpPr>
            <a:spLocks noGrp="1"/>
          </p:cNvSpPr>
          <p:nvPr>
            <p:ph type="sldNum" sz="quarter" idx="12"/>
          </p:nvPr>
        </p:nvSpPr>
        <p:spPr/>
        <p:txBody>
          <a:bodyPr/>
          <a:lstStyle/>
          <a:p>
            <a:r>
              <a:rPr lang="en-US" smtClean="0"/>
              <a:t>1-</a:t>
            </a:r>
            <a:fld id="{B6F15528-21DE-4FAA-801E-634DDDAF4B2B}" type="slidenum">
              <a:rPr lang="en-US" smtClean="0"/>
              <a:pPr/>
              <a:t>9</a:t>
            </a:fld>
            <a:endParaRPr lang="en-US" dirty="0"/>
          </a:p>
        </p:txBody>
      </p:sp>
      <p:sp>
        <p:nvSpPr>
          <p:cNvPr id="8" name="TextBox 7"/>
          <p:cNvSpPr txBox="1"/>
          <p:nvPr/>
        </p:nvSpPr>
        <p:spPr>
          <a:xfrm>
            <a:off x="1752600" y="4572000"/>
            <a:ext cx="5225902" cy="2185214"/>
          </a:xfrm>
          <a:prstGeom prst="rect">
            <a:avLst/>
          </a:prstGeom>
          <a:noFill/>
        </p:spPr>
        <p:txBody>
          <a:bodyPr wrap="square" rtlCol="0">
            <a:spAutoFit/>
          </a:bodyPr>
          <a:lstStyle/>
          <a:p>
            <a:pPr>
              <a:spcBef>
                <a:spcPct val="20000"/>
              </a:spcBef>
              <a:buClr>
                <a:schemeClr val="tx2"/>
              </a:buClr>
              <a:buSzPct val="150000"/>
            </a:pP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testCalAmount</a:t>
            </a:r>
            <a:r>
              <a:rPr lang="en-US" sz="2000" dirty="0">
                <a:latin typeface="Consolas" panose="020B0609020204030204" pitchFamily="49" charset="0"/>
                <a:cs typeface="Consolas" panose="020B0609020204030204" pitchFamily="49" charset="0"/>
              </a:rPr>
              <a:t>() {</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Account a = new Account(); </a:t>
            </a:r>
          </a:p>
          <a:p>
            <a:pPr>
              <a:spcBef>
                <a:spcPct val="20000"/>
              </a:spcBef>
              <a:buClr>
                <a:schemeClr val="tx2"/>
              </a:buClr>
              <a:buSzPct val="150000"/>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Account.setBalance</a:t>
            </a:r>
            <a:r>
              <a:rPr lang="en-US" sz="2000" dirty="0">
                <a:latin typeface="Consolas" panose="020B0609020204030204" pitchFamily="49" charset="0"/>
                <a:cs typeface="Consolas" panose="020B0609020204030204" pitchFamily="49" charset="0"/>
              </a:rPr>
              <a:t>(</a:t>
            </a:r>
            <a:r>
              <a:rPr lang="en-US" sz="2000" b="1" dirty="0">
                <a:solidFill>
                  <a:srgbClr val="FF0000"/>
                </a:solidFill>
                <a:latin typeface="Consolas" panose="020B0609020204030204" pitchFamily="49" charset="0"/>
                <a:cs typeface="Consolas" panose="020B0609020204030204" pitchFamily="49" charset="0"/>
              </a:rPr>
              <a:t>0</a:t>
            </a:r>
            <a:r>
              <a:rPr lang="en-US" sz="2000" dirty="0">
                <a:latin typeface="Consolas" panose="020B0609020204030204" pitchFamily="49" charset="0"/>
                <a:cs typeface="Consolas" panose="020B0609020204030204" pitchFamily="49" charset="0"/>
              </a:rPr>
              <a:t>);</a:t>
            </a:r>
          </a:p>
          <a:p>
            <a:pPr>
              <a:spcBef>
                <a:spcPct val="20000"/>
              </a:spcBef>
              <a:buClr>
                <a:schemeClr val="tx2"/>
              </a:buClr>
              <a:buSzPct val="150000"/>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amount = </a:t>
            </a:r>
            <a:r>
              <a:rPr lang="en-US" sz="2000" dirty="0" err="1">
                <a:latin typeface="Consolas" panose="020B0609020204030204" pitchFamily="49" charset="0"/>
                <a:cs typeface="Consolas" panose="020B0609020204030204" pitchFamily="49" charset="0"/>
              </a:rPr>
              <a:t>Account.calAmount</a:t>
            </a:r>
            <a:r>
              <a:rPr lang="en-US" sz="2000" dirty="0">
                <a:latin typeface="Consolas" panose="020B0609020204030204" pitchFamily="49" charset="0"/>
                <a:cs typeface="Consolas" panose="020B0609020204030204" pitchFamily="49" charset="0"/>
              </a:rPr>
              <a:t>();</a:t>
            </a:r>
          </a:p>
          <a:p>
            <a:pPr>
              <a:spcBef>
                <a:spcPct val="20000"/>
              </a:spcBef>
              <a:buClr>
                <a:schemeClr val="tx2"/>
              </a:buClr>
              <a:buSzPct val="150000"/>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assertTrue</a:t>
            </a:r>
            <a:r>
              <a:rPr lang="en-US" sz="2000" dirty="0">
                <a:latin typeface="Consolas" panose="020B0609020204030204" pitchFamily="49" charset="0"/>
                <a:cs typeface="Consolas" panose="020B0609020204030204" pitchFamily="49" charset="0"/>
              </a:rPr>
              <a:t>(amount == </a:t>
            </a:r>
            <a:r>
              <a:rPr lang="en-US" sz="2000" b="1" dirty="0">
                <a:solidFill>
                  <a:srgbClr val="FF0000"/>
                </a:solidFill>
                <a:latin typeface="Consolas" panose="020B0609020204030204" pitchFamily="49" charset="0"/>
                <a:cs typeface="Consolas" panose="020B0609020204030204" pitchFamily="49" charset="0"/>
              </a:rPr>
              <a:t>10</a:t>
            </a:r>
            <a:r>
              <a:rPr lang="en-US" sz="2000" dirty="0">
                <a:latin typeface="Consolas" panose="020B0609020204030204" pitchFamily="49" charset="0"/>
                <a:cs typeface="Consolas" panose="020B0609020204030204" pitchFamily="49" charset="0"/>
              </a:rPr>
              <a:t>);</a:t>
            </a:r>
          </a:p>
          <a:p>
            <a:pPr>
              <a:spcBef>
                <a:spcPct val="20000"/>
              </a:spcBef>
              <a:buClr>
                <a:schemeClr val="tx2"/>
              </a:buClr>
              <a:buSzPct val="150000"/>
            </a:pPr>
            <a:r>
              <a:rPr lang="en-US"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
        <p:nvSpPr>
          <p:cNvPr id="5" name="TextBox 4"/>
          <p:cNvSpPr txBox="1"/>
          <p:nvPr/>
        </p:nvSpPr>
        <p:spPr>
          <a:xfrm>
            <a:off x="6705600" y="4724400"/>
            <a:ext cx="2438400" cy="646331"/>
          </a:xfrm>
          <a:prstGeom prst="rect">
            <a:avLst/>
          </a:prstGeom>
          <a:noFill/>
        </p:spPr>
        <p:txBody>
          <a:bodyPr wrap="square" rtlCol="0">
            <a:spAutoFit/>
          </a:bodyPr>
          <a:lstStyle/>
          <a:p>
            <a:r>
              <a:rPr lang="en-US" dirty="0" smtClean="0"/>
              <a:t>Where is test input? Where is test oracle?</a:t>
            </a:r>
            <a:endParaRPr lang="en-US" dirty="0"/>
          </a:p>
        </p:txBody>
      </p:sp>
    </p:spTree>
    <p:extLst>
      <p:ext uri="{BB962C8B-B14F-4D97-AF65-F5344CB8AC3E}">
        <p14:creationId xmlns:p14="http://schemas.microsoft.com/office/powerpoint/2010/main" val="2472643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llinois">
      <a:dk1>
        <a:srgbClr val="003C7D"/>
      </a:dk1>
      <a:lt1>
        <a:sysClr val="window" lastClr="FFFFFF"/>
      </a:lt1>
      <a:dk2>
        <a:srgbClr val="F47F2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772</TotalTime>
  <Words>4265</Words>
  <Application>Microsoft Office PowerPoint</Application>
  <PresentationFormat>On-screen Show (4:3)</PresentationFormat>
  <Paragraphs>692</Paragraphs>
  <Slides>77</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77</vt:i4>
      </vt:variant>
    </vt:vector>
  </HeadingPairs>
  <TitlesOfParts>
    <vt:vector size="88" baseType="lpstr">
      <vt:lpstr>宋体</vt:lpstr>
      <vt:lpstr>Arial</vt:lpstr>
      <vt:lpstr>Arial Black</vt:lpstr>
      <vt:lpstr>Calibri</vt:lpstr>
      <vt:lpstr>Comic Sans MS</vt:lpstr>
      <vt:lpstr>Consolas</vt:lpstr>
      <vt:lpstr>Monotype Sorts</vt:lpstr>
      <vt:lpstr>Segoe UI Semibold</vt:lpstr>
      <vt:lpstr>Times New Roman</vt:lpstr>
      <vt:lpstr>Wingdings</vt:lpstr>
      <vt:lpstr>Office Theme</vt:lpstr>
      <vt:lpstr>CS427: Software Engineering I</vt:lpstr>
      <vt:lpstr>Goals</vt:lpstr>
      <vt:lpstr>Already had testing lecture by Tao</vt:lpstr>
      <vt:lpstr>Validation &amp; Verification (V&amp;V)</vt:lpstr>
      <vt:lpstr>   Validation and Verification</vt:lpstr>
      <vt:lpstr>Recall: Why test?</vt:lpstr>
      <vt:lpstr>Recall: What is a test?</vt:lpstr>
      <vt:lpstr>Recall: Mistake, Fault, Error, Failure</vt:lpstr>
      <vt:lpstr>Recall: What is fault, error, failure?</vt:lpstr>
      <vt:lpstr>Who should test?</vt:lpstr>
      <vt:lpstr>Types of Test Activities</vt:lpstr>
      <vt:lpstr>Test Design</vt:lpstr>
      <vt:lpstr>Test Automation</vt:lpstr>
      <vt:lpstr>Test Execution</vt:lpstr>
      <vt:lpstr>Test Evaluation</vt:lpstr>
      <vt:lpstr>Types of Test Activities – Summary</vt:lpstr>
      <vt:lpstr>XP Practices (1)</vt:lpstr>
      <vt:lpstr>XP Practices (2)</vt:lpstr>
      <vt:lpstr>When to write tests</vt:lpstr>
      <vt:lpstr>XP Testing</vt:lpstr>
      <vt:lpstr>What kind of tests?</vt:lpstr>
      <vt:lpstr>New bugs or old bugs?</vt:lpstr>
      <vt:lpstr>Regression tests: good</vt:lpstr>
      <vt:lpstr>Regression tests: can be bad</vt:lpstr>
      <vt:lpstr>Continuous Integration Display</vt:lpstr>
      <vt:lpstr>Manual testing</vt:lpstr>
      <vt:lpstr>Testing Model – Black Box Testing</vt:lpstr>
      <vt:lpstr>Testing Model – White Box Testing</vt:lpstr>
      <vt:lpstr>Group Exercise</vt:lpstr>
      <vt:lpstr>White-box vs. black-box</vt:lpstr>
      <vt:lpstr>When to test</vt:lpstr>
      <vt:lpstr>Bottom up or top down?</vt:lpstr>
      <vt:lpstr>Typical policies</vt:lpstr>
      <vt:lpstr>Types of Testing</vt:lpstr>
      <vt:lpstr>Types of Testing – II </vt:lpstr>
      <vt:lpstr>Types of Testing – III </vt:lpstr>
      <vt:lpstr>More kinds of tests</vt:lpstr>
      <vt:lpstr>Even more kinds of tests</vt:lpstr>
      <vt:lpstr>When to run tests</vt:lpstr>
      <vt:lpstr>Techniques for writing tests</vt:lpstr>
      <vt:lpstr>Specifications</vt:lpstr>
      <vt:lpstr>JavaDoc</vt:lpstr>
      <vt:lpstr>Low-level specification</vt:lpstr>
      <vt:lpstr>High-level specification</vt:lpstr>
      <vt:lpstr>Planning a Black Box Test Case </vt:lpstr>
      <vt:lpstr>Important Consideration for Black Box Test Planning</vt:lpstr>
      <vt:lpstr>Important Consideration for Black Box Test Planning (cont.)</vt:lpstr>
      <vt:lpstr>Equivalence Class Partitioning</vt:lpstr>
      <vt:lpstr>Equivalence partitioning</vt:lpstr>
      <vt:lpstr>Equivalence partitioning</vt:lpstr>
      <vt:lpstr>Equivalence class test ideas</vt:lpstr>
      <vt:lpstr>More equivalence class ideas</vt:lpstr>
      <vt:lpstr>Boundary value analysis</vt:lpstr>
      <vt:lpstr>Boundary Value Analysis</vt:lpstr>
      <vt:lpstr>Dirty/Failure Test Cases</vt:lpstr>
      <vt:lpstr>Techniques for writing tests</vt:lpstr>
      <vt:lpstr>Coverage</vt:lpstr>
      <vt:lpstr>Coverage tools</vt:lpstr>
      <vt:lpstr>Coverage example: bisection</vt:lpstr>
      <vt:lpstr>Every branch, every path</vt:lpstr>
      <vt:lpstr>Every condition</vt:lpstr>
      <vt:lpstr>Every pass through a loop</vt:lpstr>
      <vt:lpstr>Infeasible coverage</vt:lpstr>
      <vt:lpstr>White-box tests</vt:lpstr>
      <vt:lpstr>White Box Testing - Review</vt:lpstr>
      <vt:lpstr>Types of Testing</vt:lpstr>
      <vt:lpstr>Build Scaffolding for Incomplete Code</vt:lpstr>
      <vt:lpstr>Devising a prudent set of test cases</vt:lpstr>
      <vt:lpstr>100% Method Coverage</vt:lpstr>
      <vt:lpstr>100% Statement Coverage</vt:lpstr>
      <vt:lpstr>100% Branch/Decision Coverage</vt:lpstr>
      <vt:lpstr>100% Condition Coverage</vt:lpstr>
      <vt:lpstr>Relationship Among Coverage Criteria</vt:lpstr>
      <vt:lpstr>Devising a Prudent Set of Test Cases</vt:lpstr>
      <vt:lpstr>XP specification and testing</vt:lpstr>
      <vt:lpstr>XP specification and testing</vt:lpstr>
      <vt:lpstr>XP and white-box tests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marinov</dc:creator>
  <cp:lastModifiedBy>Rosu, Grigore</cp:lastModifiedBy>
  <cp:revision>150</cp:revision>
  <dcterms:created xsi:type="dcterms:W3CDTF">2006-08-16T00:00:00Z</dcterms:created>
  <dcterms:modified xsi:type="dcterms:W3CDTF">2016-09-20T16:57:59Z</dcterms:modified>
</cp:coreProperties>
</file>