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6" r:id="rId3"/>
    <p:sldId id="320" r:id="rId4"/>
    <p:sldId id="321" r:id="rId5"/>
    <p:sldId id="292" r:id="rId6"/>
    <p:sldId id="290" r:id="rId7"/>
    <p:sldId id="291" r:id="rId8"/>
    <p:sldId id="322" r:id="rId9"/>
    <p:sldId id="316" r:id="rId10"/>
    <p:sldId id="317" r:id="rId11"/>
    <p:sldId id="318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128" autoAdjust="0"/>
  </p:normalViewPr>
  <p:slideViewPr>
    <p:cSldViewPr>
      <p:cViewPr varScale="1">
        <p:scale>
          <a:sx n="71" d="100"/>
          <a:sy n="71" d="100"/>
        </p:scale>
        <p:origin x="5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CS427:</a:t>
            </a:r>
            <a:br>
              <a:rPr lang="en-US" dirty="0" smtClean="0"/>
            </a:br>
            <a:r>
              <a:rPr lang="en-US" dirty="0" smtClean="0"/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(guest lecture by Ralph Johnson)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Steps to perform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Check superclasses and subclasses</a:t>
            </a:r>
          </a:p>
          <a:p>
            <a:r>
              <a:rPr lang="en-US" altLang="en-US" smtClean="0"/>
              <a:t>Make copy of old method, add parameter</a:t>
            </a:r>
          </a:p>
          <a:p>
            <a:r>
              <a:rPr lang="en-US" altLang="en-US" smtClean="0"/>
              <a:t>Change body of old method so that it calls new one</a:t>
            </a:r>
          </a:p>
          <a:p>
            <a:r>
              <a:rPr lang="en-US" altLang="en-US" smtClean="0"/>
              <a:t>Find all references to the old method and change them to refer to the new</a:t>
            </a:r>
          </a:p>
          <a:p>
            <a:r>
              <a:rPr lang="en-US" altLang="en-US" smtClean="0"/>
              <a:t>Test should run after each change</a:t>
            </a:r>
          </a:p>
          <a:p>
            <a:r>
              <a:rPr lang="en-US" altLang="en-US" smtClean="0"/>
              <a:t>Remove old method</a:t>
            </a:r>
          </a:p>
        </p:txBody>
      </p:sp>
    </p:spTree>
    <p:extLst>
      <p:ext uri="{BB962C8B-B14F-4D97-AF65-F5344CB8AC3E}">
        <p14:creationId xmlns:p14="http://schemas.microsoft.com/office/powerpoint/2010/main" val="277924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Lessons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Refactoring requires tests</a:t>
            </a:r>
          </a:p>
          <a:p>
            <a:r>
              <a:rPr lang="en-US" altLang="en-US" dirty="0" smtClean="0"/>
              <a:t>Refactoring requires software version control</a:t>
            </a:r>
          </a:p>
          <a:p>
            <a:r>
              <a:rPr lang="en-US" altLang="en-US" dirty="0" smtClean="0"/>
              <a:t>Knowing how to perform a refactoring makes it safer, easier, and faster</a:t>
            </a:r>
          </a:p>
          <a:p>
            <a:r>
              <a:rPr lang="en-US" altLang="en-US" dirty="0" smtClean="0"/>
              <a:t>Just because you can perform a </a:t>
            </a:r>
            <a:r>
              <a:rPr lang="en-US" altLang="en-US" smtClean="0"/>
              <a:t>refactoring </a:t>
            </a:r>
            <a:r>
              <a:rPr lang="en-US" altLang="en-US" smtClean="0"/>
              <a:t>doesn</a:t>
            </a:r>
            <a:r>
              <a:rPr lang="en-US" altLang="en-US" smtClean="0"/>
              <a:t>’</a:t>
            </a:r>
            <a:r>
              <a:rPr lang="en-US" altLang="ja-JP" smtClean="0"/>
              <a:t>t </a:t>
            </a:r>
            <a:r>
              <a:rPr lang="en-US" altLang="ja-JP" dirty="0" smtClean="0"/>
              <a:t>mean you should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23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 2: Introduce Parameter Object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is a group of parameters that naturally go together</a:t>
            </a:r>
          </a:p>
          <a:p>
            <a:pPr lvl="1"/>
            <a:r>
              <a:rPr lang="en-US" altLang="en-US"/>
              <a:t>Many methods have same parameters</a:t>
            </a:r>
          </a:p>
          <a:p>
            <a:pPr lvl="1"/>
            <a:r>
              <a:rPr lang="en-US" altLang="en-US"/>
              <a:t>Parameters are passed unchanged from one method to another</a:t>
            </a:r>
          </a:p>
          <a:p>
            <a:pPr lvl="1"/>
            <a:r>
              <a:rPr lang="en-US" altLang="en-US"/>
              <a:t>Method has too many parameters</a:t>
            </a:r>
          </a:p>
        </p:txBody>
      </p:sp>
    </p:spTree>
    <p:extLst>
      <p:ext uri="{BB962C8B-B14F-4D97-AF65-F5344CB8AC3E}">
        <p14:creationId xmlns:p14="http://schemas.microsoft.com/office/powerpoint/2010/main" val="45292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Introduce Parameter Object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Make a new class for the group of parameters</a:t>
            </a:r>
          </a:p>
          <a:p>
            <a:r>
              <a:rPr lang="en-US" altLang="en-US" dirty="0"/>
              <a:t>Use Add Parameter for the new </a:t>
            </a:r>
            <a:r>
              <a:rPr lang="en-US" altLang="en-US" dirty="0" smtClean="0"/>
              <a:t>class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a new object for the parameter in all the callers</a:t>
            </a:r>
          </a:p>
          <a:p>
            <a:r>
              <a:rPr lang="en-US" altLang="en-US" dirty="0"/>
              <a:t>For each of the original parameters: ...</a:t>
            </a:r>
          </a:p>
        </p:txBody>
      </p:sp>
    </p:spTree>
    <p:extLst>
      <p:ext uri="{BB962C8B-B14F-4D97-AF65-F5344CB8AC3E}">
        <p14:creationId xmlns:p14="http://schemas.microsoft.com/office/powerpoint/2010/main" val="198019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Introduce </a:t>
            </a:r>
            <a:r>
              <a:rPr lang="en-US" altLang="en-US" dirty="0" err="1" smtClean="0"/>
              <a:t>Param</a:t>
            </a:r>
            <a:r>
              <a:rPr lang="en-US" altLang="en-US" dirty="0" smtClean="0"/>
              <a:t>. Object (2)</a:t>
            </a:r>
            <a:endParaRPr lang="en-US" alt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each of the original parameters: </a:t>
            </a:r>
          </a:p>
          <a:p>
            <a:pPr lvl="1"/>
            <a:r>
              <a:rPr lang="en-US" altLang="en-US"/>
              <a:t>Modify caller to store parameter in the new object and omit parameter from call</a:t>
            </a:r>
          </a:p>
          <a:p>
            <a:pPr lvl="1"/>
            <a:r>
              <a:rPr lang="en-US" altLang="en-US"/>
              <a:t>Modify method body to omit original parameter and to use the value stored in the new parameter</a:t>
            </a:r>
          </a:p>
          <a:p>
            <a:pPr lvl="1"/>
            <a:r>
              <a:rPr lang="en-US" altLang="en-US"/>
              <a:t>If method body calls another method with parameter object, use existing parameter object instead of making a new one</a:t>
            </a:r>
          </a:p>
        </p:txBody>
      </p:sp>
    </p:spTree>
    <p:extLst>
      <p:ext uri="{BB962C8B-B14F-4D97-AF65-F5344CB8AC3E}">
        <p14:creationId xmlns:p14="http://schemas.microsoft.com/office/powerpoint/2010/main" val="341440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153400" cy="5791200"/>
          </a:xfrm>
        </p:spPr>
        <p:txBody>
          <a:bodyPr/>
          <a:lstStyle/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class Account …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double </a:t>
            </a:r>
            <a:r>
              <a:rPr lang="en-US" altLang="en-US" sz="2000" dirty="0" err="1" smtClean="0"/>
              <a:t>getFlowBetween</a:t>
            </a:r>
            <a:r>
              <a:rPr lang="en-US" altLang="en-US" sz="2000" dirty="0" smtClean="0"/>
              <a:t>(</a:t>
            </a:r>
            <a:r>
              <a:rPr lang="en-US" altLang="en-US" sz="2000" dirty="0" smtClean="0">
                <a:solidFill>
                  <a:schemeClr val="tx2"/>
                </a:solidFill>
              </a:rPr>
              <a:t>Date </a:t>
            </a:r>
            <a:r>
              <a:rPr lang="en-US" altLang="en-US" sz="2000" dirty="0">
                <a:solidFill>
                  <a:schemeClr val="tx2"/>
                </a:solidFill>
              </a:rPr>
              <a:t>start, Date end</a:t>
            </a:r>
            <a:r>
              <a:rPr lang="en-US" altLang="en-US" sz="2000" dirty="0"/>
              <a:t>) 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double result = 0;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Iterator </a:t>
            </a:r>
            <a:r>
              <a:rPr lang="en-US" altLang="en-US" sz="2000" dirty="0"/>
              <a:t>e = _</a:t>
            </a:r>
            <a:r>
              <a:rPr lang="en-US" altLang="en-US" sz="2000" dirty="0" err="1"/>
              <a:t>entries.elements</a:t>
            </a:r>
            <a:r>
              <a:rPr lang="en-US" altLang="en-US" sz="2000" dirty="0"/>
              <a:t>();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while (</a:t>
            </a:r>
            <a:r>
              <a:rPr lang="en-US" altLang="en-US" sz="2000" dirty="0" err="1" smtClean="0"/>
              <a:t>e.hasNext</a:t>
            </a:r>
            <a:r>
              <a:rPr lang="en-US" altLang="en-US" sz="2000" dirty="0" smtClean="0"/>
              <a:t>()) </a:t>
            </a:r>
            <a:r>
              <a:rPr lang="en-US" altLang="en-US" sz="2000" dirty="0"/>
              <a:t>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Entry each = (Entry) </a:t>
            </a:r>
            <a:r>
              <a:rPr lang="en-US" altLang="en-US" sz="2000" dirty="0" err="1" smtClean="0"/>
              <a:t>e.next</a:t>
            </a:r>
            <a:r>
              <a:rPr lang="en-US" altLang="en-US" sz="2000" dirty="0" smtClean="0"/>
              <a:t>();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Date </a:t>
            </a:r>
            <a:r>
              <a:rPr lang="en-US" altLang="en-US" sz="2000" dirty="0" err="1"/>
              <a:t>date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each.getDate</a:t>
            </a:r>
            <a:r>
              <a:rPr lang="en-US" altLang="en-US" sz="2000" dirty="0"/>
              <a:t>();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if (</a:t>
            </a:r>
            <a:r>
              <a:rPr lang="en-US" altLang="en-US" sz="2000" dirty="0" err="1"/>
              <a:t>date.equals</a:t>
            </a:r>
            <a:r>
              <a:rPr lang="en-US" altLang="en-US" sz="2000" dirty="0"/>
              <a:t>(start) || </a:t>
            </a:r>
            <a:r>
              <a:rPr lang="en-US" altLang="en-US" sz="2000" dirty="0" err="1"/>
              <a:t>date.equals</a:t>
            </a:r>
            <a:r>
              <a:rPr lang="en-US" altLang="en-US" sz="2000" dirty="0"/>
              <a:t>(end) ||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	(</a:t>
            </a:r>
            <a:r>
              <a:rPr lang="en-US" altLang="en-US" sz="2000" dirty="0" err="1"/>
              <a:t>date.after</a:t>
            </a:r>
            <a:r>
              <a:rPr lang="en-US" altLang="en-US" sz="2000" dirty="0"/>
              <a:t>(start) &amp;&amp; </a:t>
            </a:r>
            <a:r>
              <a:rPr lang="en-US" altLang="en-US" sz="2000" dirty="0" err="1"/>
              <a:t>date.before</a:t>
            </a:r>
            <a:r>
              <a:rPr lang="en-US" altLang="en-US" sz="2000" dirty="0"/>
              <a:t>(end</a:t>
            </a:r>
            <a:r>
              <a:rPr lang="en-US" altLang="en-US" sz="2000" dirty="0" smtClean="0"/>
              <a:t>))) {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	result += </a:t>
            </a:r>
            <a:r>
              <a:rPr lang="en-US" altLang="en-US" sz="2000" dirty="0" err="1"/>
              <a:t>each.getValue</a:t>
            </a:r>
            <a:r>
              <a:rPr lang="en-US" altLang="en-US" sz="2000" dirty="0"/>
              <a:t>();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</a:t>
            </a:r>
            <a:r>
              <a:rPr lang="en-US" altLang="en-US" sz="2000" dirty="0" smtClean="0"/>
              <a:t>}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}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return </a:t>
            </a:r>
            <a:r>
              <a:rPr lang="en-US" altLang="en-US" sz="2000" dirty="0"/>
              <a:t>result;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 smtClean="0"/>
              <a:t>	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374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153400" cy="5791200"/>
          </a:xfrm>
        </p:spPr>
        <p:txBody>
          <a:bodyPr>
            <a:normAutofit lnSpcReduction="10000"/>
          </a:bodyPr>
          <a:lstStyle/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class </a:t>
            </a:r>
            <a:r>
              <a:rPr lang="en-US" altLang="en-US" sz="2400" dirty="0" err="1"/>
              <a:t>DateRange</a:t>
            </a:r>
            <a:r>
              <a:rPr lang="en-US" altLang="en-US" sz="2400" dirty="0"/>
              <a:t> 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</a:t>
            </a:r>
            <a:r>
              <a:rPr lang="en-US" altLang="en-US" sz="2400" dirty="0" err="1"/>
              <a:t>DateRange</a:t>
            </a:r>
            <a:r>
              <a:rPr lang="en-US" altLang="en-US" sz="2400" dirty="0"/>
              <a:t> (</a:t>
            </a:r>
            <a:r>
              <a:rPr lang="en-US" altLang="en-US" sz="2400" dirty="0">
                <a:solidFill>
                  <a:schemeClr val="tx2"/>
                </a:solidFill>
              </a:rPr>
              <a:t>Date start, Date end</a:t>
            </a:r>
            <a:r>
              <a:rPr lang="en-US" altLang="en-US" sz="2400" dirty="0"/>
              <a:t>) 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	_start = start;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	_end = end;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}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Date </a:t>
            </a:r>
            <a:r>
              <a:rPr lang="en-US" altLang="en-US" sz="2400" dirty="0" err="1"/>
              <a:t>getStart</a:t>
            </a:r>
            <a:r>
              <a:rPr lang="en-US" altLang="en-US" sz="2400" dirty="0"/>
              <a:t>() 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	return _start;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}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Date </a:t>
            </a:r>
            <a:r>
              <a:rPr lang="en-US" altLang="en-US" sz="2400" dirty="0" err="1"/>
              <a:t>getEnd</a:t>
            </a:r>
            <a:r>
              <a:rPr lang="en-US" altLang="en-US" sz="2400" dirty="0"/>
              <a:t>() 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	return _end;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}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private final Date _start;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	private final Date _end;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10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153400" cy="5791200"/>
          </a:xfrm>
        </p:spPr>
        <p:txBody>
          <a:bodyPr/>
          <a:lstStyle/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class Account …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double </a:t>
            </a:r>
            <a:r>
              <a:rPr lang="en-US" altLang="en-US" sz="2000" dirty="0" err="1" smtClean="0"/>
              <a:t>getFlowBetween</a:t>
            </a:r>
            <a:r>
              <a:rPr lang="en-US" altLang="en-US" sz="2000" dirty="0" smtClean="0"/>
              <a:t>(Date </a:t>
            </a:r>
            <a:r>
              <a:rPr lang="en-US" altLang="en-US" sz="2000" dirty="0"/>
              <a:t>start, Date end</a:t>
            </a:r>
            <a:r>
              <a:rPr lang="en-US" altLang="en-US" sz="2000" dirty="0">
                <a:solidFill>
                  <a:schemeClr val="accent1"/>
                </a:solidFill>
              </a:rPr>
              <a:t>, </a:t>
            </a:r>
            <a:r>
              <a:rPr lang="en-US" altLang="en-US" sz="2000" dirty="0" err="1">
                <a:solidFill>
                  <a:schemeClr val="tx2"/>
                </a:solidFill>
              </a:rPr>
              <a:t>DateRange</a:t>
            </a:r>
            <a:r>
              <a:rPr lang="en-US" altLang="en-US" sz="2000" dirty="0">
                <a:solidFill>
                  <a:schemeClr val="tx2"/>
                </a:solidFill>
              </a:rPr>
              <a:t> range</a:t>
            </a:r>
            <a:r>
              <a:rPr lang="en-US" altLang="en-US" sz="2000" dirty="0"/>
              <a:t>) 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double result = 0;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Iterator </a:t>
            </a:r>
            <a:r>
              <a:rPr lang="en-US" altLang="en-US" sz="2000" dirty="0"/>
              <a:t>e = _</a:t>
            </a:r>
            <a:r>
              <a:rPr lang="en-US" altLang="en-US" sz="2000" dirty="0" err="1"/>
              <a:t>entries.elements</a:t>
            </a:r>
            <a:r>
              <a:rPr lang="en-US" altLang="en-US" sz="2000" dirty="0"/>
              <a:t>();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while (</a:t>
            </a:r>
            <a:r>
              <a:rPr lang="en-US" altLang="en-US" sz="2000" dirty="0" err="1" smtClean="0"/>
              <a:t>e.hasNext</a:t>
            </a:r>
            <a:r>
              <a:rPr lang="en-US" altLang="en-US" sz="2000" dirty="0" smtClean="0"/>
              <a:t>()) </a:t>
            </a:r>
            <a:r>
              <a:rPr lang="en-US" altLang="en-US" sz="2000" dirty="0"/>
              <a:t>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Entry each = (Entry) </a:t>
            </a:r>
            <a:r>
              <a:rPr lang="en-US" altLang="en-US" sz="2000" dirty="0" err="1" smtClean="0"/>
              <a:t>e.next</a:t>
            </a:r>
            <a:r>
              <a:rPr lang="en-US" altLang="en-US" sz="2000" dirty="0" smtClean="0"/>
              <a:t>();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Date </a:t>
            </a:r>
            <a:r>
              <a:rPr lang="en-US" altLang="en-US" sz="2000" dirty="0" err="1"/>
              <a:t>date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each.getDate</a:t>
            </a:r>
            <a:r>
              <a:rPr lang="en-US" altLang="en-US" sz="2000" dirty="0"/>
              <a:t>();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if (</a:t>
            </a:r>
            <a:r>
              <a:rPr lang="en-US" altLang="en-US" sz="2000" dirty="0" err="1"/>
              <a:t>date.equals</a:t>
            </a:r>
            <a:r>
              <a:rPr lang="en-US" altLang="en-US" sz="2000" dirty="0"/>
              <a:t>(start) || </a:t>
            </a:r>
            <a:r>
              <a:rPr lang="en-US" altLang="en-US" sz="2000" dirty="0" err="1"/>
              <a:t>date.equals</a:t>
            </a:r>
            <a:r>
              <a:rPr lang="en-US" altLang="en-US" sz="2000" dirty="0"/>
              <a:t>(end) ||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	(</a:t>
            </a:r>
            <a:r>
              <a:rPr lang="en-US" altLang="en-US" sz="2000" dirty="0" err="1"/>
              <a:t>date.after</a:t>
            </a:r>
            <a:r>
              <a:rPr lang="en-US" altLang="en-US" sz="2000" dirty="0"/>
              <a:t>(start) &amp;&amp; </a:t>
            </a:r>
            <a:r>
              <a:rPr lang="en-US" altLang="en-US" sz="2000" dirty="0" err="1"/>
              <a:t>date.before</a:t>
            </a:r>
            <a:r>
              <a:rPr lang="en-US" altLang="en-US" sz="2000" dirty="0"/>
              <a:t>(end</a:t>
            </a:r>
            <a:r>
              <a:rPr lang="en-US" altLang="en-US" sz="2000" dirty="0" smtClean="0"/>
              <a:t>))) {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	result += </a:t>
            </a:r>
            <a:r>
              <a:rPr lang="en-US" altLang="en-US" sz="2000" dirty="0" err="1"/>
              <a:t>each.getValue</a:t>
            </a:r>
            <a:r>
              <a:rPr lang="en-US" altLang="en-US" sz="2000" dirty="0"/>
              <a:t>();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</a:t>
            </a:r>
            <a:r>
              <a:rPr lang="en-US" altLang="en-US" sz="2000" dirty="0" smtClean="0"/>
              <a:t>}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}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return </a:t>
            </a:r>
            <a:r>
              <a:rPr lang="en-US" altLang="en-US" sz="2000" dirty="0"/>
              <a:t>result;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 smtClean="0"/>
              <a:t>	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938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callers (1)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double flow = </a:t>
            </a:r>
            <a:r>
              <a:rPr lang="en-US" altLang="en-US" dirty="0" err="1"/>
              <a:t>anAccount.getFlowBetween</a:t>
            </a:r>
            <a:r>
              <a:rPr lang="en-US" altLang="en-US" dirty="0"/>
              <a:t>(</a:t>
            </a:r>
            <a:r>
              <a:rPr lang="en-US" altLang="en-US" dirty="0" err="1"/>
              <a:t>startDate</a:t>
            </a:r>
            <a:r>
              <a:rPr lang="en-US" altLang="en-US" dirty="0"/>
              <a:t>, </a:t>
            </a:r>
            <a:r>
              <a:rPr lang="en-US" altLang="en-US" dirty="0" err="1"/>
              <a:t>endDate</a:t>
            </a:r>
            <a:r>
              <a:rPr lang="en-US" altLang="en-US" dirty="0"/>
              <a:t>);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double flow = </a:t>
            </a:r>
            <a:r>
              <a:rPr lang="en-US" altLang="en-US" dirty="0" err="1"/>
              <a:t>anAccount.getFlowBetween</a:t>
            </a:r>
            <a:r>
              <a:rPr lang="en-US" altLang="en-US" dirty="0"/>
              <a:t>(</a:t>
            </a:r>
            <a:r>
              <a:rPr lang="en-US" altLang="en-US" dirty="0" err="1"/>
              <a:t>startDate</a:t>
            </a:r>
            <a:r>
              <a:rPr lang="en-US" altLang="en-US" dirty="0"/>
              <a:t>, </a:t>
            </a:r>
            <a:r>
              <a:rPr lang="en-US" altLang="en-US" dirty="0" err="1"/>
              <a:t>endDate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2"/>
                </a:solidFill>
              </a:rPr>
              <a:t>new </a:t>
            </a:r>
            <a:r>
              <a:rPr lang="en-US" altLang="en-US" dirty="0" err="1">
                <a:solidFill>
                  <a:schemeClr val="tx2"/>
                </a:solidFill>
              </a:rPr>
              <a:t>DateRange</a:t>
            </a:r>
            <a:r>
              <a:rPr lang="en-US" altLang="en-US" dirty="0">
                <a:solidFill>
                  <a:schemeClr val="tx2"/>
                </a:solidFill>
              </a:rPr>
              <a:t>(null, null)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824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double flow = </a:t>
            </a:r>
            <a:r>
              <a:rPr lang="en-US" altLang="en-US" dirty="0" err="1"/>
              <a:t>anAccount.getFlowBetween</a:t>
            </a:r>
            <a:r>
              <a:rPr lang="en-US" altLang="en-US" dirty="0"/>
              <a:t>(</a:t>
            </a:r>
            <a:r>
              <a:rPr lang="en-US" altLang="en-US" dirty="0" err="1">
                <a:solidFill>
                  <a:schemeClr val="tx2"/>
                </a:solidFill>
              </a:rPr>
              <a:t>startDate</a:t>
            </a:r>
            <a:r>
              <a:rPr lang="en-US" altLang="en-US" dirty="0"/>
              <a:t>, </a:t>
            </a:r>
            <a:r>
              <a:rPr lang="en-US" altLang="en-US" dirty="0" err="1"/>
              <a:t>endDate</a:t>
            </a:r>
            <a:r>
              <a:rPr lang="en-US" altLang="en-US" dirty="0"/>
              <a:t>, new </a:t>
            </a:r>
            <a:r>
              <a:rPr lang="en-US" altLang="en-US" dirty="0" err="1"/>
              <a:t>DateRange</a:t>
            </a:r>
            <a:r>
              <a:rPr lang="en-US" altLang="en-US" dirty="0"/>
              <a:t>(null, null))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double flow = </a:t>
            </a:r>
            <a:r>
              <a:rPr lang="en-US" altLang="en-US" dirty="0" err="1"/>
              <a:t>anAccount.getFlowBetween</a:t>
            </a:r>
            <a:r>
              <a:rPr lang="en-US" altLang="en-US" dirty="0"/>
              <a:t>(</a:t>
            </a:r>
            <a:r>
              <a:rPr lang="en-US" altLang="en-US" dirty="0" err="1"/>
              <a:t>endDate</a:t>
            </a:r>
            <a:r>
              <a:rPr lang="en-US" altLang="en-US" dirty="0"/>
              <a:t>, new </a:t>
            </a:r>
            <a:r>
              <a:rPr lang="en-US" altLang="en-US" dirty="0" err="1"/>
              <a:t>DateRange</a:t>
            </a:r>
            <a:r>
              <a:rPr lang="en-US" altLang="en-US" dirty="0"/>
              <a:t>(</a:t>
            </a:r>
            <a:r>
              <a:rPr lang="en-US" altLang="en-US" dirty="0" err="1">
                <a:solidFill>
                  <a:schemeClr val="tx2"/>
                </a:solidFill>
              </a:rPr>
              <a:t>startDate</a:t>
            </a:r>
            <a:r>
              <a:rPr lang="en-US" altLang="en-US" dirty="0"/>
              <a:t>, null))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Changing callers (2)</a:t>
            </a:r>
          </a:p>
        </p:txBody>
      </p:sp>
    </p:spTree>
    <p:extLst>
      <p:ext uri="{BB962C8B-B14F-4D97-AF65-F5344CB8AC3E}">
        <p14:creationId xmlns:p14="http://schemas.microsoft.com/office/powerpoint/2010/main" val="378579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software change?</a:t>
            </a:r>
            <a:endParaRPr lang="en-US" dirty="0"/>
          </a:p>
          <a:p>
            <a:r>
              <a:rPr lang="en-US" dirty="0"/>
              <a:t>What is refactoring, and how should we apply it?</a:t>
            </a:r>
          </a:p>
          <a:p>
            <a:r>
              <a:rPr lang="en-US" dirty="0"/>
              <a:t>When should we refactor?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562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153400" cy="5791200"/>
          </a:xfrm>
        </p:spPr>
        <p:txBody>
          <a:bodyPr/>
          <a:lstStyle/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class Account …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double </a:t>
            </a:r>
            <a:r>
              <a:rPr lang="en-US" altLang="en-US" sz="2000" dirty="0" err="1" smtClean="0"/>
              <a:t>getFlowBetween</a:t>
            </a:r>
            <a:r>
              <a:rPr lang="en-US" altLang="en-US" sz="2000" dirty="0" smtClean="0"/>
              <a:t>(Date </a:t>
            </a:r>
            <a:r>
              <a:rPr lang="en-US" altLang="en-US" sz="2000" dirty="0"/>
              <a:t>end, </a:t>
            </a:r>
            <a:r>
              <a:rPr lang="en-US" altLang="en-US" sz="2000" dirty="0" err="1"/>
              <a:t>DateRange</a:t>
            </a:r>
            <a:r>
              <a:rPr lang="en-US" altLang="en-US" sz="2000" dirty="0"/>
              <a:t> range) 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double result = 0;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Iterator </a:t>
            </a:r>
            <a:r>
              <a:rPr lang="en-US" altLang="en-US" sz="2000" dirty="0"/>
              <a:t>e = _</a:t>
            </a:r>
            <a:r>
              <a:rPr lang="en-US" altLang="en-US" sz="2000" dirty="0" err="1"/>
              <a:t>entries.elements</a:t>
            </a:r>
            <a:r>
              <a:rPr lang="en-US" altLang="en-US" sz="2000" dirty="0"/>
              <a:t>();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while (</a:t>
            </a:r>
            <a:r>
              <a:rPr lang="en-US" altLang="en-US" sz="2000" dirty="0" err="1" smtClean="0"/>
              <a:t>e.hasNext</a:t>
            </a:r>
            <a:r>
              <a:rPr lang="en-US" altLang="en-US" sz="2000" dirty="0" smtClean="0"/>
              <a:t>()) </a:t>
            </a:r>
            <a:r>
              <a:rPr lang="en-US" altLang="en-US" sz="2000" dirty="0"/>
              <a:t>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Entry each = (Entry) </a:t>
            </a:r>
            <a:r>
              <a:rPr lang="en-US" altLang="en-US" sz="2000" dirty="0" err="1" smtClean="0"/>
              <a:t>e.next</a:t>
            </a:r>
            <a:r>
              <a:rPr lang="en-US" altLang="en-US" sz="2000" dirty="0" smtClean="0"/>
              <a:t>();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Date </a:t>
            </a:r>
            <a:r>
              <a:rPr lang="en-US" altLang="en-US" sz="2000" dirty="0" err="1"/>
              <a:t>date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each.getDate</a:t>
            </a:r>
            <a:r>
              <a:rPr lang="en-US" altLang="en-US" sz="2000" dirty="0"/>
              <a:t>();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if (</a:t>
            </a:r>
            <a:r>
              <a:rPr lang="en-US" altLang="en-US" sz="2000" dirty="0" err="1"/>
              <a:t>date.equals</a:t>
            </a:r>
            <a:r>
              <a:rPr lang="en-US" altLang="en-US" sz="2000" dirty="0"/>
              <a:t>(</a:t>
            </a:r>
            <a:r>
              <a:rPr lang="en-US" altLang="en-US" sz="2000" dirty="0" err="1">
                <a:solidFill>
                  <a:schemeClr val="tx2"/>
                </a:solidFill>
              </a:rPr>
              <a:t>range.getStart</a:t>
            </a:r>
            <a:r>
              <a:rPr lang="en-US" altLang="en-US" sz="2000" dirty="0">
                <a:solidFill>
                  <a:schemeClr val="tx2"/>
                </a:solidFill>
              </a:rPr>
              <a:t>()</a:t>
            </a:r>
            <a:r>
              <a:rPr lang="en-US" altLang="en-US" sz="2000" dirty="0"/>
              <a:t>) || </a:t>
            </a:r>
            <a:r>
              <a:rPr lang="en-US" altLang="en-US" sz="2000" dirty="0" err="1"/>
              <a:t>date.equals</a:t>
            </a:r>
            <a:r>
              <a:rPr lang="en-US" altLang="en-US" sz="2000" dirty="0"/>
              <a:t>(end) ||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	(</a:t>
            </a:r>
            <a:r>
              <a:rPr lang="en-US" altLang="en-US" sz="2000" dirty="0" err="1"/>
              <a:t>date.after</a:t>
            </a:r>
            <a:r>
              <a:rPr lang="en-US" altLang="en-US" sz="2000" dirty="0"/>
              <a:t>(</a:t>
            </a:r>
            <a:r>
              <a:rPr lang="en-US" altLang="en-US" sz="2000" dirty="0" err="1">
                <a:solidFill>
                  <a:schemeClr val="tx2"/>
                </a:solidFill>
              </a:rPr>
              <a:t>range.getStart</a:t>
            </a:r>
            <a:r>
              <a:rPr lang="en-US" altLang="en-US" sz="2000" dirty="0">
                <a:solidFill>
                  <a:schemeClr val="tx2"/>
                </a:solidFill>
              </a:rPr>
              <a:t>()</a:t>
            </a:r>
            <a:r>
              <a:rPr lang="en-US" altLang="en-US" sz="2000" dirty="0"/>
              <a:t>) &amp;&amp; </a:t>
            </a:r>
            <a:r>
              <a:rPr lang="en-US" altLang="en-US" sz="2000" dirty="0" err="1"/>
              <a:t>date.before</a:t>
            </a:r>
            <a:r>
              <a:rPr lang="en-US" altLang="en-US" sz="2000" dirty="0"/>
              <a:t>(end</a:t>
            </a:r>
            <a:r>
              <a:rPr lang="en-US" altLang="en-US" sz="2000" dirty="0" smtClean="0"/>
              <a:t>))) {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	result += </a:t>
            </a:r>
            <a:r>
              <a:rPr lang="en-US" altLang="en-US" sz="2000" dirty="0" err="1"/>
              <a:t>each.getValue</a:t>
            </a:r>
            <a:r>
              <a:rPr lang="en-US" altLang="en-US" sz="2000" dirty="0"/>
              <a:t>();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</a:t>
            </a:r>
            <a:r>
              <a:rPr lang="en-US" altLang="en-US" sz="2000" dirty="0" smtClean="0"/>
              <a:t>}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}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return </a:t>
            </a:r>
            <a:r>
              <a:rPr lang="en-US" altLang="en-US" sz="2000" dirty="0"/>
              <a:t>result;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 smtClean="0"/>
              <a:t>	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0555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153400" cy="5791200"/>
          </a:xfrm>
        </p:spPr>
        <p:txBody>
          <a:bodyPr/>
          <a:lstStyle/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class Account …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double </a:t>
            </a:r>
            <a:r>
              <a:rPr lang="en-US" altLang="en-US" sz="2000" dirty="0" err="1" smtClean="0"/>
              <a:t>getFlowBetween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DateRange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range) {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double result = 0;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Iterator </a:t>
            </a:r>
            <a:r>
              <a:rPr lang="en-US" altLang="en-US" sz="2000" dirty="0"/>
              <a:t>e = _</a:t>
            </a:r>
            <a:r>
              <a:rPr lang="en-US" altLang="en-US" sz="2000" dirty="0" err="1"/>
              <a:t>entries.elements</a:t>
            </a:r>
            <a:r>
              <a:rPr lang="en-US" altLang="en-US" sz="2000" dirty="0"/>
              <a:t>();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while (</a:t>
            </a:r>
            <a:r>
              <a:rPr lang="en-US" altLang="en-US" sz="2000" dirty="0" err="1" smtClean="0"/>
              <a:t>e.hasNext</a:t>
            </a:r>
            <a:r>
              <a:rPr lang="en-US" altLang="en-US" sz="2000" dirty="0" smtClean="0"/>
              <a:t>()) </a:t>
            </a:r>
            <a:r>
              <a:rPr lang="en-US" altLang="en-US" sz="2000" dirty="0"/>
              <a:t>{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Entry each = (Entry) </a:t>
            </a:r>
            <a:r>
              <a:rPr lang="en-US" altLang="en-US" sz="2000" dirty="0" err="1" smtClean="0"/>
              <a:t>e.next</a:t>
            </a:r>
            <a:r>
              <a:rPr lang="en-US" altLang="en-US" sz="2000" dirty="0" smtClean="0"/>
              <a:t>();</a:t>
            </a:r>
            <a:endParaRPr lang="en-US" altLang="en-US" sz="2000" dirty="0"/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Date </a:t>
            </a:r>
            <a:r>
              <a:rPr lang="en-US" altLang="en-US" sz="2000" dirty="0" err="1"/>
              <a:t>date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each.getDate</a:t>
            </a:r>
            <a:r>
              <a:rPr lang="en-US" altLang="en-US" sz="2000" dirty="0"/>
              <a:t>();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if (</a:t>
            </a:r>
            <a:r>
              <a:rPr lang="en-US" altLang="en-US" sz="2000" dirty="0" err="1"/>
              <a:t>date.equals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range.getStart</a:t>
            </a:r>
            <a:r>
              <a:rPr lang="en-US" altLang="en-US" sz="2000" dirty="0"/>
              <a:t>()) || 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	</a:t>
            </a:r>
            <a:r>
              <a:rPr lang="en-US" altLang="en-US" sz="2000" dirty="0" err="1"/>
              <a:t>date.equals</a:t>
            </a:r>
            <a:r>
              <a:rPr lang="en-US" altLang="en-US" sz="2000" dirty="0"/>
              <a:t>(</a:t>
            </a:r>
            <a:r>
              <a:rPr lang="en-US" altLang="en-US" sz="2000" dirty="0" err="1">
                <a:solidFill>
                  <a:schemeClr val="tx2"/>
                </a:solidFill>
              </a:rPr>
              <a:t>range.getEnd</a:t>
            </a:r>
            <a:r>
              <a:rPr lang="en-US" altLang="en-US" sz="2000" dirty="0">
                <a:solidFill>
                  <a:schemeClr val="tx2"/>
                </a:solidFill>
              </a:rPr>
              <a:t>()</a:t>
            </a:r>
            <a:r>
              <a:rPr lang="en-US" altLang="en-US" sz="2000" dirty="0"/>
              <a:t>) ||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	(</a:t>
            </a:r>
            <a:r>
              <a:rPr lang="en-US" altLang="en-US" sz="2000" dirty="0" err="1"/>
              <a:t>date.after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range.getStart</a:t>
            </a:r>
            <a:r>
              <a:rPr lang="en-US" altLang="en-US" sz="2000" dirty="0"/>
              <a:t>()) &amp;&amp; 		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		</a:t>
            </a:r>
            <a:r>
              <a:rPr lang="en-US" altLang="en-US" sz="2000" dirty="0" err="1"/>
              <a:t>date.before</a:t>
            </a:r>
            <a:r>
              <a:rPr lang="en-US" altLang="en-US" sz="2000" dirty="0"/>
              <a:t>(</a:t>
            </a:r>
            <a:r>
              <a:rPr lang="en-US" altLang="en-US" sz="2000" dirty="0" err="1">
                <a:solidFill>
                  <a:schemeClr val="tx2"/>
                </a:solidFill>
              </a:rPr>
              <a:t>range.getEnd</a:t>
            </a:r>
            <a:r>
              <a:rPr lang="en-US" altLang="en-US" sz="2000" dirty="0" smtClean="0">
                <a:solidFill>
                  <a:schemeClr val="tx2"/>
                </a:solidFill>
              </a:rPr>
              <a:t>()</a:t>
            </a:r>
            <a:r>
              <a:rPr lang="en-US" altLang="en-US" sz="2000" dirty="0" smtClean="0"/>
              <a:t>))) {</a:t>
            </a:r>
            <a:endParaRPr lang="en-US" altLang="en-US" sz="2000" dirty="0"/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	result += </a:t>
            </a:r>
            <a:r>
              <a:rPr lang="en-US" altLang="en-US" sz="2000" dirty="0" err="1"/>
              <a:t>each.getValue</a:t>
            </a:r>
            <a:r>
              <a:rPr lang="en-US" altLang="en-US" sz="2000" dirty="0"/>
              <a:t>();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</a:t>
            </a:r>
            <a:r>
              <a:rPr lang="en-US" altLang="en-US" sz="2000" dirty="0" smtClean="0"/>
              <a:t>}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}</a:t>
            </a:r>
            <a:endParaRPr lang="en-US" altLang="en-US" sz="2000" dirty="0"/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return </a:t>
            </a:r>
            <a:r>
              <a:rPr lang="en-US" altLang="en-US" sz="2000" dirty="0"/>
              <a:t>result;</a:t>
            </a:r>
          </a:p>
          <a:p>
            <a:pPr marL="339725" indent="-339725">
              <a:lnSpc>
                <a:spcPct val="90000"/>
              </a:lnSpc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 smtClean="0"/>
              <a:t>	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929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double flow = </a:t>
            </a:r>
            <a:r>
              <a:rPr lang="en-US" altLang="en-US" dirty="0" err="1"/>
              <a:t>anAccount.getFlowBetween</a:t>
            </a:r>
            <a:r>
              <a:rPr lang="en-US" altLang="en-US" dirty="0"/>
              <a:t>(</a:t>
            </a:r>
            <a:r>
              <a:rPr lang="en-US" altLang="en-US" dirty="0" err="1">
                <a:solidFill>
                  <a:schemeClr val="tx2"/>
                </a:solidFill>
              </a:rPr>
              <a:t>endDate</a:t>
            </a:r>
            <a:r>
              <a:rPr lang="en-US" altLang="en-US" dirty="0"/>
              <a:t>, new </a:t>
            </a:r>
            <a:r>
              <a:rPr lang="en-US" altLang="en-US" dirty="0" err="1"/>
              <a:t>DateRange</a:t>
            </a:r>
            <a:r>
              <a:rPr lang="en-US" altLang="en-US" dirty="0"/>
              <a:t>(</a:t>
            </a:r>
            <a:r>
              <a:rPr lang="en-US" altLang="en-US" dirty="0" err="1"/>
              <a:t>startDate</a:t>
            </a:r>
            <a:r>
              <a:rPr lang="en-US" altLang="en-US" dirty="0"/>
              <a:t>, null))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double flow = </a:t>
            </a:r>
            <a:r>
              <a:rPr lang="en-US" altLang="en-US" dirty="0" err="1"/>
              <a:t>anAccount.getFlowBetween</a:t>
            </a:r>
            <a:r>
              <a:rPr lang="en-US" altLang="en-US" dirty="0"/>
              <a:t>(new </a:t>
            </a:r>
            <a:r>
              <a:rPr lang="en-US" altLang="en-US" dirty="0" err="1"/>
              <a:t>DateRange</a:t>
            </a:r>
            <a:r>
              <a:rPr lang="en-US" altLang="en-US" dirty="0"/>
              <a:t>(</a:t>
            </a:r>
            <a:r>
              <a:rPr lang="en-US" altLang="en-US" dirty="0" err="1"/>
              <a:t>startDate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2"/>
                </a:solidFill>
              </a:rPr>
              <a:t>endDate</a:t>
            </a:r>
            <a:r>
              <a:rPr lang="en-US" altLang="en-US" dirty="0"/>
              <a:t>))</a:t>
            </a:r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Changing callers (3)</a:t>
            </a:r>
          </a:p>
        </p:txBody>
      </p:sp>
    </p:spTree>
    <p:extLst>
      <p:ext uri="{BB962C8B-B14F-4D97-AF65-F5344CB8AC3E}">
        <p14:creationId xmlns:p14="http://schemas.microsoft.com/office/powerpoint/2010/main" val="2843348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Introduce Parameter Object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After introducing a parameter object, look to see if code should be moved to its methods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sz="2400" dirty="0"/>
              <a:t>class </a:t>
            </a:r>
            <a:r>
              <a:rPr lang="en-US" altLang="en-US" sz="2400" dirty="0" err="1"/>
              <a:t>DateRange</a:t>
            </a:r>
            <a:r>
              <a:rPr lang="en-US" altLang="en-US" sz="2400" dirty="0"/>
              <a:t> …</a:t>
            </a:r>
          </a:p>
          <a:p>
            <a:pP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includes (Date </a:t>
            </a:r>
            <a:r>
              <a:rPr lang="en-US" altLang="en-US" sz="2400" dirty="0" err="1"/>
              <a:t>arg</a:t>
            </a:r>
            <a:r>
              <a:rPr lang="en-US" altLang="en-US" sz="2400" dirty="0"/>
              <a:t>) {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	return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arg.equals</a:t>
            </a:r>
            <a:r>
              <a:rPr lang="en-US" altLang="en-US" sz="2400" dirty="0"/>
              <a:t>(_start) || </a:t>
            </a:r>
            <a:r>
              <a:rPr lang="en-US" altLang="en-US" sz="2400" dirty="0" err="1"/>
              <a:t>arg.equals</a:t>
            </a:r>
            <a:r>
              <a:rPr lang="en-US" altLang="en-US" sz="2400" dirty="0"/>
              <a:t>(_end) || </a:t>
            </a:r>
            <a:r>
              <a:rPr lang="en-US" altLang="en-US" sz="2400" dirty="0" smtClean="0"/>
              <a:t>	(</a:t>
            </a:r>
            <a:r>
              <a:rPr lang="en-US" altLang="en-US" sz="2400" dirty="0" err="1"/>
              <a:t>arg.after</a:t>
            </a:r>
            <a:r>
              <a:rPr lang="en-US" altLang="en-US" sz="2400" dirty="0"/>
              <a:t>(_start) &amp;&amp; </a:t>
            </a:r>
            <a:r>
              <a:rPr lang="en-US" altLang="en-US" sz="2400" dirty="0" err="1"/>
              <a:t>arg.before</a:t>
            </a:r>
            <a:r>
              <a:rPr lang="en-US" altLang="en-US" sz="2400" dirty="0"/>
              <a:t>(_end)));</a:t>
            </a:r>
          </a:p>
          <a:p>
            <a:pPr>
              <a:buFontTx/>
              <a:buNone/>
            </a:pPr>
            <a:r>
              <a:rPr lang="en-US" altLang="en-US" sz="2800" dirty="0" smtClean="0"/>
              <a:t>	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078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153400" cy="5791200"/>
          </a:xfrm>
        </p:spPr>
        <p:txBody>
          <a:bodyPr/>
          <a:lstStyle/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 smtClean="0"/>
              <a:t>class </a:t>
            </a:r>
            <a:r>
              <a:rPr lang="en-US" altLang="en-US" sz="2000" dirty="0"/>
              <a:t>Account …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double </a:t>
            </a:r>
            <a:r>
              <a:rPr lang="en-US" altLang="en-US" sz="2000" dirty="0" err="1" smtClean="0"/>
              <a:t>getFlowBetween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DateRange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range) 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double result = 0;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Iterator </a:t>
            </a:r>
            <a:r>
              <a:rPr lang="en-US" altLang="en-US" sz="2000" dirty="0"/>
              <a:t>e = _</a:t>
            </a:r>
            <a:r>
              <a:rPr lang="en-US" altLang="en-US" sz="2000" dirty="0" err="1"/>
              <a:t>entries.elements</a:t>
            </a:r>
            <a:r>
              <a:rPr lang="en-US" altLang="en-US" sz="2000" dirty="0"/>
              <a:t>();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while (</a:t>
            </a:r>
            <a:r>
              <a:rPr lang="en-US" altLang="en-US" sz="2000" dirty="0" err="1" smtClean="0"/>
              <a:t>e.hasNext</a:t>
            </a:r>
            <a:r>
              <a:rPr lang="en-US" altLang="en-US" sz="2000" dirty="0" smtClean="0"/>
              <a:t>()) </a:t>
            </a:r>
            <a:r>
              <a:rPr lang="en-US" altLang="en-US" sz="2000" dirty="0"/>
              <a:t>{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Entry each = (Entry) </a:t>
            </a:r>
            <a:r>
              <a:rPr lang="en-US" altLang="en-US" sz="2000" dirty="0" err="1" smtClean="0"/>
              <a:t>e.next</a:t>
            </a:r>
            <a:r>
              <a:rPr lang="en-US" altLang="en-US" sz="2000" dirty="0" smtClean="0"/>
              <a:t>();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if (</a:t>
            </a:r>
            <a:r>
              <a:rPr lang="en-US" altLang="en-US" sz="2000" dirty="0" err="1"/>
              <a:t>range.</a:t>
            </a:r>
            <a:r>
              <a:rPr lang="en-US" altLang="en-US" sz="2000" dirty="0" err="1">
                <a:solidFill>
                  <a:schemeClr val="tx2"/>
                </a:solidFill>
              </a:rPr>
              <a:t>includes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each.getDate</a:t>
            </a:r>
            <a:r>
              <a:rPr lang="en-US" altLang="en-US" sz="2000" dirty="0" smtClean="0"/>
              <a:t>())) {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	result += </a:t>
            </a:r>
            <a:r>
              <a:rPr lang="en-US" altLang="en-US" sz="2000" dirty="0" err="1"/>
              <a:t>each.getValue</a:t>
            </a:r>
            <a:r>
              <a:rPr lang="en-US" altLang="en-US" sz="2000" dirty="0"/>
              <a:t>();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	</a:t>
            </a:r>
            <a:r>
              <a:rPr lang="en-US" altLang="en-US" sz="2000" dirty="0" smtClean="0"/>
              <a:t>}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}</a:t>
            </a:r>
            <a:endParaRPr lang="en-US" altLang="en-US" sz="2000" dirty="0"/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	return result;</a:t>
            </a:r>
          </a:p>
          <a:p>
            <a:pPr marL="339725" indent="-339725">
              <a:buFontTx/>
              <a:buNone/>
              <a:tabLst>
                <a:tab pos="627063" algn="l"/>
                <a:tab pos="1030288" algn="l"/>
                <a:tab pos="1435100" algn="l"/>
              </a:tabLst>
            </a:pPr>
            <a:r>
              <a:rPr lang="en-US" altLang="en-US" sz="2000" dirty="0"/>
              <a:t>	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665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Lessons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Refactorings should be small</a:t>
            </a:r>
          </a:p>
          <a:p>
            <a:r>
              <a:rPr lang="en-US" altLang="en-US"/>
              <a:t>Check after each step to make sure you didn’t make a mistake</a:t>
            </a:r>
          </a:p>
          <a:p>
            <a:r>
              <a:rPr lang="en-US" altLang="en-US"/>
              <a:t>One refactoring leads to another</a:t>
            </a:r>
          </a:p>
          <a:p>
            <a:r>
              <a:rPr lang="en-US" altLang="en-US"/>
              <a:t>Major change requires many refactorings</a:t>
            </a:r>
          </a:p>
        </p:txBody>
      </p:sp>
    </p:spTree>
    <p:extLst>
      <p:ext uri="{BB962C8B-B14F-4D97-AF65-F5344CB8AC3E}">
        <p14:creationId xmlns:p14="http://schemas.microsoft.com/office/powerpoint/2010/main" val="715931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 Change design XOR functionality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Separate changing behavior from refactoring</a:t>
            </a:r>
          </a:p>
          <a:p>
            <a:pPr lvl="1"/>
            <a:r>
              <a:rPr lang="en-US" altLang="en-US"/>
              <a:t>Changing behavior requires new tests</a:t>
            </a:r>
          </a:p>
          <a:p>
            <a:pPr lvl="1"/>
            <a:r>
              <a:rPr lang="en-US" altLang="en-US"/>
              <a:t>Refactoring must pass all tests</a:t>
            </a:r>
          </a:p>
          <a:p>
            <a:r>
              <a:rPr lang="en-US" altLang="en-US"/>
              <a:t>Only refactor when you need to</a:t>
            </a:r>
          </a:p>
          <a:p>
            <a:pPr lvl="1"/>
            <a:r>
              <a:rPr lang="en-US" altLang="en-US"/>
              <a:t>Before you change behavior</a:t>
            </a:r>
          </a:p>
          <a:p>
            <a:pPr lvl="1"/>
            <a:r>
              <a:rPr lang="en-US" altLang="en-US"/>
              <a:t>After you change behavior</a:t>
            </a:r>
          </a:p>
          <a:p>
            <a:pPr lvl="1"/>
            <a:r>
              <a:rPr lang="en-US" altLang="en-US"/>
              <a:t>To understand</a:t>
            </a:r>
          </a:p>
        </p:txBody>
      </p:sp>
    </p:spTree>
    <p:extLst>
      <p:ext uri="{BB962C8B-B14F-4D97-AF65-F5344CB8AC3E}">
        <p14:creationId xmlns:p14="http://schemas.microsoft.com/office/powerpoint/2010/main" val="1701777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refactorings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Composing methods</a:t>
            </a:r>
          </a:p>
          <a:p>
            <a:pPr lvl="1"/>
            <a:r>
              <a:rPr lang="en-US" altLang="en-US" dirty="0"/>
              <a:t>Extract method</a:t>
            </a:r>
          </a:p>
          <a:p>
            <a:pPr lvl="1"/>
            <a:r>
              <a:rPr lang="en-US" altLang="en-US" dirty="0"/>
              <a:t>Inline method</a:t>
            </a:r>
          </a:p>
          <a:p>
            <a:pPr lvl="1"/>
            <a:r>
              <a:rPr lang="en-US" altLang="en-US" dirty="0"/>
              <a:t>Inline temporary variable</a:t>
            </a:r>
          </a:p>
          <a:p>
            <a:pPr lvl="1"/>
            <a:r>
              <a:rPr lang="en-US" altLang="en-US" dirty="0"/>
              <a:t>Introduce explaining variable</a:t>
            </a:r>
          </a:p>
          <a:p>
            <a:pPr lvl="1"/>
            <a:r>
              <a:rPr lang="en-US" altLang="en-US" dirty="0"/>
              <a:t>Split temporary variable</a:t>
            </a:r>
          </a:p>
          <a:p>
            <a:pPr lvl="1"/>
            <a:r>
              <a:rPr lang="en-US" altLang="en-US" dirty="0"/>
              <a:t>Replace method with method object</a:t>
            </a:r>
          </a:p>
          <a:p>
            <a:pPr lvl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0508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refactorings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Moving features between objects</a:t>
            </a:r>
          </a:p>
          <a:p>
            <a:r>
              <a:rPr lang="en-US" altLang="en-US" dirty="0"/>
              <a:t>Organizing data</a:t>
            </a:r>
          </a:p>
          <a:p>
            <a:r>
              <a:rPr lang="en-US" altLang="en-US" dirty="0"/>
              <a:t>Simplifying conditional expressions</a:t>
            </a:r>
          </a:p>
          <a:p>
            <a:r>
              <a:rPr lang="en-US" altLang="en-US" dirty="0"/>
              <a:t>Making method calls simpler</a:t>
            </a:r>
          </a:p>
          <a:p>
            <a:r>
              <a:rPr lang="en-US" altLang="en-US" dirty="0"/>
              <a:t>Generalization</a:t>
            </a:r>
          </a:p>
          <a:p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7664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Automated </a:t>
            </a:r>
            <a:r>
              <a:rPr lang="en-US" altLang="en-US" dirty="0" smtClean="0"/>
              <a:t>refactoring support</a:t>
            </a:r>
            <a:endParaRPr lang="en-US" alt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Deciding where to refactor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</a:t>
            </a:r>
            <a:r>
              <a:rPr lang="en-US" altLang="en-US" dirty="0" smtClean="0"/>
              <a:t>ools </a:t>
            </a:r>
            <a:r>
              <a:rPr lang="en-US" altLang="en-US" dirty="0"/>
              <a:t>for measuring cohesion, size, </a:t>
            </a:r>
            <a:r>
              <a:rPr lang="en-US" altLang="en-US" dirty="0" smtClean="0"/>
              <a:t>etc.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Tools for measuring code </a:t>
            </a:r>
            <a:r>
              <a:rPr lang="en-US" altLang="en-US" dirty="0" smtClean="0"/>
              <a:t>duplication/cloning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Performing </a:t>
            </a:r>
            <a:r>
              <a:rPr lang="en-US" altLang="en-US" dirty="0"/>
              <a:t>the change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Refactoring Browser for Smalltalk, first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Over a dozen of tools for Java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118311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fairly tale from OORP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“Once </a:t>
            </a:r>
            <a:r>
              <a:rPr lang="en-US" dirty="0"/>
              <a:t>upon a time there was a Good </a:t>
            </a:r>
            <a:r>
              <a:rPr lang="en-US" dirty="0" smtClean="0"/>
              <a:t>Software Engineer </a:t>
            </a:r>
            <a:r>
              <a:rPr lang="en-US" dirty="0"/>
              <a:t>whose Customers knew exactly </a:t>
            </a:r>
            <a:r>
              <a:rPr lang="en-US" dirty="0" smtClean="0"/>
              <a:t>what they </a:t>
            </a:r>
            <a:r>
              <a:rPr lang="en-US" dirty="0"/>
              <a:t>wanted. The Good Software Engineer </a:t>
            </a:r>
            <a:r>
              <a:rPr lang="en-US" dirty="0" smtClean="0"/>
              <a:t>worked very </a:t>
            </a:r>
            <a:r>
              <a:rPr lang="en-US" dirty="0"/>
              <a:t>hard to design the Perfect System that </a:t>
            </a:r>
            <a:r>
              <a:rPr lang="en-US" dirty="0" smtClean="0"/>
              <a:t>would solve </a:t>
            </a:r>
            <a:r>
              <a:rPr lang="en-US" dirty="0"/>
              <a:t>all the Customers’ problems now and </a:t>
            </a:r>
            <a:r>
              <a:rPr lang="en-US" dirty="0" smtClean="0"/>
              <a:t>for decades</a:t>
            </a:r>
            <a:r>
              <a:rPr lang="en-US" dirty="0"/>
              <a:t>. When the Perfect System was </a:t>
            </a:r>
            <a:r>
              <a:rPr lang="en-US" dirty="0" smtClean="0"/>
              <a:t>designed, implemented </a:t>
            </a:r>
            <a:r>
              <a:rPr lang="en-US" dirty="0"/>
              <a:t>and finally deployed, the </a:t>
            </a:r>
            <a:r>
              <a:rPr lang="en-US" dirty="0" smtClean="0"/>
              <a:t>Customers were </a:t>
            </a:r>
            <a:r>
              <a:rPr lang="en-US" dirty="0"/>
              <a:t>very happy indeed. The Maintainer of </a:t>
            </a:r>
            <a:r>
              <a:rPr lang="en-US" dirty="0" smtClean="0"/>
              <a:t>the System </a:t>
            </a:r>
            <a:r>
              <a:rPr lang="en-US" dirty="0"/>
              <a:t>had very little to do to keep the </a:t>
            </a:r>
            <a:r>
              <a:rPr lang="en-US" dirty="0" smtClean="0"/>
              <a:t>Perfect System </a:t>
            </a:r>
            <a:r>
              <a:rPr lang="en-US" dirty="0"/>
              <a:t>up and running, and the Customers </a:t>
            </a:r>
            <a:r>
              <a:rPr lang="en-US" dirty="0" smtClean="0"/>
              <a:t>and the </a:t>
            </a:r>
            <a:r>
              <a:rPr lang="en-US" dirty="0"/>
              <a:t>Maintainer lived happily every after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7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Refactoring and </a:t>
            </a:r>
            <a:br>
              <a:rPr lang="en-US" altLang="en-US" dirty="0"/>
            </a:br>
            <a:r>
              <a:rPr lang="en-US" altLang="en-US" dirty="0"/>
              <a:t>Reverse Engineering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Reverse engineering </a:t>
            </a:r>
          </a:p>
          <a:p>
            <a:pPr lvl="1"/>
            <a:r>
              <a:rPr lang="en-US" altLang="en-US" dirty="0"/>
              <a:t>Converting code into design</a:t>
            </a:r>
          </a:p>
          <a:p>
            <a:pPr lvl="1"/>
            <a:r>
              <a:rPr lang="en-US" altLang="en-US" dirty="0"/>
              <a:t>Requires understanding system</a:t>
            </a:r>
          </a:p>
          <a:p>
            <a:r>
              <a:rPr lang="en-US" altLang="en-US" dirty="0"/>
              <a:t>Refactoring</a:t>
            </a:r>
          </a:p>
          <a:p>
            <a:pPr lvl="1"/>
            <a:r>
              <a:rPr lang="en-US" altLang="en-US" dirty="0"/>
              <a:t>Transforming code</a:t>
            </a:r>
          </a:p>
          <a:p>
            <a:pPr lvl="1"/>
            <a:r>
              <a:rPr lang="en-US" altLang="en-US" dirty="0"/>
              <a:t>Must find all uses of the code, methods that override, etc.</a:t>
            </a:r>
          </a:p>
          <a:p>
            <a:pPr lvl="1"/>
            <a:r>
              <a:rPr lang="en-US" altLang="en-US" dirty="0"/>
              <a:t>Requires tests, but not deep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54944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XP rules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Make it work - make tests run</a:t>
            </a:r>
          </a:p>
          <a:p>
            <a:r>
              <a:rPr lang="en-US" altLang="en-US"/>
              <a:t>Make it right</a:t>
            </a:r>
          </a:p>
          <a:p>
            <a:pPr lvl="1"/>
            <a:r>
              <a:rPr lang="en-US" altLang="en-US"/>
              <a:t>Meaningful - easy to understand</a:t>
            </a:r>
          </a:p>
          <a:p>
            <a:pPr lvl="1"/>
            <a:r>
              <a:rPr lang="en-US" altLang="en-US"/>
              <a:t>As simple as possible</a:t>
            </a:r>
          </a:p>
          <a:p>
            <a:pPr lvl="1"/>
            <a:r>
              <a:rPr lang="en-US" altLang="en-US"/>
              <a:t>Eliminate duplication</a:t>
            </a:r>
          </a:p>
          <a:p>
            <a:r>
              <a:rPr lang="en-US" altLang="en-US"/>
              <a:t>Make it fast </a:t>
            </a:r>
          </a:p>
        </p:txBody>
      </p:sp>
    </p:spTree>
    <p:extLst>
      <p:ext uri="{BB962C8B-B14F-4D97-AF65-F5344CB8AC3E}">
        <p14:creationId xmlns:p14="http://schemas.microsoft.com/office/powerpoint/2010/main" val="3542246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Refactoring and Design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XP creates a design by refactoring</a:t>
            </a:r>
          </a:p>
          <a:p>
            <a:r>
              <a:rPr lang="en-US" altLang="en-US"/>
              <a:t>Refactor parts of the system that are hard to understand</a:t>
            </a:r>
          </a:p>
          <a:p>
            <a:r>
              <a:rPr lang="en-US" altLang="en-US"/>
              <a:t>Eventually nothing is hard to understand</a:t>
            </a:r>
          </a:p>
          <a:p>
            <a:r>
              <a:rPr lang="en-US" altLang="en-US"/>
              <a:t>Code matches the design</a:t>
            </a:r>
          </a:p>
          <a:p>
            <a:r>
              <a:rPr lang="en-US" altLang="en-US"/>
              <a:t>Refactoring is a good way to understand a complex system</a:t>
            </a:r>
          </a:p>
        </p:txBody>
      </p:sp>
    </p:spTree>
    <p:extLst>
      <p:ext uri="{BB962C8B-B14F-4D97-AF65-F5344CB8AC3E}">
        <p14:creationId xmlns:p14="http://schemas.microsoft.com/office/powerpoint/2010/main" val="42673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Refactorings</a:t>
            </a:r>
            <a:r>
              <a:rPr lang="en-US" altLang="en-US" dirty="0" smtClean="0"/>
              <a:t> change code while preserving behavior</a:t>
            </a:r>
          </a:p>
          <a:p>
            <a:r>
              <a:rPr lang="en-US" altLang="en-US" dirty="0" smtClean="0"/>
              <a:t>Separate </a:t>
            </a:r>
            <a:r>
              <a:rPr lang="en-US" altLang="en-US" dirty="0" err="1" smtClean="0"/>
              <a:t>refactorings</a:t>
            </a:r>
            <a:r>
              <a:rPr lang="en-US" altLang="en-US" dirty="0" smtClean="0"/>
              <a:t> from changes to behavior</a:t>
            </a:r>
          </a:p>
          <a:p>
            <a:r>
              <a:rPr lang="en-US" altLang="en-US" dirty="0" smtClean="0"/>
              <a:t>Refactor in small steps</a:t>
            </a:r>
          </a:p>
          <a:p>
            <a:r>
              <a:rPr lang="en-US" altLang="en-US" dirty="0" smtClean="0"/>
              <a:t>Refactor every day </a:t>
            </a:r>
          </a:p>
          <a:p>
            <a:r>
              <a:rPr lang="en-US" altLang="en-US" dirty="0" smtClean="0"/>
              <a:t>Practice!</a:t>
            </a:r>
          </a:p>
        </p:txBody>
      </p:sp>
    </p:spTree>
    <p:extLst>
      <p:ext uri="{BB962C8B-B14F-4D97-AF65-F5344CB8AC3E}">
        <p14:creationId xmlns:p14="http://schemas.microsoft.com/office/powerpoint/2010/main" val="340421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reality: software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Law of Change: “The only guaranteed Constant in this World is Change”</a:t>
            </a:r>
          </a:p>
          <a:p>
            <a:r>
              <a:rPr lang="en-US" dirty="0" smtClean="0"/>
              <a:t>Many kinds of changes</a:t>
            </a:r>
          </a:p>
          <a:p>
            <a:pPr lvl="1"/>
            <a:r>
              <a:rPr lang="en-US" dirty="0" smtClean="0"/>
              <a:t>Requirements change</a:t>
            </a:r>
          </a:p>
          <a:p>
            <a:pPr lvl="1"/>
            <a:r>
              <a:rPr lang="en-US" dirty="0" smtClean="0"/>
              <a:t>Design changes</a:t>
            </a:r>
          </a:p>
          <a:p>
            <a:pPr lvl="1"/>
            <a:r>
              <a:rPr lang="en-US" dirty="0" smtClean="0"/>
              <a:t>Code changes (e.g., bug fixes)</a:t>
            </a:r>
          </a:p>
          <a:p>
            <a:pPr lvl="1"/>
            <a:r>
              <a:rPr lang="en-US" dirty="0" smtClean="0"/>
              <a:t>Technological changes</a:t>
            </a:r>
          </a:p>
          <a:p>
            <a:pPr lvl="1"/>
            <a:r>
              <a:rPr lang="en-US" dirty="0" smtClean="0"/>
              <a:t>Social changes</a:t>
            </a:r>
          </a:p>
        </p:txBody>
      </p:sp>
    </p:spTree>
    <p:extLst>
      <p:ext uri="{BB962C8B-B14F-4D97-AF65-F5344CB8AC3E}">
        <p14:creationId xmlns:p14="http://schemas.microsoft.com/office/powerpoint/2010/main" val="428329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Refactoring</a:t>
            </a:r>
            <a:endParaRPr lang="en-US" alt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Changing </a:t>
            </a:r>
            <a:r>
              <a:rPr lang="en-US" altLang="en-US" dirty="0">
                <a:solidFill>
                  <a:schemeClr val="tx2"/>
                </a:solidFill>
              </a:rPr>
              <a:t>the structure </a:t>
            </a:r>
            <a:r>
              <a:rPr lang="en-US" altLang="en-US" dirty="0"/>
              <a:t>of a program </a:t>
            </a:r>
            <a:r>
              <a:rPr lang="en-US" altLang="en-US" dirty="0">
                <a:solidFill>
                  <a:schemeClr val="tx2"/>
                </a:solidFill>
              </a:rPr>
              <a:t>without changing its </a:t>
            </a:r>
            <a:r>
              <a:rPr lang="en-US" altLang="en-US" dirty="0" smtClean="0">
                <a:solidFill>
                  <a:schemeClr val="tx2"/>
                </a:solidFill>
              </a:rPr>
              <a:t>behavior</a:t>
            </a:r>
          </a:p>
          <a:p>
            <a:pPr lvl="1"/>
            <a:r>
              <a:rPr lang="en-US" altLang="en-US" dirty="0" smtClean="0"/>
              <a:t>Done to make code </a:t>
            </a:r>
            <a:r>
              <a:rPr lang="en-US" altLang="en-US" dirty="0" smtClean="0">
                <a:solidFill>
                  <a:schemeClr val="tx2"/>
                </a:solidFill>
              </a:rPr>
              <a:t>easier to understand </a:t>
            </a:r>
            <a:r>
              <a:rPr lang="en-US" altLang="en-US" dirty="0" smtClean="0"/>
              <a:t>and</a:t>
            </a:r>
            <a:r>
              <a:rPr lang="en-US" altLang="en-US" dirty="0" smtClean="0">
                <a:solidFill>
                  <a:schemeClr val="tx2"/>
                </a:solidFill>
              </a:rPr>
              <a:t> cheaper to modify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/>
              <a:t>Key part of XP</a:t>
            </a:r>
          </a:p>
          <a:p>
            <a:r>
              <a:rPr lang="en-US" altLang="en-US" dirty="0"/>
              <a:t>Key part of software evolution</a:t>
            </a:r>
          </a:p>
          <a:p>
            <a:r>
              <a:rPr lang="en-US" altLang="en-US" dirty="0"/>
              <a:t>Key part of making reusable software</a:t>
            </a:r>
          </a:p>
          <a:p>
            <a:r>
              <a:rPr lang="en-US" altLang="en-US" dirty="0"/>
              <a:t>Commonly done, often in secret</a:t>
            </a:r>
          </a:p>
        </p:txBody>
      </p:sp>
    </p:spTree>
    <p:extLst>
      <p:ext uri="{BB962C8B-B14F-4D97-AF65-F5344CB8AC3E}">
        <p14:creationId xmlns:p14="http://schemas.microsoft.com/office/powerpoint/2010/main" val="381004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XP Practices (1)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Whole team (on-site customer)</a:t>
            </a:r>
          </a:p>
          <a:p>
            <a:r>
              <a:rPr lang="en-US" altLang="en-US" dirty="0"/>
              <a:t>Metaphor</a:t>
            </a:r>
          </a:p>
          <a:p>
            <a:r>
              <a:rPr lang="en-US" altLang="en-US" dirty="0"/>
              <a:t>The planning </a:t>
            </a:r>
            <a:r>
              <a:rPr lang="en-US" altLang="en-US" dirty="0" smtClean="0"/>
              <a:t>game</a:t>
            </a:r>
            <a:endParaRPr lang="en-US" altLang="en-US" dirty="0"/>
          </a:p>
          <a:p>
            <a:r>
              <a:rPr lang="en-US" altLang="en-US" dirty="0"/>
              <a:t>Simple design</a:t>
            </a:r>
          </a:p>
          <a:p>
            <a:r>
              <a:rPr lang="en-US" altLang="en-US" dirty="0"/>
              <a:t>Small releases</a:t>
            </a:r>
          </a:p>
          <a:p>
            <a:r>
              <a:rPr lang="en-US" altLang="en-US" dirty="0"/>
              <a:t>Customer tests</a:t>
            </a:r>
          </a:p>
        </p:txBody>
      </p:sp>
    </p:spTree>
    <p:extLst>
      <p:ext uri="{BB962C8B-B14F-4D97-AF65-F5344CB8AC3E}">
        <p14:creationId xmlns:p14="http://schemas.microsoft.com/office/powerpoint/2010/main" val="13386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XP Practices (2)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Pair programming</a:t>
            </a:r>
          </a:p>
          <a:p>
            <a:r>
              <a:rPr lang="en-US" altLang="en-US" dirty="0"/>
              <a:t>Test-driven development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Design improvement (refactoring) &lt;- today</a:t>
            </a:r>
          </a:p>
          <a:p>
            <a:r>
              <a:rPr lang="en-US" altLang="en-US" dirty="0"/>
              <a:t>Collective code ownership</a:t>
            </a:r>
          </a:p>
          <a:p>
            <a:r>
              <a:rPr lang="en-US" altLang="en-US" dirty="0"/>
              <a:t>Continuous integration</a:t>
            </a:r>
          </a:p>
          <a:p>
            <a:r>
              <a:rPr lang="en-US" altLang="en-US" dirty="0"/>
              <a:t>Sustainable pace (40-hour week)</a:t>
            </a:r>
          </a:p>
          <a:p>
            <a:r>
              <a:rPr lang="en-US" altLang="en-US" dirty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10124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Rename, rename, rename</a:t>
            </a:r>
          </a:p>
          <a:p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Inline method</a:t>
            </a:r>
          </a:p>
          <a:p>
            <a:r>
              <a:rPr lang="en-US" dirty="0" smtClean="0"/>
              <a:t>Extract local variable</a:t>
            </a:r>
          </a:p>
          <a:p>
            <a:pPr lvl="1"/>
            <a:r>
              <a:rPr lang="en-US" dirty="0" smtClean="0"/>
              <a:t>Inline local variable</a:t>
            </a:r>
          </a:p>
          <a:p>
            <a:r>
              <a:rPr lang="en-US" dirty="0" smtClean="0"/>
              <a:t>Move method</a:t>
            </a:r>
          </a:p>
          <a:p>
            <a:r>
              <a:rPr lang="en-US" dirty="0" smtClean="0"/>
              <a:t>Encapsulate field</a:t>
            </a:r>
          </a:p>
          <a:p>
            <a:r>
              <a:rPr lang="en-US" dirty="0" smtClean="0"/>
              <a:t>… more </a:t>
            </a:r>
            <a:r>
              <a:rPr lang="en-US" smtClean="0"/>
              <a:t>in assigned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 1: Add Parameter</a:t>
            </a:r>
            <a:endParaRPr lang="en-US" alt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method needs more information from its </a:t>
            </a:r>
            <a:r>
              <a:rPr lang="en-US" altLang="en-US" dirty="0" smtClean="0"/>
              <a:t>caller</a:t>
            </a:r>
            <a:endParaRPr lang="en-US" altLang="en-US" dirty="0"/>
          </a:p>
          <a:p>
            <a:pPr lvl="1"/>
            <a:r>
              <a:rPr lang="en-US" altLang="en-US" dirty="0"/>
              <a:t>Need to vary a constant</a:t>
            </a:r>
          </a:p>
          <a:p>
            <a:pPr lvl="1"/>
            <a:r>
              <a:rPr lang="en-US" altLang="en-US" dirty="0"/>
              <a:t>Forgot to include some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0812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914</Words>
  <Application>Microsoft Office PowerPoint</Application>
  <PresentationFormat>On-screen Show (4:3)</PresentationFormat>
  <Paragraphs>246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ＭＳ Ｐゴシック</vt:lpstr>
      <vt:lpstr>Arial</vt:lpstr>
      <vt:lpstr>Calibri</vt:lpstr>
      <vt:lpstr>Office Theme</vt:lpstr>
      <vt:lpstr>CS427: Software Engineering I</vt:lpstr>
      <vt:lpstr>Today’s goals</vt:lpstr>
      <vt:lpstr>A fairly tale from OORP</vt:lpstr>
      <vt:lpstr>The reality: software changes</vt:lpstr>
      <vt:lpstr>Refactoring</vt:lpstr>
      <vt:lpstr>XP Practices (1)</vt:lpstr>
      <vt:lpstr>XP Practices (2)</vt:lpstr>
      <vt:lpstr>Some refactorings</vt:lpstr>
      <vt:lpstr>Example 1: Add Parameter</vt:lpstr>
      <vt:lpstr>Steps to perform</vt:lpstr>
      <vt:lpstr>Lessons</vt:lpstr>
      <vt:lpstr>Ex 2: Introduce Parameter Object</vt:lpstr>
      <vt:lpstr>Introduce Parameter Object</vt:lpstr>
      <vt:lpstr>Introduce Param. Object (2)</vt:lpstr>
      <vt:lpstr>PowerPoint Presentation</vt:lpstr>
      <vt:lpstr>PowerPoint Presentation</vt:lpstr>
      <vt:lpstr>PowerPoint Presentation</vt:lpstr>
      <vt:lpstr>Changing callers (1)</vt:lpstr>
      <vt:lpstr>Changing callers (2)</vt:lpstr>
      <vt:lpstr>PowerPoint Presentation</vt:lpstr>
      <vt:lpstr>PowerPoint Presentation</vt:lpstr>
      <vt:lpstr>Changing callers (3)</vt:lpstr>
      <vt:lpstr>Introduce Parameter Object</vt:lpstr>
      <vt:lpstr>PowerPoint Presentation</vt:lpstr>
      <vt:lpstr>Lessons</vt:lpstr>
      <vt:lpstr> Change design XOR functionality</vt:lpstr>
      <vt:lpstr>Some refactorings</vt:lpstr>
      <vt:lpstr>More refactorings</vt:lpstr>
      <vt:lpstr>Automated refactoring support</vt:lpstr>
      <vt:lpstr>Refactoring and  Reverse Engineering</vt:lpstr>
      <vt:lpstr>XP rules</vt:lpstr>
      <vt:lpstr>Refactoring and Design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Rosu, Grigore</dc:creator>
  <cp:lastModifiedBy>Grigore Rosu</cp:lastModifiedBy>
  <cp:revision>149</cp:revision>
  <dcterms:created xsi:type="dcterms:W3CDTF">2006-08-16T00:00:00Z</dcterms:created>
  <dcterms:modified xsi:type="dcterms:W3CDTF">2016-09-26T20:07:34Z</dcterms:modified>
</cp:coreProperties>
</file>