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350" r:id="rId3"/>
    <p:sldId id="286" r:id="rId4"/>
    <p:sldId id="341" r:id="rId5"/>
    <p:sldId id="344" r:id="rId6"/>
    <p:sldId id="323" r:id="rId7"/>
    <p:sldId id="348" r:id="rId8"/>
    <p:sldId id="324" r:id="rId9"/>
    <p:sldId id="325" r:id="rId10"/>
    <p:sldId id="349" r:id="rId11"/>
    <p:sldId id="326" r:id="rId12"/>
    <p:sldId id="345" r:id="rId13"/>
    <p:sldId id="327" r:id="rId14"/>
    <p:sldId id="328" r:id="rId15"/>
    <p:sldId id="329" r:id="rId16"/>
    <p:sldId id="330" r:id="rId17"/>
    <p:sldId id="331" r:id="rId18"/>
    <p:sldId id="332" r:id="rId19"/>
    <p:sldId id="342" r:id="rId20"/>
    <p:sldId id="346" r:id="rId21"/>
    <p:sldId id="333" r:id="rId22"/>
    <p:sldId id="334" r:id="rId23"/>
    <p:sldId id="335" r:id="rId24"/>
    <p:sldId id="336" r:id="rId25"/>
    <p:sldId id="337" r:id="rId26"/>
    <p:sldId id="338" r:id="rId27"/>
    <p:sldId id="339" r:id="rId28"/>
    <p:sldId id="340" r:id="rId29"/>
    <p:sldId id="347" r:id="rId30"/>
    <p:sldId id="35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128" autoAdjust="0"/>
  </p:normalViewPr>
  <p:slideViewPr>
    <p:cSldViewPr>
      <p:cViewPr varScale="1">
        <p:scale>
          <a:sx n="101" d="100"/>
          <a:sy n="101" d="100"/>
        </p:scale>
        <p:origin x="132" y="10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10/4/2016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10/4/2016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will be NO further group</a:t>
            </a:r>
            <a:r>
              <a:rPr lang="en-US" baseline="0" dirty="0" smtClean="0"/>
              <a:t> </a:t>
            </a:r>
            <a:r>
              <a:rPr lang="en-US" dirty="0" smtClean="0"/>
              <a:t>changes for MP1.</a:t>
            </a:r>
            <a:r>
              <a:rPr lang="en-US" baseline="0" dirty="0" smtClean="0"/>
              <a:t> </a:t>
            </a:r>
            <a:r>
              <a:rPr lang="en-US" dirty="0" smtClean="0"/>
              <a:t>Even if someone's teammate drops the course, the student</a:t>
            </a:r>
            <a:r>
              <a:rPr lang="en-US" baseline="0" dirty="0" smtClean="0"/>
              <a:t> </a:t>
            </a:r>
            <a:r>
              <a:rPr lang="en-US" dirty="0" smtClean="0"/>
              <a:t>will need to finish MP1 alone. We expect the enrollment to be stable from now, the third week of classes.</a:t>
            </a:r>
          </a:p>
        </p:txBody>
      </p:sp>
      <p:sp>
        <p:nvSpPr>
          <p:cNvPr id="4" name="Slide Number Placeholder 3"/>
          <p:cNvSpPr>
            <a:spLocks noGrp="1"/>
          </p:cNvSpPr>
          <p:nvPr>
            <p:ph type="sldNum" sz="quarter" idx="10"/>
          </p:nvPr>
        </p:nvSpPr>
        <p:spPr/>
        <p:txBody>
          <a:bodyPr/>
          <a:lstStyle/>
          <a:p>
            <a:fld id="{653444A7-DDF2-4993-BB58-05E3F1CB0C98}" type="slidenum">
              <a:rPr lang="en-US" smtClean="0"/>
              <a:t>2</a:t>
            </a:fld>
            <a:endParaRPr lang="en-US"/>
          </a:p>
        </p:txBody>
      </p:sp>
    </p:spTree>
    <p:extLst>
      <p:ext uri="{BB962C8B-B14F-4D97-AF65-F5344CB8AC3E}">
        <p14:creationId xmlns:p14="http://schemas.microsoft.com/office/powerpoint/2010/main" val="212154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r>
              <a:rPr lang="en-US" dirty="0" smtClean="0"/>
              <a:t>1-</a:t>
            </a:r>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ibm.com/developerworks/library/os-ecref/" TargetMode="External"/><Relationship Id="rId2" Type="http://schemas.openxmlformats.org/officeDocument/2006/relationships/hyperlink" Target="http://blog.jetbrains.com/idea/2011/09/refactoring-in-intellij-idea-live-by-robert-c-martin-uncle-bob/" TargetMode="External"/><Relationship Id="rId1" Type="http://schemas.openxmlformats.org/officeDocument/2006/relationships/slideLayout" Target="../slideLayouts/slideLayout2.xml"/><Relationship Id="rId4" Type="http://schemas.openxmlformats.org/officeDocument/2006/relationships/hyperlink" Target="http://sourcemaking.com/refacto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CS427:</a:t>
            </a:r>
            <a:br>
              <a:rPr lang="en-US" dirty="0" smtClean="0"/>
            </a:br>
            <a:r>
              <a:rPr lang="en-US" dirty="0" smtClean="0"/>
              <a:t>Software Engineering I</a:t>
            </a:r>
            <a:endParaRPr lang="en-US" dirty="0"/>
          </a:p>
        </p:txBody>
      </p:sp>
      <p:sp>
        <p:nvSpPr>
          <p:cNvPr id="3" name="Subtitle 2"/>
          <p:cNvSpPr>
            <a:spLocks noGrp="1"/>
          </p:cNvSpPr>
          <p:nvPr>
            <p:ph type="subTitle" idx="1"/>
          </p:nvPr>
        </p:nvSpPr>
        <p:spPr/>
        <p:txBody>
          <a:bodyPr/>
          <a:lstStyle/>
          <a:p>
            <a:r>
              <a:rPr lang="en-US" dirty="0" smtClean="0"/>
              <a:t>Code Smells</a:t>
            </a:r>
            <a:endParaRPr lang="en-US" dirty="0"/>
          </a:p>
        </p:txBody>
      </p:sp>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en-US"/>
              <a:t>Long method</a:t>
            </a:r>
          </a:p>
        </p:txBody>
      </p:sp>
      <p:sp>
        <p:nvSpPr>
          <p:cNvPr id="198659" name="Rectangle 3"/>
          <p:cNvSpPr>
            <a:spLocks noGrp="1" noChangeArrowheads="1"/>
          </p:cNvSpPr>
          <p:nvPr>
            <p:ph idx="1"/>
          </p:nvPr>
        </p:nvSpPr>
        <p:spPr/>
        <p:txBody>
          <a:bodyPr/>
          <a:lstStyle/>
          <a:p>
            <a:r>
              <a:rPr lang="en-US" altLang="en-US" dirty="0"/>
              <a:t>Won’t fit on a page</a:t>
            </a:r>
          </a:p>
          <a:p>
            <a:r>
              <a:rPr lang="en-US" altLang="en-US" dirty="0"/>
              <a:t>Can’t think of whole thing at once</a:t>
            </a:r>
          </a:p>
          <a:p>
            <a:endParaRPr lang="en-US" altLang="en-US" dirty="0"/>
          </a:p>
          <a:p>
            <a:r>
              <a:rPr lang="en-US" altLang="en-US" dirty="0" smtClean="0"/>
              <a:t>What refactoring(s) could address it?</a:t>
            </a:r>
            <a:endParaRPr lang="en-US" altLang="en-US" dirty="0"/>
          </a:p>
        </p:txBody>
      </p:sp>
    </p:spTree>
    <p:extLst>
      <p:ext uri="{BB962C8B-B14F-4D97-AF65-F5344CB8AC3E}">
        <p14:creationId xmlns:p14="http://schemas.microsoft.com/office/powerpoint/2010/main" val="760524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en-US"/>
              <a:t>Long method</a:t>
            </a:r>
          </a:p>
        </p:txBody>
      </p:sp>
      <p:sp>
        <p:nvSpPr>
          <p:cNvPr id="198659" name="Rectangle 3"/>
          <p:cNvSpPr>
            <a:spLocks noGrp="1" noChangeArrowheads="1"/>
          </p:cNvSpPr>
          <p:nvPr>
            <p:ph idx="1"/>
          </p:nvPr>
        </p:nvSpPr>
        <p:spPr/>
        <p:txBody>
          <a:bodyPr/>
          <a:lstStyle/>
          <a:p>
            <a:r>
              <a:rPr lang="en-US" altLang="en-US" dirty="0"/>
              <a:t>Won’t fit on a page</a:t>
            </a:r>
          </a:p>
          <a:p>
            <a:r>
              <a:rPr lang="en-US" altLang="en-US" dirty="0"/>
              <a:t>Can’t think of whole thing at once</a:t>
            </a:r>
          </a:p>
          <a:p>
            <a:endParaRPr lang="en-US" altLang="en-US" dirty="0"/>
          </a:p>
          <a:p>
            <a:r>
              <a:rPr lang="en-US" altLang="en-US" dirty="0"/>
              <a:t>Extract </a:t>
            </a:r>
            <a:r>
              <a:rPr lang="en-US" altLang="en-US" dirty="0" smtClean="0"/>
              <a:t>method</a:t>
            </a:r>
            <a:endParaRPr lang="en-US" altLang="en-US" dirty="0"/>
          </a:p>
          <a:p>
            <a:pPr lvl="1"/>
            <a:r>
              <a:rPr lang="en-US" altLang="en-US" dirty="0"/>
              <a:t>Loop body</a:t>
            </a:r>
          </a:p>
          <a:p>
            <a:pPr lvl="1"/>
            <a:r>
              <a:rPr lang="en-US" altLang="en-US" dirty="0"/>
              <a:t>Places where there is (or should be) a </a:t>
            </a:r>
            <a:r>
              <a:rPr lang="en-US" altLang="en-US" dirty="0" smtClean="0"/>
              <a:t>comment (don’t write comments but name functions)</a:t>
            </a:r>
            <a:endParaRPr lang="en-US" altLang="en-US" dirty="0"/>
          </a:p>
        </p:txBody>
      </p:sp>
    </p:spTree>
    <p:extLst>
      <p:ext uri="{BB962C8B-B14F-4D97-AF65-F5344CB8AC3E}">
        <p14:creationId xmlns:p14="http://schemas.microsoft.com/office/powerpoint/2010/main" val="1557458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method example</a:t>
            </a:r>
            <a:endParaRPr lang="en-US" dirty="0"/>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12</a:t>
            </a:fld>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45567"/>
            <a:ext cx="7299182" cy="300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4890395"/>
            <a:ext cx="7289800" cy="183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367839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a:t>Large class</a:t>
            </a:r>
          </a:p>
        </p:txBody>
      </p:sp>
      <p:sp>
        <p:nvSpPr>
          <p:cNvPr id="199683" name="Rectangle 3"/>
          <p:cNvSpPr>
            <a:spLocks noGrp="1" noChangeArrowheads="1"/>
          </p:cNvSpPr>
          <p:nvPr>
            <p:ph type="body" idx="1"/>
          </p:nvPr>
        </p:nvSpPr>
        <p:spPr/>
        <p:txBody>
          <a:bodyPr/>
          <a:lstStyle/>
          <a:p>
            <a:r>
              <a:rPr lang="en-US" altLang="en-US" dirty="0"/>
              <a:t>More than a couple dozen methods, or half a dozen </a:t>
            </a:r>
            <a:r>
              <a:rPr lang="en-US" altLang="en-US" dirty="0" smtClean="0"/>
              <a:t>variables</a:t>
            </a:r>
          </a:p>
          <a:p>
            <a:endParaRPr lang="en-US" altLang="en-US" dirty="0"/>
          </a:p>
          <a:p>
            <a:r>
              <a:rPr lang="en-US" altLang="en-US" dirty="0"/>
              <a:t>Split into component classes</a:t>
            </a:r>
          </a:p>
          <a:p>
            <a:r>
              <a:rPr lang="en-US" altLang="en-US" dirty="0"/>
              <a:t>Create superclass</a:t>
            </a:r>
          </a:p>
          <a:p>
            <a:r>
              <a:rPr lang="en-US" altLang="en-US" dirty="0"/>
              <a:t>If using switch statement, split into subclasses</a:t>
            </a:r>
          </a:p>
        </p:txBody>
      </p:sp>
    </p:spTree>
    <p:extLst>
      <p:ext uri="{BB962C8B-B14F-4D97-AF65-F5344CB8AC3E}">
        <p14:creationId xmlns:p14="http://schemas.microsoft.com/office/powerpoint/2010/main" val="1257050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a:t>Long parameter list</a:t>
            </a:r>
          </a:p>
        </p:txBody>
      </p:sp>
      <p:sp>
        <p:nvSpPr>
          <p:cNvPr id="200707" name="Rectangle 3"/>
          <p:cNvSpPr>
            <a:spLocks noGrp="1" noChangeArrowheads="1"/>
          </p:cNvSpPr>
          <p:nvPr>
            <p:ph type="body" idx="1"/>
          </p:nvPr>
        </p:nvSpPr>
        <p:spPr/>
        <p:txBody>
          <a:bodyPr/>
          <a:lstStyle/>
          <a:p>
            <a:r>
              <a:rPr lang="en-US" altLang="en-US"/>
              <a:t>Introduce parameter object</a:t>
            </a:r>
          </a:p>
          <a:p>
            <a:r>
              <a:rPr lang="en-US" altLang="en-US"/>
              <a:t>Only worthwhile if there are several methods with same parameter list, and they call each other</a:t>
            </a:r>
          </a:p>
        </p:txBody>
      </p:sp>
    </p:spTree>
    <p:extLst>
      <p:ext uri="{BB962C8B-B14F-4D97-AF65-F5344CB8AC3E}">
        <p14:creationId xmlns:p14="http://schemas.microsoft.com/office/powerpoint/2010/main" val="1450119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Message chain</a:t>
            </a:r>
          </a:p>
        </p:txBody>
      </p:sp>
      <p:sp>
        <p:nvSpPr>
          <p:cNvPr id="201731" name="Rectangle 3"/>
          <p:cNvSpPr>
            <a:spLocks noGrp="1" noChangeArrowheads="1"/>
          </p:cNvSpPr>
          <p:nvPr>
            <p:ph idx="1"/>
          </p:nvPr>
        </p:nvSpPr>
        <p:spPr>
          <a:xfrm>
            <a:off x="457200" y="1600200"/>
            <a:ext cx="8454788" cy="4724400"/>
          </a:xfrm>
        </p:spPr>
        <p:txBody>
          <a:bodyPr/>
          <a:lstStyle/>
          <a:p>
            <a:r>
              <a:rPr lang="en-US" altLang="en-US" dirty="0"/>
              <a:t>Long list of method </a:t>
            </a:r>
            <a:r>
              <a:rPr lang="en-US" altLang="en-US" dirty="0" smtClean="0"/>
              <a:t>calls:</a:t>
            </a:r>
            <a:br>
              <a:rPr lang="en-US" altLang="en-US" dirty="0" smtClean="0"/>
            </a:br>
            <a:r>
              <a:rPr lang="en-US" altLang="en-US" dirty="0" err="1" smtClean="0"/>
              <a:t>customer.getAddress</a:t>
            </a:r>
            <a:r>
              <a:rPr lang="en-US" altLang="en-US" dirty="0"/>
              <a:t>().</a:t>
            </a:r>
            <a:r>
              <a:rPr lang="en-US" altLang="en-US" dirty="0" err="1"/>
              <a:t>getState</a:t>
            </a:r>
            <a:r>
              <a:rPr lang="en-US" altLang="en-US" dirty="0" smtClean="0"/>
              <a:t>()</a:t>
            </a:r>
            <a:br>
              <a:rPr lang="en-US" altLang="en-US" dirty="0" smtClean="0"/>
            </a:br>
            <a:r>
              <a:rPr lang="en-US" altLang="en-US" dirty="0" err="1" smtClean="0"/>
              <a:t>window.getBoundingbox</a:t>
            </a:r>
            <a:r>
              <a:rPr lang="en-US" altLang="en-US" dirty="0"/>
              <a:t>().</a:t>
            </a:r>
            <a:r>
              <a:rPr lang="en-US" altLang="en-US" dirty="0" err="1"/>
              <a:t>getOrigin</a:t>
            </a:r>
            <a:r>
              <a:rPr lang="en-US" altLang="en-US" dirty="0"/>
              <a:t>().</a:t>
            </a:r>
            <a:r>
              <a:rPr lang="en-US" altLang="en-US" dirty="0" err="1"/>
              <a:t>getX</a:t>
            </a:r>
            <a:r>
              <a:rPr lang="en-US" altLang="en-US" dirty="0"/>
              <a:t>()</a:t>
            </a:r>
          </a:p>
          <a:p>
            <a:endParaRPr lang="en-US" altLang="en-US" dirty="0"/>
          </a:p>
          <a:p>
            <a:r>
              <a:rPr lang="en-US" altLang="en-US" dirty="0"/>
              <a:t>Replace with shorter </a:t>
            </a:r>
            <a:r>
              <a:rPr lang="en-US" altLang="en-US" dirty="0" smtClean="0"/>
              <a:t>calls:</a:t>
            </a:r>
            <a:br>
              <a:rPr lang="en-US" altLang="en-US" dirty="0" smtClean="0"/>
            </a:br>
            <a:r>
              <a:rPr lang="en-US" altLang="en-US" dirty="0" err="1" smtClean="0"/>
              <a:t>customer.getState</a:t>
            </a:r>
            <a:r>
              <a:rPr lang="en-US" altLang="en-US" dirty="0" smtClean="0"/>
              <a:t>()</a:t>
            </a:r>
            <a:br>
              <a:rPr lang="en-US" altLang="en-US" dirty="0" smtClean="0"/>
            </a:br>
            <a:r>
              <a:rPr lang="en-US" altLang="en-US" dirty="0" err="1" smtClean="0"/>
              <a:t>window.leftBoundary</a:t>
            </a:r>
            <a:r>
              <a:rPr lang="en-US" altLang="en-US" dirty="0"/>
              <a:t>()</a:t>
            </a:r>
          </a:p>
        </p:txBody>
      </p:sp>
    </p:spTree>
    <p:extLst>
      <p:ext uri="{BB962C8B-B14F-4D97-AF65-F5344CB8AC3E}">
        <p14:creationId xmlns:p14="http://schemas.microsoft.com/office/powerpoint/2010/main" val="1736246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en-US"/>
              <a:t>Feature envy</a:t>
            </a:r>
          </a:p>
        </p:txBody>
      </p:sp>
      <p:sp>
        <p:nvSpPr>
          <p:cNvPr id="202755" name="Rectangle 3"/>
          <p:cNvSpPr>
            <a:spLocks noGrp="1" noChangeArrowheads="1"/>
          </p:cNvSpPr>
          <p:nvPr>
            <p:ph idx="1"/>
          </p:nvPr>
        </p:nvSpPr>
        <p:spPr/>
        <p:txBody>
          <a:bodyPr>
            <a:normAutofit/>
          </a:bodyPr>
          <a:lstStyle/>
          <a:p>
            <a:r>
              <a:rPr lang="en-US" altLang="en-US" dirty="0"/>
              <a:t>Code </a:t>
            </a:r>
            <a:r>
              <a:rPr lang="en-US" altLang="en-US" dirty="0" smtClean="0"/>
              <a:t>“wishes” </a:t>
            </a:r>
            <a:r>
              <a:rPr lang="en-US" altLang="en-US" dirty="0"/>
              <a:t>it were in another class; move it</a:t>
            </a:r>
          </a:p>
          <a:p>
            <a:pPr>
              <a:buFontTx/>
              <a:buNone/>
            </a:pPr>
            <a:r>
              <a:rPr lang="en-US" altLang="en-US" dirty="0" smtClean="0"/>
              <a:t>Example move from this:</a:t>
            </a:r>
            <a:endParaRPr lang="en-US" altLang="en-US" dirty="0"/>
          </a:p>
          <a:p>
            <a:pPr>
              <a:buFontTx/>
              <a:buNone/>
            </a:pPr>
            <a:r>
              <a:rPr lang="en-US" altLang="en-US" dirty="0" smtClean="0"/>
              <a:t>    </a:t>
            </a:r>
            <a:r>
              <a:rPr lang="en-US" altLang="en-US" dirty="0" err="1" smtClean="0"/>
              <a:t>teacher.getClasses</a:t>
            </a:r>
            <a:r>
              <a:rPr lang="en-US" altLang="en-US" dirty="0"/>
              <a:t>().add(</a:t>
            </a:r>
            <a:r>
              <a:rPr lang="en-US" altLang="en-US" dirty="0" err="1"/>
              <a:t>thisClass</a:t>
            </a:r>
            <a:r>
              <a:rPr lang="en-US" altLang="en-US" dirty="0"/>
              <a:t>);</a:t>
            </a:r>
          </a:p>
          <a:p>
            <a:pPr>
              <a:buFontTx/>
              <a:buNone/>
            </a:pPr>
            <a:r>
              <a:rPr lang="en-US" altLang="en-US" dirty="0" smtClean="0"/>
              <a:t>    </a:t>
            </a:r>
            <a:r>
              <a:rPr lang="en-US" altLang="en-US" dirty="0" err="1" smtClean="0"/>
              <a:t>teacher.setClassLoad</a:t>
            </a:r>
            <a:r>
              <a:rPr lang="en-US" altLang="en-US" dirty="0"/>
              <a:t>(</a:t>
            </a:r>
            <a:br>
              <a:rPr lang="en-US" altLang="en-US" dirty="0"/>
            </a:br>
            <a:r>
              <a:rPr lang="en-US" altLang="en-US" dirty="0" smtClean="0"/>
              <a:t>     </a:t>
            </a:r>
            <a:r>
              <a:rPr lang="en-US" altLang="en-US" dirty="0" err="1" smtClean="0"/>
              <a:t>teacher.getClassLoad</a:t>
            </a:r>
            <a:r>
              <a:rPr lang="en-US" altLang="en-US" dirty="0"/>
              <a:t>()+1);</a:t>
            </a:r>
          </a:p>
          <a:p>
            <a:pPr>
              <a:buFontTx/>
              <a:buNone/>
            </a:pPr>
            <a:r>
              <a:rPr lang="en-US" altLang="en-US" dirty="0" smtClean="0"/>
              <a:t>To this:</a:t>
            </a:r>
            <a:endParaRPr lang="en-US" altLang="en-US" dirty="0"/>
          </a:p>
          <a:p>
            <a:pPr>
              <a:buFontTx/>
              <a:buNone/>
            </a:pPr>
            <a:r>
              <a:rPr lang="en-US" altLang="en-US" dirty="0" smtClean="0"/>
              <a:t>    </a:t>
            </a:r>
            <a:r>
              <a:rPr lang="en-US" altLang="en-US" dirty="0" err="1" smtClean="0"/>
              <a:t>teacher.addClass</a:t>
            </a:r>
            <a:r>
              <a:rPr lang="en-US" altLang="en-US" dirty="0" smtClean="0"/>
              <a:t>(</a:t>
            </a:r>
            <a:r>
              <a:rPr lang="en-US" altLang="en-US" dirty="0" err="1" smtClean="0"/>
              <a:t>thisClass</a:t>
            </a:r>
            <a:r>
              <a:rPr lang="en-US" altLang="en-US" dirty="0"/>
              <a:t>);</a:t>
            </a:r>
          </a:p>
        </p:txBody>
      </p:sp>
    </p:spTree>
    <p:extLst>
      <p:ext uri="{BB962C8B-B14F-4D97-AF65-F5344CB8AC3E}">
        <p14:creationId xmlns:p14="http://schemas.microsoft.com/office/powerpoint/2010/main" val="3682695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a:t>Data class</a:t>
            </a:r>
          </a:p>
        </p:txBody>
      </p:sp>
      <p:sp>
        <p:nvSpPr>
          <p:cNvPr id="203779" name="Rectangle 3"/>
          <p:cNvSpPr>
            <a:spLocks noGrp="1" noChangeArrowheads="1"/>
          </p:cNvSpPr>
          <p:nvPr>
            <p:ph type="body" idx="1"/>
          </p:nvPr>
        </p:nvSpPr>
        <p:spPr/>
        <p:txBody>
          <a:bodyPr/>
          <a:lstStyle/>
          <a:p>
            <a:r>
              <a:rPr lang="en-US" altLang="en-US" dirty="0"/>
              <a:t>Class has no methods except for getter and setters</a:t>
            </a:r>
          </a:p>
          <a:p>
            <a:r>
              <a:rPr lang="en-US" altLang="en-US" dirty="0"/>
              <a:t>What to do:</a:t>
            </a:r>
          </a:p>
          <a:p>
            <a:pPr lvl="1"/>
            <a:r>
              <a:rPr lang="en-US" altLang="en-US" dirty="0"/>
              <a:t>Look for missing methods (feature envy?) and move them to the class</a:t>
            </a:r>
          </a:p>
          <a:p>
            <a:pPr lvl="1"/>
            <a:r>
              <a:rPr lang="en-US" altLang="en-US" dirty="0"/>
              <a:t>Merge with another </a:t>
            </a:r>
            <a:r>
              <a:rPr lang="en-US" altLang="en-US" dirty="0" smtClean="0"/>
              <a:t>class</a:t>
            </a:r>
          </a:p>
          <a:p>
            <a:pPr lvl="1"/>
            <a:endParaRPr lang="en-US" altLang="en-US" dirty="0"/>
          </a:p>
          <a:p>
            <a:r>
              <a:rPr lang="en-US" altLang="en-US" dirty="0" smtClean="0"/>
              <a:t>Example: </a:t>
            </a:r>
            <a:r>
              <a:rPr lang="en-US" altLang="en-US" dirty="0" err="1" smtClean="0"/>
              <a:t>DateRange</a:t>
            </a:r>
            <a:r>
              <a:rPr lang="en-US" altLang="en-US" dirty="0" smtClean="0"/>
              <a:t> from last lecture</a:t>
            </a:r>
            <a:endParaRPr lang="en-US" altLang="en-US" dirty="0"/>
          </a:p>
        </p:txBody>
      </p:sp>
    </p:spTree>
    <p:extLst>
      <p:ext uri="{BB962C8B-B14F-4D97-AF65-F5344CB8AC3E}">
        <p14:creationId xmlns:p14="http://schemas.microsoft.com/office/powerpoint/2010/main" val="129378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en-US"/>
              <a:t>Switch statement</a:t>
            </a:r>
          </a:p>
        </p:txBody>
      </p:sp>
      <p:sp>
        <p:nvSpPr>
          <p:cNvPr id="204803" name="Rectangle 3"/>
          <p:cNvSpPr>
            <a:spLocks noGrp="1" noChangeArrowheads="1"/>
          </p:cNvSpPr>
          <p:nvPr>
            <p:ph type="body" idx="1"/>
          </p:nvPr>
        </p:nvSpPr>
        <p:spPr/>
        <p:txBody>
          <a:bodyPr/>
          <a:lstStyle/>
          <a:p>
            <a:r>
              <a:rPr lang="en-US" altLang="en-US" dirty="0"/>
              <a:t>Replace switch (or nested if) with a method call</a:t>
            </a:r>
          </a:p>
          <a:p>
            <a:r>
              <a:rPr lang="en-US" altLang="en-US" dirty="0"/>
              <a:t>Make subclass for each case</a:t>
            </a:r>
          </a:p>
          <a:p>
            <a:endParaRPr lang="en-US" altLang="en-US" dirty="0"/>
          </a:p>
          <a:p>
            <a:r>
              <a:rPr lang="en-US" altLang="en-US" dirty="0"/>
              <a:t>Use dynamic dispatch/polymorphism</a:t>
            </a:r>
          </a:p>
          <a:p>
            <a:endParaRPr lang="en-US" altLang="en-US" dirty="0"/>
          </a:p>
          <a:p>
            <a:r>
              <a:rPr lang="en-US" altLang="en-US" dirty="0"/>
              <a:t>Special case: </a:t>
            </a:r>
            <a:r>
              <a:rPr lang="en-US" altLang="en-US" dirty="0" err="1"/>
              <a:t>instanceof</a:t>
            </a:r>
            <a:r>
              <a:rPr lang="en-US" altLang="en-US" dirty="0"/>
              <a:t> for “switch”</a:t>
            </a:r>
          </a:p>
        </p:txBody>
      </p:sp>
    </p:spTree>
    <p:extLst>
      <p:ext uri="{BB962C8B-B14F-4D97-AF65-F5344CB8AC3E}">
        <p14:creationId xmlns:p14="http://schemas.microsoft.com/office/powerpoint/2010/main" val="3705019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example</a:t>
            </a:r>
            <a:endParaRPr lang="en-US" dirty="0"/>
          </a:p>
        </p:txBody>
      </p:sp>
      <p:sp>
        <p:nvSpPr>
          <p:cNvPr id="3" name="Content Placeholder 2"/>
          <p:cNvSpPr>
            <a:spLocks noGrp="1"/>
          </p:cNvSpPr>
          <p:nvPr>
            <p:ph idx="1"/>
          </p:nvPr>
        </p:nvSpPr>
        <p:spPr>
          <a:xfrm>
            <a:off x="457200" y="1600200"/>
            <a:ext cx="8458200" cy="4724400"/>
          </a:xfrm>
        </p:spPr>
        <p:txBody>
          <a:bodyPr>
            <a:normAutofit fontScale="92500" lnSpcReduction="20000"/>
          </a:bodyPr>
          <a:lstStyle/>
          <a:p>
            <a:r>
              <a:rPr lang="en-US" dirty="0" smtClean="0"/>
              <a:t>Consider this code:</a:t>
            </a:r>
            <a:br>
              <a:rPr lang="en-US" dirty="0" smtClean="0"/>
            </a:br>
            <a:r>
              <a:rPr lang="en-US" dirty="0" err="1" smtClean="0"/>
              <a:t>computeWeight</a:t>
            </a:r>
            <a:r>
              <a:rPr lang="en-US" dirty="0" smtClean="0"/>
              <a:t>(Element e) {</a:t>
            </a:r>
            <a:br>
              <a:rPr lang="en-US" dirty="0" smtClean="0"/>
            </a:br>
            <a:r>
              <a:rPr lang="en-US" dirty="0" smtClean="0"/>
              <a:t>    if (!</a:t>
            </a:r>
            <a:r>
              <a:rPr lang="en-US" dirty="0" err="1" smtClean="0"/>
              <a:t>e.hasChildren</a:t>
            </a:r>
            <a:r>
              <a:rPr lang="en-US" dirty="0" smtClean="0"/>
              <a:t>()) { // e </a:t>
            </a:r>
            <a:r>
              <a:rPr lang="en-US" dirty="0" err="1" smtClean="0"/>
              <a:t>instanceof</a:t>
            </a:r>
            <a:r>
              <a:rPr lang="en-US" dirty="0" smtClean="0"/>
              <a:t> Book</a:t>
            </a:r>
            <a:br>
              <a:rPr lang="en-US" dirty="0" smtClean="0"/>
            </a:br>
            <a:r>
              <a:rPr lang="en-US" dirty="0" smtClean="0"/>
              <a:t>        </a:t>
            </a:r>
            <a:r>
              <a:rPr lang="en-US" dirty="0"/>
              <a:t>return ((Book)e).</a:t>
            </a:r>
            <a:r>
              <a:rPr lang="en-US" dirty="0" err="1"/>
              <a:t>getBookWeight</a:t>
            </a:r>
            <a:r>
              <a:rPr lang="en-US" dirty="0" smtClean="0"/>
              <a:t>();</a:t>
            </a:r>
            <a:br>
              <a:rPr lang="en-US" dirty="0" smtClean="0"/>
            </a:br>
            <a:r>
              <a:rPr lang="en-US" dirty="0" smtClean="0"/>
              <a:t>    } else {</a:t>
            </a:r>
            <a:br>
              <a:rPr lang="en-US" dirty="0" smtClean="0"/>
            </a:br>
            <a:r>
              <a:rPr lang="en-US" dirty="0" smtClean="0"/>
              <a:t>        return </a:t>
            </a:r>
            <a:r>
              <a:rPr lang="en-US" dirty="0"/>
              <a:t>((Collection)e).</a:t>
            </a:r>
            <a:r>
              <a:rPr lang="en-US" dirty="0" err="1"/>
              <a:t>getTotalWeight</a:t>
            </a:r>
            <a:r>
              <a:rPr lang="en-US" dirty="0" smtClean="0"/>
              <a:t>();</a:t>
            </a:r>
          </a:p>
          <a:p>
            <a:r>
              <a:rPr lang="en-US" dirty="0" smtClean="0"/>
              <a:t>Replace with a new method:</a:t>
            </a:r>
            <a:br>
              <a:rPr lang="en-US" dirty="0" smtClean="0"/>
            </a:br>
            <a:r>
              <a:rPr lang="en-US" dirty="0" err="1" smtClean="0"/>
              <a:t>computeWeight</a:t>
            </a:r>
            <a:r>
              <a:rPr lang="en-US" dirty="0" smtClean="0"/>
              <a:t>(Element e) {</a:t>
            </a:r>
            <a:br>
              <a:rPr lang="en-US" dirty="0" smtClean="0"/>
            </a:br>
            <a:r>
              <a:rPr lang="en-US" dirty="0" smtClean="0"/>
              <a:t>      return </a:t>
            </a:r>
            <a:r>
              <a:rPr lang="en-US" dirty="0" err="1" smtClean="0"/>
              <a:t>e.getWeight</a:t>
            </a:r>
            <a:r>
              <a:rPr lang="en-US" dirty="0" smtClean="0"/>
              <a:t>();</a:t>
            </a:r>
          </a:p>
          <a:p>
            <a:r>
              <a:rPr lang="en-US" dirty="0" smtClean="0"/>
              <a:t>Similar with </a:t>
            </a:r>
            <a:r>
              <a:rPr lang="en-US" dirty="0" err="1" smtClean="0"/>
              <a:t>getStringRepresentation</a:t>
            </a:r>
            <a:endParaRPr lang="en-US" dirty="0" smtClean="0"/>
          </a:p>
          <a:p>
            <a:pPr lvl="1"/>
            <a:r>
              <a:rPr lang="en-US" dirty="0" smtClean="0"/>
              <a:t>Will be discussed more with design patterns later</a:t>
            </a:r>
            <a:endParaRPr lang="en-US" dirty="0"/>
          </a:p>
        </p:txBody>
      </p:sp>
    </p:spTree>
    <p:extLst>
      <p:ext uri="{BB962C8B-B14F-4D97-AF65-F5344CB8AC3E}">
        <p14:creationId xmlns:p14="http://schemas.microsoft.com/office/powerpoint/2010/main" val="1033700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MP5 (</a:t>
            </a:r>
            <a:r>
              <a:rPr lang="en-US" smtClean="0"/>
              <a:t>Last MP)</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t>MP5 released</a:t>
            </a:r>
            <a:r>
              <a:rPr lang="en-US" dirty="0"/>
              <a:t>, due </a:t>
            </a:r>
            <a:r>
              <a:rPr lang="en-US" dirty="0">
                <a:solidFill>
                  <a:schemeClr val="tx2"/>
                </a:solidFill>
              </a:rPr>
              <a:t>OCT </a:t>
            </a:r>
            <a:r>
              <a:rPr lang="en-US" dirty="0" smtClean="0">
                <a:solidFill>
                  <a:schemeClr val="tx2"/>
                </a:solidFill>
              </a:rPr>
              <a:t>10 (Monday!)</a:t>
            </a:r>
            <a:endParaRPr lang="en-US" dirty="0">
              <a:solidFill>
                <a:schemeClr val="tx2"/>
              </a:solidFill>
            </a:endParaRPr>
          </a:p>
          <a:p>
            <a:pPr lvl="1"/>
            <a:r>
              <a:rPr lang="en-US" dirty="0" err="1"/>
              <a:t>Refactorings</a:t>
            </a:r>
            <a:r>
              <a:rPr lang="en-US" dirty="0"/>
              <a:t> + code smells + reverse </a:t>
            </a:r>
            <a:r>
              <a:rPr lang="en-US" dirty="0" smtClean="0"/>
              <a:t>engineering </a:t>
            </a:r>
            <a:endParaRPr lang="en-US" dirty="0"/>
          </a:p>
          <a:p>
            <a:pPr lvl="1"/>
            <a:r>
              <a:rPr lang="en-US" dirty="0" smtClean="0"/>
              <a:t>You’ll </a:t>
            </a:r>
            <a:r>
              <a:rPr lang="en-US" dirty="0"/>
              <a:t>need to schedule a demo with </a:t>
            </a:r>
            <a:r>
              <a:rPr lang="en-US" dirty="0" smtClean="0"/>
              <a:t>TA</a:t>
            </a:r>
          </a:p>
          <a:p>
            <a:pPr lvl="2"/>
            <a:r>
              <a:rPr lang="en-US" dirty="0"/>
              <a:t>T</a:t>
            </a:r>
            <a:r>
              <a:rPr lang="en-US" dirty="0" smtClean="0"/>
              <a:t>ime </a:t>
            </a:r>
            <a:r>
              <a:rPr lang="en-US" dirty="0"/>
              <a:t>slots will be online </a:t>
            </a:r>
            <a:r>
              <a:rPr lang="en-US" dirty="0" smtClean="0"/>
              <a:t>soon</a:t>
            </a:r>
          </a:p>
          <a:p>
            <a:pPr lvl="2"/>
            <a:r>
              <a:rPr lang="en-US" dirty="0" smtClean="0"/>
              <a:t>Will be asked which </a:t>
            </a:r>
            <a:r>
              <a:rPr lang="en-US" dirty="0" err="1" smtClean="0"/>
              <a:t>refactorings</a:t>
            </a:r>
            <a:r>
              <a:rPr lang="en-US" dirty="0" smtClean="0"/>
              <a:t> each of you did, </a:t>
            </a:r>
            <a:r>
              <a:rPr lang="en-US" dirty="0" err="1" smtClean="0"/>
              <a:t>etc</a:t>
            </a:r>
            <a:endParaRPr lang="en-US" dirty="0"/>
          </a:p>
          <a:p>
            <a:pPr lvl="1"/>
            <a:r>
              <a:rPr lang="en-US" dirty="0"/>
              <a:t>Lots of reading (CC2 and OORP)</a:t>
            </a:r>
          </a:p>
          <a:p>
            <a:pPr lvl="1"/>
            <a:r>
              <a:rPr lang="en-US" dirty="0" smtClean="0"/>
              <a:t>Please ask for help if needed!</a:t>
            </a:r>
          </a:p>
          <a:p>
            <a:pPr lvl="2"/>
            <a:r>
              <a:rPr lang="en-US" dirty="0" smtClean="0"/>
              <a:t>Office hours, email TAs or instructors to meet, Piazza</a:t>
            </a:r>
          </a:p>
          <a:p>
            <a:pPr lvl="1"/>
            <a:r>
              <a:rPr lang="en-US" dirty="0" smtClean="0"/>
              <a:t>Follow the instructions carefully</a:t>
            </a:r>
          </a:p>
          <a:p>
            <a:pPr lvl="1"/>
            <a:r>
              <a:rPr lang="en-US" dirty="0" smtClean="0"/>
              <a:t>Check the code with your teammate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565935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Speculative generality</a:t>
            </a:r>
            <a:endParaRPr lang="en-US" dirty="0"/>
          </a:p>
        </p:txBody>
      </p:sp>
      <p:sp>
        <p:nvSpPr>
          <p:cNvPr id="3" name="Content Placeholder 2"/>
          <p:cNvSpPr>
            <a:spLocks noGrp="1"/>
          </p:cNvSpPr>
          <p:nvPr>
            <p:ph idx="1"/>
          </p:nvPr>
        </p:nvSpPr>
        <p:spPr/>
        <p:txBody>
          <a:bodyPr/>
          <a:lstStyle/>
          <a:p>
            <a:r>
              <a:rPr lang="en-US" dirty="0"/>
              <a:t>Interfaces/abstract classes that are implemented </a:t>
            </a:r>
            <a:r>
              <a:rPr lang="en-US" dirty="0" smtClean="0"/>
              <a:t>by only </a:t>
            </a:r>
            <a:r>
              <a:rPr lang="en-US" dirty="0"/>
              <a:t>one class</a:t>
            </a:r>
          </a:p>
          <a:p>
            <a:r>
              <a:rPr lang="en-US" dirty="0"/>
              <a:t>Unnecessary delegation</a:t>
            </a:r>
          </a:p>
          <a:p>
            <a:r>
              <a:rPr lang="en-US" dirty="0"/>
              <a:t>Unused </a:t>
            </a:r>
            <a:r>
              <a:rPr lang="en-US" dirty="0" smtClean="0"/>
              <a:t>parameters</a:t>
            </a:r>
            <a:endParaRPr lang="en-US" dirty="0"/>
          </a:p>
        </p:txBody>
      </p:sp>
    </p:spTree>
    <p:extLst>
      <p:ext uri="{BB962C8B-B14F-4D97-AF65-F5344CB8AC3E}">
        <p14:creationId xmlns:p14="http://schemas.microsoft.com/office/powerpoint/2010/main" val="1450273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a:t>Temporary field</a:t>
            </a:r>
          </a:p>
        </p:txBody>
      </p:sp>
      <p:sp>
        <p:nvSpPr>
          <p:cNvPr id="206851" name="Rectangle 3"/>
          <p:cNvSpPr>
            <a:spLocks noGrp="1" noChangeArrowheads="1"/>
          </p:cNvSpPr>
          <p:nvPr>
            <p:ph type="body" idx="1"/>
          </p:nvPr>
        </p:nvSpPr>
        <p:spPr/>
        <p:txBody>
          <a:bodyPr>
            <a:normAutofit/>
          </a:bodyPr>
          <a:lstStyle/>
          <a:p>
            <a:r>
              <a:rPr kumimoji="1" lang="en-US" altLang="en-US" dirty="0"/>
              <a:t>Instance variable is only used during part of the lifetime of an object</a:t>
            </a:r>
            <a:endParaRPr lang="en-US" altLang="en-US" dirty="0"/>
          </a:p>
          <a:p>
            <a:r>
              <a:rPr kumimoji="1" lang="en-US" altLang="en-US" dirty="0"/>
              <a:t>For example, it is only used while the object is </a:t>
            </a:r>
            <a:r>
              <a:rPr kumimoji="1" lang="en-US" altLang="en-US" dirty="0" smtClean="0"/>
              <a:t>initialized</a:t>
            </a:r>
          </a:p>
          <a:p>
            <a:endParaRPr kumimoji="1" lang="en-US" altLang="en-US" dirty="0" smtClean="0"/>
          </a:p>
          <a:p>
            <a:r>
              <a:rPr kumimoji="1" lang="en-US" altLang="en-US" dirty="0"/>
              <a:t>Move variable into another object (perhaps a new class</a:t>
            </a:r>
            <a:r>
              <a:rPr kumimoji="1" lang="en-US" altLang="en-US" dirty="0" smtClean="0"/>
              <a:t>)</a:t>
            </a:r>
          </a:p>
        </p:txBody>
      </p:sp>
      <p:sp>
        <p:nvSpPr>
          <p:cNvPr id="206852" name="Rectangle 4"/>
          <p:cNvSpPr>
            <a:spLocks noChangeArrowheads="1"/>
          </p:cNvSpPr>
          <p:nvPr/>
        </p:nvSpPr>
        <p:spPr bwMode="auto">
          <a:xfrm>
            <a:off x="5614988" y="3352800"/>
            <a:ext cx="18415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bg2"/>
              </a:buClr>
              <a:buSzPct val="50000"/>
              <a:buFont typeface="Monotype Sorts" pitchFamily="2" charset="2"/>
              <a:buNone/>
            </a:pPr>
            <a:endParaRPr kumimoji="1" lang="en-US" altLang="en-US" sz="3200"/>
          </a:p>
          <a:p>
            <a:pPr algn="ctr">
              <a:spcBef>
                <a:spcPct val="20000"/>
              </a:spcBef>
              <a:buClr>
                <a:schemeClr val="bg2"/>
              </a:buClr>
              <a:buSzPct val="50000"/>
              <a:buFont typeface="Monotype Sorts" pitchFamily="2" charset="2"/>
              <a:buNone/>
            </a:pPr>
            <a:endParaRPr kumimoji="1" lang="en-US" altLang="en-US" sz="3200"/>
          </a:p>
        </p:txBody>
      </p:sp>
    </p:spTree>
    <p:extLst>
      <p:ext uri="{BB962C8B-B14F-4D97-AF65-F5344CB8AC3E}">
        <p14:creationId xmlns:p14="http://schemas.microsoft.com/office/powerpoint/2010/main" val="252705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a:t>Refused bequest</a:t>
            </a:r>
          </a:p>
        </p:txBody>
      </p:sp>
      <p:sp>
        <p:nvSpPr>
          <p:cNvPr id="207875" name="Rectangle 3"/>
          <p:cNvSpPr>
            <a:spLocks noGrp="1" noChangeArrowheads="1"/>
          </p:cNvSpPr>
          <p:nvPr>
            <p:ph type="body" idx="1"/>
          </p:nvPr>
        </p:nvSpPr>
        <p:spPr/>
        <p:txBody>
          <a:bodyPr/>
          <a:lstStyle/>
          <a:p>
            <a:r>
              <a:rPr lang="en-US" altLang="en-US"/>
              <a:t>A is a subclass of B</a:t>
            </a:r>
          </a:p>
          <a:p>
            <a:r>
              <a:rPr lang="en-US" altLang="en-US"/>
              <a:t>A </a:t>
            </a:r>
          </a:p>
          <a:p>
            <a:pPr lvl="1"/>
            <a:r>
              <a:rPr lang="en-US" altLang="en-US"/>
              <a:t>Overrides inherited methods of B</a:t>
            </a:r>
          </a:p>
          <a:p>
            <a:pPr lvl="1"/>
            <a:r>
              <a:rPr lang="en-US" altLang="en-US"/>
              <a:t>Does not use some variables of B</a:t>
            </a:r>
          </a:p>
          <a:p>
            <a:pPr lvl="1"/>
            <a:r>
              <a:rPr lang="en-US" altLang="en-US"/>
              <a:t>Does not use some methods of B</a:t>
            </a:r>
          </a:p>
          <a:p>
            <a:r>
              <a:rPr lang="en-US" altLang="en-US"/>
              <a:t>Give A and B a common superclass and move common code into it</a:t>
            </a:r>
          </a:p>
        </p:txBody>
      </p:sp>
    </p:spTree>
    <p:extLst>
      <p:ext uri="{BB962C8B-B14F-4D97-AF65-F5344CB8AC3E}">
        <p14:creationId xmlns:p14="http://schemas.microsoft.com/office/powerpoint/2010/main" val="2541418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a:t>Other smells</a:t>
            </a:r>
          </a:p>
        </p:txBody>
      </p:sp>
      <p:sp>
        <p:nvSpPr>
          <p:cNvPr id="209923" name="Rectangle 3"/>
          <p:cNvSpPr>
            <a:spLocks noGrp="1" noChangeArrowheads="1"/>
          </p:cNvSpPr>
          <p:nvPr>
            <p:ph type="body" idx="1"/>
          </p:nvPr>
        </p:nvSpPr>
        <p:spPr/>
        <p:txBody>
          <a:bodyPr/>
          <a:lstStyle/>
          <a:p>
            <a:r>
              <a:rPr lang="en-US" altLang="en-US"/>
              <a:t>Non-localized plans</a:t>
            </a:r>
          </a:p>
          <a:p>
            <a:r>
              <a:rPr lang="en-US" altLang="en-US"/>
              <a:t>Too many bugs</a:t>
            </a:r>
          </a:p>
          <a:p>
            <a:r>
              <a:rPr lang="en-US" altLang="en-US"/>
              <a:t>Too hard to understand</a:t>
            </a:r>
          </a:p>
          <a:p>
            <a:r>
              <a:rPr lang="en-US" altLang="en-US"/>
              <a:t>Too hard to change</a:t>
            </a:r>
          </a:p>
        </p:txBody>
      </p:sp>
    </p:spTree>
    <p:extLst>
      <p:ext uri="{BB962C8B-B14F-4D97-AF65-F5344CB8AC3E}">
        <p14:creationId xmlns:p14="http://schemas.microsoft.com/office/powerpoint/2010/main" val="4002133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a:t>Non-localized plan</a:t>
            </a:r>
          </a:p>
        </p:txBody>
      </p:sp>
      <p:sp>
        <p:nvSpPr>
          <p:cNvPr id="210947" name="Rectangle 3"/>
          <p:cNvSpPr>
            <a:spLocks noGrp="1" noChangeArrowheads="1"/>
          </p:cNvSpPr>
          <p:nvPr>
            <p:ph type="body" idx="1"/>
          </p:nvPr>
        </p:nvSpPr>
        <p:spPr/>
        <p:txBody>
          <a:bodyPr/>
          <a:lstStyle/>
          <a:p>
            <a:pPr>
              <a:lnSpc>
                <a:spcPct val="90000"/>
              </a:lnSpc>
            </a:pPr>
            <a:r>
              <a:rPr lang="en-US" altLang="en-US" dirty="0"/>
              <a:t>Adding a feature requires a plan.  If adding a feature requires changing many parts of a program, it </a:t>
            </a:r>
            <a:r>
              <a:rPr lang="en-US" altLang="en-US" dirty="0" smtClean="0"/>
              <a:t>is </a:t>
            </a:r>
            <a:r>
              <a:rPr lang="en-US" altLang="en-US" dirty="0"/>
              <a:t>a “non-localized plan”.</a:t>
            </a:r>
          </a:p>
          <a:p>
            <a:pPr>
              <a:lnSpc>
                <a:spcPct val="90000"/>
              </a:lnSpc>
            </a:pPr>
            <a:r>
              <a:rPr lang="en-US" altLang="en-US" dirty="0"/>
              <a:t>Parallel class hierarchies:  adding a class in one class hierarchy requires adding a class in another</a:t>
            </a:r>
          </a:p>
          <a:p>
            <a:pPr>
              <a:lnSpc>
                <a:spcPct val="90000"/>
              </a:lnSpc>
            </a:pPr>
            <a:r>
              <a:rPr lang="en-US" altLang="en-US" dirty="0"/>
              <a:t>Example: a new item class requires a new </a:t>
            </a:r>
            <a:r>
              <a:rPr lang="en-US" altLang="en-US" dirty="0" err="1"/>
              <a:t>itemFactory</a:t>
            </a:r>
            <a:r>
              <a:rPr lang="en-US" altLang="en-US" dirty="0"/>
              <a:t> </a:t>
            </a:r>
            <a:r>
              <a:rPr lang="en-US" altLang="en-US" dirty="0" smtClean="0"/>
              <a:t>class</a:t>
            </a:r>
          </a:p>
          <a:p>
            <a:pPr lvl="1">
              <a:lnSpc>
                <a:spcPct val="90000"/>
              </a:lnSpc>
            </a:pPr>
            <a:r>
              <a:rPr lang="en-US" altLang="en-US" dirty="0" smtClean="0"/>
              <a:t>Again, design patterns can help with this</a:t>
            </a:r>
            <a:endParaRPr lang="en-US" altLang="en-US" dirty="0"/>
          </a:p>
        </p:txBody>
      </p:sp>
    </p:spTree>
    <p:extLst>
      <p:ext uri="{BB962C8B-B14F-4D97-AF65-F5344CB8AC3E}">
        <p14:creationId xmlns:p14="http://schemas.microsoft.com/office/powerpoint/2010/main" val="3441397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81000" y="381000"/>
            <a:ext cx="8077200" cy="1143000"/>
          </a:xfrm>
        </p:spPr>
        <p:txBody>
          <a:bodyPr>
            <a:normAutofit/>
          </a:bodyPr>
          <a:lstStyle/>
          <a:p>
            <a:r>
              <a:rPr lang="en-US" altLang="en-US" dirty="0" smtClean="0"/>
              <a:t>Refactor </a:t>
            </a:r>
            <a:r>
              <a:rPr lang="en-US" altLang="en-US" dirty="0"/>
              <a:t>non-localized plan</a:t>
            </a:r>
          </a:p>
        </p:txBody>
      </p:sp>
      <p:sp>
        <p:nvSpPr>
          <p:cNvPr id="211971" name="Rectangle 3"/>
          <p:cNvSpPr>
            <a:spLocks noGrp="1" noChangeArrowheads="1"/>
          </p:cNvSpPr>
          <p:nvPr>
            <p:ph type="body" idx="1"/>
          </p:nvPr>
        </p:nvSpPr>
        <p:spPr>
          <a:xfrm>
            <a:off x="381000" y="2057400"/>
            <a:ext cx="8534400" cy="4114800"/>
          </a:xfrm>
        </p:spPr>
        <p:txBody>
          <a:bodyPr/>
          <a:lstStyle/>
          <a:p>
            <a:r>
              <a:rPr lang="en-US" altLang="en-US" dirty="0"/>
              <a:t>Make a new object that represents everything that changes</a:t>
            </a:r>
          </a:p>
          <a:p>
            <a:r>
              <a:rPr lang="en-US" altLang="en-US" dirty="0"/>
              <a:t>Methods that change together should stay together</a:t>
            </a:r>
          </a:p>
          <a:p>
            <a:endParaRPr lang="en-US" altLang="en-US" dirty="0"/>
          </a:p>
          <a:p>
            <a:r>
              <a:rPr lang="en-US" altLang="en-US" dirty="0"/>
              <a:t>Many </a:t>
            </a:r>
            <a:r>
              <a:rPr lang="en-US" altLang="en-US" dirty="0" smtClean="0"/>
              <a:t>design patterns </a:t>
            </a:r>
            <a:r>
              <a:rPr lang="en-US" altLang="en-US" dirty="0"/>
              <a:t>address this kind of </a:t>
            </a:r>
            <a:r>
              <a:rPr lang="en-US" altLang="en-US" dirty="0" smtClean="0"/>
              <a:t>problem (we’ll cover design patterns later)</a:t>
            </a:r>
            <a:endParaRPr lang="en-US" altLang="en-US" dirty="0"/>
          </a:p>
        </p:txBody>
      </p:sp>
    </p:spTree>
    <p:extLst>
      <p:ext uri="{BB962C8B-B14F-4D97-AF65-F5344CB8AC3E}">
        <p14:creationId xmlns:p14="http://schemas.microsoft.com/office/powerpoint/2010/main" val="4225790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a:t>Too many bugs</a:t>
            </a:r>
          </a:p>
        </p:txBody>
      </p:sp>
      <p:sp>
        <p:nvSpPr>
          <p:cNvPr id="212995" name="Rectangle 3"/>
          <p:cNvSpPr>
            <a:spLocks noGrp="1" noChangeArrowheads="1"/>
          </p:cNvSpPr>
          <p:nvPr>
            <p:ph type="body" idx="1"/>
          </p:nvPr>
        </p:nvSpPr>
        <p:spPr/>
        <p:txBody>
          <a:bodyPr/>
          <a:lstStyle/>
          <a:p>
            <a:r>
              <a:rPr lang="en-US" altLang="en-US" dirty="0"/>
              <a:t>If one part of the system has more than its share of the bugs, there is probably a good </a:t>
            </a:r>
            <a:r>
              <a:rPr lang="en-US" altLang="en-US" dirty="0" smtClean="0"/>
              <a:t>reason</a:t>
            </a:r>
            <a:endParaRPr lang="en-US" altLang="en-US" dirty="0"/>
          </a:p>
          <a:p>
            <a:r>
              <a:rPr lang="en-US" altLang="en-US" dirty="0"/>
              <a:t>Redesign, rewrite, refactor</a:t>
            </a:r>
          </a:p>
        </p:txBody>
      </p:sp>
    </p:spTree>
    <p:extLst>
      <p:ext uri="{BB962C8B-B14F-4D97-AF65-F5344CB8AC3E}">
        <p14:creationId xmlns:p14="http://schemas.microsoft.com/office/powerpoint/2010/main" val="2359286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a:t>Too hard to understand</a:t>
            </a:r>
          </a:p>
        </p:txBody>
      </p:sp>
      <p:sp>
        <p:nvSpPr>
          <p:cNvPr id="214019" name="Rectangle 3"/>
          <p:cNvSpPr>
            <a:spLocks noGrp="1" noChangeArrowheads="1"/>
          </p:cNvSpPr>
          <p:nvPr>
            <p:ph type="body" idx="1"/>
          </p:nvPr>
        </p:nvSpPr>
        <p:spPr/>
        <p:txBody>
          <a:bodyPr/>
          <a:lstStyle/>
          <a:p>
            <a:r>
              <a:rPr lang="en-US" altLang="en-US"/>
              <a:t>Hard to fix bugs because you don’t understand</a:t>
            </a:r>
          </a:p>
          <a:p>
            <a:r>
              <a:rPr lang="en-US" altLang="en-US"/>
              <a:t>Hard to change because you don’t understand</a:t>
            </a:r>
          </a:p>
          <a:p>
            <a:endParaRPr lang="en-US" altLang="en-US"/>
          </a:p>
        </p:txBody>
      </p:sp>
    </p:spTree>
    <p:extLst>
      <p:ext uri="{BB962C8B-B14F-4D97-AF65-F5344CB8AC3E}">
        <p14:creationId xmlns:p14="http://schemas.microsoft.com/office/powerpoint/2010/main" val="2211284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a:t>Too hard to change</a:t>
            </a:r>
          </a:p>
        </p:txBody>
      </p:sp>
      <p:sp>
        <p:nvSpPr>
          <p:cNvPr id="215043" name="Rectangle 3"/>
          <p:cNvSpPr>
            <a:spLocks noGrp="1" noChangeArrowheads="1"/>
          </p:cNvSpPr>
          <p:nvPr>
            <p:ph type="body" idx="1"/>
          </p:nvPr>
        </p:nvSpPr>
        <p:spPr/>
        <p:txBody>
          <a:bodyPr/>
          <a:lstStyle/>
          <a:p>
            <a:r>
              <a:rPr lang="en-US" altLang="en-US"/>
              <a:t>Because of lack of tests</a:t>
            </a:r>
          </a:p>
          <a:p>
            <a:r>
              <a:rPr lang="en-US" altLang="en-US"/>
              <a:t>Because of dependencies</a:t>
            </a:r>
          </a:p>
          <a:p>
            <a:pPr lvl="1"/>
            <a:r>
              <a:rPr lang="en-US" altLang="en-US"/>
              <a:t>Global variables</a:t>
            </a:r>
          </a:p>
          <a:p>
            <a:pPr lvl="1"/>
            <a:r>
              <a:rPr lang="en-US" altLang="en-US"/>
              <a:t>Very large modules</a:t>
            </a:r>
          </a:p>
          <a:p>
            <a:pPr lvl="1"/>
            <a:r>
              <a:rPr lang="en-US" altLang="en-US"/>
              <a:t>Importing too many classes</a:t>
            </a:r>
          </a:p>
          <a:p>
            <a:r>
              <a:rPr lang="en-US" altLang="en-US"/>
              <a:t>Because of duplication or non-localized plans</a:t>
            </a:r>
          </a:p>
        </p:txBody>
      </p:sp>
    </p:spTree>
    <p:extLst>
      <p:ext uri="{BB962C8B-B14F-4D97-AF65-F5344CB8AC3E}">
        <p14:creationId xmlns:p14="http://schemas.microsoft.com/office/powerpoint/2010/main" val="1505794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altLang="en-US" dirty="0" smtClean="0"/>
              <a:t>Code smells are code pieces with potentially bad design</a:t>
            </a:r>
          </a:p>
          <a:p>
            <a:r>
              <a:rPr lang="en-US" altLang="en-US" dirty="0" smtClean="0"/>
              <a:t>Fairly subjective</a:t>
            </a:r>
          </a:p>
          <a:p>
            <a:pPr lvl="1"/>
            <a:r>
              <a:rPr lang="en-US" altLang="en-US" dirty="0" smtClean="0"/>
              <a:t>Fowler: “You </a:t>
            </a:r>
            <a:r>
              <a:rPr lang="en-US" altLang="en-US" dirty="0"/>
              <a:t>will have to develop your own sense of how many instance variables are too many instance variables and how many lines of code in a method are too many </a:t>
            </a:r>
            <a:r>
              <a:rPr lang="en-US" altLang="en-US"/>
              <a:t>lines</a:t>
            </a:r>
            <a:r>
              <a:rPr lang="en-US" altLang="en-US" smtClean="0"/>
              <a:t>.”</a:t>
            </a:r>
            <a:endParaRPr lang="en-US" altLang="en-US" dirty="0" smtClean="0"/>
          </a:p>
        </p:txBody>
      </p:sp>
    </p:spTree>
    <p:extLst>
      <p:ext uri="{BB962C8B-B14F-4D97-AF65-F5344CB8AC3E}">
        <p14:creationId xmlns:p14="http://schemas.microsoft.com/office/powerpoint/2010/main" val="861450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t>WHERE you may want to refactor?</a:t>
            </a:r>
          </a:p>
          <a:p>
            <a:endParaRPr lang="en-US" dirty="0"/>
          </a:p>
          <a:p>
            <a:r>
              <a:rPr lang="en-US" dirty="0" smtClean="0"/>
              <a:t>Last time</a:t>
            </a:r>
          </a:p>
          <a:p>
            <a:pPr lvl="1"/>
            <a:r>
              <a:rPr lang="en-US" dirty="0" smtClean="0"/>
              <a:t>WHAT are </a:t>
            </a:r>
            <a:r>
              <a:rPr lang="en-US" dirty="0" err="1" smtClean="0"/>
              <a:t>refactorings</a:t>
            </a:r>
            <a:endParaRPr lang="en-US" dirty="0" smtClean="0"/>
          </a:p>
          <a:p>
            <a:pPr lvl="1"/>
            <a:r>
              <a:rPr lang="en-US" dirty="0" smtClean="0"/>
              <a:t>HOW to perform them</a:t>
            </a:r>
          </a:p>
          <a:p>
            <a:pPr lvl="1"/>
            <a:r>
              <a:rPr lang="en-US" dirty="0" smtClean="0"/>
              <a:t>WHEN to perform them</a:t>
            </a:r>
          </a:p>
        </p:txBody>
      </p:sp>
    </p:spTree>
    <p:extLst>
      <p:ext uri="{BB962C8B-B14F-4D97-AF65-F5344CB8AC3E}">
        <p14:creationId xmlns:p14="http://schemas.microsoft.com/office/powerpoint/2010/main" val="2535624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refactoring references</a:t>
            </a:r>
            <a:endParaRPr lang="en-US" dirty="0"/>
          </a:p>
        </p:txBody>
      </p:sp>
      <p:sp>
        <p:nvSpPr>
          <p:cNvPr id="3" name="Content Placeholder 2"/>
          <p:cNvSpPr>
            <a:spLocks noGrp="1"/>
          </p:cNvSpPr>
          <p:nvPr>
            <p:ph idx="1"/>
          </p:nvPr>
        </p:nvSpPr>
        <p:spPr/>
        <p:txBody>
          <a:bodyPr/>
          <a:lstStyle/>
          <a:p>
            <a:r>
              <a:rPr lang="en-US" dirty="0" smtClean="0"/>
              <a:t>Video (IntelliJ IDEA)</a:t>
            </a:r>
            <a:br>
              <a:rPr lang="en-US" dirty="0" smtClean="0"/>
            </a:br>
            <a:r>
              <a:rPr lang="en-US" dirty="0" smtClean="0">
                <a:hlinkClick r:id="rId2"/>
              </a:rPr>
              <a:t>http://blog.jetbrains.com/idea/2011/09/refactoring-in-intellij-idea-live-by-robert-c-martin-uncle-bob/</a:t>
            </a:r>
            <a:endParaRPr lang="en-US" dirty="0" smtClean="0"/>
          </a:p>
          <a:p>
            <a:pPr lvl="1"/>
            <a:r>
              <a:rPr lang="en-US" dirty="0" smtClean="0"/>
              <a:t>Search for the title if video is broken</a:t>
            </a:r>
          </a:p>
          <a:p>
            <a:r>
              <a:rPr lang="en-US" dirty="0" smtClean="0"/>
              <a:t>Reading (Eclipse)</a:t>
            </a:r>
            <a:r>
              <a:rPr lang="en-US" dirty="0"/>
              <a:t/>
            </a:r>
            <a:br>
              <a:rPr lang="en-US" dirty="0"/>
            </a:br>
            <a:r>
              <a:rPr lang="en-US" dirty="0">
                <a:hlinkClick r:id="rId3"/>
              </a:rPr>
              <a:t>http://</a:t>
            </a:r>
            <a:r>
              <a:rPr lang="en-US" dirty="0" smtClean="0">
                <a:hlinkClick r:id="rId3"/>
              </a:rPr>
              <a:t>www.ibm.com/developerworks/library/os-ecref/</a:t>
            </a:r>
            <a:endParaRPr lang="en-US" dirty="0" smtClean="0"/>
          </a:p>
          <a:p>
            <a:r>
              <a:rPr lang="en-US" dirty="0" smtClean="0">
                <a:hlinkClick r:id="rId4"/>
              </a:rPr>
              <a:t>http</a:t>
            </a:r>
            <a:r>
              <a:rPr lang="en-US" dirty="0">
                <a:hlinkClick r:id="rId4"/>
              </a:rPr>
              <a:t>://sourcemaking.com/refactoring</a:t>
            </a:r>
            <a:endParaRPr lang="en-US" dirty="0"/>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30</a:t>
            </a:fld>
            <a:endParaRPr lang="en-US" dirty="0"/>
          </a:p>
        </p:txBody>
      </p:sp>
    </p:spTree>
    <p:extLst>
      <p:ext uri="{BB962C8B-B14F-4D97-AF65-F5344CB8AC3E}">
        <p14:creationId xmlns:p14="http://schemas.microsoft.com/office/powerpoint/2010/main" val="3230044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code smells?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Fowler: “... certain </a:t>
            </a:r>
            <a:r>
              <a:rPr lang="en-US" dirty="0"/>
              <a:t>structures in the code that suggest (sometimes they scream for) the possibility of refactoring</a:t>
            </a:r>
            <a:r>
              <a:rPr lang="en-US" dirty="0" smtClean="0"/>
              <a:t>.”</a:t>
            </a:r>
          </a:p>
          <a:p>
            <a:r>
              <a:rPr lang="en-US" dirty="0" smtClean="0"/>
              <a:t>Wikipedia</a:t>
            </a:r>
            <a:r>
              <a:rPr lang="en-US" dirty="0"/>
              <a:t>: </a:t>
            </a:r>
            <a:r>
              <a:rPr lang="en-US" dirty="0" smtClean="0"/>
              <a:t>“… symptom[s] </a:t>
            </a:r>
            <a:r>
              <a:rPr lang="en-US" dirty="0"/>
              <a:t>in the source code of a program that possibly </a:t>
            </a:r>
            <a:r>
              <a:rPr lang="en-US" dirty="0" smtClean="0"/>
              <a:t>indicate </a:t>
            </a:r>
            <a:r>
              <a:rPr lang="en-US" dirty="0"/>
              <a:t>a deeper problem. </a:t>
            </a:r>
            <a:r>
              <a:rPr lang="en-US" dirty="0" smtClean="0"/>
              <a:t>… </a:t>
            </a:r>
            <a:r>
              <a:rPr lang="en-US" dirty="0"/>
              <a:t>usually not </a:t>
            </a:r>
            <a:r>
              <a:rPr lang="en-US" dirty="0" smtClean="0"/>
              <a:t>bugs... </a:t>
            </a:r>
            <a:r>
              <a:rPr lang="en-US" dirty="0"/>
              <a:t>not technically incorrect and don't currently prevent the program from functioning. Instead, they indicate weaknesses in design that may be slowing down development or increasing the risk of bugs or failures in the future</a:t>
            </a:r>
            <a:r>
              <a:rPr lang="en-US" dirty="0" smtClean="0"/>
              <a:t>.”</a:t>
            </a:r>
            <a:endParaRPr lang="en-US" dirty="0"/>
          </a:p>
        </p:txBody>
      </p:sp>
    </p:spTree>
    <p:extLst>
      <p:ext uri="{BB962C8B-B14F-4D97-AF65-F5344CB8AC3E}">
        <p14:creationId xmlns:p14="http://schemas.microsoft.com/office/powerpoint/2010/main" val="3335351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code smells bad?</a:t>
            </a:r>
            <a:endParaRPr lang="en-US" dirty="0"/>
          </a:p>
        </p:txBody>
      </p:sp>
      <p:sp>
        <p:nvSpPr>
          <p:cNvPr id="3" name="Content Placeholder 2"/>
          <p:cNvSpPr>
            <a:spLocks noGrp="1"/>
          </p:cNvSpPr>
          <p:nvPr>
            <p:ph idx="1"/>
          </p:nvPr>
        </p:nvSpPr>
        <p:spPr/>
        <p:txBody>
          <a:bodyPr>
            <a:normAutofit/>
          </a:bodyPr>
          <a:lstStyle/>
          <a:p>
            <a:r>
              <a:rPr lang="en-US" altLang="en-US" dirty="0">
                <a:cs typeface="Times" charset="0"/>
              </a:rPr>
              <a:t>They are clear signs that your design is starting to </a:t>
            </a:r>
            <a:r>
              <a:rPr lang="en-US" altLang="en-US" dirty="0" smtClean="0">
                <a:cs typeface="Times" charset="0"/>
              </a:rPr>
              <a:t>decay</a:t>
            </a:r>
          </a:p>
          <a:p>
            <a:r>
              <a:rPr lang="en-US" altLang="en-US" dirty="0">
                <a:cs typeface="Times" charset="0"/>
              </a:rPr>
              <a:t>Long term decay leads to “software rot</a:t>
            </a:r>
            <a:r>
              <a:rPr lang="en-US" altLang="en-US" dirty="0" smtClean="0">
                <a:cs typeface="Times" charset="0"/>
              </a:rPr>
              <a:t>”</a:t>
            </a:r>
            <a:endParaRPr lang="en-US" altLang="en-US" dirty="0">
              <a:cs typeface="Times" charset="0"/>
            </a:endParaRPr>
          </a:p>
          <a:p>
            <a:endParaRPr lang="en-US" dirty="0"/>
          </a:p>
        </p:txBody>
      </p:sp>
    </p:spTree>
    <p:extLst>
      <p:ext uri="{BB962C8B-B14F-4D97-AF65-F5344CB8AC3E}">
        <p14:creationId xmlns:p14="http://schemas.microsoft.com/office/powerpoint/2010/main" val="1889414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l"/>
            <a:r>
              <a:rPr lang="en-US" altLang="en-US" dirty="0" smtClean="0"/>
              <a:t>Example code </a:t>
            </a:r>
            <a:r>
              <a:rPr lang="en-US" altLang="en-US" dirty="0"/>
              <a:t>s</a:t>
            </a:r>
            <a:r>
              <a:rPr lang="en-US" altLang="en-US" dirty="0" smtClean="0"/>
              <a:t>mells</a:t>
            </a:r>
            <a:endParaRPr lang="en-US" altLang="en-US" dirty="0"/>
          </a:p>
        </p:txBody>
      </p:sp>
      <p:sp>
        <p:nvSpPr>
          <p:cNvPr id="196611" name="Rectangle 3"/>
          <p:cNvSpPr>
            <a:spLocks noGrp="1" noChangeArrowheads="1"/>
          </p:cNvSpPr>
          <p:nvPr>
            <p:ph sz="half" idx="1"/>
          </p:nvPr>
        </p:nvSpPr>
        <p:spPr/>
        <p:txBody>
          <a:bodyPr>
            <a:normAutofit/>
          </a:bodyPr>
          <a:lstStyle/>
          <a:p>
            <a:r>
              <a:rPr lang="en-US" altLang="en-US" sz="3200" dirty="0"/>
              <a:t>Duplicated code</a:t>
            </a:r>
          </a:p>
          <a:p>
            <a:r>
              <a:rPr lang="en-US" altLang="en-US" sz="3200" dirty="0"/>
              <a:t>Long method</a:t>
            </a:r>
          </a:p>
          <a:p>
            <a:r>
              <a:rPr lang="en-US" altLang="en-US" sz="3200" dirty="0"/>
              <a:t>Large class</a:t>
            </a:r>
          </a:p>
          <a:p>
            <a:r>
              <a:rPr lang="en-US" altLang="en-US" sz="3200" dirty="0"/>
              <a:t>Long parameter list</a:t>
            </a:r>
          </a:p>
          <a:p>
            <a:r>
              <a:rPr lang="en-US" altLang="en-US" sz="3200" dirty="0"/>
              <a:t>Message chain</a:t>
            </a:r>
          </a:p>
          <a:p>
            <a:r>
              <a:rPr lang="en-US" altLang="en-US" sz="3200" dirty="0"/>
              <a:t>Feature </a:t>
            </a:r>
            <a:r>
              <a:rPr lang="en-US" altLang="en-US" sz="3200" dirty="0" smtClean="0"/>
              <a:t>envy</a:t>
            </a:r>
            <a:endParaRPr lang="en-US" altLang="en-US" sz="3200" dirty="0"/>
          </a:p>
        </p:txBody>
      </p:sp>
      <p:sp>
        <p:nvSpPr>
          <p:cNvPr id="2" name="Content Placeholder 1"/>
          <p:cNvSpPr>
            <a:spLocks noGrp="1"/>
          </p:cNvSpPr>
          <p:nvPr>
            <p:ph sz="half" idx="2"/>
          </p:nvPr>
        </p:nvSpPr>
        <p:spPr/>
        <p:txBody>
          <a:bodyPr>
            <a:normAutofit/>
          </a:bodyPr>
          <a:lstStyle/>
          <a:p>
            <a:r>
              <a:rPr lang="en-US" altLang="en-US" sz="3200" dirty="0"/>
              <a:t>Switch statements</a:t>
            </a:r>
          </a:p>
          <a:p>
            <a:r>
              <a:rPr lang="en-US" altLang="en-US" sz="3200" dirty="0"/>
              <a:t>Data class </a:t>
            </a:r>
          </a:p>
          <a:p>
            <a:r>
              <a:rPr lang="en-US" altLang="en-US" sz="3200" dirty="0"/>
              <a:t>Speculative generality</a:t>
            </a:r>
          </a:p>
          <a:p>
            <a:r>
              <a:rPr lang="en-US" altLang="en-US" sz="3200" dirty="0"/>
              <a:t>Temporary field</a:t>
            </a:r>
          </a:p>
          <a:p>
            <a:r>
              <a:rPr lang="en-US" altLang="en-US" sz="3200" dirty="0"/>
              <a:t>Refused </a:t>
            </a:r>
            <a:r>
              <a:rPr lang="en-US" altLang="en-US" sz="3200" dirty="0" smtClean="0"/>
              <a:t>bequest</a:t>
            </a:r>
            <a:endParaRPr lang="en-US" altLang="en-US" sz="3200" dirty="0"/>
          </a:p>
        </p:txBody>
      </p:sp>
    </p:spTree>
    <p:extLst>
      <p:ext uri="{BB962C8B-B14F-4D97-AF65-F5344CB8AC3E}">
        <p14:creationId xmlns:p14="http://schemas.microsoft.com/office/powerpoint/2010/main" val="3910982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dirty="0" smtClean="0"/>
              <a:t>Duplicated </a:t>
            </a:r>
            <a:r>
              <a:rPr lang="en-US" altLang="en-US" dirty="0"/>
              <a:t>code</a:t>
            </a:r>
          </a:p>
        </p:txBody>
      </p:sp>
      <p:sp>
        <p:nvSpPr>
          <p:cNvPr id="197635" name="Rectangle 3"/>
          <p:cNvSpPr>
            <a:spLocks noGrp="1" noChangeArrowheads="1"/>
          </p:cNvSpPr>
          <p:nvPr>
            <p:ph idx="1"/>
          </p:nvPr>
        </p:nvSpPr>
        <p:spPr/>
        <p:txBody>
          <a:bodyPr/>
          <a:lstStyle/>
          <a:p>
            <a:r>
              <a:rPr lang="en-US" altLang="en-US" dirty="0"/>
              <a:t>Duplicate methods in subclasses</a:t>
            </a:r>
          </a:p>
          <a:p>
            <a:pPr lvl="1"/>
            <a:r>
              <a:rPr lang="en-US" altLang="en-US" dirty="0" smtClean="0"/>
              <a:t>What refactoring could address it?</a:t>
            </a:r>
            <a:endParaRPr lang="en-US" altLang="en-US" dirty="0"/>
          </a:p>
          <a:p>
            <a:r>
              <a:rPr lang="en-US" altLang="en-US" dirty="0"/>
              <a:t>Duplicate expressions in same class</a:t>
            </a:r>
          </a:p>
          <a:p>
            <a:pPr lvl="1"/>
            <a:r>
              <a:rPr lang="en-US" altLang="en-US" dirty="0"/>
              <a:t>What refactoring could address it?</a:t>
            </a:r>
          </a:p>
          <a:p>
            <a:r>
              <a:rPr lang="en-US" altLang="en-US" dirty="0"/>
              <a:t>Duplicate expressions in different classes</a:t>
            </a:r>
          </a:p>
          <a:p>
            <a:pPr lvl="1"/>
            <a:r>
              <a:rPr lang="en-US" altLang="en-US" dirty="0"/>
              <a:t>What refactoring could address it?</a:t>
            </a:r>
          </a:p>
        </p:txBody>
      </p:sp>
    </p:spTree>
    <p:extLst>
      <p:ext uri="{BB962C8B-B14F-4D97-AF65-F5344CB8AC3E}">
        <p14:creationId xmlns:p14="http://schemas.microsoft.com/office/powerpoint/2010/main" val="1420911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dirty="0" smtClean="0"/>
              <a:t>Duplicated </a:t>
            </a:r>
            <a:r>
              <a:rPr lang="en-US" altLang="en-US" dirty="0"/>
              <a:t>code</a:t>
            </a:r>
          </a:p>
        </p:txBody>
      </p:sp>
      <p:sp>
        <p:nvSpPr>
          <p:cNvPr id="197635" name="Rectangle 3"/>
          <p:cNvSpPr>
            <a:spLocks noGrp="1" noChangeArrowheads="1"/>
          </p:cNvSpPr>
          <p:nvPr>
            <p:ph idx="1"/>
          </p:nvPr>
        </p:nvSpPr>
        <p:spPr/>
        <p:txBody>
          <a:bodyPr/>
          <a:lstStyle/>
          <a:p>
            <a:r>
              <a:rPr lang="en-US" altLang="en-US"/>
              <a:t>Duplicate methods in subclasses</a:t>
            </a:r>
          </a:p>
          <a:p>
            <a:pPr lvl="1"/>
            <a:r>
              <a:rPr lang="en-US" altLang="en-US"/>
              <a:t>Move to superclass, possibly create superclass</a:t>
            </a:r>
          </a:p>
          <a:p>
            <a:r>
              <a:rPr lang="en-US" altLang="en-US"/>
              <a:t>Duplicate expressions in same class</a:t>
            </a:r>
          </a:p>
          <a:p>
            <a:pPr lvl="1"/>
            <a:r>
              <a:rPr lang="en-US" altLang="en-US"/>
              <a:t>Extract method</a:t>
            </a:r>
          </a:p>
          <a:p>
            <a:r>
              <a:rPr lang="en-US" altLang="en-US"/>
              <a:t>Duplicate expressions in different classes</a:t>
            </a:r>
          </a:p>
          <a:p>
            <a:pPr lvl="1"/>
            <a:r>
              <a:rPr lang="en-US" altLang="en-US"/>
              <a:t>Extract method, move to common component</a:t>
            </a:r>
          </a:p>
        </p:txBody>
      </p:sp>
    </p:spTree>
    <p:extLst>
      <p:ext uri="{BB962C8B-B14F-4D97-AF65-F5344CB8AC3E}">
        <p14:creationId xmlns:p14="http://schemas.microsoft.com/office/powerpoint/2010/main" val="1204937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smtClean="0"/>
              <a:t>Duplicated </a:t>
            </a:r>
            <a:r>
              <a:rPr lang="en-US" altLang="en-US" dirty="0"/>
              <a:t>code example</a:t>
            </a:r>
          </a:p>
        </p:txBody>
      </p:sp>
      <p:sp>
        <p:nvSpPr>
          <p:cNvPr id="208899" name="Rectangle 3"/>
          <p:cNvSpPr>
            <a:spLocks noGrp="1" noChangeArrowheads="1"/>
          </p:cNvSpPr>
          <p:nvPr>
            <p:ph type="body" idx="1"/>
          </p:nvPr>
        </p:nvSpPr>
        <p:spPr/>
        <p:txBody>
          <a:bodyPr/>
          <a:lstStyle/>
          <a:p>
            <a:pPr>
              <a:lnSpc>
                <a:spcPct val="90000"/>
              </a:lnSpc>
              <a:buFontTx/>
              <a:buNone/>
            </a:pPr>
            <a:r>
              <a:rPr lang="en-US" altLang="en-US" dirty="0" err="1"/>
              <a:t>sqrt</a:t>
            </a:r>
            <a:r>
              <a:rPr lang="en-US" altLang="en-US" dirty="0"/>
              <a:t>(</a:t>
            </a:r>
            <a:r>
              <a:rPr lang="en-US" altLang="en-US" dirty="0" err="1"/>
              <a:t>pow</a:t>
            </a:r>
            <a:r>
              <a:rPr lang="en-US" altLang="en-US" dirty="0"/>
              <a:t>(loc1.getX() - loc2.getX(), 2)+</a:t>
            </a:r>
          </a:p>
          <a:p>
            <a:pPr>
              <a:lnSpc>
                <a:spcPct val="90000"/>
              </a:lnSpc>
              <a:buFontTx/>
              <a:buNone/>
            </a:pPr>
            <a:r>
              <a:rPr lang="en-US" altLang="en-US" dirty="0"/>
              <a:t>   </a:t>
            </a:r>
            <a:r>
              <a:rPr lang="en-US" altLang="en-US" dirty="0" err="1"/>
              <a:t>pow</a:t>
            </a:r>
            <a:r>
              <a:rPr lang="en-US" altLang="en-US" dirty="0"/>
              <a:t>(loc1.getY() - loc2.getY(), 2))</a:t>
            </a:r>
          </a:p>
          <a:p>
            <a:pPr>
              <a:lnSpc>
                <a:spcPct val="90000"/>
              </a:lnSpc>
              <a:buFontTx/>
              <a:buNone/>
            </a:pPr>
            <a:endParaRPr lang="en-US" altLang="en-US" dirty="0"/>
          </a:p>
          <a:p>
            <a:pPr>
              <a:lnSpc>
                <a:spcPct val="90000"/>
              </a:lnSpc>
              <a:buFontTx/>
              <a:buNone/>
            </a:pPr>
            <a:r>
              <a:rPr lang="en-US" altLang="en-US" dirty="0" err="1"/>
              <a:t>sqrt</a:t>
            </a:r>
            <a:r>
              <a:rPr lang="en-US" altLang="en-US" dirty="0"/>
              <a:t>(</a:t>
            </a:r>
            <a:r>
              <a:rPr lang="en-US" altLang="en-US" dirty="0">
                <a:solidFill>
                  <a:schemeClr val="accent1"/>
                </a:solidFill>
              </a:rPr>
              <a:t>square</a:t>
            </a:r>
            <a:r>
              <a:rPr lang="en-US" altLang="en-US" dirty="0"/>
              <a:t>(loc1.getX() - loc2.getX())+</a:t>
            </a:r>
          </a:p>
          <a:p>
            <a:pPr>
              <a:lnSpc>
                <a:spcPct val="90000"/>
              </a:lnSpc>
              <a:buFontTx/>
              <a:buNone/>
            </a:pPr>
            <a:r>
              <a:rPr lang="en-US" altLang="en-US" dirty="0"/>
              <a:t>   </a:t>
            </a:r>
            <a:r>
              <a:rPr lang="en-US" altLang="en-US" dirty="0">
                <a:solidFill>
                  <a:schemeClr val="accent1"/>
                </a:solidFill>
              </a:rPr>
              <a:t>square</a:t>
            </a:r>
            <a:r>
              <a:rPr lang="en-US" altLang="en-US" dirty="0"/>
              <a:t>(loc1.getY() - loc2.getY()))</a:t>
            </a:r>
          </a:p>
          <a:p>
            <a:pPr>
              <a:lnSpc>
                <a:spcPct val="90000"/>
              </a:lnSpc>
              <a:buFontTx/>
              <a:buNone/>
            </a:pPr>
            <a:r>
              <a:rPr lang="en-US" altLang="en-US" dirty="0"/>
              <a:t>double square(double d) {</a:t>
            </a:r>
            <a:br>
              <a:rPr lang="en-US" altLang="en-US" dirty="0"/>
            </a:br>
            <a:r>
              <a:rPr lang="en-US" altLang="en-US" dirty="0"/>
              <a:t>return </a:t>
            </a:r>
            <a:r>
              <a:rPr lang="en-US" altLang="en-US" dirty="0" err="1"/>
              <a:t>pow</a:t>
            </a:r>
            <a:r>
              <a:rPr lang="en-US" altLang="en-US" dirty="0"/>
              <a:t>(d, 2</a:t>
            </a:r>
            <a:r>
              <a:rPr lang="en-US" altLang="en-US" dirty="0" smtClean="0"/>
              <a:t>);</a:t>
            </a:r>
            <a:br>
              <a:rPr lang="en-US" altLang="en-US" dirty="0" smtClean="0"/>
            </a:br>
            <a:r>
              <a:rPr lang="en-US" altLang="en-US" dirty="0" smtClean="0"/>
              <a:t>}</a:t>
            </a:r>
            <a:endParaRPr lang="en-US" altLang="en-US" dirty="0"/>
          </a:p>
        </p:txBody>
      </p:sp>
    </p:spTree>
    <p:extLst>
      <p:ext uri="{BB962C8B-B14F-4D97-AF65-F5344CB8AC3E}">
        <p14:creationId xmlns:p14="http://schemas.microsoft.com/office/powerpoint/2010/main" val="365255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899">
                                            <p:txEl>
                                              <p:pRg st="3" end="3"/>
                                            </p:txEl>
                                          </p:spTgt>
                                        </p:tgtEl>
                                        <p:attrNameLst>
                                          <p:attrName>style.visibility</p:attrName>
                                        </p:attrNameLst>
                                      </p:cBhvr>
                                      <p:to>
                                        <p:strVal val="visible"/>
                                      </p:to>
                                    </p:set>
                                    <p:animEffect transition="in" filter="fade">
                                      <p:cBhvr>
                                        <p:cTn id="7" dur="500"/>
                                        <p:tgtEl>
                                          <p:spTgt spid="20889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8899">
                                            <p:txEl>
                                              <p:pRg st="4" end="4"/>
                                            </p:txEl>
                                          </p:spTgt>
                                        </p:tgtEl>
                                        <p:attrNameLst>
                                          <p:attrName>style.visibility</p:attrName>
                                        </p:attrNameLst>
                                      </p:cBhvr>
                                      <p:to>
                                        <p:strVal val="visible"/>
                                      </p:to>
                                    </p:set>
                                    <p:animEffect transition="in" filter="fade">
                                      <p:cBhvr>
                                        <p:cTn id="10" dur="500"/>
                                        <p:tgtEl>
                                          <p:spTgt spid="208899">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8899">
                                            <p:txEl>
                                              <p:pRg st="5" end="5"/>
                                            </p:txEl>
                                          </p:spTgt>
                                        </p:tgtEl>
                                        <p:attrNameLst>
                                          <p:attrName>style.visibility</p:attrName>
                                        </p:attrNameLst>
                                      </p:cBhvr>
                                      <p:to>
                                        <p:strVal val="visible"/>
                                      </p:to>
                                    </p:set>
                                    <p:animEffect transition="in" filter="fade">
                                      <p:cBhvr>
                                        <p:cTn id="13" dur="500"/>
                                        <p:tgtEl>
                                          <p:spTgt spid="208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TotalTime>
  <Words>952</Words>
  <Application>Microsoft Office PowerPoint</Application>
  <PresentationFormat>On-screen Show (4:3)</PresentationFormat>
  <Paragraphs>169</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Monotype Sorts</vt:lpstr>
      <vt:lpstr>Times</vt:lpstr>
      <vt:lpstr>Office Theme</vt:lpstr>
      <vt:lpstr>CS427: Software Engineering I</vt:lpstr>
      <vt:lpstr>MP5 (Last MP)</vt:lpstr>
      <vt:lpstr>Today’s goals</vt:lpstr>
      <vt:lpstr>What are code smells?</vt:lpstr>
      <vt:lpstr>Why are code smells bad?</vt:lpstr>
      <vt:lpstr>Example code smells</vt:lpstr>
      <vt:lpstr>Duplicated code</vt:lpstr>
      <vt:lpstr>Duplicated code</vt:lpstr>
      <vt:lpstr>Duplicated code example</vt:lpstr>
      <vt:lpstr>Long method</vt:lpstr>
      <vt:lpstr>Long method</vt:lpstr>
      <vt:lpstr>Long method example</vt:lpstr>
      <vt:lpstr>Large class</vt:lpstr>
      <vt:lpstr>Long parameter list</vt:lpstr>
      <vt:lpstr>Message chain</vt:lpstr>
      <vt:lpstr>Feature envy</vt:lpstr>
      <vt:lpstr>Data class</vt:lpstr>
      <vt:lpstr>Switch statement</vt:lpstr>
      <vt:lpstr>Library example</vt:lpstr>
      <vt:lpstr>Speculative generality</vt:lpstr>
      <vt:lpstr>Temporary field</vt:lpstr>
      <vt:lpstr>Refused bequest</vt:lpstr>
      <vt:lpstr>Other smells</vt:lpstr>
      <vt:lpstr>Non-localized plan</vt:lpstr>
      <vt:lpstr>Refactor non-localized plan</vt:lpstr>
      <vt:lpstr>Too many bugs</vt:lpstr>
      <vt:lpstr>Too hard to understand</vt:lpstr>
      <vt:lpstr>Too hard to change</vt:lpstr>
      <vt:lpstr>Summary</vt:lpstr>
      <vt:lpstr>More refactoring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Rosu, Grigore</dc:creator>
  <cp:lastModifiedBy>Rosu, Grigore</cp:lastModifiedBy>
  <cp:revision>171</cp:revision>
  <dcterms:created xsi:type="dcterms:W3CDTF">2006-08-16T00:00:00Z</dcterms:created>
  <dcterms:modified xsi:type="dcterms:W3CDTF">2016-10-04T15:26:20Z</dcterms:modified>
</cp:coreProperties>
</file>