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6" r:id="rId3"/>
    <p:sldId id="311" r:id="rId4"/>
    <p:sldId id="287" r:id="rId5"/>
    <p:sldId id="288" r:id="rId6"/>
    <p:sldId id="289" r:id="rId7"/>
    <p:sldId id="317" r:id="rId8"/>
    <p:sldId id="318" r:id="rId9"/>
    <p:sldId id="313" r:id="rId10"/>
    <p:sldId id="316" r:id="rId11"/>
    <p:sldId id="290" r:id="rId12"/>
    <p:sldId id="315" r:id="rId13"/>
    <p:sldId id="314" r:id="rId14"/>
    <p:sldId id="291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128" autoAdjust="0"/>
  </p:normalViewPr>
  <p:slideViewPr>
    <p:cSldViewPr>
      <p:cViewPr varScale="1">
        <p:scale>
          <a:sx n="83" d="100"/>
          <a:sy n="83" d="100"/>
        </p:scale>
        <p:origin x="96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1EE1-C517-41D6-B5F8-08C90135A1F3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1DA7-3D4E-4876-B5BD-947C6A99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4CA0-8C2C-4A52-8277-C3FC09BA678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4A7-DDF2-4993-BB58-05E3F1CB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◊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3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CS427:</a:t>
            </a:r>
            <a:br>
              <a:rPr lang="en-US" dirty="0" smtClean="0"/>
            </a:br>
            <a:r>
              <a:rPr lang="en-US" dirty="0" smtClean="0"/>
              <a:t>Software Engineering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Reverse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Limited resources</a:t>
            </a:r>
          </a:p>
          <a:p>
            <a:r>
              <a:rPr lang="en-US" altLang="en-US" dirty="0"/>
              <a:t>Techniques and </a:t>
            </a:r>
            <a:r>
              <a:rPr lang="en-US" altLang="en-US" dirty="0" smtClean="0"/>
              <a:t>tools</a:t>
            </a:r>
            <a:endParaRPr lang="en-US" altLang="en-US" dirty="0"/>
          </a:p>
          <a:p>
            <a:r>
              <a:rPr lang="en-US" altLang="en-US" dirty="0"/>
              <a:t>Reliable </a:t>
            </a:r>
            <a:r>
              <a:rPr lang="en-US" altLang="en-US" dirty="0" smtClean="0"/>
              <a:t>information</a:t>
            </a:r>
            <a:endParaRPr lang="en-US" altLang="en-US" dirty="0"/>
          </a:p>
          <a:p>
            <a:r>
              <a:rPr lang="en-US" altLang="en-US" dirty="0"/>
              <a:t>Accurate </a:t>
            </a:r>
            <a:r>
              <a:rPr lang="en-US" altLang="en-US" dirty="0" smtClean="0"/>
              <a:t>abstraction</a:t>
            </a:r>
            <a:endParaRPr lang="en-US" altLang="en-US" dirty="0"/>
          </a:p>
          <a:p>
            <a:r>
              <a:rPr lang="en-US" altLang="en-US" dirty="0" smtClean="0"/>
              <a:t>Skeptical colleagues</a:t>
            </a:r>
            <a:endParaRPr lang="en-US" alt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1143000"/>
          </a:xfrm>
          <a:noFill/>
          <a:ln/>
        </p:spPr>
        <p:txBody>
          <a:bodyPr/>
          <a:lstStyle/>
          <a:p>
            <a:r>
              <a:rPr lang="en-US" altLang="en-US" dirty="0" smtClean="0"/>
              <a:t>Some aspects/forces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737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First contact</a:t>
            </a:r>
            <a:endParaRPr lang="en-US" alt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Chat with the maintainers</a:t>
            </a:r>
          </a:p>
          <a:p>
            <a:r>
              <a:rPr lang="en-US" altLang="en-US" dirty="0" smtClean="0"/>
              <a:t>Read </a:t>
            </a:r>
            <a:r>
              <a:rPr lang="en-US" altLang="en-US" dirty="0"/>
              <a:t>all the code in one hour</a:t>
            </a:r>
          </a:p>
          <a:p>
            <a:r>
              <a:rPr lang="en-US" altLang="en-US" dirty="0"/>
              <a:t>Skim the documentation</a:t>
            </a:r>
          </a:p>
          <a:p>
            <a:r>
              <a:rPr lang="en-US" altLang="en-US" dirty="0"/>
              <a:t>Interview during </a:t>
            </a:r>
            <a:r>
              <a:rPr lang="en-US" altLang="en-US" dirty="0" smtClean="0"/>
              <a:t>demo</a:t>
            </a:r>
          </a:p>
          <a:p>
            <a:r>
              <a:rPr lang="en-US" altLang="en-US" dirty="0" smtClean="0"/>
              <a:t>Do a mock installation</a:t>
            </a:r>
          </a:p>
          <a:p>
            <a:endParaRPr lang="en-US" altLang="en-US" dirty="0"/>
          </a:p>
          <a:p>
            <a:r>
              <a:rPr lang="en-US" altLang="en-US" dirty="0" smtClean="0"/>
              <a:t>How would you read all code in one hour?</a:t>
            </a:r>
          </a:p>
          <a:p>
            <a:pPr lvl="1"/>
            <a:r>
              <a:rPr lang="en-US" altLang="en-US" dirty="0" smtClean="0"/>
              <a:t>Spend 3 minutes for discussion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088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Example: Read All Code in 1 Hour</a:t>
            </a:r>
            <a:endParaRPr lang="en-US" alt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Intent</a:t>
            </a:r>
            <a:r>
              <a:rPr lang="en-US" altLang="en-US" dirty="0" smtClean="0"/>
              <a:t>: assess a software system via a brief but intensive code review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Problem</a:t>
            </a:r>
            <a:r>
              <a:rPr lang="en-US" altLang="en-US" dirty="0" smtClean="0"/>
              <a:t>: system is large/varied, unfamiliar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Solution</a:t>
            </a:r>
            <a:r>
              <a:rPr lang="en-US" altLang="en-US" dirty="0" smtClean="0"/>
              <a:t>: read code &amp; document findings (important entities, “code smells”, tests)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Hints</a:t>
            </a:r>
            <a:r>
              <a:rPr lang="en-US" altLang="en-US" dirty="0" smtClean="0"/>
              <a:t>: what to look for?</a:t>
            </a:r>
          </a:p>
          <a:p>
            <a:pPr lvl="1"/>
            <a:r>
              <a:rPr lang="en-US" altLang="en-US" dirty="0" smtClean="0"/>
              <a:t>Coding styles/idioms, tests (system and unit)</a:t>
            </a:r>
          </a:p>
          <a:p>
            <a:pPr lvl="1"/>
            <a:r>
              <a:rPr lang="en-US" altLang="en-US" dirty="0" smtClean="0"/>
              <a:t>Abstract classes or classes high in hierarchy</a:t>
            </a:r>
          </a:p>
          <a:p>
            <a:pPr lvl="1"/>
            <a:r>
              <a:rPr lang="en-US" altLang="en-US" dirty="0" smtClean="0"/>
              <a:t>Large entities, comments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117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 smtClean="0"/>
              <a:t>Initial understanding</a:t>
            </a:r>
            <a:endParaRPr lang="en-US" alt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Analyze </a:t>
            </a:r>
            <a:r>
              <a:rPr lang="en-US" altLang="en-US" dirty="0"/>
              <a:t>the persistent data</a:t>
            </a:r>
          </a:p>
          <a:p>
            <a:r>
              <a:rPr lang="en-US" altLang="en-US" dirty="0"/>
              <a:t>Speculate about </a:t>
            </a:r>
            <a:r>
              <a:rPr lang="en-US" altLang="en-US" dirty="0" smtClean="0"/>
              <a:t>design</a:t>
            </a:r>
          </a:p>
          <a:p>
            <a:r>
              <a:rPr lang="en-US" altLang="en-US" dirty="0" smtClean="0"/>
              <a:t>Study the exceptional entities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755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 smtClean="0"/>
              <a:t>Detailed model capture</a:t>
            </a:r>
            <a:endParaRPr lang="en-US" alt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code and questions</a:t>
            </a:r>
            <a:endParaRPr lang="en-US" altLang="en-US" dirty="0"/>
          </a:p>
          <a:p>
            <a:r>
              <a:rPr lang="en-US" altLang="en-US" dirty="0" smtClean="0"/>
              <a:t>Refactor to understand</a:t>
            </a:r>
            <a:endParaRPr lang="en-US" altLang="en-US" dirty="0"/>
          </a:p>
          <a:p>
            <a:r>
              <a:rPr lang="en-US" altLang="en-US" dirty="0" smtClean="0"/>
              <a:t>Step </a:t>
            </a:r>
            <a:r>
              <a:rPr lang="en-US" altLang="en-US" dirty="0"/>
              <a:t>through the execution</a:t>
            </a:r>
          </a:p>
          <a:p>
            <a:r>
              <a:rPr lang="en-US" altLang="en-US" dirty="0" smtClean="0"/>
              <a:t>Look for the contracts</a:t>
            </a:r>
          </a:p>
          <a:p>
            <a:r>
              <a:rPr lang="en-US" altLang="en-US" dirty="0" smtClean="0"/>
              <a:t>Learn from the past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681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Reverse engineering activities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Purpose: Learn the system from the system</a:t>
            </a:r>
          </a:p>
          <a:p>
            <a:pPr lvl="1"/>
            <a:r>
              <a:rPr lang="en-US" altLang="en-US" sz="3200" dirty="0"/>
              <a:t>Read documentation</a:t>
            </a:r>
          </a:p>
          <a:p>
            <a:pPr lvl="1"/>
            <a:r>
              <a:rPr lang="en-US" altLang="en-US" sz="3200" dirty="0"/>
              <a:t>Talk to people</a:t>
            </a:r>
          </a:p>
          <a:p>
            <a:pPr lvl="1"/>
            <a:r>
              <a:rPr lang="en-US" altLang="en-US" sz="3200" dirty="0"/>
              <a:t>Look at the code</a:t>
            </a:r>
          </a:p>
          <a:p>
            <a:pPr lvl="1"/>
            <a:r>
              <a:rPr lang="en-US" altLang="en-US" sz="3200" dirty="0"/>
              <a:t>Work with the system</a:t>
            </a:r>
          </a:p>
          <a:p>
            <a:pPr lvl="1"/>
            <a:r>
              <a:rPr lang="en-US" altLang="en-US" sz="3200" dirty="0"/>
              <a:t>Write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4874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activities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47F24"/>
              </a:buClr>
            </a:pPr>
            <a:r>
              <a:rPr lang="en-US" altLang="en-US" sz="3600" dirty="0" smtClean="0"/>
              <a:t>Read documents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 smtClean="0"/>
              <a:t>Might </a:t>
            </a:r>
            <a:r>
              <a:rPr lang="en-US" altLang="en-US" sz="3200" dirty="0"/>
              <a:t>not be accurate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Usually not </a:t>
            </a:r>
            <a:r>
              <a:rPr lang="en-US" altLang="en-US" sz="3200" dirty="0" smtClean="0"/>
              <a:t>enough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Talk to people</a:t>
            </a:r>
            <a:endParaRPr lang="en-US" altLang="en-US" sz="3600" dirty="0" smtClean="0"/>
          </a:p>
          <a:p>
            <a:pPr lvl="1">
              <a:lnSpc>
                <a:spcPct val="90000"/>
              </a:lnSpc>
            </a:pPr>
            <a:r>
              <a:rPr lang="en-US" altLang="en-US" sz="3200" dirty="0" smtClean="0"/>
              <a:t>What </a:t>
            </a:r>
            <a:r>
              <a:rPr lang="en-US" altLang="en-US" sz="3200" dirty="0"/>
              <a:t>does it do?  Show me!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What does this mean?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Who uses it?  How?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What is the input and output?</a:t>
            </a:r>
          </a:p>
        </p:txBody>
      </p:sp>
    </p:spTree>
    <p:extLst>
      <p:ext uri="{BB962C8B-B14F-4D97-AF65-F5344CB8AC3E}">
        <p14:creationId xmlns:p14="http://schemas.microsoft.com/office/powerpoint/2010/main" val="421435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activities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F47F24"/>
              </a:buClr>
            </a:pPr>
            <a:r>
              <a:rPr lang="en-US" altLang="en-US" sz="4000" dirty="0"/>
              <a:t>Look at the </a:t>
            </a:r>
            <a:r>
              <a:rPr lang="en-US" altLang="en-US" sz="4000" dirty="0" smtClean="0"/>
              <a:t>code</a:t>
            </a:r>
            <a:endParaRPr lang="en-US" altLang="en-US" sz="3600" dirty="0" smtClean="0"/>
          </a:p>
          <a:p>
            <a:pPr lvl="1"/>
            <a:r>
              <a:rPr lang="en-US" altLang="en-US" sz="3200" dirty="0" smtClean="0"/>
              <a:t>Find </a:t>
            </a:r>
            <a:r>
              <a:rPr lang="en-US" altLang="en-US" sz="3200" dirty="0"/>
              <a:t>major modules and draw a picture of them</a:t>
            </a:r>
          </a:p>
          <a:p>
            <a:pPr lvl="1"/>
            <a:r>
              <a:rPr lang="en-US" altLang="en-US" sz="3200" dirty="0"/>
              <a:t>Spend no more than a </a:t>
            </a:r>
            <a:r>
              <a:rPr lang="en-US" altLang="en-US" sz="3200" dirty="0" smtClean="0"/>
              <a:t>few </a:t>
            </a:r>
            <a:r>
              <a:rPr lang="en-US" altLang="en-US" sz="3200" dirty="0"/>
              <a:t>hours</a:t>
            </a:r>
          </a:p>
          <a:p>
            <a:pPr lvl="1"/>
            <a:r>
              <a:rPr lang="en-US" altLang="en-US" sz="3200" dirty="0"/>
              <a:t>Run a test </a:t>
            </a:r>
            <a:r>
              <a:rPr lang="en-US" altLang="en-US" sz="3200" dirty="0" smtClean="0"/>
              <a:t>case</a:t>
            </a:r>
          </a:p>
          <a:p>
            <a:pPr lvl="0"/>
            <a:r>
              <a:rPr lang="en-US" altLang="en-US" sz="3600" dirty="0"/>
              <a:t>Make a </a:t>
            </a:r>
            <a:r>
              <a:rPr lang="en-US" altLang="en-US" sz="3600" dirty="0" smtClean="0"/>
              <a:t>change</a:t>
            </a:r>
            <a:endParaRPr lang="en-US" altLang="en-US" sz="3600" dirty="0"/>
          </a:p>
          <a:p>
            <a:pPr lvl="1"/>
            <a:r>
              <a:rPr lang="en-US" altLang="en-US" sz="3200" dirty="0"/>
              <a:t>Fix a simple problem</a:t>
            </a:r>
          </a:p>
          <a:p>
            <a:pPr lvl="1"/>
            <a:r>
              <a:rPr lang="en-US" altLang="en-US" sz="3200" dirty="0"/>
              <a:t>Spend no more than a few hours</a:t>
            </a:r>
          </a:p>
        </p:txBody>
      </p:sp>
    </p:spTree>
    <p:extLst>
      <p:ext uri="{BB962C8B-B14F-4D97-AF65-F5344CB8AC3E}">
        <p14:creationId xmlns:p14="http://schemas.microsoft.com/office/powerpoint/2010/main" val="18785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 a picture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Need big picture</a:t>
            </a:r>
          </a:p>
          <a:p>
            <a:pPr lvl="1"/>
            <a:r>
              <a:rPr lang="en-US" altLang="en-US" sz="3200" dirty="0"/>
              <a:t>Class hierarchy - class diagram</a:t>
            </a:r>
          </a:p>
          <a:p>
            <a:pPr lvl="1"/>
            <a:r>
              <a:rPr lang="en-US" altLang="en-US" sz="3200" dirty="0"/>
              <a:t>Modules</a:t>
            </a:r>
          </a:p>
          <a:p>
            <a:r>
              <a:rPr lang="en-US" altLang="en-US" sz="3600" dirty="0"/>
              <a:t>Tools</a:t>
            </a:r>
          </a:p>
          <a:p>
            <a:pPr lvl="1"/>
            <a:r>
              <a:rPr lang="en-US" altLang="en-US" sz="3200" dirty="0"/>
              <a:t>Diagramming tools</a:t>
            </a:r>
          </a:p>
          <a:p>
            <a:pPr lvl="1"/>
            <a:r>
              <a:rPr lang="en-US" altLang="en-US" sz="3200" dirty="0" smtClean="0"/>
              <a:t>Code browsers</a:t>
            </a:r>
            <a:endParaRPr lang="en-US" altLang="en-US" sz="3200" dirty="0"/>
          </a:p>
          <a:p>
            <a:pPr lvl="1"/>
            <a:r>
              <a:rPr lang="en-US" altLang="en-US" sz="3200" dirty="0"/>
              <a:t>Debuggers</a:t>
            </a:r>
          </a:p>
        </p:txBody>
      </p:sp>
    </p:spTree>
    <p:extLst>
      <p:ext uri="{BB962C8B-B14F-4D97-AF65-F5344CB8AC3E}">
        <p14:creationId xmlns:p14="http://schemas.microsoft.com/office/powerpoint/2010/main" val="2245384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Diagramming tools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 -&gt; UML class diagram</a:t>
            </a:r>
          </a:p>
          <a:p>
            <a:r>
              <a:rPr lang="en-US" altLang="en-US"/>
              <a:t>C -&gt; call graph</a:t>
            </a:r>
          </a:p>
          <a:p>
            <a:r>
              <a:rPr lang="en-US" altLang="en-US"/>
              <a:t>Smalltalk -&gt; collaboration diagram</a:t>
            </a:r>
          </a:p>
          <a:p>
            <a:endParaRPr lang="en-US" altLang="en-US"/>
          </a:p>
          <a:p>
            <a:r>
              <a:rPr lang="en-US" altLang="en-US"/>
              <a:t>Language specific</a:t>
            </a:r>
          </a:p>
        </p:txBody>
      </p:sp>
    </p:spTree>
    <p:extLst>
      <p:ext uri="{BB962C8B-B14F-4D97-AF65-F5344CB8AC3E}">
        <p14:creationId xmlns:p14="http://schemas.microsoft.com/office/powerpoint/2010/main" val="62054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learn an existing software system that is poorly documented?</a:t>
            </a:r>
          </a:p>
          <a:p>
            <a:r>
              <a:rPr lang="en-US" dirty="0" smtClean="0"/>
              <a:t>What are some object-oriented reengineering patterns?</a:t>
            </a:r>
          </a:p>
          <a:p>
            <a:pPr lvl="1"/>
            <a:r>
              <a:rPr lang="en-US" dirty="0" smtClean="0"/>
              <a:t>Fair warning: reading will be on the exam, keep up with it (</a:t>
            </a:r>
            <a:r>
              <a:rPr lang="en-US" dirty="0" smtClean="0">
                <a:solidFill>
                  <a:schemeClr val="tx2"/>
                </a:solidFill>
              </a:rPr>
              <a:t>82 pages</a:t>
            </a:r>
            <a:r>
              <a:rPr lang="en-US" dirty="0" smtClean="0"/>
              <a:t> on these patterns)</a:t>
            </a:r>
          </a:p>
          <a:p>
            <a:pPr lvl="2"/>
            <a:r>
              <a:rPr lang="en-US" dirty="0" smtClean="0"/>
              <a:t>We may (or may not) have a quiz about this</a:t>
            </a:r>
          </a:p>
          <a:p>
            <a:pPr lvl="1"/>
            <a:endParaRPr lang="en-US" dirty="0"/>
          </a:p>
          <a:p>
            <a:r>
              <a:rPr lang="en-US" dirty="0" smtClean="0"/>
              <a:t>Useful for your project, to navigate through the tens of thousands of Java LOC of 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5624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really important?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The big picture – the layers</a:t>
            </a:r>
          </a:p>
          <a:p>
            <a:pPr>
              <a:buFontTx/>
              <a:buNone/>
            </a:pPr>
            <a:r>
              <a:rPr lang="en-US" altLang="en-US"/>
              <a:t>The problem modules </a:t>
            </a:r>
          </a:p>
          <a:p>
            <a:pPr lvl="1"/>
            <a:r>
              <a:rPr lang="en-US" altLang="en-US"/>
              <a:t>The ones that change</a:t>
            </a:r>
          </a:p>
          <a:p>
            <a:pPr lvl="1"/>
            <a:r>
              <a:rPr lang="en-US" altLang="en-US"/>
              <a:t>The ones with bugs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In your project: the ones you work on</a:t>
            </a:r>
          </a:p>
        </p:txBody>
      </p:sp>
    </p:spTree>
    <p:extLst>
      <p:ext uri="{BB962C8B-B14F-4D97-AF65-F5344CB8AC3E}">
        <p14:creationId xmlns:p14="http://schemas.microsoft.com/office/powerpoint/2010/main" val="3383869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Metrics for reverse engineering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altLang="en-US" dirty="0"/>
              <a:t>Coupling</a:t>
            </a:r>
          </a:p>
          <a:p>
            <a:pPr lvl="1"/>
            <a:r>
              <a:rPr lang="en-US" altLang="en-US" dirty="0"/>
              <a:t>Top layers depend on lower layers</a:t>
            </a:r>
          </a:p>
          <a:p>
            <a:pPr lvl="1"/>
            <a:r>
              <a:rPr lang="en-US" altLang="en-US" dirty="0"/>
              <a:t>Lower layers do not depend on anything</a:t>
            </a:r>
          </a:p>
          <a:p>
            <a:r>
              <a:rPr lang="en-US" altLang="en-US" dirty="0"/>
              <a:t>Frequent changes</a:t>
            </a:r>
          </a:p>
          <a:p>
            <a:pPr lvl="1"/>
            <a:r>
              <a:rPr lang="en-US" altLang="en-US" dirty="0"/>
              <a:t>% of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changes </a:t>
            </a:r>
            <a:r>
              <a:rPr lang="en-US" altLang="en-US" dirty="0"/>
              <a:t>that affect a module (class)</a:t>
            </a:r>
          </a:p>
          <a:p>
            <a:r>
              <a:rPr lang="en-US" altLang="en-US" dirty="0"/>
              <a:t>Bugs</a:t>
            </a:r>
          </a:p>
          <a:p>
            <a:pPr lvl="1"/>
            <a:r>
              <a:rPr lang="en-US" altLang="en-US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2923884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Coverage metrics for finding bugs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Which modules are executed by this test?</a:t>
            </a:r>
          </a:p>
          <a:p>
            <a:r>
              <a:rPr lang="en-US" altLang="en-US"/>
              <a:t>Which modules are executed by this test and not by other tests?</a:t>
            </a:r>
          </a:p>
          <a:p>
            <a:r>
              <a:rPr lang="en-US" altLang="en-US"/>
              <a:t>Given a set of tests, coverage tool reports the functions/lines/paths that are executed</a:t>
            </a:r>
          </a:p>
          <a:p>
            <a:r>
              <a:rPr lang="en-US" altLang="en-US"/>
              <a:t>Infrastructure modules executed by all tests</a:t>
            </a:r>
          </a:p>
          <a:p>
            <a:r>
              <a:rPr lang="en-US" altLang="en-US"/>
              <a:t>“Feature” modules executed by few tests </a:t>
            </a:r>
          </a:p>
        </p:txBody>
      </p:sp>
    </p:spTree>
    <p:extLst>
      <p:ext uri="{BB962C8B-B14F-4D97-AF65-F5344CB8AC3E}">
        <p14:creationId xmlns:p14="http://schemas.microsoft.com/office/powerpoint/2010/main" val="2986825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Layers and coverage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676400" y="4295633"/>
            <a:ext cx="2057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676400" y="2238233"/>
            <a:ext cx="1295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5486400" y="4295633"/>
            <a:ext cx="15240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2438400" y="3305033"/>
            <a:ext cx="990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4419600" y="2238233"/>
            <a:ext cx="1295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5943600" y="2238233"/>
            <a:ext cx="10668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3886200" y="4295633"/>
            <a:ext cx="1295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3200400" y="2238233"/>
            <a:ext cx="990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2057400" y="2847833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>
            <a:off x="1828800" y="2924033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2971800" y="3838433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4" name="Line 16"/>
          <p:cNvSpPr>
            <a:spLocks noChangeShapeType="1"/>
          </p:cNvSpPr>
          <p:nvPr/>
        </p:nvSpPr>
        <p:spPr bwMode="auto">
          <a:xfrm>
            <a:off x="2819400" y="2847833"/>
            <a:ext cx="16764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5" name="Line 17"/>
          <p:cNvSpPr>
            <a:spLocks noChangeShapeType="1"/>
          </p:cNvSpPr>
          <p:nvPr/>
        </p:nvSpPr>
        <p:spPr bwMode="auto">
          <a:xfrm>
            <a:off x="2895600" y="2695433"/>
            <a:ext cx="281940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 flipH="1">
            <a:off x="3048000" y="2847833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>
            <a:off x="3962400" y="2924033"/>
            <a:ext cx="4572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8" name="Line 20"/>
          <p:cNvSpPr>
            <a:spLocks noChangeShapeType="1"/>
          </p:cNvSpPr>
          <p:nvPr/>
        </p:nvSpPr>
        <p:spPr bwMode="auto">
          <a:xfrm>
            <a:off x="4038600" y="2847833"/>
            <a:ext cx="16764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9" name="Line 21"/>
          <p:cNvSpPr>
            <a:spLocks noChangeShapeType="1"/>
          </p:cNvSpPr>
          <p:nvPr/>
        </p:nvSpPr>
        <p:spPr bwMode="auto">
          <a:xfrm flipH="1">
            <a:off x="3276600" y="2924033"/>
            <a:ext cx="1676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>
            <a:off x="5410200" y="2924033"/>
            <a:ext cx="6858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 flipH="1">
            <a:off x="3276600" y="2847833"/>
            <a:ext cx="2895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2" name="Line 24"/>
          <p:cNvSpPr>
            <a:spLocks noChangeShapeType="1"/>
          </p:cNvSpPr>
          <p:nvPr/>
        </p:nvSpPr>
        <p:spPr bwMode="auto">
          <a:xfrm flipH="1">
            <a:off x="4648200" y="2924033"/>
            <a:ext cx="18288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 flipH="1">
            <a:off x="6629400" y="2924033"/>
            <a:ext cx="1524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85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Browsers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Tool for reading code</a:t>
            </a:r>
          </a:p>
          <a:p>
            <a:r>
              <a:rPr lang="en-US" altLang="en-US"/>
              <a:t>Cross reference</a:t>
            </a:r>
          </a:p>
          <a:p>
            <a:pPr lvl="1"/>
            <a:r>
              <a:rPr lang="en-US" altLang="en-US"/>
              <a:t>Definition of variable, procedure, class</a:t>
            </a:r>
          </a:p>
          <a:p>
            <a:pPr lvl="1"/>
            <a:r>
              <a:rPr lang="en-US" altLang="en-US"/>
              <a:t>Uses of variable, procedure, class</a:t>
            </a:r>
          </a:p>
          <a:p>
            <a:pPr lvl="1"/>
            <a:endParaRPr lang="en-US" altLang="en-US"/>
          </a:p>
          <a:p>
            <a:r>
              <a:rPr lang="en-US" altLang="en-US"/>
              <a:t>Interactive, multiple views</a:t>
            </a:r>
          </a:p>
        </p:txBody>
      </p:sp>
    </p:spTree>
    <p:extLst>
      <p:ext uri="{BB962C8B-B14F-4D97-AF65-F5344CB8AC3E}">
        <p14:creationId xmlns:p14="http://schemas.microsoft.com/office/powerpoint/2010/main" val="3724585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Debuggers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See how code executes</a:t>
            </a:r>
          </a:p>
          <a:p>
            <a:r>
              <a:rPr lang="en-US" altLang="en-US"/>
              <a:t>Singlestep</a:t>
            </a:r>
          </a:p>
          <a:p>
            <a:r>
              <a:rPr lang="en-US" altLang="en-US"/>
              <a:t>Breakpoints, watchpoints</a:t>
            </a:r>
          </a:p>
          <a:p>
            <a:endParaRPr lang="en-US" altLang="en-US"/>
          </a:p>
          <a:p>
            <a:r>
              <a:rPr lang="en-US" altLang="en-US"/>
              <a:t>Language specific</a:t>
            </a:r>
          </a:p>
        </p:txBody>
      </p:sp>
    </p:spTree>
    <p:extLst>
      <p:ext uri="{BB962C8B-B14F-4D97-AF65-F5344CB8AC3E}">
        <p14:creationId xmlns:p14="http://schemas.microsoft.com/office/powerpoint/2010/main" val="2699422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Dealing with size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Get an overview</a:t>
            </a:r>
          </a:p>
          <a:p>
            <a:r>
              <a:rPr lang="en-US" altLang="en-US" dirty="0"/>
              <a:t>Decompose</a:t>
            </a:r>
          </a:p>
          <a:p>
            <a:r>
              <a:rPr lang="en-US" altLang="en-US" dirty="0"/>
              <a:t>Examine each part individually</a:t>
            </a:r>
          </a:p>
          <a:p>
            <a:r>
              <a:rPr lang="en-US" altLang="en-US" dirty="0"/>
              <a:t>Experiment to test knowledge</a:t>
            </a:r>
          </a:p>
          <a:p>
            <a:r>
              <a:rPr lang="en-US" altLang="en-US" dirty="0"/>
              <a:t>Correct overview</a:t>
            </a:r>
          </a:p>
        </p:txBody>
      </p:sp>
    </p:spTree>
    <p:extLst>
      <p:ext uri="{BB962C8B-B14F-4D97-AF65-F5344CB8AC3E}">
        <p14:creationId xmlns:p14="http://schemas.microsoft.com/office/powerpoint/2010/main" val="1256934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changes to learn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Pick simple problems that are easy to fix</a:t>
            </a:r>
          </a:p>
          <a:p>
            <a:pPr lvl="1"/>
            <a:r>
              <a:rPr lang="en-US" altLang="en-US"/>
              <a:t>Fix bugs</a:t>
            </a:r>
          </a:p>
          <a:p>
            <a:pPr lvl="1"/>
            <a:r>
              <a:rPr lang="en-US" altLang="en-US"/>
              <a:t>Add simple features</a:t>
            </a:r>
          </a:p>
          <a:p>
            <a:pPr lvl="1"/>
            <a:r>
              <a:rPr lang="en-US" altLang="en-US"/>
              <a:t>Restructure</a:t>
            </a:r>
          </a:p>
          <a:p>
            <a:r>
              <a:rPr lang="en-US" altLang="en-US"/>
              <a:t>Purpose is learning, not fixing</a:t>
            </a:r>
          </a:p>
          <a:p>
            <a:r>
              <a:rPr lang="en-US" altLang="en-US"/>
              <a:t>Pick problems in various parts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966662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Existing documentation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Requirements</a:t>
            </a:r>
          </a:p>
          <a:p>
            <a:r>
              <a:rPr lang="en-US" altLang="en-US"/>
              <a:t>Architectural overview</a:t>
            </a:r>
          </a:p>
          <a:p>
            <a:r>
              <a:rPr lang="en-US" altLang="en-US"/>
              <a:t>Design of components</a:t>
            </a:r>
          </a:p>
          <a:p>
            <a:r>
              <a:rPr lang="en-US" altLang="en-US"/>
              <a:t>Interface descriptions</a:t>
            </a:r>
          </a:p>
          <a:p>
            <a:r>
              <a:rPr lang="en-US" altLang="en-US"/>
              <a:t>User manuals</a:t>
            </a:r>
          </a:p>
          <a:p>
            <a:r>
              <a:rPr lang="en-US" altLang="en-US"/>
              <a:t>Code comments</a:t>
            </a:r>
          </a:p>
        </p:txBody>
      </p:sp>
    </p:spTree>
    <p:extLst>
      <p:ext uri="{BB962C8B-B14F-4D97-AF65-F5344CB8AC3E}">
        <p14:creationId xmlns:p14="http://schemas.microsoft.com/office/powerpoint/2010/main" val="4138430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Documentation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Describe what exists</a:t>
            </a:r>
          </a:p>
          <a:p>
            <a:r>
              <a:rPr lang="en-US" altLang="en-US"/>
              <a:t>Describe what you had to learn</a:t>
            </a:r>
          </a:p>
          <a:p>
            <a:r>
              <a:rPr lang="en-US" altLang="en-US"/>
              <a:t>Simplify and abstract</a:t>
            </a:r>
          </a:p>
          <a:p>
            <a:r>
              <a:rPr lang="en-US" altLang="en-US"/>
              <a:t>Describe</a:t>
            </a:r>
          </a:p>
          <a:p>
            <a:pPr lvl="1"/>
            <a:r>
              <a:rPr lang="en-US" altLang="en-US"/>
              <a:t>The problem</a:t>
            </a:r>
          </a:p>
          <a:p>
            <a:pPr lvl="1"/>
            <a:r>
              <a:rPr lang="en-US" altLang="en-US"/>
              <a:t>The overall design</a:t>
            </a:r>
          </a:p>
          <a:p>
            <a:pPr lvl="1"/>
            <a:r>
              <a:rPr lang="en-US" altLang="en-US"/>
              <a:t>The pieces</a:t>
            </a:r>
          </a:p>
          <a:p>
            <a:pPr lvl="1"/>
            <a:r>
              <a:rPr lang="en-US" altLang="en-US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58432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Foreword by Martin </a:t>
            </a:r>
            <a:r>
              <a:rPr lang="en-US" dirty="0" smtClean="0"/>
              <a:t>Fowler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For a long time it’s puzzled me that most books on software </a:t>
            </a:r>
            <a:r>
              <a:rPr lang="en-US" dirty="0" smtClean="0"/>
              <a:t>development processes </a:t>
            </a:r>
            <a:r>
              <a:rPr lang="en-US" dirty="0"/>
              <a:t>talk about what to do when you are </a:t>
            </a:r>
            <a:r>
              <a:rPr lang="en-US" dirty="0">
                <a:solidFill>
                  <a:schemeClr val="tx2"/>
                </a:solidFill>
              </a:rPr>
              <a:t>starting from a blank </a:t>
            </a:r>
            <a:r>
              <a:rPr lang="en-US" dirty="0" smtClean="0">
                <a:solidFill>
                  <a:schemeClr val="tx2"/>
                </a:solidFill>
              </a:rPr>
              <a:t>sheet of </a:t>
            </a:r>
            <a:r>
              <a:rPr lang="en-US" dirty="0">
                <a:solidFill>
                  <a:schemeClr val="tx2"/>
                </a:solidFill>
              </a:rPr>
              <a:t>editor screen</a:t>
            </a:r>
            <a:r>
              <a:rPr lang="en-US" dirty="0"/>
              <a:t>. It’s puzzled me because that’s not the most common </a:t>
            </a:r>
            <a:r>
              <a:rPr lang="en-US" dirty="0" smtClean="0"/>
              <a:t>situation that </a:t>
            </a:r>
            <a:r>
              <a:rPr lang="en-US" dirty="0"/>
              <a:t>people write code in. Most </a:t>
            </a:r>
            <a:r>
              <a:rPr lang="en-US" dirty="0">
                <a:solidFill>
                  <a:schemeClr val="tx2"/>
                </a:solidFill>
              </a:rPr>
              <a:t>people have to make changes to </a:t>
            </a:r>
            <a:r>
              <a:rPr lang="en-US" dirty="0" smtClean="0">
                <a:solidFill>
                  <a:schemeClr val="tx2"/>
                </a:solidFill>
              </a:rPr>
              <a:t>an existing </a:t>
            </a:r>
            <a:r>
              <a:rPr lang="en-US" dirty="0">
                <a:solidFill>
                  <a:schemeClr val="tx2"/>
                </a:solidFill>
              </a:rPr>
              <a:t>code base</a:t>
            </a:r>
            <a:r>
              <a:rPr lang="en-US" dirty="0"/>
              <a:t>, even if it’s their own. In an ideal world this code </a:t>
            </a:r>
            <a:r>
              <a:rPr lang="en-US" dirty="0" smtClean="0"/>
              <a:t>base is </a:t>
            </a:r>
            <a:r>
              <a:rPr lang="en-US" dirty="0"/>
              <a:t>well designed and well factored, but we all know how often the </a:t>
            </a:r>
            <a:r>
              <a:rPr lang="en-US" dirty="0" smtClean="0"/>
              <a:t>ideal world </a:t>
            </a:r>
            <a:r>
              <a:rPr lang="en-US" dirty="0"/>
              <a:t>appears in our career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3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Tests can be documentation</a:t>
            </a:r>
          </a:p>
          <a:p>
            <a:r>
              <a:rPr lang="en-US" altLang="en-US"/>
              <a:t>Executing tests helps you see how system works</a:t>
            </a:r>
          </a:p>
          <a:p>
            <a:r>
              <a:rPr lang="en-US" altLang="en-US"/>
              <a:t>Write tests to learn</a:t>
            </a:r>
          </a:p>
          <a:p>
            <a:r>
              <a:rPr lang="en-US" altLang="en-US"/>
              <a:t>Write tests to document what you’ve learned</a:t>
            </a:r>
          </a:p>
          <a:p>
            <a:r>
              <a:rPr lang="en-US" altLang="en-US"/>
              <a:t>Systems with bad structure are hard to test</a:t>
            </a:r>
          </a:p>
        </p:txBody>
      </p:sp>
    </p:spTree>
    <p:extLst>
      <p:ext uri="{BB962C8B-B14F-4D97-AF65-F5344CB8AC3E}">
        <p14:creationId xmlns:p14="http://schemas.microsoft.com/office/powerpoint/2010/main" val="510880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Don’t get stuck!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Try many </a:t>
            </a:r>
            <a:r>
              <a:rPr lang="en-US" altLang="en-US" dirty="0" smtClean="0"/>
              <a:t>techniques! Be proactive!</a:t>
            </a:r>
            <a:endParaRPr lang="en-US" altLang="en-US" dirty="0"/>
          </a:p>
          <a:p>
            <a:r>
              <a:rPr lang="en-US" altLang="en-US" dirty="0"/>
              <a:t>Talk to people</a:t>
            </a:r>
          </a:p>
          <a:p>
            <a:r>
              <a:rPr lang="en-US" altLang="en-US" dirty="0"/>
              <a:t>Get help, help others</a:t>
            </a:r>
          </a:p>
          <a:p>
            <a:r>
              <a:rPr lang="en-US" altLang="en-US" dirty="0"/>
              <a:t>Stick with </a:t>
            </a:r>
            <a:r>
              <a:rPr lang="en-US" altLang="en-US" dirty="0" smtClean="0"/>
              <a:t>it</a:t>
            </a:r>
          </a:p>
          <a:p>
            <a:r>
              <a:rPr lang="en-US" altLang="en-US" dirty="0" smtClean="0"/>
              <a:t>Take notes; otherwise you forget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9279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Reverse engineering is analyzing an existing system</a:t>
            </a:r>
          </a:p>
          <a:p>
            <a:r>
              <a:rPr lang="en-US" altLang="en-US"/>
              <a:t>Instead of inventing design ideas, discover them</a:t>
            </a:r>
          </a:p>
          <a:p>
            <a:r>
              <a:rPr lang="en-US" altLang="en-US"/>
              <a:t>Tools useful, but people are more important and hard work is essential</a:t>
            </a:r>
          </a:p>
        </p:txBody>
      </p:sp>
    </p:spTree>
    <p:extLst>
      <p:ext uri="{BB962C8B-B14F-4D97-AF65-F5344CB8AC3E}">
        <p14:creationId xmlns:p14="http://schemas.microsoft.com/office/powerpoint/2010/main" val="104037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reverse engineering?</a:t>
            </a:r>
          </a:p>
        </p:txBody>
      </p:sp>
      <p:sp>
        <p:nvSpPr>
          <p:cNvPr id="17715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Discovering design of an artifact</a:t>
            </a:r>
          </a:p>
          <a:p>
            <a:pPr lvl="1"/>
            <a:r>
              <a:rPr lang="en-US" altLang="en-US" dirty="0"/>
              <a:t>Given binary, discover source code</a:t>
            </a:r>
          </a:p>
          <a:p>
            <a:pPr lvl="1"/>
            <a:r>
              <a:rPr lang="en-US" altLang="en-US" dirty="0"/>
              <a:t>Given source code, discover specification &amp; design rationale</a:t>
            </a:r>
          </a:p>
          <a:p>
            <a:pPr lvl="1"/>
            <a:r>
              <a:rPr lang="en-US" altLang="en-US" dirty="0"/>
              <a:t>Learn enough to change </a:t>
            </a:r>
            <a:r>
              <a:rPr lang="en-US" altLang="en-US" dirty="0" smtClean="0"/>
              <a:t>it or replace it or write </a:t>
            </a:r>
            <a:r>
              <a:rPr lang="en-US" altLang="en-US" dirty="0"/>
              <a:t>book about it</a:t>
            </a:r>
          </a:p>
        </p:txBody>
      </p:sp>
    </p:spTree>
    <p:extLst>
      <p:ext uri="{BB962C8B-B14F-4D97-AF65-F5344CB8AC3E}">
        <p14:creationId xmlns:p14="http://schemas.microsoft.com/office/powerpoint/2010/main" val="295557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to reverse engineer?</a:t>
            </a:r>
          </a:p>
        </p:txBody>
      </p:sp>
      <p:sp>
        <p:nvSpPr>
          <p:cNvPr id="1781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Replace entire system</a:t>
            </a:r>
          </a:p>
          <a:p>
            <a:r>
              <a:rPr lang="en-US" altLang="en-US"/>
              <a:t>Modify system</a:t>
            </a:r>
          </a:p>
          <a:p>
            <a:r>
              <a:rPr lang="en-US" altLang="en-US"/>
              <a:t>Use system</a:t>
            </a:r>
          </a:p>
          <a:p>
            <a:r>
              <a:rPr lang="en-US" altLang="en-US"/>
              <a:t>Write documentation for system</a:t>
            </a:r>
          </a:p>
          <a:p>
            <a:endParaRPr lang="en-US" altLang="en-US"/>
          </a:p>
          <a:p>
            <a:r>
              <a:rPr lang="en-US" altLang="en-US"/>
              <a:t>Know your purpose!</a:t>
            </a:r>
          </a:p>
        </p:txBody>
      </p:sp>
    </p:spTree>
    <p:extLst>
      <p:ext uri="{BB962C8B-B14F-4D97-AF65-F5344CB8AC3E}">
        <p14:creationId xmlns:p14="http://schemas.microsoft.com/office/powerpoint/2010/main" val="110208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reverse engineer?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the large:</a:t>
            </a:r>
          </a:p>
          <a:p>
            <a:pPr lvl="1"/>
            <a:r>
              <a:rPr lang="en-US" altLang="en-US" dirty="0"/>
              <a:t>Big changes: </a:t>
            </a:r>
            <a:r>
              <a:rPr lang="en-US" altLang="en-US" dirty="0" smtClean="0"/>
              <a:t>Y2K (99-&gt;00-&gt;01)</a:t>
            </a:r>
          </a:p>
          <a:p>
            <a:pPr lvl="1"/>
            <a:r>
              <a:rPr lang="en-US" altLang="en-US" dirty="0" smtClean="0"/>
              <a:t>Technology change: desktop-&gt;web-&gt;mobile</a:t>
            </a:r>
            <a:endParaRPr lang="en-US" altLang="en-US" dirty="0"/>
          </a:p>
          <a:p>
            <a:r>
              <a:rPr lang="en-US" altLang="en-US" dirty="0"/>
              <a:t>In the small</a:t>
            </a:r>
          </a:p>
          <a:p>
            <a:pPr lvl="1"/>
            <a:r>
              <a:rPr lang="en-US" altLang="en-US" dirty="0"/>
              <a:t>Add a feature, fix a </a:t>
            </a:r>
            <a:r>
              <a:rPr lang="en-US" altLang="en-US" dirty="0" smtClean="0"/>
              <a:t>bug, improve performance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Your project: understand </a:t>
            </a:r>
            <a:r>
              <a:rPr lang="en-US" altLang="en-US" dirty="0" smtClean="0"/>
              <a:t>and modify parts </a:t>
            </a:r>
            <a:r>
              <a:rPr lang="en-US" altLang="en-US" dirty="0"/>
              <a:t>of </a:t>
            </a:r>
            <a:r>
              <a:rPr lang="en-US" altLang="en-US" dirty="0" smtClean="0"/>
              <a:t>some large codebase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82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Forward engineering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dirty="0" smtClean="0"/>
              <a:t>rom requirements to design to code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Reverse engineering</a:t>
            </a:r>
            <a:endParaRPr lang="en-US" dirty="0"/>
          </a:p>
          <a:p>
            <a:pPr lvl="1"/>
            <a:r>
              <a:rPr lang="en-US" dirty="0" smtClean="0"/>
              <a:t>From code to design, maybe to requirements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Reengineering</a:t>
            </a:r>
            <a:endParaRPr lang="en-US" dirty="0"/>
          </a:p>
          <a:p>
            <a:pPr lvl="1"/>
            <a:r>
              <a:rPr lang="en-US" dirty="0" smtClean="0"/>
              <a:t>From old code to new code via some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3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Forward &amp; Reverse Engineering</a:t>
            </a:r>
            <a:br>
              <a:rPr lang="en-US" dirty="0" smtClean="0"/>
            </a:br>
            <a:r>
              <a:rPr lang="en-US" dirty="0" smtClean="0"/>
              <a:t>Re-Engineering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03778"/>
            <a:ext cx="8077200" cy="469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99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OORP book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Patterns = expert solutions to common problems</a:t>
            </a:r>
          </a:p>
          <a:p>
            <a:pPr lvl="1"/>
            <a:r>
              <a:rPr lang="en-US" sz="2800" dirty="0" smtClean="0"/>
              <a:t>Described using names, context, forces</a:t>
            </a:r>
          </a:p>
          <a:p>
            <a:pPr lvl="1"/>
            <a:r>
              <a:rPr lang="en-US" sz="2800" dirty="0" smtClean="0"/>
              <a:t>You may have heard of design patterns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4557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1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llinois">
      <a:dk1>
        <a:srgbClr val="003C7D"/>
      </a:dk1>
      <a:lt1>
        <a:sysClr val="window" lastClr="FFFFFF"/>
      </a:lt1>
      <a:dk2>
        <a:srgbClr val="F47F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975</Words>
  <Application>Microsoft Office PowerPoint</Application>
  <PresentationFormat>On-screen Show (4:3)</PresentationFormat>
  <Paragraphs>196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CS427: Software Engineering I</vt:lpstr>
      <vt:lpstr>Today’s goals</vt:lpstr>
      <vt:lpstr>From the reading</vt:lpstr>
      <vt:lpstr>What is reverse engineering?</vt:lpstr>
      <vt:lpstr>Why to reverse engineer?</vt:lpstr>
      <vt:lpstr>When to reverse engineer?</vt:lpstr>
      <vt:lpstr>Some terminology</vt:lpstr>
      <vt:lpstr>Forward &amp; Reverse Engineering Re-Engineering</vt:lpstr>
      <vt:lpstr>OORP book</vt:lpstr>
      <vt:lpstr>Some aspects/forces</vt:lpstr>
      <vt:lpstr>First contact</vt:lpstr>
      <vt:lpstr>Example: Read All Code in 1 Hour</vt:lpstr>
      <vt:lpstr>Initial understanding</vt:lpstr>
      <vt:lpstr>Detailed model capture</vt:lpstr>
      <vt:lpstr>Reverse engineering activities</vt:lpstr>
      <vt:lpstr>Some activities</vt:lpstr>
      <vt:lpstr>More activities</vt:lpstr>
      <vt:lpstr>Draw a picture</vt:lpstr>
      <vt:lpstr>Diagramming tools</vt:lpstr>
      <vt:lpstr>What is really important?</vt:lpstr>
      <vt:lpstr>Metrics for reverse engineering</vt:lpstr>
      <vt:lpstr>Coverage metrics for finding bugs</vt:lpstr>
      <vt:lpstr>Layers and coverage</vt:lpstr>
      <vt:lpstr>Browsers</vt:lpstr>
      <vt:lpstr>Debuggers</vt:lpstr>
      <vt:lpstr>Dealing with size</vt:lpstr>
      <vt:lpstr>Making changes to learn</vt:lpstr>
      <vt:lpstr>Existing documentation</vt:lpstr>
      <vt:lpstr>Documentation</vt:lpstr>
      <vt:lpstr>Tests</vt:lpstr>
      <vt:lpstr>Don’t get stuck!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marinov</dc:creator>
  <cp:lastModifiedBy>Rosu, Grigore</cp:lastModifiedBy>
  <cp:revision>131</cp:revision>
  <dcterms:created xsi:type="dcterms:W3CDTF">2006-08-16T00:00:00Z</dcterms:created>
  <dcterms:modified xsi:type="dcterms:W3CDTF">2016-10-06T14:40:58Z</dcterms:modified>
</cp:coreProperties>
</file>