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75" r:id="rId22"/>
    <p:sldId id="37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83" d="100"/>
          <a:sy n="83" d="100"/>
        </p:scale>
        <p:origin x="9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Lines of code: language matters</a:t>
            </a:r>
          </a:p>
        </p:txBody>
      </p:sp>
      <p:sp>
        <p:nvSpPr>
          <p:cNvPr id="223240" name="Rectangle 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Assembly code may be 2-3X longer than C code</a:t>
            </a:r>
          </a:p>
          <a:p>
            <a:r>
              <a:rPr lang="en-US" altLang="en-US"/>
              <a:t>C code may be 2-3X longer than Java code</a:t>
            </a:r>
          </a:p>
          <a:p>
            <a:r>
              <a:rPr lang="en-US" altLang="en-US"/>
              <a:t>Java code may be 2-3X longer than …</a:t>
            </a:r>
          </a:p>
        </p:txBody>
      </p:sp>
    </p:spTree>
    <p:extLst>
      <p:ext uri="{BB962C8B-B14F-4D97-AF65-F5344CB8AC3E}">
        <p14:creationId xmlns:p14="http://schemas.microsoft.com/office/powerpoint/2010/main" val="8534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Lines of </a:t>
            </a:r>
            <a:r>
              <a:rPr lang="en-US" altLang="en-US" dirty="0" smtClean="0"/>
              <a:t>code (3)</a:t>
            </a:r>
            <a:endParaRPr lang="en-US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Lines </a:t>
            </a:r>
            <a:r>
              <a:rPr lang="en-US" altLang="en-US" dirty="0"/>
              <a:t>of code is valid metric when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Same </a:t>
            </a:r>
            <a:r>
              <a:rPr lang="en-US" altLang="en-US" dirty="0"/>
              <a:t>language</a:t>
            </a:r>
          </a:p>
          <a:p>
            <a:pPr lvl="1"/>
            <a:r>
              <a:rPr lang="en-US" altLang="en-US" dirty="0"/>
              <a:t>Standard formatting</a:t>
            </a:r>
          </a:p>
          <a:p>
            <a:pPr lvl="1"/>
            <a:r>
              <a:rPr lang="en-US" altLang="en-US" dirty="0"/>
              <a:t>Code has been reviewed</a:t>
            </a:r>
          </a:p>
        </p:txBody>
      </p:sp>
    </p:spTree>
    <p:extLst>
      <p:ext uri="{BB962C8B-B14F-4D97-AF65-F5344CB8AC3E}">
        <p14:creationId xmlns:p14="http://schemas.microsoft.com/office/powerpoint/2010/main" val="13717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</a:t>
            </a:r>
          </a:p>
        </p:txBody>
      </p:sp>
      <p:sp>
        <p:nvSpPr>
          <p:cNvPr id="23859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Complex systems are</a:t>
            </a:r>
          </a:p>
          <a:p>
            <a:pPr lvl="1"/>
            <a:r>
              <a:rPr lang="en-US" altLang="en-US" dirty="0"/>
              <a:t>Hard to understand</a:t>
            </a:r>
          </a:p>
          <a:p>
            <a:pPr lvl="1"/>
            <a:r>
              <a:rPr lang="en-US" altLang="en-US" dirty="0"/>
              <a:t>Hard to change</a:t>
            </a:r>
          </a:p>
          <a:p>
            <a:pPr lvl="1"/>
            <a:r>
              <a:rPr lang="en-US" altLang="en-US" dirty="0"/>
              <a:t>Hard to </a:t>
            </a:r>
            <a:r>
              <a:rPr lang="en-US" altLang="en-US" dirty="0" smtClean="0"/>
              <a:t>reuse</a:t>
            </a:r>
          </a:p>
          <a:p>
            <a:r>
              <a:rPr lang="en-US" altLang="en-US" dirty="0" smtClean="0"/>
              <a:t>Some metrics for complexity</a:t>
            </a:r>
            <a:endParaRPr lang="en-US" altLang="en-US" dirty="0"/>
          </a:p>
          <a:p>
            <a:pPr lvl="1"/>
            <a:r>
              <a:rPr lang="en-US" altLang="en-US" dirty="0" err="1" smtClean="0"/>
              <a:t>Cyclomatic</a:t>
            </a:r>
            <a:r>
              <a:rPr lang="en-US" altLang="en-US" dirty="0" smtClean="0"/>
              <a:t> complexity</a:t>
            </a:r>
          </a:p>
          <a:p>
            <a:pPr lvl="1"/>
            <a:r>
              <a:rPr lang="en-US" altLang="en-US" dirty="0" smtClean="0"/>
              <a:t>Function points</a:t>
            </a:r>
          </a:p>
          <a:p>
            <a:pPr lvl="1"/>
            <a:r>
              <a:rPr lang="en-US" altLang="en-US" dirty="0" smtClean="0"/>
              <a:t>Coupling and cohesion</a:t>
            </a:r>
          </a:p>
          <a:p>
            <a:pPr lvl="1"/>
            <a:r>
              <a:rPr lang="en-US" altLang="en-US" dirty="0" smtClean="0"/>
              <a:t>Many OO-specific metrics (may cover later)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0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</a:t>
            </a:r>
            <a:r>
              <a:rPr lang="en-US" altLang="en-US" dirty="0" smtClean="0"/>
              <a:t>Complexity (1)</a:t>
            </a:r>
            <a:endParaRPr lang="en-US" altLang="en-US" dirty="0"/>
          </a:p>
        </p:txBody>
      </p:sp>
      <p:sp>
        <p:nvSpPr>
          <p:cNvPr id="2396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measure of logical complexity</a:t>
            </a:r>
          </a:p>
          <a:p>
            <a:r>
              <a:rPr lang="en-US" altLang="en-US"/>
              <a:t>Tells how many tests are needed to execute every statement of program</a:t>
            </a:r>
          </a:p>
          <a:p>
            <a:r>
              <a:rPr lang="en-US" altLang="en-US"/>
              <a:t>Number of branches (if, while, for) + 1</a:t>
            </a:r>
          </a:p>
        </p:txBody>
      </p:sp>
    </p:spTree>
    <p:extLst>
      <p:ext uri="{BB962C8B-B14F-4D97-AF65-F5344CB8AC3E}">
        <p14:creationId xmlns:p14="http://schemas.microsoft.com/office/powerpoint/2010/main" val="350134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</a:t>
            </a:r>
            <a:r>
              <a:rPr lang="en-US" altLang="en-US" dirty="0" smtClean="0"/>
              <a:t>Complexity (2)</a:t>
            </a:r>
            <a:endParaRPr lang="en-US" altLang="en-US" dirty="0"/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void processInterest() {</a:t>
            </a:r>
          </a:p>
          <a:p>
            <a:pPr>
              <a:buFontTx/>
              <a:buNone/>
            </a:pPr>
            <a:r>
              <a:rPr lang="en-US" altLang="en-US"/>
              <a:t>	for (acc : accounts) {</a:t>
            </a:r>
          </a:p>
          <a:p>
            <a:pPr>
              <a:buFontTx/>
              <a:buNone/>
            </a:pPr>
            <a:r>
              <a:rPr lang="en-US" altLang="en-US"/>
              <a:t>		if (hasInterest(acc)) {</a:t>
            </a:r>
          </a:p>
          <a:p>
            <a:pPr>
              <a:buFontTx/>
              <a:buNone/>
            </a:pPr>
            <a:r>
              <a:rPr lang="en-US" altLang="en-US"/>
              <a:t>			acc.balance = acc.balance + </a:t>
            </a:r>
          </a:p>
          <a:p>
            <a:pPr>
              <a:buFontTx/>
              <a:buNone/>
            </a:pPr>
            <a:r>
              <a:rPr lang="en-US" altLang="en-US"/>
              <a:t>				acc.balance * acc.interest</a:t>
            </a:r>
          </a:p>
          <a:p>
            <a:pPr>
              <a:buFontTx/>
              <a:buNone/>
            </a:pPr>
            <a:r>
              <a:rPr lang="en-US" altLang="en-US"/>
              <a:t>        }</a:t>
            </a:r>
          </a:p>
          <a:p>
            <a:pPr>
              <a:buFontTx/>
              <a:buNone/>
            </a:pPr>
            <a:r>
              <a:rPr lang="en-US" altLang="en-US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1009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</a:t>
            </a:r>
            <a:r>
              <a:rPr lang="en-US" altLang="en-US" dirty="0" smtClean="0"/>
              <a:t>Complexity (3)</a:t>
            </a:r>
            <a:endParaRPr lang="en-US" altLang="en-US" dirty="0"/>
          </a:p>
        </p:txBody>
      </p:sp>
      <p:sp>
        <p:nvSpPr>
          <p:cNvPr id="241667" name="Text Box 1027"/>
          <p:cNvSpPr txBox="1">
            <a:spLocks noChangeArrowheads="1"/>
          </p:cNvSpPr>
          <p:nvPr/>
        </p:nvSpPr>
        <p:spPr bwMode="auto">
          <a:xfrm>
            <a:off x="4191000" y="4575222"/>
            <a:ext cx="533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41668" name="Text Box 1028"/>
          <p:cNvSpPr txBox="1">
            <a:spLocks noChangeArrowheads="1"/>
          </p:cNvSpPr>
          <p:nvPr/>
        </p:nvSpPr>
        <p:spPr bwMode="auto">
          <a:xfrm>
            <a:off x="2667000" y="1984422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processInterest</a:t>
            </a:r>
          </a:p>
        </p:txBody>
      </p:sp>
      <p:sp>
        <p:nvSpPr>
          <p:cNvPr id="241669" name="Text Box 1029"/>
          <p:cNvSpPr txBox="1">
            <a:spLocks noChangeArrowheads="1"/>
          </p:cNvSpPr>
          <p:nvPr/>
        </p:nvSpPr>
        <p:spPr bwMode="auto">
          <a:xfrm>
            <a:off x="3657600" y="2822622"/>
            <a:ext cx="609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for</a:t>
            </a:r>
          </a:p>
        </p:txBody>
      </p:sp>
      <p:sp>
        <p:nvSpPr>
          <p:cNvPr id="241670" name="Text Box 1030"/>
          <p:cNvSpPr txBox="1">
            <a:spLocks noChangeArrowheads="1"/>
          </p:cNvSpPr>
          <p:nvPr/>
        </p:nvSpPr>
        <p:spPr bwMode="auto">
          <a:xfrm>
            <a:off x="4191000" y="358462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</a:t>
            </a:r>
          </a:p>
        </p:txBody>
      </p:sp>
      <p:sp>
        <p:nvSpPr>
          <p:cNvPr id="241671" name="Line 1031"/>
          <p:cNvSpPr>
            <a:spLocks noChangeShapeType="1"/>
          </p:cNvSpPr>
          <p:nvPr/>
        </p:nvSpPr>
        <p:spPr bwMode="auto">
          <a:xfrm>
            <a:off x="3657600" y="2441622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2" name="Line 1032"/>
          <p:cNvSpPr>
            <a:spLocks noChangeShapeType="1"/>
          </p:cNvSpPr>
          <p:nvPr/>
        </p:nvSpPr>
        <p:spPr bwMode="auto">
          <a:xfrm>
            <a:off x="3810000" y="3279822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3" name="Line 1033"/>
          <p:cNvSpPr>
            <a:spLocks noChangeShapeType="1"/>
          </p:cNvSpPr>
          <p:nvPr/>
        </p:nvSpPr>
        <p:spPr bwMode="auto">
          <a:xfrm>
            <a:off x="4114800" y="3279822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4" name="Line 1034"/>
          <p:cNvSpPr>
            <a:spLocks noChangeShapeType="1"/>
          </p:cNvSpPr>
          <p:nvPr/>
        </p:nvSpPr>
        <p:spPr bwMode="auto">
          <a:xfrm>
            <a:off x="4495800" y="404182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5" name="Text Box 1035"/>
          <p:cNvSpPr txBox="1">
            <a:spLocks noChangeArrowheads="1"/>
          </p:cNvSpPr>
          <p:nvPr/>
        </p:nvSpPr>
        <p:spPr bwMode="auto">
          <a:xfrm>
            <a:off x="5181600" y="3584622"/>
            <a:ext cx="228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acc.balance = ...</a:t>
            </a:r>
          </a:p>
        </p:txBody>
      </p:sp>
      <p:sp>
        <p:nvSpPr>
          <p:cNvPr id="241676" name="Line 1036"/>
          <p:cNvSpPr>
            <a:spLocks noChangeShapeType="1"/>
          </p:cNvSpPr>
          <p:nvPr/>
        </p:nvSpPr>
        <p:spPr bwMode="auto">
          <a:xfrm>
            <a:off x="4648200" y="381322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7" name="Text Box 1037"/>
          <p:cNvSpPr txBox="1">
            <a:spLocks noChangeArrowheads="1"/>
          </p:cNvSpPr>
          <p:nvPr/>
        </p:nvSpPr>
        <p:spPr bwMode="auto">
          <a:xfrm>
            <a:off x="3581400" y="5261022"/>
            <a:ext cx="838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done</a:t>
            </a:r>
          </a:p>
        </p:txBody>
      </p:sp>
      <p:sp>
        <p:nvSpPr>
          <p:cNvPr id="241678" name="Line 1038"/>
          <p:cNvSpPr>
            <a:spLocks noChangeShapeType="1"/>
          </p:cNvSpPr>
          <p:nvPr/>
        </p:nvSpPr>
        <p:spPr bwMode="auto">
          <a:xfrm flipH="1">
            <a:off x="4038600" y="4727622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9" name="Line 1039"/>
          <p:cNvSpPr>
            <a:spLocks noChangeShapeType="1"/>
          </p:cNvSpPr>
          <p:nvPr/>
        </p:nvSpPr>
        <p:spPr bwMode="auto">
          <a:xfrm flipV="1">
            <a:off x="4038600" y="3279822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0" name="Line 1040"/>
          <p:cNvSpPr>
            <a:spLocks noChangeShapeType="1"/>
          </p:cNvSpPr>
          <p:nvPr/>
        </p:nvSpPr>
        <p:spPr bwMode="auto">
          <a:xfrm flipH="1">
            <a:off x="4724400" y="4041822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C</a:t>
            </a:r>
            <a:r>
              <a:rPr lang="en-US" altLang="en-US" dirty="0" smtClean="0"/>
              <a:t>omplexity (4)</a:t>
            </a:r>
            <a:endParaRPr lang="en-US" alt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predicates + 1</a:t>
            </a:r>
          </a:p>
          <a:p>
            <a:r>
              <a:rPr lang="en-US" altLang="en-US"/>
              <a:t>Number of edges - number of nodes + 2</a:t>
            </a:r>
          </a:p>
          <a:p>
            <a:r>
              <a:rPr lang="en-US" altLang="en-US"/>
              <a:t>Number of regions of the flow graph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9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view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Cyclomatic complexity is the number of independent paths through the procedure</a:t>
            </a:r>
          </a:p>
          <a:p>
            <a:r>
              <a:rPr lang="en-US" altLang="en-US"/>
              <a:t>Gives an upper bound on the number of tests necessary to execute every edge of control graph</a:t>
            </a:r>
          </a:p>
        </p:txBody>
      </p:sp>
    </p:spTree>
    <p:extLst>
      <p:ext uri="{BB962C8B-B14F-4D97-AF65-F5344CB8AC3E}">
        <p14:creationId xmlns:p14="http://schemas.microsoft.com/office/powerpoint/2010/main" val="94806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 view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McCabe found that modules with a cyclomatic complexity greater than 10 were hard to test and error prone</a:t>
            </a:r>
          </a:p>
          <a:p>
            <a:r>
              <a:rPr lang="en-US" altLang="en-US"/>
              <a:t>Look for procedures with high cyclomatic complexity and rewrite them, focus testing on them, or focus reviewing on them</a:t>
            </a:r>
          </a:p>
        </p:txBody>
      </p:sp>
    </p:spTree>
    <p:extLst>
      <p:ext uri="{BB962C8B-B14F-4D97-AF65-F5344CB8AC3E}">
        <p14:creationId xmlns:p14="http://schemas.microsoft.com/office/powerpoint/2010/main" val="382834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</a:t>
            </a:r>
            <a:r>
              <a:rPr lang="en-US" altLang="en-US" dirty="0" smtClean="0"/>
              <a:t>points (1)</a:t>
            </a:r>
            <a:endParaRPr lang="en-US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Way of measuring “functionality” of system</a:t>
            </a:r>
          </a:p>
          <a:p>
            <a:r>
              <a:rPr lang="en-US" altLang="en-US"/>
              <a:t>Measure of how big a system ought to be</a:t>
            </a:r>
          </a:p>
          <a:p>
            <a:r>
              <a:rPr lang="en-US" altLang="en-US"/>
              <a:t>Used to predict size</a:t>
            </a:r>
          </a:p>
          <a:p>
            <a:r>
              <a:rPr lang="en-US" altLang="en-US"/>
              <a:t>Several methods of computing function points, all complicated</a:t>
            </a:r>
          </a:p>
          <a:p>
            <a:r>
              <a:rPr lang="en-US" altLang="en-US"/>
              <a:t>Most are proprietary</a:t>
            </a:r>
          </a:p>
        </p:txBody>
      </p:sp>
    </p:spTree>
    <p:extLst>
      <p:ext uri="{BB962C8B-B14F-4D97-AF65-F5344CB8AC3E}">
        <p14:creationId xmlns:p14="http://schemas.microsoft.com/office/powerpoint/2010/main" val="376147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measure product </a:t>
            </a:r>
            <a:r>
              <a:rPr lang="en-US" dirty="0" smtClean="0"/>
              <a:t>and project </a:t>
            </a:r>
            <a:r>
              <a:rPr lang="en-US" dirty="0"/>
              <a:t>progress?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62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</a:t>
            </a:r>
            <a:r>
              <a:rPr lang="en-US" altLang="en-US" dirty="0" smtClean="0"/>
              <a:t>points (2)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Count number of inputs, number of outputs, number of algorithms, number of tables in database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“Function points” is function of above, plus fudge factor for complexity and developer expertise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You need training to measure function points</a:t>
            </a:r>
          </a:p>
        </p:txBody>
      </p:sp>
    </p:spTree>
    <p:extLst>
      <p:ext uri="{BB962C8B-B14F-4D97-AF65-F5344CB8AC3E}">
        <p14:creationId xmlns:p14="http://schemas.microsoft.com/office/powerpoint/2010/main" val="215623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Coupling and </a:t>
            </a:r>
            <a:r>
              <a:rPr lang="en-US" altLang="en-US" dirty="0" smtClean="0"/>
              <a:t>cohesion (1)</a:t>
            </a:r>
            <a:endParaRPr lang="en-US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Coupling - dependences among modules </a:t>
            </a:r>
          </a:p>
          <a:p>
            <a:r>
              <a:rPr lang="en-US" altLang="en-US" dirty="0"/>
              <a:t>Cohesion - dependences within modules</a:t>
            </a:r>
          </a:p>
          <a:p>
            <a:r>
              <a:rPr lang="en-US" altLang="en-US" dirty="0"/>
              <a:t>Dependences</a:t>
            </a:r>
          </a:p>
          <a:p>
            <a:pPr lvl="1"/>
            <a:r>
              <a:rPr lang="en-US" altLang="en-US" dirty="0"/>
              <a:t>Call methods, refer to class, share variable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Coupling - bad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Cohesion - good</a:t>
            </a:r>
          </a:p>
        </p:txBody>
      </p:sp>
    </p:spTree>
    <p:extLst>
      <p:ext uri="{BB962C8B-B14F-4D97-AF65-F5344CB8AC3E}">
        <p14:creationId xmlns:p14="http://schemas.microsoft.com/office/powerpoint/2010/main" val="360531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Coupling and </a:t>
            </a:r>
            <a:r>
              <a:rPr lang="en-US" altLang="en-US" dirty="0" smtClean="0"/>
              <a:t>cohesion (2)</a:t>
            </a:r>
            <a:endParaRPr lang="en-US" altLang="en-US" dirty="0"/>
          </a:p>
        </p:txBody>
      </p:sp>
      <p:sp>
        <p:nvSpPr>
          <p:cNvPr id="15565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Number and complexity of shared variables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dirty="0">
                <a:solidFill>
                  <a:srgbClr val="00B050"/>
                </a:solidFill>
              </a:rPr>
              <a:t>in 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module should share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dirty="0">
                <a:solidFill>
                  <a:srgbClr val="FF0000"/>
                </a:solidFill>
              </a:rPr>
              <a:t>in different modules should not</a:t>
            </a:r>
          </a:p>
          <a:p>
            <a:r>
              <a:rPr lang="en-US" altLang="en-US" dirty="0"/>
              <a:t>Number and complexity of parameters</a:t>
            </a:r>
          </a:p>
          <a:p>
            <a:r>
              <a:rPr lang="en-US" altLang="en-US" dirty="0"/>
              <a:t>Number of functions/modules that are called</a:t>
            </a:r>
          </a:p>
          <a:p>
            <a:r>
              <a:rPr lang="en-US" altLang="en-US" dirty="0"/>
              <a:t>Number of functions/modules that call me</a:t>
            </a:r>
          </a:p>
        </p:txBody>
      </p:sp>
    </p:spTree>
    <p:extLst>
      <p:ext uri="{BB962C8B-B14F-4D97-AF65-F5344CB8AC3E}">
        <p14:creationId xmlns:p14="http://schemas.microsoft.com/office/powerpoint/2010/main" val="395989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use metrics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the amount of code produced each month by each programmer</a:t>
            </a:r>
          </a:p>
          <a:p>
            <a:r>
              <a:rPr lang="en-US" altLang="en-US" dirty="0"/>
              <a:t>Give high producers big </a:t>
            </a:r>
            <a:r>
              <a:rPr lang="en-US" altLang="en-US" dirty="0" smtClean="0"/>
              <a:t>raise</a:t>
            </a:r>
          </a:p>
          <a:p>
            <a:endParaRPr lang="en-US" altLang="en-US" dirty="0"/>
          </a:p>
          <a:p>
            <a:r>
              <a:rPr lang="en-US" altLang="en-US" dirty="0" smtClean="0"/>
              <a:t>Is this good or bad?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20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way to use metrics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complexity of modules</a:t>
            </a:r>
          </a:p>
          <a:p>
            <a:r>
              <a:rPr lang="en-US" altLang="en-US" dirty="0"/>
              <a:t>Pick the most complex and rewrite </a:t>
            </a:r>
            <a:r>
              <a:rPr lang="en-US" altLang="en-US" dirty="0" smtClean="0"/>
              <a:t>it</a:t>
            </a:r>
          </a:p>
          <a:p>
            <a:endParaRPr lang="en-US" altLang="en-US" dirty="0"/>
          </a:p>
          <a:p>
            <a:r>
              <a:rPr lang="en-US" altLang="en-US" dirty="0"/>
              <a:t>Is this good or bad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43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Yet another way to use metrics</a:t>
            </a:r>
            <a:endParaRPr lang="en-US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function points to determine how many lines of code a system will require</a:t>
            </a:r>
          </a:p>
          <a:p>
            <a:r>
              <a:rPr lang="en-US" altLang="en-US" dirty="0"/>
              <a:t>When you write that many lines of code, stop and deliver the </a:t>
            </a:r>
            <a:r>
              <a:rPr lang="en-US" altLang="en-US" dirty="0" smtClean="0"/>
              <a:t>system</a:t>
            </a:r>
          </a:p>
          <a:p>
            <a:endParaRPr lang="en-US" altLang="en-US" dirty="0"/>
          </a:p>
          <a:p>
            <a:r>
              <a:rPr lang="en-US" altLang="en-US" dirty="0"/>
              <a:t>Is this good or bad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389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Yet^2 another way to </a:t>
            </a:r>
            <a:r>
              <a:rPr lang="en-US" altLang="en-US" dirty="0"/>
              <a:t>use metrics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Track progress</a:t>
            </a:r>
          </a:p>
          <a:p>
            <a:pPr lvl="1"/>
            <a:r>
              <a:rPr lang="en-US" altLang="en-US" dirty="0"/>
              <a:t>Manager review</a:t>
            </a:r>
          </a:p>
          <a:p>
            <a:pPr lvl="1"/>
            <a:r>
              <a:rPr lang="en-US" altLang="en-US" dirty="0"/>
              <a:t>Information radiator</a:t>
            </a:r>
          </a:p>
          <a:p>
            <a:r>
              <a:rPr lang="en-US" altLang="en-US" dirty="0"/>
              <a:t>Code reviews</a:t>
            </a:r>
          </a:p>
          <a:p>
            <a:r>
              <a:rPr lang="en-US" altLang="en-US" dirty="0" smtClean="0"/>
              <a:t>Planning</a:t>
            </a:r>
          </a:p>
          <a:p>
            <a:endParaRPr lang="en-US" altLang="en-US" dirty="0"/>
          </a:p>
          <a:p>
            <a:r>
              <a:rPr lang="en-US" altLang="en-US" dirty="0"/>
              <a:t>Is this good or bad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214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Manager review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Manager periodically makes a report </a:t>
            </a:r>
          </a:p>
          <a:p>
            <a:r>
              <a:rPr lang="en-US" altLang="en-US"/>
              <a:t>Growth in SLOC</a:t>
            </a:r>
          </a:p>
          <a:p>
            <a:r>
              <a:rPr lang="en-US" altLang="en-US"/>
              <a:t>Bugs reported and fixed</a:t>
            </a:r>
          </a:p>
          <a:p>
            <a:r>
              <a:rPr lang="en-US" altLang="en-US"/>
              <a:t>SLOC per function point (user story), SLOC per programmer (user stories per programmer)</a:t>
            </a:r>
          </a:p>
        </p:txBody>
      </p:sp>
    </p:spTree>
    <p:extLst>
      <p:ext uri="{BB962C8B-B14F-4D97-AF65-F5344CB8AC3E}">
        <p14:creationId xmlns:p14="http://schemas.microsoft.com/office/powerpoint/2010/main" val="65201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radiator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 of letting entire group know the state of the project</a:t>
            </a:r>
          </a:p>
          <a:p>
            <a:pPr lvl="1"/>
            <a:r>
              <a:rPr lang="en-US" altLang="en-US" dirty="0"/>
              <a:t>Green/red test runner </a:t>
            </a:r>
            <a:r>
              <a:rPr lang="en-US" altLang="en-US" dirty="0" smtClean="0"/>
              <a:t>(green/red </a:t>
            </a:r>
            <a:r>
              <a:rPr lang="en-US" altLang="en-US" dirty="0"/>
              <a:t>lava </a:t>
            </a:r>
            <a:r>
              <a:rPr lang="en-US" altLang="en-US" dirty="0" smtClean="0"/>
              <a:t>lamp or green/red traffic light)</a:t>
            </a:r>
            <a:endParaRPr lang="en-US" altLang="en-US" dirty="0"/>
          </a:p>
          <a:p>
            <a:pPr lvl="1"/>
            <a:r>
              <a:rPr lang="en-US" altLang="en-US" dirty="0"/>
              <a:t>Wall chart of predicted/actual stories</a:t>
            </a:r>
          </a:p>
          <a:p>
            <a:pPr lvl="1"/>
            <a:r>
              <a:rPr lang="en-US" altLang="en-US" dirty="0"/>
              <a:t>Wall chart of predicted/actual SLOC</a:t>
            </a:r>
          </a:p>
          <a:p>
            <a:pPr lvl="1"/>
            <a:r>
              <a:rPr lang="en-US" altLang="en-US" dirty="0"/>
              <a:t>Web page showing daily change in metrics (computed by daily build)</a:t>
            </a:r>
          </a:p>
        </p:txBody>
      </p:sp>
    </p:spTree>
    <p:extLst>
      <p:ext uri="{BB962C8B-B14F-4D97-AF65-F5344CB8AC3E}">
        <p14:creationId xmlns:p14="http://schemas.microsoft.com/office/powerpoint/2010/main" val="257020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reviews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metrics before a code review</a:t>
            </a:r>
          </a:p>
          <a:p>
            <a:pPr lvl="1"/>
            <a:r>
              <a:rPr lang="en-US" altLang="en-US"/>
              <a:t>Coverage - untested code usually has bugs</a:t>
            </a:r>
          </a:p>
          <a:p>
            <a:pPr lvl="1"/>
            <a:r>
              <a:rPr lang="en-US" altLang="en-US"/>
              <a:t>Large methods/classes</a:t>
            </a:r>
          </a:p>
          <a:p>
            <a:pPr lvl="1"/>
            <a:r>
              <a:rPr lang="en-US" altLang="en-US"/>
              <a:t>Code with many reported bugs</a:t>
            </a:r>
          </a:p>
        </p:txBody>
      </p:sp>
    </p:spTree>
    <p:extLst>
      <p:ext uri="{BB962C8B-B14F-4D97-AF65-F5344CB8AC3E}">
        <p14:creationId xmlns:p14="http://schemas.microsoft.com/office/powerpoint/2010/main" val="66009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can we measure?</a:t>
            </a:r>
          </a:p>
          <a:p>
            <a:pPr lvl="1"/>
            <a:r>
              <a:rPr lang="en-US" altLang="en-US"/>
              <a:t>Process</a:t>
            </a:r>
          </a:p>
          <a:p>
            <a:pPr lvl="2"/>
            <a:r>
              <a:rPr lang="en-US" altLang="en-US"/>
              <a:t>Man hours</a:t>
            </a:r>
          </a:p>
          <a:p>
            <a:pPr lvl="2"/>
            <a:r>
              <a:rPr lang="en-US" altLang="en-US"/>
              <a:t>Bugs reported</a:t>
            </a:r>
          </a:p>
          <a:p>
            <a:pPr lvl="2"/>
            <a:r>
              <a:rPr lang="en-US" altLang="en-US"/>
              <a:t>Stories implemented</a:t>
            </a:r>
          </a:p>
          <a:p>
            <a:pPr lvl="1"/>
            <a:r>
              <a:rPr lang="en-US" altLang="en-US"/>
              <a:t>Product</a:t>
            </a:r>
          </a:p>
          <a:p>
            <a:r>
              <a:rPr lang="en-US" altLang="en-US"/>
              <a:t>Measures of the product are called “technical metrics”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7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predict amount of effort</a:t>
            </a:r>
          </a:p>
          <a:p>
            <a:pPr lvl="1"/>
            <a:r>
              <a:rPr lang="en-US" altLang="en-US"/>
              <a:t>Make sure you want to do it</a:t>
            </a:r>
          </a:p>
          <a:p>
            <a:pPr lvl="1"/>
            <a:r>
              <a:rPr lang="en-US" altLang="en-US"/>
              <a:t>Hit delivery dates</a:t>
            </a:r>
          </a:p>
          <a:p>
            <a:pPr lvl="1"/>
            <a:r>
              <a:rPr lang="en-US" altLang="en-US"/>
              <a:t>Hire enough people</a:t>
            </a:r>
          </a:p>
          <a:p>
            <a:r>
              <a:rPr lang="en-US" altLang="en-US"/>
              <a:t>Predict components and SLOC</a:t>
            </a:r>
          </a:p>
          <a:p>
            <a:r>
              <a:rPr lang="en-US" altLang="en-US"/>
              <a:t>Predict stories &amp; months (XP)</a:t>
            </a:r>
          </a:p>
          <a:p>
            <a:r>
              <a:rPr lang="en-US" altLang="en-US"/>
              <a:t>Opinion of developers/tech lead/manager</a:t>
            </a:r>
          </a:p>
        </p:txBody>
      </p:sp>
    </p:spTree>
    <p:extLst>
      <p:ext uri="{BB962C8B-B14F-4D97-AF65-F5344CB8AC3E}">
        <p14:creationId xmlns:p14="http://schemas.microsoft.com/office/powerpoint/2010/main" val="254549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Non-technical metrics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people on project</a:t>
            </a:r>
          </a:p>
          <a:p>
            <a:r>
              <a:rPr lang="en-US" altLang="en-US"/>
              <a:t>Time taken, money spent</a:t>
            </a:r>
          </a:p>
          <a:p>
            <a:r>
              <a:rPr lang="en-US" altLang="en-US"/>
              <a:t>Bugs found/reported</a:t>
            </a:r>
          </a:p>
          <a:p>
            <a:pPr lvl="1"/>
            <a:r>
              <a:rPr lang="en-US" altLang="en-US"/>
              <a:t>By testers/developers</a:t>
            </a:r>
          </a:p>
          <a:p>
            <a:pPr lvl="1"/>
            <a:r>
              <a:rPr lang="en-US" altLang="en-US"/>
              <a:t>By users</a:t>
            </a:r>
          </a:p>
          <a:p>
            <a:r>
              <a:rPr lang="en-US" altLang="en-US"/>
              <a:t>Bugs fixed, features added</a:t>
            </a:r>
          </a:p>
        </p:txBody>
      </p:sp>
    </p:spTree>
    <p:extLst>
      <p:ext uri="{BB962C8B-B14F-4D97-AF65-F5344CB8AC3E}">
        <p14:creationId xmlns:p14="http://schemas.microsoft.com/office/powerpoint/2010/main" val="29983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metrics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Size of code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classes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processes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Complexity of code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Dependencies / Coupling / Cohesion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Depth of nesting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Cyclomatic complexity</a:t>
            </a:r>
          </a:p>
        </p:txBody>
      </p:sp>
    </p:spTree>
    <p:extLst>
      <p:ext uri="{BB962C8B-B14F-4D97-AF65-F5344CB8AC3E}">
        <p14:creationId xmlns:p14="http://schemas.microsoft.com/office/powerpoint/2010/main" val="27825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or non-technical?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Number of tests</a:t>
            </a:r>
          </a:p>
          <a:p>
            <a:r>
              <a:rPr lang="en-US" altLang="en-US" dirty="0"/>
              <a:t>Number of failing tests</a:t>
            </a:r>
          </a:p>
          <a:p>
            <a:r>
              <a:rPr lang="en-US" altLang="en-US" dirty="0"/>
              <a:t>Number of classes in design model</a:t>
            </a:r>
          </a:p>
          <a:p>
            <a:r>
              <a:rPr lang="en-US" altLang="en-US" dirty="0"/>
              <a:t>Number of relations per class</a:t>
            </a:r>
          </a:p>
          <a:p>
            <a:r>
              <a:rPr lang="en-US" altLang="en-US" dirty="0"/>
              <a:t>Size of user manual</a:t>
            </a:r>
          </a:p>
          <a:p>
            <a:r>
              <a:rPr lang="en-US" altLang="en-US" dirty="0"/>
              <a:t>Time taken by average </a:t>
            </a:r>
            <a:r>
              <a:rPr lang="en-US" altLang="en-US" dirty="0" smtClean="0"/>
              <a:t>transaction</a:t>
            </a:r>
          </a:p>
          <a:p>
            <a:endParaRPr lang="en-US" altLang="en-US" dirty="0"/>
          </a:p>
          <a:p>
            <a:r>
              <a:rPr lang="en-US" altLang="en-US" dirty="0" smtClean="0"/>
              <a:t>What metrics did we have in MPs?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862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size of system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Lines </a:t>
            </a:r>
            <a:r>
              <a:rPr lang="en-US" altLang="en-US" dirty="0"/>
              <a:t>of code (Source Lines of Code - SLOC)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Number of classes, functions, files, etc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smtClean="0"/>
              <a:t>Points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Are they repeatable?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 they work on analysis model, design model, or code?</a:t>
            </a:r>
          </a:p>
        </p:txBody>
      </p:sp>
    </p:spTree>
    <p:extLst>
      <p:ext uri="{BB962C8B-B14F-4D97-AF65-F5344CB8AC3E}">
        <p14:creationId xmlns:p14="http://schemas.microsoft.com/office/powerpoint/2010/main" val="38749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Lines of </a:t>
            </a:r>
            <a:r>
              <a:rPr lang="en-US" altLang="en-US" dirty="0" smtClean="0"/>
              <a:t>code (1)</a:t>
            </a:r>
            <a:endParaRPr lang="en-US" alt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Easy to measure</a:t>
            </a:r>
          </a:p>
          <a:p>
            <a:r>
              <a:rPr lang="en-US" altLang="en-US" sz="2800"/>
              <a:t>All projects produce it</a:t>
            </a:r>
          </a:p>
          <a:p>
            <a:r>
              <a:rPr lang="en-US" altLang="en-US" sz="2800"/>
              <a:t>Correlates to time to build</a:t>
            </a:r>
          </a:p>
          <a:p>
            <a:r>
              <a:rPr lang="en-US" altLang="en-US" sz="2800"/>
              <a:t>Not a very good standard</a:t>
            </a:r>
          </a:p>
          <a:p>
            <a:endParaRPr lang="en-US" altLang="en-US" sz="2800"/>
          </a:p>
          <a:p>
            <a:r>
              <a:rPr lang="en-US" altLang="en-US" sz="2800"/>
              <a:t>“Measuring software productivity by lines of code is like measuring progress on an airplane by how much it weighs.”                --Bill Gates</a:t>
            </a:r>
          </a:p>
        </p:txBody>
      </p:sp>
    </p:spTree>
    <p:extLst>
      <p:ext uri="{BB962C8B-B14F-4D97-AF65-F5344CB8AC3E}">
        <p14:creationId xmlns:p14="http://schemas.microsoft.com/office/powerpoint/2010/main" val="5003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Lines of </a:t>
            </a:r>
            <a:r>
              <a:rPr lang="en-US" altLang="en-US" dirty="0" smtClean="0"/>
              <a:t>code (2)</a:t>
            </a:r>
            <a:endParaRPr lang="en-US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Blanks?  Comments?</a:t>
            </a:r>
          </a:p>
          <a:p>
            <a:pPr>
              <a:buFontTx/>
              <a:buNone/>
            </a:pPr>
            <a:r>
              <a:rPr lang="en-US" altLang="en-US" sz="2800"/>
              <a:t>copy(char *p,*q) {while(*p) *q++ = *p++;}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copy(char *p,*q) {</a:t>
            </a:r>
          </a:p>
          <a:p>
            <a:pPr>
              <a:buFontTx/>
              <a:buNone/>
            </a:pPr>
            <a:r>
              <a:rPr lang="en-US" altLang="en-US" sz="2800"/>
              <a:t>	while(p) {</a:t>
            </a:r>
          </a:p>
          <a:p>
            <a:pPr>
              <a:buFontTx/>
              <a:buNone/>
            </a:pPr>
            <a:r>
              <a:rPr lang="en-US" altLang="en-US" sz="2800"/>
              <a:t>		*q++ = *p++;</a:t>
            </a:r>
          </a:p>
          <a:p>
            <a:pPr>
              <a:buFontTx/>
              <a:buNone/>
            </a:pPr>
            <a:r>
              <a:rPr lang="en-US" altLang="en-US" sz="2800"/>
              <a:t>	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14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896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CS427: Software Engineering I</vt:lpstr>
      <vt:lpstr>Today’s goals</vt:lpstr>
      <vt:lpstr>Metrics</vt:lpstr>
      <vt:lpstr>Non-technical metrics</vt:lpstr>
      <vt:lpstr>Technical metrics</vt:lpstr>
      <vt:lpstr>Technical or non-technical?</vt:lpstr>
      <vt:lpstr>Measuring size of system</vt:lpstr>
      <vt:lpstr>Lines of code (1)</vt:lpstr>
      <vt:lpstr>Lines of code (2)</vt:lpstr>
      <vt:lpstr>Lines of code: language matters</vt:lpstr>
      <vt:lpstr>Lines of code (3)</vt:lpstr>
      <vt:lpstr>Complexity</vt:lpstr>
      <vt:lpstr>Cyclomatic Complexity (1)</vt:lpstr>
      <vt:lpstr>Cyclomatic Complexity (2)</vt:lpstr>
      <vt:lpstr>Cyclomatic Complexity (3)</vt:lpstr>
      <vt:lpstr>Cyclomatic Complexity (4)</vt:lpstr>
      <vt:lpstr>Testing view</vt:lpstr>
      <vt:lpstr>Metrics view</vt:lpstr>
      <vt:lpstr>Function points (1)</vt:lpstr>
      <vt:lpstr>Function points (2)</vt:lpstr>
      <vt:lpstr>Coupling and cohesion (1)</vt:lpstr>
      <vt:lpstr>Coupling and cohesion (2)</vt:lpstr>
      <vt:lpstr>One way to use metrics</vt:lpstr>
      <vt:lpstr>Another way to use metrics</vt:lpstr>
      <vt:lpstr>Yet another way to use metrics</vt:lpstr>
      <vt:lpstr>Yet^2 another way to use metrics</vt:lpstr>
      <vt:lpstr>Manager review</vt:lpstr>
      <vt:lpstr>Information radiator</vt:lpstr>
      <vt:lpstr>Code reviews</vt:lpstr>
      <vt:lpstr>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Rosu, Grigore</dc:creator>
  <cp:lastModifiedBy>Rosu, Grigore</cp:lastModifiedBy>
  <cp:revision>185</cp:revision>
  <dcterms:created xsi:type="dcterms:W3CDTF">2006-08-16T00:00:00Z</dcterms:created>
  <dcterms:modified xsi:type="dcterms:W3CDTF">2016-10-11T14:17:07Z</dcterms:modified>
</cp:coreProperties>
</file>