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256" r:id="rId2"/>
    <p:sldId id="286" r:id="rId3"/>
    <p:sldId id="557" r:id="rId4"/>
    <p:sldId id="508" r:id="rId5"/>
    <p:sldId id="509" r:id="rId6"/>
    <p:sldId id="512" r:id="rId7"/>
    <p:sldId id="510" r:id="rId8"/>
    <p:sldId id="513" r:id="rId9"/>
    <p:sldId id="511" r:id="rId10"/>
    <p:sldId id="514" r:id="rId11"/>
    <p:sldId id="515" r:id="rId12"/>
    <p:sldId id="516" r:id="rId13"/>
    <p:sldId id="517" r:id="rId14"/>
    <p:sldId id="518" r:id="rId15"/>
    <p:sldId id="519" r:id="rId16"/>
    <p:sldId id="520" r:id="rId17"/>
    <p:sldId id="522" r:id="rId18"/>
    <p:sldId id="523" r:id="rId19"/>
    <p:sldId id="524" r:id="rId20"/>
    <p:sldId id="525" r:id="rId21"/>
    <p:sldId id="526" r:id="rId22"/>
    <p:sldId id="527" r:id="rId23"/>
    <p:sldId id="528" r:id="rId24"/>
    <p:sldId id="529" r:id="rId25"/>
    <p:sldId id="530" r:id="rId26"/>
    <p:sldId id="531" r:id="rId27"/>
    <p:sldId id="532" r:id="rId28"/>
    <p:sldId id="533" r:id="rId29"/>
    <p:sldId id="534" r:id="rId30"/>
    <p:sldId id="535" r:id="rId31"/>
    <p:sldId id="536" r:id="rId32"/>
    <p:sldId id="537" r:id="rId33"/>
    <p:sldId id="538" r:id="rId34"/>
    <p:sldId id="539" r:id="rId35"/>
    <p:sldId id="540" r:id="rId36"/>
    <p:sldId id="541" r:id="rId37"/>
    <p:sldId id="542" r:id="rId38"/>
    <p:sldId id="543" r:id="rId39"/>
    <p:sldId id="544" r:id="rId40"/>
    <p:sldId id="548" r:id="rId41"/>
    <p:sldId id="549" r:id="rId42"/>
    <p:sldId id="552" r:id="rId43"/>
    <p:sldId id="553" r:id="rId44"/>
    <p:sldId id="554" r:id="rId45"/>
    <p:sldId id="55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128" autoAdjust="0"/>
  </p:normalViewPr>
  <p:slideViewPr>
    <p:cSldViewPr>
      <p:cViewPr varScale="1">
        <p:scale>
          <a:sx n="106" d="100"/>
          <a:sy n="106" d="100"/>
        </p:scale>
        <p:origin x="120" y="30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10/13/2016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10/13/2016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39810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53216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 groups would sit together in class, I would see them together in Siebel, and when I observed them working together, they were all engaged positive, and clearly enjoying the group experience. </a:t>
            </a:r>
          </a:p>
          <a:p>
            <a:r>
              <a:rPr lang="en-US" dirty="0" smtClean="0"/>
              <a:t>In other cases, it was obvious from the body language that one or more group members was not engaged. They would sit by themselves, or would sit near the group while working on other things. </a:t>
            </a:r>
            <a:endParaRPr lang="en-US" dirty="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14</a:t>
            </a:fld>
            <a:endParaRPr lang="en-US"/>
          </a:p>
        </p:txBody>
      </p:sp>
    </p:spTree>
    <p:extLst>
      <p:ext uri="{BB962C8B-B14F-4D97-AF65-F5344CB8AC3E}">
        <p14:creationId xmlns:p14="http://schemas.microsoft.com/office/powerpoint/2010/main" val="2041912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15</a:t>
            </a:fld>
            <a:endParaRPr lang="en-US"/>
          </a:p>
        </p:txBody>
      </p:sp>
    </p:spTree>
    <p:extLst>
      <p:ext uri="{BB962C8B-B14F-4D97-AF65-F5344CB8AC3E}">
        <p14:creationId xmlns:p14="http://schemas.microsoft.com/office/powerpoint/2010/main" val="427500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 work quality and creativity by </a:t>
            </a:r>
            <a:r>
              <a:rPr lang="en-US" dirty="0"/>
              <a:t>drawing on each other’s knowledge, perspectives, and </a:t>
            </a:r>
            <a:r>
              <a:rPr lang="en-US" dirty="0" smtClean="0"/>
              <a:t>strengths. </a:t>
            </a:r>
            <a:endParaRPr lang="en-US" dirty="0"/>
          </a:p>
          <a:p>
            <a:endParaRPr lang="en-US" dirty="0" smtClean="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16</a:t>
            </a:fld>
            <a:endParaRPr lang="en-US"/>
          </a:p>
        </p:txBody>
      </p:sp>
    </p:spTree>
    <p:extLst>
      <p:ext uri="{BB962C8B-B14F-4D97-AF65-F5344CB8AC3E}">
        <p14:creationId xmlns:p14="http://schemas.microsoft.com/office/powerpoint/2010/main" val="297692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general model of group developed that was inspired by observing groups in many situations, from therapy to the workplace  It provides a general sense of what to expect. There are five stages. Some </a:t>
            </a:r>
            <a:r>
              <a:rPr lang="en-US" dirty="0"/>
              <a:t>groups will spend more time in specific stages than others. Not necessarily </a:t>
            </a:r>
            <a:r>
              <a:rPr lang="en-US" dirty="0" smtClean="0"/>
              <a:t>linear progression.</a:t>
            </a:r>
            <a:endParaRPr lang="en-US" dirty="0"/>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17</a:t>
            </a:fld>
            <a:endParaRPr lang="en-US"/>
          </a:p>
        </p:txBody>
      </p:sp>
    </p:spTree>
    <p:extLst>
      <p:ext uri="{BB962C8B-B14F-4D97-AF65-F5344CB8AC3E}">
        <p14:creationId xmlns:p14="http://schemas.microsoft.com/office/powerpoint/2010/main" val="3861158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During </a:t>
            </a:r>
            <a:r>
              <a:rPr lang="en-US" b="1" dirty="0"/>
              <a:t>the Forming </a:t>
            </a:r>
            <a:r>
              <a:rPr lang="en-US" b="1" dirty="0" smtClean="0"/>
              <a:t>stage</a:t>
            </a:r>
            <a:r>
              <a:rPr lang="en-US" dirty="0" smtClean="0"/>
              <a:t>, excitement and eagerness abound about </a:t>
            </a:r>
            <a:r>
              <a:rPr lang="en-US" dirty="0"/>
              <a:t>the work ahead. Members often have high </a:t>
            </a:r>
            <a:r>
              <a:rPr lang="en-US" dirty="0" smtClean="0"/>
              <a:t>expectations </a:t>
            </a:r>
            <a:r>
              <a:rPr lang="en-US" dirty="0"/>
              <a:t>for the team </a:t>
            </a:r>
            <a:r>
              <a:rPr lang="en-US" dirty="0" smtClean="0"/>
              <a:t>experience but may </a:t>
            </a:r>
            <a:r>
              <a:rPr lang="en-US" dirty="0"/>
              <a:t>also feel </a:t>
            </a:r>
            <a:r>
              <a:rPr lang="en-US" dirty="0" smtClean="0"/>
              <a:t>anxiety</a:t>
            </a:r>
            <a:r>
              <a:rPr lang="en-US" dirty="0"/>
              <a:t>, wondering how they will fit in to the team and if their performance will measure </a:t>
            </a:r>
            <a:r>
              <a:rPr lang="en-US" dirty="0" smtClean="0"/>
              <a:t>up. A </a:t>
            </a:r>
            <a:r>
              <a:rPr lang="en-US" dirty="0"/>
              <a:t>good </a:t>
            </a:r>
            <a:r>
              <a:rPr lang="en-US" dirty="0" smtClean="0"/>
              <a:t>ice breaking task can help get you started. A simple but effective activity is to form a name for the team and to elect a group coordinator.  Send and I will enter into COMPASS.</a:t>
            </a:r>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18</a:t>
            </a:fld>
            <a:endParaRPr lang="en-US"/>
          </a:p>
        </p:txBody>
      </p:sp>
    </p:spTree>
    <p:extLst>
      <p:ext uri="{BB962C8B-B14F-4D97-AF65-F5344CB8AC3E}">
        <p14:creationId xmlns:p14="http://schemas.microsoft.com/office/powerpoint/2010/main" val="3828041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In storming</a:t>
            </a:r>
            <a:r>
              <a:rPr lang="en-US" dirty="0"/>
              <a:t>, once group work sets in, realize that group structure may be required to attain your goals. This creates conflict because you may not all agree on what that structure is – therefore conflict. Overcome the conflict by defining procedures for working together.</a:t>
            </a:r>
          </a:p>
          <a:p>
            <a:endParaRPr lang="en-US" dirty="0" smtClean="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19</a:t>
            </a:fld>
            <a:endParaRPr lang="en-US"/>
          </a:p>
        </p:txBody>
      </p:sp>
    </p:spTree>
    <p:extLst>
      <p:ext uri="{BB962C8B-B14F-4D97-AF65-F5344CB8AC3E}">
        <p14:creationId xmlns:p14="http://schemas.microsoft.com/office/powerpoint/2010/main" val="753560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During the </a:t>
            </a:r>
            <a:r>
              <a:rPr lang="en-US" b="1" dirty="0"/>
              <a:t>Norming</a:t>
            </a:r>
            <a:r>
              <a:rPr lang="en-US" dirty="0"/>
              <a:t> stage of team development, team members begin to resolve the conflicts experienced in the prior stage and being to implement the agreed up procedures. Members should experience an increased sense of comfort participating in the group.</a:t>
            </a:r>
          </a:p>
          <a:p>
            <a:endParaRPr lang="en-US" dirty="0" smtClean="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20</a:t>
            </a:fld>
            <a:endParaRPr lang="en-US"/>
          </a:p>
        </p:txBody>
      </p:sp>
    </p:spTree>
    <p:extLst>
      <p:ext uri="{BB962C8B-B14F-4D97-AF65-F5344CB8AC3E}">
        <p14:creationId xmlns:p14="http://schemas.microsoft.com/office/powerpoint/2010/main" val="3824598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the </a:t>
            </a:r>
            <a:r>
              <a:rPr lang="en-US" b="1" dirty="0"/>
              <a:t>Performing</a:t>
            </a:r>
            <a:r>
              <a:rPr lang="en-US" dirty="0"/>
              <a:t> stage, the team makes significant progress towards its goals. Your are now working together and are focused on the task rather than defining group structure and conflict. Spend the most time at this stage, though you may still experience conflict and temporarily revert back to the  storming stage.</a:t>
            </a:r>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21</a:t>
            </a:fld>
            <a:endParaRPr lang="en-US"/>
          </a:p>
        </p:txBody>
      </p:sp>
    </p:spTree>
    <p:extLst>
      <p:ext uri="{BB962C8B-B14F-4D97-AF65-F5344CB8AC3E}">
        <p14:creationId xmlns:p14="http://schemas.microsoft.com/office/powerpoint/2010/main" val="124513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a:t>Adjuorning</a:t>
            </a:r>
            <a:r>
              <a:rPr lang="en-US" dirty="0"/>
              <a:t> is the ending of the group and its work. Some may feel anxiety or even sadness about abruptly ending the group. During this stage, the team should focus on three tasks: Complete remaining deliverables, (2) Evaluate "lessons learned" and using them to guide your next group experience, (3) Host final celebration acknowledging the contributions of individuals and the accomplishments of the team.</a:t>
            </a:r>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22</a:t>
            </a:fld>
            <a:endParaRPr lang="en-US"/>
          </a:p>
        </p:txBody>
      </p:sp>
    </p:spTree>
    <p:extLst>
      <p:ext uri="{BB962C8B-B14F-4D97-AF65-F5344CB8AC3E}">
        <p14:creationId xmlns:p14="http://schemas.microsoft.com/office/powerpoint/2010/main" val="389775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44371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Achieving these characterizations is not easy. You have to work at it. This means that you have to seek a balance …</a:t>
            </a:r>
            <a:endParaRPr lang="en-US" dirty="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23</a:t>
            </a:fld>
            <a:endParaRPr lang="en-US"/>
          </a:p>
        </p:txBody>
      </p:sp>
    </p:spTree>
    <p:extLst>
      <p:ext uri="{BB962C8B-B14F-4D97-AF65-F5344CB8AC3E}">
        <p14:creationId xmlns:p14="http://schemas.microsoft.com/office/powerpoint/2010/main" val="219009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 </a:t>
            </a:r>
            <a:r>
              <a:rPr lang="en-US" dirty="0"/>
              <a:t>work and the work of working together</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24</a:t>
            </a:fld>
            <a:endParaRPr lang="en-US"/>
          </a:p>
        </p:txBody>
      </p:sp>
    </p:spTree>
    <p:extLst>
      <p:ext uri="{BB962C8B-B14F-4D97-AF65-F5344CB8AC3E}">
        <p14:creationId xmlns:p14="http://schemas.microsoft.com/office/powerpoint/2010/main" val="1315656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Throughout the group experience, especially in the “storming” stage, expect awkwardness and conflict. </a:t>
            </a:r>
            <a:endParaRPr lang="en-US" dirty="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25</a:t>
            </a:fld>
            <a:endParaRPr lang="en-US"/>
          </a:p>
        </p:txBody>
      </p:sp>
    </p:spTree>
    <p:extLst>
      <p:ext uri="{BB962C8B-B14F-4D97-AF65-F5344CB8AC3E}">
        <p14:creationId xmlns:p14="http://schemas.microsoft.com/office/powerpoint/2010/main" val="3493459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26</a:t>
            </a:fld>
            <a:endParaRPr lang="en-US"/>
          </a:p>
        </p:txBody>
      </p:sp>
    </p:spTree>
    <p:extLst>
      <p:ext uri="{BB962C8B-B14F-4D97-AF65-F5344CB8AC3E}">
        <p14:creationId xmlns:p14="http://schemas.microsoft.com/office/powerpoint/2010/main" val="3432110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this on the very first assignment</a:t>
            </a:r>
            <a:endParaRPr lang="en-US" dirty="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27</a:t>
            </a:fld>
            <a:endParaRPr lang="en-US"/>
          </a:p>
        </p:txBody>
      </p:sp>
    </p:spTree>
    <p:extLst>
      <p:ext uri="{BB962C8B-B14F-4D97-AF65-F5344CB8AC3E}">
        <p14:creationId xmlns:p14="http://schemas.microsoft.com/office/powerpoint/2010/main" val="2009781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28</a:t>
            </a:fld>
            <a:endParaRPr lang="en-US"/>
          </a:p>
        </p:txBody>
      </p:sp>
    </p:spTree>
    <p:extLst>
      <p:ext uri="{BB962C8B-B14F-4D97-AF65-F5344CB8AC3E}">
        <p14:creationId xmlns:p14="http://schemas.microsoft.com/office/powerpoint/2010/main" val="1630622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29</a:t>
            </a:fld>
            <a:endParaRPr lang="en-US"/>
          </a:p>
        </p:txBody>
      </p:sp>
    </p:spTree>
    <p:extLst>
      <p:ext uri="{BB962C8B-B14F-4D97-AF65-F5344CB8AC3E}">
        <p14:creationId xmlns:p14="http://schemas.microsoft.com/office/powerpoint/2010/main" val="668777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30</a:t>
            </a:fld>
            <a:endParaRPr lang="en-US"/>
          </a:p>
        </p:txBody>
      </p:sp>
    </p:spTree>
    <p:extLst>
      <p:ext uri="{BB962C8B-B14F-4D97-AF65-F5344CB8AC3E}">
        <p14:creationId xmlns:p14="http://schemas.microsoft.com/office/powerpoint/2010/main" val="1107677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31</a:t>
            </a:fld>
            <a:endParaRPr lang="en-US"/>
          </a:p>
        </p:txBody>
      </p:sp>
    </p:spTree>
    <p:extLst>
      <p:ext uri="{BB962C8B-B14F-4D97-AF65-F5344CB8AC3E}">
        <p14:creationId xmlns:p14="http://schemas.microsoft.com/office/powerpoint/2010/main" val="1168283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32</a:t>
            </a:fld>
            <a:endParaRPr lang="en-US"/>
          </a:p>
        </p:txBody>
      </p:sp>
    </p:spTree>
    <p:extLst>
      <p:ext uri="{BB962C8B-B14F-4D97-AF65-F5344CB8AC3E}">
        <p14:creationId xmlns:p14="http://schemas.microsoft.com/office/powerpoint/2010/main" val="134581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0191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33</a:t>
            </a:fld>
            <a:endParaRPr lang="en-US"/>
          </a:p>
        </p:txBody>
      </p:sp>
    </p:spTree>
    <p:extLst>
      <p:ext uri="{BB962C8B-B14F-4D97-AF65-F5344CB8AC3E}">
        <p14:creationId xmlns:p14="http://schemas.microsoft.com/office/powerpoint/2010/main" val="3903429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34</a:t>
            </a:fld>
            <a:endParaRPr lang="en-US"/>
          </a:p>
        </p:txBody>
      </p:sp>
    </p:spTree>
    <p:extLst>
      <p:ext uri="{BB962C8B-B14F-4D97-AF65-F5344CB8AC3E}">
        <p14:creationId xmlns:p14="http://schemas.microsoft.com/office/powerpoint/2010/main" val="1340860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35</a:t>
            </a:fld>
            <a:endParaRPr lang="en-US"/>
          </a:p>
        </p:txBody>
      </p:sp>
    </p:spTree>
    <p:extLst>
      <p:ext uri="{BB962C8B-B14F-4D97-AF65-F5344CB8AC3E}">
        <p14:creationId xmlns:p14="http://schemas.microsoft.com/office/powerpoint/2010/main" val="900157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36</a:t>
            </a:fld>
            <a:endParaRPr lang="en-US"/>
          </a:p>
        </p:txBody>
      </p:sp>
    </p:spTree>
    <p:extLst>
      <p:ext uri="{BB962C8B-B14F-4D97-AF65-F5344CB8AC3E}">
        <p14:creationId xmlns:p14="http://schemas.microsoft.com/office/powerpoint/2010/main" val="2745014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37</a:t>
            </a:fld>
            <a:endParaRPr lang="en-US"/>
          </a:p>
        </p:txBody>
      </p:sp>
    </p:spTree>
    <p:extLst>
      <p:ext uri="{BB962C8B-B14F-4D97-AF65-F5344CB8AC3E}">
        <p14:creationId xmlns:p14="http://schemas.microsoft.com/office/powerpoint/2010/main" val="21503997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38</a:t>
            </a:fld>
            <a:endParaRPr lang="en-US"/>
          </a:p>
        </p:txBody>
      </p:sp>
    </p:spTree>
    <p:extLst>
      <p:ext uri="{BB962C8B-B14F-4D97-AF65-F5344CB8AC3E}">
        <p14:creationId xmlns:p14="http://schemas.microsoft.com/office/powerpoint/2010/main" val="114618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39</a:t>
            </a:fld>
            <a:endParaRPr lang="en-US"/>
          </a:p>
        </p:txBody>
      </p:sp>
    </p:spTree>
    <p:extLst>
      <p:ext uri="{BB962C8B-B14F-4D97-AF65-F5344CB8AC3E}">
        <p14:creationId xmlns:p14="http://schemas.microsoft.com/office/powerpoint/2010/main" val="1233520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40</a:t>
            </a:fld>
            <a:endParaRPr lang="en-US"/>
          </a:p>
        </p:txBody>
      </p:sp>
    </p:spTree>
    <p:extLst>
      <p:ext uri="{BB962C8B-B14F-4D97-AF65-F5344CB8AC3E}">
        <p14:creationId xmlns:p14="http://schemas.microsoft.com/office/powerpoint/2010/main" val="1694023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process and behavior is important, but there is also ample evidence that the composition of your group affects group process and outcomes, and learning of team </a:t>
            </a:r>
            <a:r>
              <a:rPr lang="en-US" dirty="0" smtClean="0"/>
              <a:t>skills.</a:t>
            </a:r>
          </a:p>
          <a:p>
            <a:endParaRPr lang="en-US" dirty="0"/>
          </a:p>
          <a:p>
            <a:r>
              <a:rPr lang="en-US" dirty="0" smtClean="0"/>
              <a:t>In sum, who is on your team matters!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CEBEF7B-BEEC-434B-AAEB-966D2589E915}" type="slidenum">
              <a:rPr lang="en-US" smtClean="0"/>
              <a:pPr>
                <a:defRPr/>
              </a:pPr>
              <a:t>41</a:t>
            </a:fld>
            <a:endParaRPr lang="en-US"/>
          </a:p>
        </p:txBody>
      </p:sp>
    </p:spTree>
    <p:extLst>
      <p:ext uri="{BB962C8B-B14F-4D97-AF65-F5344CB8AC3E}">
        <p14:creationId xmlns:p14="http://schemas.microsoft.com/office/powerpoint/2010/main" val="363384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15053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000125" y="774700"/>
            <a:ext cx="5095875" cy="3822700"/>
          </a:xfrm>
          <a:solidFill>
            <a:srgbClr val="FFFFFF"/>
          </a:solidFill>
          <a:ln/>
        </p:spPr>
      </p:sp>
      <p:sp>
        <p:nvSpPr>
          <p:cNvPr id="48131" name="Rectangle 3"/>
          <p:cNvSpPr>
            <a:spLocks noGrp="1" noChangeArrowheads="1"/>
          </p:cNvSpPr>
          <p:nvPr>
            <p:ph type="body" idx="1"/>
          </p:nvPr>
        </p:nvSpPr>
        <p:spPr>
          <a:xfrm>
            <a:off x="1017588" y="4984750"/>
            <a:ext cx="5205412" cy="4478338"/>
          </a:xfrm>
          <a:solidFill>
            <a:srgbClr val="FFFFFF"/>
          </a:solidFill>
          <a:ln>
            <a:solidFill>
              <a:srgbClr val="000000"/>
            </a:solidFill>
          </a:ln>
        </p:spPr>
        <p:txBody>
          <a:bodyPr lIns="96425" tIns="48212" rIns="96425" bIns="48212"/>
          <a:lstStyle/>
          <a:p>
            <a:r>
              <a:rPr lang="en-US" altLang="en-US" smtClean="0">
                <a:latin typeface="Times New Roman" panose="02020603050405020304" pitchFamily="18" charset="0"/>
                <a:ea typeface="ＭＳ Ｐゴシック" panose="020B0600070205080204" pitchFamily="34" charset="-128"/>
              </a:rPr>
              <a:t>Note to instructors:  The goals, and activities of the development and testing leaders are intertwined.  In the absence of a testing leader (which will happen in a team of 5), lab instructors will be asked to split up all of the testing leader’s main activities among the other team members.  It is likely that most of them will be assigned to the development leader.</a:t>
            </a:r>
          </a:p>
        </p:txBody>
      </p:sp>
    </p:spTree>
    <p:extLst>
      <p:ext uri="{BB962C8B-B14F-4D97-AF65-F5344CB8AC3E}">
        <p14:creationId xmlns:p14="http://schemas.microsoft.com/office/powerpoint/2010/main" val="260323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3937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1703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63461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7957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r>
              <a:rPr lang="en-US" dirty="0" smtClean="0"/>
              <a:t>1-</a:t>
            </a:r>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speaking.pitt.edu/student/groups/smallgrouptips.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riting.colostate.edu/guides/pdfs/guide42.pdf"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skype.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plus.google.com/hangouts"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gile.csc.ncsu.edu/SEMaterials/PlanDriven.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CS427:</a:t>
            </a:r>
            <a:br>
              <a:rPr lang="en-US" dirty="0" smtClean="0"/>
            </a:br>
            <a:r>
              <a:rPr lang="en-US" dirty="0" smtClean="0"/>
              <a:t>Software Engineering I</a:t>
            </a:r>
            <a:endParaRPr lang="en-US" dirty="0"/>
          </a:p>
        </p:txBody>
      </p:sp>
      <p:sp>
        <p:nvSpPr>
          <p:cNvPr id="3" name="Subtitle 2"/>
          <p:cNvSpPr>
            <a:spLocks noGrp="1"/>
          </p:cNvSpPr>
          <p:nvPr>
            <p:ph type="subTitle" idx="1"/>
          </p:nvPr>
        </p:nvSpPr>
        <p:spPr/>
        <p:txBody>
          <a:bodyPr/>
          <a:lstStyle/>
          <a:p>
            <a:r>
              <a:rPr lang="en-US" dirty="0" smtClean="0"/>
              <a:t>Team Projects</a:t>
            </a:r>
            <a:endParaRPr lang="en-US" dirty="0"/>
          </a:p>
        </p:txBody>
      </p:sp>
    </p:spTree>
    <p:extLst>
      <p:ext uri="{BB962C8B-B14F-4D97-AF65-F5344CB8AC3E}">
        <p14:creationId xmlns:p14="http://schemas.microsoft.com/office/powerpoint/2010/main" val="14008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ea typeface="ＭＳ Ｐゴシック" panose="020B0600070205080204" pitchFamily="34" charset="-128"/>
              </a:rPr>
              <a:t>Planning Leader</a:t>
            </a:r>
          </a:p>
        </p:txBody>
      </p:sp>
      <p:sp>
        <p:nvSpPr>
          <p:cNvPr id="21507"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Main Goal</a:t>
            </a:r>
          </a:p>
          <a:p>
            <a:pPr lvl="1"/>
            <a:r>
              <a:rPr lang="en-US" altLang="en-US" sz="2400" dirty="0" smtClean="0">
                <a:ea typeface="ＭＳ Ｐゴシック" panose="020B0600070205080204" pitchFamily="34" charset="-128"/>
                <a:cs typeface="Times New Roman" panose="02020603050405020304" pitchFamily="18" charset="0"/>
              </a:rPr>
              <a:t>To guide the team in producing a detailed plan and precisely track progress against that plan</a:t>
            </a:r>
          </a:p>
          <a:p>
            <a:pPr lvl="1"/>
            <a:endParaRPr lang="en-US" altLang="en-US" sz="2400" dirty="0">
              <a:ea typeface="ＭＳ Ｐゴシック" panose="020B0600070205080204" pitchFamily="34" charset="-128"/>
              <a:cs typeface="Times New Roman" panose="02020603050405020304" pitchFamily="18" charset="0"/>
            </a:endParaRPr>
          </a:p>
          <a:p>
            <a:r>
              <a:rPr lang="en-US" altLang="en-US" dirty="0" smtClean="0">
                <a:ea typeface="ＭＳ Ｐゴシック" panose="020B0600070205080204" pitchFamily="34" charset="-128"/>
                <a:cs typeface="Times New Roman" panose="02020603050405020304" pitchFamily="18" charset="0"/>
              </a:rPr>
              <a:t>In cs427: you’ll have to keep track of your progress on Wiki</a:t>
            </a:r>
            <a:endParaRPr lang="en-US" altLang="en-US" dirty="0" smtClean="0">
              <a:ea typeface="ＭＳ Ｐゴシック" panose="020B0600070205080204" pitchFamily="34" charset="-128"/>
            </a:endParaRPr>
          </a:p>
        </p:txBody>
      </p:sp>
      <p:sp>
        <p:nvSpPr>
          <p:cNvPr id="21508"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a:t>©L. Williams</a:t>
            </a:r>
          </a:p>
        </p:txBody>
      </p:sp>
    </p:spTree>
    <p:extLst>
      <p:ext uri="{BB962C8B-B14F-4D97-AF65-F5344CB8AC3E}">
        <p14:creationId xmlns:p14="http://schemas.microsoft.com/office/powerpoint/2010/main" val="411998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305800" cy="1143000"/>
          </a:xfrm>
        </p:spPr>
        <p:txBody>
          <a:bodyPr>
            <a:normAutofit fontScale="90000"/>
          </a:bodyPr>
          <a:lstStyle/>
          <a:p>
            <a:r>
              <a:rPr lang="en-US" altLang="en-US" dirty="0" smtClean="0">
                <a:ea typeface="ＭＳ Ｐゴシック" panose="020B0600070205080204" pitchFamily="34" charset="-128"/>
              </a:rPr>
              <a:t>Planning Leader’s Characteristics</a:t>
            </a:r>
          </a:p>
        </p:txBody>
      </p:sp>
      <p:sp>
        <p:nvSpPr>
          <p:cNvPr id="22531" name="Rectangle 3"/>
          <p:cNvSpPr>
            <a:spLocks noGrp="1" noChangeArrowheads="1"/>
          </p:cNvSpPr>
          <p:nvPr>
            <p:ph type="body" idx="1"/>
          </p:nvPr>
        </p:nvSpPr>
        <p:spPr>
          <a:xfrm>
            <a:off x="457200" y="1752600"/>
            <a:ext cx="8229600" cy="4724400"/>
          </a:xfrm>
        </p:spPr>
        <p:txBody>
          <a:bodyPr>
            <a:normAutofit/>
          </a:bodyPr>
          <a:lstStyle/>
          <a:p>
            <a:pPr>
              <a:lnSpc>
                <a:spcPct val="115000"/>
              </a:lnSpc>
            </a:pPr>
            <a:r>
              <a:rPr lang="en-US" altLang="en-US" sz="2800" dirty="0" smtClean="0">
                <a:ea typeface="ＭＳ Ｐゴシック" panose="020B0600070205080204" pitchFamily="34" charset="-128"/>
              </a:rPr>
              <a:t>You have a logical mind and you feel most comfortable when following a plan for doing your work</a:t>
            </a:r>
          </a:p>
          <a:p>
            <a:pPr>
              <a:lnSpc>
                <a:spcPct val="115000"/>
              </a:lnSpc>
            </a:pPr>
            <a:r>
              <a:rPr lang="en-US" altLang="en-US" sz="2800" dirty="0" smtClean="0">
                <a:ea typeface="ＭＳ Ｐゴシック" panose="020B0600070205080204" pitchFamily="34" charset="-128"/>
              </a:rPr>
              <a:t>Although you may not always be able to produce a plan, you tend to plan your work when given an opportunity</a:t>
            </a:r>
          </a:p>
          <a:p>
            <a:pPr>
              <a:lnSpc>
                <a:spcPct val="115000"/>
              </a:lnSpc>
            </a:pPr>
            <a:r>
              <a:rPr lang="en-US" altLang="en-US" sz="2800" dirty="0" smtClean="0">
                <a:ea typeface="ＭＳ Ｐゴシック" panose="020B0600070205080204" pitchFamily="34" charset="-128"/>
              </a:rPr>
              <a:t>You are willing to encourage people to track and measure their work</a:t>
            </a:r>
          </a:p>
        </p:txBody>
      </p:sp>
      <p:sp>
        <p:nvSpPr>
          <p:cNvPr id="22532"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a:t>©L. Williams</a:t>
            </a:r>
          </a:p>
        </p:txBody>
      </p:sp>
    </p:spTree>
    <p:extLst>
      <p:ext uri="{BB962C8B-B14F-4D97-AF65-F5344CB8AC3E}">
        <p14:creationId xmlns:p14="http://schemas.microsoft.com/office/powerpoint/2010/main" val="3641212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Quality Assurance Leader</a:t>
            </a:r>
          </a:p>
        </p:txBody>
      </p:sp>
      <p:sp>
        <p:nvSpPr>
          <p:cNvPr id="28675" name="Rectangle 3"/>
          <p:cNvSpPr>
            <a:spLocks noGrp="1" noChangeArrowheads="1"/>
          </p:cNvSpPr>
          <p:nvPr>
            <p:ph type="body" idx="1"/>
          </p:nvPr>
        </p:nvSpPr>
        <p:spPr>
          <a:xfrm>
            <a:off x="533400" y="1752600"/>
            <a:ext cx="8077200" cy="4333875"/>
          </a:xfrm>
        </p:spPr>
        <p:txBody>
          <a:bodyPr>
            <a:normAutofit/>
          </a:bodyPr>
          <a:lstStyle/>
          <a:p>
            <a:r>
              <a:rPr lang="en-US" altLang="en-US" dirty="0" smtClean="0">
                <a:ea typeface="ＭＳ Ｐゴシック" panose="020B0600070205080204" pitchFamily="34" charset="-128"/>
              </a:rPr>
              <a:t>Main Goal</a:t>
            </a:r>
            <a:endParaRPr lang="en-US" altLang="en-US" sz="3500" dirty="0" smtClean="0">
              <a:ea typeface="ＭＳ Ｐゴシック" panose="020B0600070205080204" pitchFamily="34" charset="-128"/>
            </a:endParaRPr>
          </a:p>
          <a:p>
            <a:pPr lvl="1"/>
            <a:r>
              <a:rPr lang="en-US" altLang="en-US" sz="2600" dirty="0" smtClean="0">
                <a:ea typeface="ＭＳ Ｐゴシック" panose="020B0600070205080204" pitchFamily="34" charset="-128"/>
              </a:rPr>
              <a:t>Supports the team in defining the process needs, in making the quality plan, and in tracking the process and product qualities</a:t>
            </a:r>
          </a:p>
          <a:p>
            <a:pPr lvl="1"/>
            <a:r>
              <a:rPr lang="en-US" altLang="en-US" sz="2600" dirty="0" smtClean="0">
                <a:ea typeface="ＭＳ Ｐゴシック" panose="020B0600070205080204" pitchFamily="34" charset="-128"/>
                <a:cs typeface="Times New Roman" panose="02020603050405020304" pitchFamily="18" charset="0"/>
              </a:rPr>
              <a:t>Guarantee the integrity, consistency, and completeness of all testing documents</a:t>
            </a:r>
          </a:p>
          <a:p>
            <a:pPr lvl="1"/>
            <a:r>
              <a:rPr lang="en-US" altLang="en-US" sz="2600" dirty="0" smtClean="0">
                <a:ea typeface="ＭＳ Ｐゴシック" panose="020B0600070205080204" pitchFamily="34" charset="-128"/>
                <a:cs typeface="Times New Roman" panose="02020603050405020304" pitchFamily="18" charset="0"/>
              </a:rPr>
              <a:t>Make sure that the system test plan is carried to completion prior to system </a:t>
            </a:r>
            <a:r>
              <a:rPr lang="en-US" altLang="en-US" sz="2600" dirty="0" smtClean="0">
                <a:ea typeface="ＭＳ Ｐゴシック" panose="020B0600070205080204" pitchFamily="34" charset="-128"/>
                <a:cs typeface="Times New Roman" panose="02020603050405020304" pitchFamily="18" charset="0"/>
              </a:rPr>
              <a:t>delivery</a:t>
            </a:r>
            <a:endParaRPr lang="en-US" altLang="en-US" sz="2600" dirty="0" smtClean="0">
              <a:ea typeface="ＭＳ Ｐゴシック" panose="020B0600070205080204" pitchFamily="34" charset="-128"/>
              <a:cs typeface="Times New Roman" panose="02020603050405020304" pitchFamily="18" charset="0"/>
            </a:endParaRPr>
          </a:p>
        </p:txBody>
      </p:sp>
      <p:sp>
        <p:nvSpPr>
          <p:cNvPr id="28676"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050" dirty="0"/>
              <a:t>©L. Williams</a:t>
            </a:r>
          </a:p>
        </p:txBody>
      </p:sp>
    </p:spTree>
    <p:extLst>
      <p:ext uri="{BB962C8B-B14F-4D97-AF65-F5344CB8AC3E}">
        <p14:creationId xmlns:p14="http://schemas.microsoft.com/office/powerpoint/2010/main" val="160145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152400"/>
            <a:ext cx="7905750" cy="1143000"/>
          </a:xfrm>
        </p:spPr>
        <p:txBody>
          <a:bodyPr>
            <a:noAutofit/>
          </a:bodyPr>
          <a:lstStyle/>
          <a:p>
            <a:r>
              <a:rPr lang="en-US" altLang="en-US" sz="3200" dirty="0" smtClean="0">
                <a:ea typeface="ＭＳ Ｐゴシック" panose="020B0600070205080204" pitchFamily="34" charset="-128"/>
              </a:rPr>
              <a:t>Quality Assurance Leader’s Characteristics</a:t>
            </a:r>
          </a:p>
        </p:txBody>
      </p:sp>
      <p:sp>
        <p:nvSpPr>
          <p:cNvPr id="29699" name="Rectangle 3"/>
          <p:cNvSpPr>
            <a:spLocks noGrp="1" noChangeArrowheads="1"/>
          </p:cNvSpPr>
          <p:nvPr>
            <p:ph type="body" idx="1"/>
          </p:nvPr>
        </p:nvSpPr>
        <p:spPr/>
        <p:txBody>
          <a:bodyPr>
            <a:normAutofit fontScale="92500"/>
          </a:bodyPr>
          <a:lstStyle/>
          <a:p>
            <a:pPr>
              <a:lnSpc>
                <a:spcPct val="80000"/>
              </a:lnSpc>
            </a:pPr>
            <a:r>
              <a:rPr lang="en-US" altLang="en-US" dirty="0" smtClean="0">
                <a:ea typeface="ＭＳ Ｐゴシック" panose="020B0600070205080204" pitchFamily="34" charset="-128"/>
              </a:rPr>
              <a:t>You are concerned about software quality</a:t>
            </a:r>
          </a:p>
          <a:p>
            <a:pPr>
              <a:lnSpc>
                <a:spcPct val="80000"/>
              </a:lnSpc>
            </a:pPr>
            <a:endParaRPr lang="en-US" altLang="en-US" dirty="0" smtClean="0">
              <a:ea typeface="ＭＳ Ｐゴシック" panose="020B0600070205080204" pitchFamily="34" charset="-128"/>
            </a:endParaRPr>
          </a:p>
          <a:p>
            <a:pPr>
              <a:lnSpc>
                <a:spcPct val="80000"/>
              </a:lnSpc>
            </a:pPr>
            <a:r>
              <a:rPr lang="en-US" altLang="en-US" dirty="0" smtClean="0">
                <a:ea typeface="ＭＳ Ｐゴシック" panose="020B0600070205080204" pitchFamily="34" charset="-128"/>
              </a:rPr>
              <a:t>You are interested in process and process measurements</a:t>
            </a:r>
          </a:p>
          <a:p>
            <a:pPr>
              <a:lnSpc>
                <a:spcPct val="80000"/>
              </a:lnSpc>
            </a:pPr>
            <a:endParaRPr lang="en-US" altLang="en-US" dirty="0" smtClean="0">
              <a:ea typeface="ＭＳ Ｐゴシック" panose="020B0600070205080204" pitchFamily="34" charset="-128"/>
            </a:endParaRPr>
          </a:p>
          <a:p>
            <a:pPr>
              <a:lnSpc>
                <a:spcPct val="80000"/>
              </a:lnSpc>
            </a:pPr>
            <a:r>
              <a:rPr lang="en-US" altLang="en-US" dirty="0" smtClean="0">
                <a:ea typeface="ＭＳ Ｐゴシック" panose="020B0600070205080204" pitchFamily="34" charset="-128"/>
              </a:rPr>
              <a:t>You have some experience with and awareness of inspection and review methods</a:t>
            </a:r>
          </a:p>
          <a:p>
            <a:pPr>
              <a:lnSpc>
                <a:spcPct val="80000"/>
              </a:lnSpc>
            </a:pPr>
            <a:endParaRPr lang="en-US" altLang="en-US" dirty="0" smtClean="0">
              <a:ea typeface="ＭＳ Ｐゴシック" panose="020B0600070205080204" pitchFamily="34" charset="-128"/>
            </a:endParaRPr>
          </a:p>
          <a:p>
            <a:pPr>
              <a:lnSpc>
                <a:spcPct val="80000"/>
              </a:lnSpc>
            </a:pPr>
            <a:r>
              <a:rPr lang="en-US" altLang="en-US" dirty="0" smtClean="0">
                <a:ea typeface="ＭＳ Ｐゴシック" panose="020B0600070205080204" pitchFamily="34" charset="-128"/>
              </a:rPr>
              <a:t>You are willing and able to constructively review and comment on other people’s work without antagonizing them</a:t>
            </a:r>
          </a:p>
          <a:p>
            <a:pPr marL="457200" indent="-457200">
              <a:lnSpc>
                <a:spcPct val="80000"/>
              </a:lnSpc>
              <a:buFontTx/>
              <a:buAutoNum type="arabicPeriod"/>
            </a:pPr>
            <a:endParaRPr lang="en-US" altLang="en-US" dirty="0" smtClean="0">
              <a:ea typeface="ＭＳ Ｐゴシック" panose="020B0600070205080204" pitchFamily="34" charset="-128"/>
            </a:endParaRPr>
          </a:p>
        </p:txBody>
      </p:sp>
      <p:sp>
        <p:nvSpPr>
          <p:cNvPr id="29700"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a:t>©L. Williams</a:t>
            </a:r>
          </a:p>
        </p:txBody>
      </p:sp>
    </p:spTree>
    <p:extLst>
      <p:ext uri="{BB962C8B-B14F-4D97-AF65-F5344CB8AC3E}">
        <p14:creationId xmlns:p14="http://schemas.microsoft.com/office/powerpoint/2010/main" val="2610161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 Observations</a:t>
            </a:r>
            <a:endParaRPr lang="en-US" dirty="0"/>
          </a:p>
        </p:txBody>
      </p:sp>
      <p:sp>
        <p:nvSpPr>
          <p:cNvPr id="3" name="Content Placeholder 2"/>
          <p:cNvSpPr>
            <a:spLocks noGrp="1"/>
          </p:cNvSpPr>
          <p:nvPr>
            <p:ph idx="1"/>
          </p:nvPr>
        </p:nvSpPr>
        <p:spPr/>
        <p:txBody>
          <a:bodyPr/>
          <a:lstStyle/>
          <a:p>
            <a:r>
              <a:rPr lang="en-US" dirty="0" smtClean="0"/>
              <a:t>Group work can be an amazing experience or a challenging one</a:t>
            </a:r>
          </a:p>
          <a:p>
            <a:pPr lvl="1"/>
            <a:r>
              <a:rPr lang="en-US" dirty="0" smtClean="0"/>
              <a:t>hard to predict which way it will go</a:t>
            </a:r>
          </a:p>
          <a:p>
            <a:pPr lvl="1"/>
            <a:r>
              <a:rPr lang="en-US" dirty="0" smtClean="0"/>
              <a:t>good groups often have strong project buy-in and </a:t>
            </a:r>
            <a:r>
              <a:rPr lang="en-US" dirty="0"/>
              <a:t>exhibit </a:t>
            </a:r>
            <a:r>
              <a:rPr lang="en-US" dirty="0" smtClean="0"/>
              <a:t>shared purpose</a:t>
            </a:r>
          </a:p>
          <a:p>
            <a:pPr lvl="2"/>
            <a:r>
              <a:rPr lang="en-US" dirty="0" smtClean="0"/>
              <a:t>teams are groups that “jell” (or “gel”)</a:t>
            </a:r>
          </a:p>
          <a:p>
            <a:endParaRPr lang="en-US" dirty="0" smtClean="0"/>
          </a:p>
          <a:p>
            <a:r>
              <a:rPr lang="en-US" dirty="0" smtClean="0"/>
              <a:t>Group formation, benefits, and tips</a:t>
            </a:r>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2785614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Group Work</a:t>
            </a:r>
            <a:endParaRPr lang="en-US" dirty="0"/>
          </a:p>
        </p:txBody>
      </p:sp>
      <p:sp>
        <p:nvSpPr>
          <p:cNvPr id="3" name="Content Placeholder 2"/>
          <p:cNvSpPr>
            <a:spLocks noGrp="1"/>
          </p:cNvSpPr>
          <p:nvPr>
            <p:ph idx="1"/>
          </p:nvPr>
        </p:nvSpPr>
        <p:spPr>
          <a:xfrm>
            <a:off x="457200" y="1600200"/>
            <a:ext cx="8382000" cy="4724400"/>
          </a:xfrm>
        </p:spPr>
        <p:txBody>
          <a:bodyPr>
            <a:normAutofit/>
          </a:bodyPr>
          <a:lstStyle/>
          <a:p>
            <a:r>
              <a:rPr lang="en-US" dirty="0" smtClean="0"/>
              <a:t>Get together with your team</a:t>
            </a:r>
          </a:p>
          <a:p>
            <a:pPr lvl="1"/>
            <a:r>
              <a:rPr lang="en-US" dirty="0" smtClean="0"/>
              <a:t>split into subgroups of 2-4</a:t>
            </a:r>
          </a:p>
          <a:p>
            <a:r>
              <a:rPr lang="en-US" dirty="0" smtClean="0"/>
              <a:t>For three minutes:</a:t>
            </a:r>
          </a:p>
          <a:p>
            <a:pPr lvl="1"/>
            <a:r>
              <a:rPr lang="en-US" dirty="0" smtClean="0"/>
              <a:t>discuss your best group experience, what you liked most about working in a group, and what techniques worked best for the group</a:t>
            </a:r>
          </a:p>
          <a:p>
            <a:pPr lvl="1"/>
            <a:r>
              <a:rPr lang="en-US" dirty="0" smtClean="0"/>
              <a:t>discuss your least favorite group experience and what you disliked about working in a group</a:t>
            </a:r>
          </a:p>
          <a:p>
            <a:r>
              <a:rPr lang="en-US" dirty="0" smtClean="0"/>
              <a:t>Switch your subgroups, discuss a bit more</a:t>
            </a:r>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246588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Group Work</a:t>
            </a:r>
            <a:endParaRPr lang="en-US" dirty="0"/>
          </a:p>
        </p:txBody>
      </p:sp>
      <p:sp>
        <p:nvSpPr>
          <p:cNvPr id="3" name="Content Placeholder 2"/>
          <p:cNvSpPr>
            <a:spLocks noGrp="1"/>
          </p:cNvSpPr>
          <p:nvPr>
            <p:ph idx="1"/>
          </p:nvPr>
        </p:nvSpPr>
        <p:spPr/>
        <p:txBody>
          <a:bodyPr/>
          <a:lstStyle/>
          <a:p>
            <a:r>
              <a:rPr lang="en-US" sz="2800" dirty="0" smtClean="0"/>
              <a:t>Improve creativity and work quality </a:t>
            </a:r>
          </a:p>
          <a:p>
            <a:r>
              <a:rPr lang="en-US" sz="2800" dirty="0" smtClean="0"/>
              <a:t>Learn to appreciate people from different disciplines and with different life experiences</a:t>
            </a:r>
          </a:p>
          <a:p>
            <a:r>
              <a:rPr lang="en-US" sz="2800" dirty="0" smtClean="0"/>
              <a:t>Learn how to have constructive dialog</a:t>
            </a:r>
          </a:p>
          <a:p>
            <a:r>
              <a:rPr lang="en-US" sz="2800" dirty="0" smtClean="0"/>
              <a:t>Increase motivation by drawing from the energy of team members</a:t>
            </a:r>
          </a:p>
          <a:p>
            <a:r>
              <a:rPr lang="en-US" sz="2800" dirty="0" smtClean="0"/>
              <a:t>Keeps you focused since you are accountable</a:t>
            </a:r>
          </a:p>
          <a:p>
            <a:r>
              <a:rPr lang="en-US" sz="2800" dirty="0" smtClean="0"/>
              <a:t>Build lasting friendships</a:t>
            </a:r>
          </a:p>
          <a:p>
            <a:r>
              <a:rPr lang="en-US" sz="2800" dirty="0"/>
              <a:t>Better prepare you for </a:t>
            </a:r>
            <a:r>
              <a:rPr lang="en-US" sz="2800" dirty="0" smtClean="0"/>
              <a:t>the workplace</a:t>
            </a:r>
            <a:endParaRPr lang="en-US" sz="2800"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1223121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Stages of Group Development*</a:t>
            </a:r>
            <a:endParaRPr lang="en-US" dirty="0"/>
          </a:p>
        </p:txBody>
      </p:sp>
      <p:sp>
        <p:nvSpPr>
          <p:cNvPr id="5" name="TextBox 4"/>
          <p:cNvSpPr txBox="1"/>
          <p:nvPr/>
        </p:nvSpPr>
        <p:spPr>
          <a:xfrm>
            <a:off x="152400" y="6581001"/>
            <a:ext cx="8991600" cy="276999"/>
          </a:xfrm>
          <a:prstGeom prst="rect">
            <a:avLst/>
          </a:prstGeom>
          <a:noFill/>
        </p:spPr>
        <p:txBody>
          <a:bodyPr wrap="square" rtlCol="0">
            <a:spAutoFit/>
          </a:bodyPr>
          <a:lstStyle/>
          <a:p>
            <a:r>
              <a:rPr lang="en-US" sz="1200" dirty="0" smtClean="0"/>
              <a:t>*Tuckman &amp; Jensen, Stages of Small-Group Development Revisited. </a:t>
            </a:r>
            <a:r>
              <a:rPr lang="en-US" sz="1200" i="1" dirty="0" smtClean="0"/>
              <a:t>Group &amp; Organization Management</a:t>
            </a:r>
            <a:r>
              <a:rPr lang="en-US" sz="1200" dirty="0" smtClean="0"/>
              <a:t>, 2(4): 419-427, 1977.</a:t>
            </a:r>
            <a:endParaRPr lang="en-US" sz="1200" dirty="0"/>
          </a:p>
        </p:txBody>
      </p:sp>
      <p:sp>
        <p:nvSpPr>
          <p:cNvPr id="3" name="TextBox 2"/>
          <p:cNvSpPr txBox="1"/>
          <p:nvPr/>
        </p:nvSpPr>
        <p:spPr>
          <a:xfrm>
            <a:off x="3487911" y="2600980"/>
            <a:ext cx="1766830" cy="523220"/>
          </a:xfrm>
          <a:prstGeom prst="rect">
            <a:avLst/>
          </a:prstGeom>
          <a:noFill/>
        </p:spPr>
        <p:txBody>
          <a:bodyPr wrap="none" rtlCol="0">
            <a:spAutoFit/>
          </a:bodyPr>
          <a:lstStyle/>
          <a:p>
            <a:r>
              <a:rPr lang="en-US" sz="2800" b="1" dirty="0" smtClean="0">
                <a:latin typeface="Gill Sans MT" panose="020B0502020104020203" pitchFamily="34" charset="0"/>
              </a:rPr>
              <a:t>Storming</a:t>
            </a:r>
            <a:endParaRPr lang="en-US" sz="2800" b="1" dirty="0">
              <a:latin typeface="Gill Sans MT" panose="020B0502020104020203" pitchFamily="34" charset="0"/>
            </a:endParaRPr>
          </a:p>
        </p:txBody>
      </p:sp>
      <p:sp>
        <p:nvSpPr>
          <p:cNvPr id="6" name="TextBox 5"/>
          <p:cNvSpPr txBox="1"/>
          <p:nvPr/>
        </p:nvSpPr>
        <p:spPr>
          <a:xfrm>
            <a:off x="3566202" y="1762780"/>
            <a:ext cx="1610249" cy="523220"/>
          </a:xfrm>
          <a:prstGeom prst="rect">
            <a:avLst/>
          </a:prstGeom>
          <a:noFill/>
        </p:spPr>
        <p:txBody>
          <a:bodyPr wrap="none" rtlCol="0">
            <a:spAutoFit/>
          </a:bodyPr>
          <a:lstStyle/>
          <a:p>
            <a:r>
              <a:rPr lang="en-US" sz="2800" b="1" dirty="0" smtClean="0">
                <a:latin typeface="Gill Sans MT" panose="020B0502020104020203" pitchFamily="34" charset="0"/>
              </a:rPr>
              <a:t>Forming</a:t>
            </a:r>
            <a:endParaRPr lang="en-US" sz="2800" b="1" dirty="0">
              <a:latin typeface="Gill Sans MT" panose="020B0502020104020203" pitchFamily="34" charset="0"/>
            </a:endParaRPr>
          </a:p>
        </p:txBody>
      </p:sp>
      <p:sp>
        <p:nvSpPr>
          <p:cNvPr id="7" name="TextBox 6"/>
          <p:cNvSpPr txBox="1"/>
          <p:nvPr/>
        </p:nvSpPr>
        <p:spPr>
          <a:xfrm>
            <a:off x="3517567" y="3439180"/>
            <a:ext cx="1707519" cy="523220"/>
          </a:xfrm>
          <a:prstGeom prst="rect">
            <a:avLst/>
          </a:prstGeom>
          <a:noFill/>
        </p:spPr>
        <p:txBody>
          <a:bodyPr wrap="none" rtlCol="0">
            <a:spAutoFit/>
          </a:bodyPr>
          <a:lstStyle/>
          <a:p>
            <a:r>
              <a:rPr lang="en-US" sz="2800" b="1" dirty="0" smtClean="0">
                <a:latin typeface="Gill Sans MT" panose="020B0502020104020203" pitchFamily="34" charset="0"/>
              </a:rPr>
              <a:t>Norming</a:t>
            </a:r>
            <a:endParaRPr lang="en-US" sz="2800" b="1" dirty="0">
              <a:latin typeface="Gill Sans MT" panose="020B0502020104020203" pitchFamily="34" charset="0"/>
            </a:endParaRPr>
          </a:p>
        </p:txBody>
      </p:sp>
      <p:sp>
        <p:nvSpPr>
          <p:cNvPr id="8" name="TextBox 7"/>
          <p:cNvSpPr txBox="1"/>
          <p:nvPr/>
        </p:nvSpPr>
        <p:spPr>
          <a:xfrm>
            <a:off x="3332452" y="4277380"/>
            <a:ext cx="2077748" cy="523220"/>
          </a:xfrm>
          <a:prstGeom prst="rect">
            <a:avLst/>
          </a:prstGeom>
          <a:noFill/>
        </p:spPr>
        <p:txBody>
          <a:bodyPr wrap="none" rtlCol="0">
            <a:spAutoFit/>
          </a:bodyPr>
          <a:lstStyle/>
          <a:p>
            <a:r>
              <a:rPr lang="en-US" sz="2800" b="1" dirty="0" smtClean="0">
                <a:latin typeface="Gill Sans MT" panose="020B0502020104020203" pitchFamily="34" charset="0"/>
              </a:rPr>
              <a:t>Performing</a:t>
            </a:r>
            <a:endParaRPr lang="en-US" sz="2800" b="1" dirty="0">
              <a:latin typeface="Gill Sans MT" panose="020B0502020104020203" pitchFamily="34" charset="0"/>
            </a:endParaRPr>
          </a:p>
        </p:txBody>
      </p:sp>
      <p:sp>
        <p:nvSpPr>
          <p:cNvPr id="9" name="TextBox 8"/>
          <p:cNvSpPr txBox="1"/>
          <p:nvPr/>
        </p:nvSpPr>
        <p:spPr>
          <a:xfrm>
            <a:off x="3337229" y="5115580"/>
            <a:ext cx="2068195" cy="523220"/>
          </a:xfrm>
          <a:prstGeom prst="rect">
            <a:avLst/>
          </a:prstGeom>
          <a:noFill/>
        </p:spPr>
        <p:txBody>
          <a:bodyPr wrap="none" rtlCol="0">
            <a:spAutoFit/>
          </a:bodyPr>
          <a:lstStyle/>
          <a:p>
            <a:r>
              <a:rPr lang="en-US" sz="2800" b="1" dirty="0" smtClean="0">
                <a:latin typeface="Gill Sans MT" panose="020B0502020104020203" pitchFamily="34" charset="0"/>
              </a:rPr>
              <a:t>Adjourning</a:t>
            </a:r>
            <a:endParaRPr lang="en-US" sz="2800" b="1" dirty="0">
              <a:latin typeface="Gill Sans MT" panose="020B0502020104020203" pitchFamily="34" charset="0"/>
            </a:endParaRPr>
          </a:p>
        </p:txBody>
      </p:sp>
      <p:cxnSp>
        <p:nvCxnSpPr>
          <p:cNvPr id="11" name="Straight Arrow Connector 10"/>
          <p:cNvCxnSpPr/>
          <p:nvPr/>
        </p:nvCxnSpPr>
        <p:spPr>
          <a:xfrm>
            <a:off x="4371326" y="2237750"/>
            <a:ext cx="0" cy="411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371326" y="3075950"/>
            <a:ext cx="0" cy="411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71326" y="4752350"/>
            <a:ext cx="0" cy="411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71326" y="3914150"/>
            <a:ext cx="0" cy="411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188089" y="6400800"/>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618963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Forming</a:t>
            </a:r>
            <a:endParaRPr lang="en-US" dirty="0"/>
          </a:p>
        </p:txBody>
      </p:sp>
      <p:sp>
        <p:nvSpPr>
          <p:cNvPr id="15" name="Content Placeholder 14"/>
          <p:cNvSpPr>
            <a:spLocks noGrp="1"/>
          </p:cNvSpPr>
          <p:nvPr>
            <p:ph idx="1"/>
          </p:nvPr>
        </p:nvSpPr>
        <p:spPr/>
        <p:txBody>
          <a:bodyPr/>
          <a:lstStyle/>
          <a:p>
            <a:r>
              <a:rPr lang="en-US" dirty="0" smtClean="0"/>
              <a:t>Excitement, eagerness, high expectation</a:t>
            </a:r>
          </a:p>
          <a:p>
            <a:pPr lvl="1"/>
            <a:r>
              <a:rPr lang="en-US" dirty="0"/>
              <a:t>a</a:t>
            </a:r>
            <a:r>
              <a:rPr lang="en-US" dirty="0" smtClean="0"/>
              <a:t>lso anxiety</a:t>
            </a:r>
            <a:r>
              <a:rPr lang="en-US" dirty="0"/>
              <a:t>, wondering how </a:t>
            </a:r>
            <a:r>
              <a:rPr lang="en-US" dirty="0" smtClean="0"/>
              <a:t>you will </a:t>
            </a:r>
            <a:r>
              <a:rPr lang="en-US" dirty="0"/>
              <a:t>fit in </a:t>
            </a:r>
            <a:r>
              <a:rPr lang="en-US" dirty="0" smtClean="0"/>
              <a:t>and </a:t>
            </a:r>
            <a:r>
              <a:rPr lang="en-US" dirty="0"/>
              <a:t>if </a:t>
            </a:r>
            <a:r>
              <a:rPr lang="en-US" dirty="0" smtClean="0"/>
              <a:t>performance </a:t>
            </a:r>
            <a:r>
              <a:rPr lang="en-US" dirty="0"/>
              <a:t>will measure </a:t>
            </a:r>
            <a:r>
              <a:rPr lang="en-US" dirty="0" smtClean="0"/>
              <a:t>up</a:t>
            </a:r>
          </a:p>
          <a:p>
            <a:pPr lvl="3"/>
            <a:endParaRPr lang="en-US" dirty="0"/>
          </a:p>
          <a:p>
            <a:r>
              <a:rPr lang="en-US" dirty="0" smtClean="0"/>
              <a:t>‘Ice-breaker’ </a:t>
            </a:r>
            <a:r>
              <a:rPr lang="en-US" dirty="0"/>
              <a:t>task </a:t>
            </a:r>
            <a:r>
              <a:rPr lang="en-US" dirty="0" smtClean="0"/>
              <a:t>helps</a:t>
            </a:r>
          </a:p>
          <a:p>
            <a:pPr lvl="1"/>
            <a:r>
              <a:rPr lang="en-US" dirty="0" smtClean="0"/>
              <a:t>suggestion: form </a:t>
            </a:r>
            <a:r>
              <a:rPr lang="en-US" dirty="0"/>
              <a:t>a </a:t>
            </a:r>
            <a:r>
              <a:rPr lang="en-US" dirty="0">
                <a:solidFill>
                  <a:schemeClr val="tx2"/>
                </a:solidFill>
              </a:rPr>
              <a:t>name</a:t>
            </a:r>
            <a:r>
              <a:rPr lang="en-US" dirty="0"/>
              <a:t> for the team and </a:t>
            </a:r>
            <a:r>
              <a:rPr lang="en-US" dirty="0" smtClean="0"/>
              <a:t>elect someone to start your Wiki pages</a:t>
            </a:r>
          </a:p>
          <a:p>
            <a:pPr lvl="1"/>
            <a:r>
              <a:rPr lang="en-US" dirty="0" smtClean="0"/>
              <a:t>update Wiki with name and your </a:t>
            </a:r>
            <a:r>
              <a:rPr lang="en-US" dirty="0" err="1" smtClean="0"/>
              <a:t>NetIDs</a:t>
            </a:r>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823676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Storming</a:t>
            </a:r>
            <a:endParaRPr lang="en-US" dirty="0"/>
          </a:p>
        </p:txBody>
      </p:sp>
      <p:sp>
        <p:nvSpPr>
          <p:cNvPr id="10" name="Content Placeholder 9"/>
          <p:cNvSpPr>
            <a:spLocks noGrp="1"/>
          </p:cNvSpPr>
          <p:nvPr>
            <p:ph idx="1"/>
          </p:nvPr>
        </p:nvSpPr>
        <p:spPr/>
        <p:txBody>
          <a:bodyPr/>
          <a:lstStyle/>
          <a:p>
            <a:r>
              <a:rPr lang="en-US" dirty="0" smtClean="0"/>
              <a:t>Once </a:t>
            </a:r>
            <a:r>
              <a:rPr lang="en-US" dirty="0"/>
              <a:t>group work sets in, realize that group structure </a:t>
            </a:r>
            <a:r>
              <a:rPr lang="en-US" dirty="0" smtClean="0"/>
              <a:t>required </a:t>
            </a:r>
            <a:r>
              <a:rPr lang="en-US" dirty="0"/>
              <a:t>to attain </a:t>
            </a:r>
            <a:r>
              <a:rPr lang="en-US" dirty="0" smtClean="0"/>
              <a:t>goals</a:t>
            </a:r>
          </a:p>
          <a:p>
            <a:endParaRPr lang="en-US" dirty="0" smtClean="0"/>
          </a:p>
          <a:p>
            <a:r>
              <a:rPr lang="en-US" dirty="0" smtClean="0"/>
              <a:t>Conflict may arise due to disagreement on roles and procedures </a:t>
            </a:r>
          </a:p>
          <a:p>
            <a:pPr lvl="1"/>
            <a:r>
              <a:rPr lang="en-US" dirty="0"/>
              <a:t>a</a:t>
            </a:r>
            <a:r>
              <a:rPr lang="en-US" dirty="0" smtClean="0"/>
              <a:t>gree on roles and procedures</a:t>
            </a:r>
            <a:endParaRPr lang="en-US" dirty="0"/>
          </a:p>
          <a:p>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3841500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How to succeed in your team project?</a:t>
            </a:r>
          </a:p>
          <a:p>
            <a:r>
              <a:rPr lang="en-US" dirty="0"/>
              <a:t>Discuss group work </a:t>
            </a:r>
            <a:r>
              <a:rPr lang="en-US" dirty="0" smtClean="0"/>
              <a:t>theory</a:t>
            </a:r>
            <a:endParaRPr lang="en-US" dirty="0"/>
          </a:p>
          <a:p>
            <a:r>
              <a:rPr lang="en-US" dirty="0"/>
              <a:t>Give tips for working in groups</a:t>
            </a:r>
          </a:p>
          <a:p>
            <a:pPr lvl="1"/>
            <a:r>
              <a:rPr lang="en-US" dirty="0"/>
              <a:t>aimed at groups working together </a:t>
            </a:r>
            <a:r>
              <a:rPr lang="en-US" dirty="0" smtClean="0"/>
              <a:t>for a </a:t>
            </a:r>
            <a:r>
              <a:rPr lang="en-US" dirty="0"/>
              <a:t>semester but generalizes to most group situations</a:t>
            </a:r>
          </a:p>
          <a:p>
            <a:pPr lvl="1"/>
            <a:r>
              <a:rPr lang="en-US" dirty="0"/>
              <a:t>it is a beneficial skill (put it on your CV </a:t>
            </a:r>
            <a:r>
              <a:rPr lang="en-US" dirty="0" smtClean="0"/>
              <a:t>!)</a:t>
            </a:r>
          </a:p>
          <a:p>
            <a:pPr lvl="1"/>
            <a:endParaRPr lang="en-US" dirty="0"/>
          </a:p>
          <a:p>
            <a:r>
              <a:rPr lang="en-US" dirty="0" smtClean="0"/>
              <a:t>Slides from </a:t>
            </a:r>
            <a:r>
              <a:rPr lang="en-US" dirty="0" err="1" smtClean="0"/>
              <a:t>Darko</a:t>
            </a:r>
            <a:r>
              <a:rPr lang="en-US" dirty="0" smtClean="0"/>
              <a:t> </a:t>
            </a:r>
            <a:r>
              <a:rPr lang="en-US" dirty="0" err="1" smtClean="0"/>
              <a:t>Marinov</a:t>
            </a:r>
            <a:r>
              <a:rPr lang="en-US" dirty="0" smtClean="0"/>
              <a:t> + Tao </a:t>
            </a:r>
            <a:r>
              <a:rPr lang="en-US" dirty="0" err="1" smtClean="0"/>
              <a:t>Xie</a:t>
            </a:r>
            <a:r>
              <a:rPr lang="en-US" dirty="0" smtClean="0"/>
              <a:t> + Laurie </a:t>
            </a:r>
            <a:r>
              <a:rPr lang="en-US" dirty="0" smtClean="0"/>
              <a:t>Williams + Brian </a:t>
            </a:r>
            <a:r>
              <a:rPr lang="en-US" dirty="0" smtClean="0"/>
              <a:t>Bailey</a:t>
            </a:r>
          </a:p>
        </p:txBody>
      </p:sp>
    </p:spTree>
    <p:extLst>
      <p:ext uri="{BB962C8B-B14F-4D97-AF65-F5344CB8AC3E}">
        <p14:creationId xmlns:p14="http://schemas.microsoft.com/office/powerpoint/2010/main" val="2535624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Norming</a:t>
            </a:r>
            <a:endParaRPr lang="en-US" dirty="0"/>
          </a:p>
        </p:txBody>
      </p:sp>
      <p:sp>
        <p:nvSpPr>
          <p:cNvPr id="10" name="Content Placeholder 9"/>
          <p:cNvSpPr>
            <a:spLocks noGrp="1"/>
          </p:cNvSpPr>
          <p:nvPr>
            <p:ph idx="1"/>
          </p:nvPr>
        </p:nvSpPr>
        <p:spPr/>
        <p:txBody>
          <a:bodyPr/>
          <a:lstStyle/>
          <a:p>
            <a:r>
              <a:rPr lang="en-US" dirty="0" smtClean="0"/>
              <a:t>Work to resolve </a:t>
            </a:r>
            <a:r>
              <a:rPr lang="en-US" dirty="0"/>
              <a:t>the conflicts </a:t>
            </a:r>
            <a:r>
              <a:rPr lang="en-US" dirty="0" smtClean="0"/>
              <a:t>and begin to implement agreed upon procedures</a:t>
            </a:r>
          </a:p>
          <a:p>
            <a:endParaRPr lang="en-US" dirty="0"/>
          </a:p>
          <a:p>
            <a:r>
              <a:rPr lang="en-US" dirty="0" smtClean="0"/>
              <a:t>Members </a:t>
            </a:r>
            <a:r>
              <a:rPr lang="en-US" dirty="0"/>
              <a:t>should experience </a:t>
            </a:r>
            <a:r>
              <a:rPr lang="en-US" dirty="0" smtClean="0"/>
              <a:t>increased </a:t>
            </a:r>
            <a:r>
              <a:rPr lang="en-US" dirty="0"/>
              <a:t>sense of comfort </a:t>
            </a:r>
            <a:r>
              <a:rPr lang="en-US" dirty="0" smtClean="0"/>
              <a:t>participating</a:t>
            </a:r>
            <a:endParaRPr lang="en-US" dirty="0"/>
          </a:p>
          <a:p>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609507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a:t>
            </a:r>
            <a:endParaRPr lang="en-US" dirty="0"/>
          </a:p>
        </p:txBody>
      </p:sp>
      <p:sp>
        <p:nvSpPr>
          <p:cNvPr id="4" name="Content Placeholder 3"/>
          <p:cNvSpPr>
            <a:spLocks noGrp="1"/>
          </p:cNvSpPr>
          <p:nvPr>
            <p:ph idx="1"/>
          </p:nvPr>
        </p:nvSpPr>
        <p:spPr/>
        <p:txBody>
          <a:bodyPr/>
          <a:lstStyle/>
          <a:p>
            <a:r>
              <a:rPr lang="en-US" dirty="0" smtClean="0"/>
              <a:t>Make progress toward task goals</a:t>
            </a:r>
          </a:p>
          <a:p>
            <a:pPr lvl="1"/>
            <a:r>
              <a:rPr lang="en-US" dirty="0" smtClean="0"/>
              <a:t>work fluidly together and focus on task</a:t>
            </a:r>
            <a:r>
              <a:rPr lang="en-US" dirty="0"/>
              <a:t> </a:t>
            </a:r>
            <a:r>
              <a:rPr lang="en-US" dirty="0" smtClean="0"/>
              <a:t>rather </a:t>
            </a:r>
            <a:r>
              <a:rPr lang="en-US" dirty="0"/>
              <a:t>than </a:t>
            </a:r>
            <a:r>
              <a:rPr lang="en-US" dirty="0" smtClean="0"/>
              <a:t>roles and procedures</a:t>
            </a:r>
          </a:p>
          <a:p>
            <a:pPr lvl="2"/>
            <a:endParaRPr lang="en-US" dirty="0" smtClean="0"/>
          </a:p>
          <a:p>
            <a:r>
              <a:rPr lang="en-US" dirty="0" smtClean="0"/>
              <a:t>Spend most </a:t>
            </a:r>
            <a:r>
              <a:rPr lang="en-US" dirty="0"/>
              <a:t>time at this </a:t>
            </a:r>
            <a:r>
              <a:rPr lang="en-US" dirty="0" smtClean="0"/>
              <a:t>stage</a:t>
            </a:r>
          </a:p>
          <a:p>
            <a:pPr lvl="1"/>
            <a:r>
              <a:rPr lang="en-US" dirty="0" smtClean="0"/>
              <a:t>may </a:t>
            </a:r>
            <a:r>
              <a:rPr lang="en-US" dirty="0"/>
              <a:t>still experience conflict and temporarily revert back to </a:t>
            </a:r>
            <a:r>
              <a:rPr lang="en-US" dirty="0" smtClean="0"/>
              <a:t>prior stages</a:t>
            </a:r>
          </a:p>
          <a:p>
            <a:pPr lvl="1"/>
            <a:r>
              <a:rPr lang="en-US" dirty="0" smtClean="0"/>
              <a:t>some groups never reach this stage</a:t>
            </a:r>
            <a:endParaRPr lang="en-US" dirty="0"/>
          </a:p>
        </p:txBody>
      </p:sp>
      <p:sp>
        <p:nvSpPr>
          <p:cNvPr id="5" name="TextBox 4"/>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1790865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Adjourning</a:t>
            </a:r>
            <a:endParaRPr lang="en-US" dirty="0"/>
          </a:p>
        </p:txBody>
      </p:sp>
      <p:sp>
        <p:nvSpPr>
          <p:cNvPr id="4" name="Content Placeholder 3"/>
          <p:cNvSpPr>
            <a:spLocks noGrp="1"/>
          </p:cNvSpPr>
          <p:nvPr>
            <p:ph idx="1"/>
          </p:nvPr>
        </p:nvSpPr>
        <p:spPr/>
        <p:txBody>
          <a:bodyPr/>
          <a:lstStyle/>
          <a:p>
            <a:r>
              <a:rPr lang="en-US" dirty="0" smtClean="0"/>
              <a:t>Completion of task and end of group</a:t>
            </a:r>
          </a:p>
          <a:p>
            <a:pPr lvl="1"/>
            <a:r>
              <a:rPr lang="en-US" dirty="0" smtClean="0"/>
              <a:t>may feel </a:t>
            </a:r>
            <a:r>
              <a:rPr lang="en-US" dirty="0"/>
              <a:t>anxiety or </a:t>
            </a:r>
            <a:r>
              <a:rPr lang="en-US" dirty="0" smtClean="0"/>
              <a:t>sadness (or relief)</a:t>
            </a:r>
          </a:p>
          <a:p>
            <a:pPr lvl="4"/>
            <a:endParaRPr lang="en-US" dirty="0" smtClean="0"/>
          </a:p>
          <a:p>
            <a:r>
              <a:rPr lang="en-US" dirty="0" smtClean="0"/>
              <a:t>Suggestions</a:t>
            </a:r>
          </a:p>
          <a:p>
            <a:pPr lvl="1"/>
            <a:r>
              <a:rPr lang="en-US" dirty="0" smtClean="0"/>
              <a:t>focus on completing </a:t>
            </a:r>
            <a:r>
              <a:rPr lang="en-US" dirty="0"/>
              <a:t>remaining </a:t>
            </a:r>
            <a:r>
              <a:rPr lang="en-US" dirty="0" smtClean="0"/>
              <a:t>deliverables</a:t>
            </a:r>
          </a:p>
          <a:p>
            <a:pPr lvl="1"/>
            <a:r>
              <a:rPr lang="en-US" dirty="0"/>
              <a:t>r</a:t>
            </a:r>
            <a:r>
              <a:rPr lang="en-US" dirty="0" smtClean="0"/>
              <a:t>eflect on "lessons </a:t>
            </a:r>
            <a:r>
              <a:rPr lang="en-US" dirty="0"/>
              <a:t>learned" and </a:t>
            </a:r>
            <a:r>
              <a:rPr lang="en-US" dirty="0" smtClean="0"/>
              <a:t>use them </a:t>
            </a:r>
            <a:r>
              <a:rPr lang="en-US" dirty="0"/>
              <a:t>to </a:t>
            </a:r>
            <a:r>
              <a:rPr lang="en-US" dirty="0" smtClean="0"/>
              <a:t>shape next </a:t>
            </a:r>
            <a:r>
              <a:rPr lang="en-US" dirty="0"/>
              <a:t>group </a:t>
            </a:r>
            <a:r>
              <a:rPr lang="en-US" dirty="0" smtClean="0"/>
              <a:t>experience</a:t>
            </a:r>
          </a:p>
          <a:p>
            <a:pPr lvl="1"/>
            <a:r>
              <a:rPr lang="en-US" dirty="0" smtClean="0"/>
              <a:t>celebrate </a:t>
            </a:r>
            <a:r>
              <a:rPr lang="en-US" dirty="0"/>
              <a:t>the accomplishments of the </a:t>
            </a:r>
            <a:r>
              <a:rPr lang="en-US" dirty="0" smtClean="0"/>
              <a:t>team and contributions </a:t>
            </a:r>
            <a:r>
              <a:rPr lang="en-US" dirty="0"/>
              <a:t>of </a:t>
            </a:r>
            <a:r>
              <a:rPr lang="en-US" dirty="0" smtClean="0"/>
              <a:t>individuals</a:t>
            </a:r>
          </a:p>
          <a:p>
            <a:endParaRPr lang="en-US" dirty="0"/>
          </a:p>
        </p:txBody>
      </p:sp>
      <p:sp>
        <p:nvSpPr>
          <p:cNvPr id="5" name="TextBox 4"/>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1389660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Teams</a:t>
            </a:r>
            <a:endParaRPr lang="en-US" dirty="0"/>
          </a:p>
        </p:txBody>
      </p:sp>
      <p:sp>
        <p:nvSpPr>
          <p:cNvPr id="3" name="Content Placeholder 2"/>
          <p:cNvSpPr>
            <a:spLocks noGrp="1"/>
          </p:cNvSpPr>
          <p:nvPr>
            <p:ph idx="1"/>
          </p:nvPr>
        </p:nvSpPr>
        <p:spPr>
          <a:xfrm>
            <a:off x="457200" y="1570037"/>
            <a:ext cx="8229600" cy="4525963"/>
          </a:xfrm>
        </p:spPr>
        <p:txBody>
          <a:bodyPr>
            <a:normAutofit fontScale="92500"/>
          </a:bodyPr>
          <a:lstStyle/>
          <a:p>
            <a:pPr marL="0" indent="0">
              <a:buNone/>
            </a:pPr>
            <a:r>
              <a:rPr lang="en-US" sz="2800" b="0" dirty="0" smtClean="0"/>
              <a:t>“Teams that </a:t>
            </a:r>
            <a:r>
              <a:rPr lang="en-US" sz="2800" i="1" dirty="0" smtClean="0">
                <a:solidFill>
                  <a:srgbClr val="008000"/>
                </a:solidFill>
              </a:rPr>
              <a:t>trust</a:t>
            </a:r>
            <a:r>
              <a:rPr lang="en-US" sz="2800" b="0" dirty="0" smtClean="0"/>
              <a:t> each other</a:t>
            </a:r>
            <a:r>
              <a:rPr lang="en-US" sz="2800" b="0" dirty="0" smtClean="0">
                <a:solidFill>
                  <a:srgbClr val="008000"/>
                </a:solidFill>
              </a:rPr>
              <a:t>, </a:t>
            </a:r>
            <a:r>
              <a:rPr lang="en-US" sz="2800" i="1" dirty="0" smtClean="0">
                <a:solidFill>
                  <a:srgbClr val="008000"/>
                </a:solidFill>
              </a:rPr>
              <a:t>engage in constructive dialogue</a:t>
            </a:r>
            <a:r>
              <a:rPr lang="en-US" sz="2800" b="0" dirty="0" smtClean="0"/>
              <a:t> around </a:t>
            </a:r>
            <a:r>
              <a:rPr lang="en-US" sz="2800" i="1" dirty="0" smtClean="0">
                <a:solidFill>
                  <a:srgbClr val="008000"/>
                </a:solidFill>
              </a:rPr>
              <a:t>conflict</a:t>
            </a:r>
            <a:r>
              <a:rPr lang="en-US" sz="2800" b="0" dirty="0" smtClean="0"/>
              <a:t>, commit to </a:t>
            </a:r>
            <a:r>
              <a:rPr lang="en-US" sz="2800" i="1" dirty="0" smtClean="0">
                <a:solidFill>
                  <a:srgbClr val="008000"/>
                </a:solidFill>
              </a:rPr>
              <a:t>mutually beneficial decisions</a:t>
            </a:r>
            <a:r>
              <a:rPr lang="en-US" sz="2800" b="0" dirty="0" smtClean="0"/>
              <a:t>, and hold one another </a:t>
            </a:r>
            <a:r>
              <a:rPr lang="en-US" sz="2800" i="1" dirty="0" smtClean="0">
                <a:solidFill>
                  <a:srgbClr val="008000"/>
                </a:solidFill>
              </a:rPr>
              <a:t>accountable</a:t>
            </a:r>
            <a:r>
              <a:rPr lang="en-US" sz="2800" b="0" dirty="0" smtClean="0"/>
              <a:t> are likely to work effectively together.”</a:t>
            </a:r>
          </a:p>
          <a:p>
            <a:pPr marL="0" indent="0">
              <a:buNone/>
            </a:pPr>
            <a:endParaRPr lang="en-US" sz="2800" dirty="0"/>
          </a:p>
          <a:p>
            <a:pPr marL="0" indent="0">
              <a:buNone/>
            </a:pPr>
            <a:r>
              <a:rPr lang="en-US" sz="2800" b="0" dirty="0" smtClean="0"/>
              <a:t>“By being able to set aside individual needs and agendas to </a:t>
            </a:r>
            <a:r>
              <a:rPr lang="en-US" sz="2800" i="1" dirty="0" smtClean="0">
                <a:solidFill>
                  <a:srgbClr val="008000"/>
                </a:solidFill>
              </a:rPr>
              <a:t>focus on what is best for the group</a:t>
            </a:r>
            <a:r>
              <a:rPr lang="en-US" sz="2800" b="0" dirty="0" smtClean="0"/>
              <a:t>, these teams foster a healthy and constructive dynamic to reach positive results.”</a:t>
            </a:r>
          </a:p>
          <a:p>
            <a:pPr marL="0" indent="0">
              <a:buNone/>
            </a:pPr>
            <a:endParaRPr lang="en-US" sz="1600" b="0" i="1" dirty="0" smtClean="0"/>
          </a:p>
          <a:p>
            <a:pPr marL="0" indent="0">
              <a:buNone/>
            </a:pPr>
            <a:r>
              <a:rPr lang="en-US" sz="2000" b="0" i="1" dirty="0" smtClean="0"/>
              <a:t>- Lisa </a:t>
            </a:r>
            <a:r>
              <a:rPr lang="en-US" sz="2000" b="0" i="1" dirty="0" err="1" smtClean="0"/>
              <a:t>Burgoon</a:t>
            </a:r>
            <a:r>
              <a:rPr lang="en-US" sz="2000" b="0" i="1" dirty="0" smtClean="0"/>
              <a:t>, Illinois Leadership Center</a:t>
            </a:r>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3049575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Communication and Work Styles*</a:t>
            </a:r>
            <a:endParaRPr lang="en-US" sz="3600" dirty="0"/>
          </a:p>
        </p:txBody>
      </p:sp>
      <p:sp>
        <p:nvSpPr>
          <p:cNvPr id="3" name="Content Placeholder 2"/>
          <p:cNvSpPr>
            <a:spLocks noGrp="1"/>
          </p:cNvSpPr>
          <p:nvPr>
            <p:ph idx="1"/>
          </p:nvPr>
        </p:nvSpPr>
        <p:spPr>
          <a:xfrm>
            <a:off x="457200" y="1447800"/>
            <a:ext cx="8229600" cy="4525963"/>
          </a:xfrm>
        </p:spPr>
        <p:txBody>
          <a:bodyPr/>
          <a:lstStyle/>
          <a:p>
            <a:r>
              <a:rPr lang="en-US" sz="2800" dirty="0" smtClean="0"/>
              <a:t>Seek a balance between </a:t>
            </a:r>
            <a:r>
              <a:rPr lang="en-US" sz="2800" dirty="0" smtClean="0">
                <a:solidFill>
                  <a:srgbClr val="008000"/>
                </a:solidFill>
              </a:rPr>
              <a:t>task</a:t>
            </a:r>
            <a:r>
              <a:rPr lang="en-US" sz="2800" dirty="0" smtClean="0"/>
              <a:t> and </a:t>
            </a:r>
            <a:r>
              <a:rPr lang="en-US" sz="2800" dirty="0" smtClean="0">
                <a:solidFill>
                  <a:srgbClr val="008000"/>
                </a:solidFill>
              </a:rPr>
              <a:t>relationship</a:t>
            </a:r>
            <a:r>
              <a:rPr lang="en-US" sz="2800" dirty="0" smtClean="0"/>
              <a:t> behaviors.  Both keep the group functioning</a:t>
            </a:r>
          </a:p>
          <a:p>
            <a:pPr marL="0" indent="0">
              <a:buNone/>
            </a:pPr>
            <a:endParaRPr lang="en-US" sz="1000" dirty="0" smtClean="0"/>
          </a:p>
          <a:p>
            <a:r>
              <a:rPr lang="en-US" sz="2800" dirty="0" smtClean="0">
                <a:solidFill>
                  <a:srgbClr val="008000"/>
                </a:solidFill>
              </a:rPr>
              <a:t>Task behaviors </a:t>
            </a:r>
            <a:r>
              <a:rPr lang="en-US" sz="2800" dirty="0" smtClean="0"/>
              <a:t>help groups accomplish work</a:t>
            </a:r>
          </a:p>
          <a:p>
            <a:pPr lvl="1"/>
            <a:r>
              <a:rPr lang="en-US" sz="2400" dirty="0" smtClean="0"/>
              <a:t>initiate, organize, direct, execute, etc. </a:t>
            </a:r>
          </a:p>
          <a:p>
            <a:pPr marL="0" indent="0">
              <a:buNone/>
            </a:pPr>
            <a:endParaRPr lang="en-US" sz="1000" dirty="0" smtClean="0"/>
          </a:p>
          <a:p>
            <a:r>
              <a:rPr lang="en-US" sz="2800" dirty="0" smtClean="0">
                <a:solidFill>
                  <a:srgbClr val="008000"/>
                </a:solidFill>
              </a:rPr>
              <a:t>Relationship behaviors </a:t>
            </a:r>
            <a:r>
              <a:rPr lang="en-US" sz="2800" dirty="0" smtClean="0"/>
              <a:t>help improve group cohesiveness</a:t>
            </a:r>
          </a:p>
          <a:p>
            <a:pPr lvl="1"/>
            <a:r>
              <a:rPr lang="en-US" sz="2400" dirty="0"/>
              <a:t>l</a:t>
            </a:r>
            <a:r>
              <a:rPr lang="en-US" sz="2400" dirty="0" smtClean="0"/>
              <a:t>isten, trust, encourage, solicit opinions, etc.</a:t>
            </a:r>
          </a:p>
        </p:txBody>
      </p:sp>
      <p:sp>
        <p:nvSpPr>
          <p:cNvPr id="4" name="TextBox 3"/>
          <p:cNvSpPr txBox="1"/>
          <p:nvPr/>
        </p:nvSpPr>
        <p:spPr>
          <a:xfrm>
            <a:off x="304800" y="6096000"/>
            <a:ext cx="8435130" cy="923330"/>
          </a:xfrm>
          <a:prstGeom prst="rect">
            <a:avLst/>
          </a:prstGeom>
          <a:noFill/>
        </p:spPr>
        <p:txBody>
          <a:bodyPr wrap="none" rtlCol="0">
            <a:spAutoFit/>
          </a:bodyPr>
          <a:lstStyle/>
          <a:p>
            <a:r>
              <a:rPr lang="en-US" dirty="0" smtClean="0"/>
              <a:t>*Via Illinois Leadership Center. Reference: </a:t>
            </a:r>
            <a:r>
              <a:rPr lang="en-US" dirty="0" err="1" smtClean="0"/>
              <a:t>Lencioni</a:t>
            </a:r>
            <a:r>
              <a:rPr lang="en-US" dirty="0" smtClean="0"/>
              <a:t>, P. (2002) Five Dysfunctions </a:t>
            </a:r>
          </a:p>
          <a:p>
            <a:r>
              <a:rPr lang="en-US" dirty="0" smtClean="0"/>
              <a:t>of a Team.  </a:t>
            </a:r>
            <a:r>
              <a:rPr lang="en-US" dirty="0" err="1" smtClean="0"/>
              <a:t>Jossey</a:t>
            </a:r>
            <a:r>
              <a:rPr lang="en-US" dirty="0" smtClean="0"/>
              <a:t>-Bass by Wiley, San Francisco CA.</a:t>
            </a:r>
          </a:p>
          <a:p>
            <a:r>
              <a:rPr lang="en-US" dirty="0" smtClean="0"/>
              <a:t> </a:t>
            </a:r>
            <a:endParaRPr lang="en-US" dirty="0"/>
          </a:p>
        </p:txBody>
      </p:sp>
      <p:sp>
        <p:nvSpPr>
          <p:cNvPr id="5" name="TextBox 4"/>
          <p:cNvSpPr txBox="1">
            <a:spLocks noChangeArrowheads="1"/>
          </p:cNvSpPr>
          <p:nvPr/>
        </p:nvSpPr>
        <p:spPr bwMode="auto">
          <a:xfrm>
            <a:off x="76200" y="6608571"/>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4203292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Awkwardness and Conflict</a:t>
            </a:r>
            <a:endParaRPr lang="en-US" dirty="0"/>
          </a:p>
        </p:txBody>
      </p:sp>
      <p:sp>
        <p:nvSpPr>
          <p:cNvPr id="3" name="Content Placeholder 2"/>
          <p:cNvSpPr>
            <a:spLocks noGrp="1"/>
          </p:cNvSpPr>
          <p:nvPr>
            <p:ph idx="1"/>
          </p:nvPr>
        </p:nvSpPr>
        <p:spPr/>
        <p:txBody>
          <a:bodyPr/>
          <a:lstStyle/>
          <a:p>
            <a:r>
              <a:rPr lang="en-US" dirty="0" smtClean="0"/>
              <a:t>Expect a little awkwardness in the early stages.  </a:t>
            </a:r>
            <a:r>
              <a:rPr lang="en-US" i="1" dirty="0" smtClean="0">
                <a:solidFill>
                  <a:srgbClr val="008000"/>
                </a:solidFill>
              </a:rPr>
              <a:t>That’s normal.  </a:t>
            </a:r>
            <a:r>
              <a:rPr lang="en-US" dirty="0" smtClean="0"/>
              <a:t>It takes time to get to know others and figure out how the group will function best</a:t>
            </a:r>
          </a:p>
          <a:p>
            <a:pPr marL="0" indent="0">
              <a:buNone/>
            </a:pPr>
            <a:endParaRPr lang="en-US" dirty="0" smtClean="0"/>
          </a:p>
          <a:p>
            <a:r>
              <a:rPr lang="en-US" dirty="0" smtClean="0"/>
              <a:t>Expect some conflict.  </a:t>
            </a:r>
            <a:r>
              <a:rPr lang="en-US" i="1" dirty="0" smtClean="0">
                <a:solidFill>
                  <a:srgbClr val="008000"/>
                </a:solidFill>
              </a:rPr>
              <a:t>That’s normal.</a:t>
            </a:r>
            <a:r>
              <a:rPr lang="en-US" i="1" dirty="0" smtClean="0"/>
              <a:t> </a:t>
            </a:r>
            <a:r>
              <a:rPr lang="en-US" dirty="0" smtClean="0"/>
              <a:t>Don’t worry. But don’t bury it. </a:t>
            </a:r>
            <a:r>
              <a:rPr lang="en-US" dirty="0"/>
              <a:t>D</a:t>
            </a:r>
            <a:r>
              <a:rPr lang="en-US" dirty="0" smtClean="0"/>
              <a:t>o address and resolve it.</a:t>
            </a:r>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4243824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Group Work</a:t>
            </a:r>
            <a:endParaRPr lang="en-US" dirty="0"/>
          </a:p>
        </p:txBody>
      </p:sp>
      <p:sp>
        <p:nvSpPr>
          <p:cNvPr id="3" name="Content Placeholder 2"/>
          <p:cNvSpPr>
            <a:spLocks noGrp="1"/>
          </p:cNvSpPr>
          <p:nvPr>
            <p:ph idx="1"/>
          </p:nvPr>
        </p:nvSpPr>
        <p:spPr/>
        <p:txBody>
          <a:bodyPr/>
          <a:lstStyle/>
          <a:p>
            <a:r>
              <a:rPr lang="en-US" sz="2800" dirty="0" smtClean="0"/>
              <a:t>From the literature in group, organization, and leadership studies</a:t>
            </a:r>
          </a:p>
          <a:p>
            <a:pPr lvl="1"/>
            <a:r>
              <a:rPr lang="en-US" sz="2400" dirty="0">
                <a:hlinkClick r:id="rId3"/>
              </a:rPr>
              <a:t>http://www.speaking.pitt.edu/student/groups/smallgrouptips.html</a:t>
            </a:r>
            <a:endParaRPr lang="en-US" sz="2400" dirty="0"/>
          </a:p>
          <a:p>
            <a:pPr lvl="1"/>
            <a:r>
              <a:rPr lang="en-US" sz="2400" dirty="0">
                <a:hlinkClick r:id="rId4"/>
              </a:rPr>
              <a:t>http://writing.colostate.edu/guides/pdfs/guide42.pdf</a:t>
            </a:r>
            <a:endParaRPr lang="en-US" sz="2400" dirty="0"/>
          </a:p>
          <a:p>
            <a:endParaRPr lang="en-US" sz="2800" dirty="0" smtClean="0"/>
          </a:p>
          <a:p>
            <a:pPr marL="0" indent="0">
              <a:buNone/>
            </a:pPr>
            <a:endParaRPr lang="en-US" sz="1200" dirty="0"/>
          </a:p>
          <a:p>
            <a:r>
              <a:rPr lang="en-US" sz="2800" dirty="0" smtClean="0"/>
              <a:t>And our experience teaching the courses with (large) groups, working in groups, and related research</a:t>
            </a:r>
            <a:endParaRPr lang="en-US" sz="2800"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575380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Hard</a:t>
            </a:r>
            <a:endParaRPr lang="en-US" dirty="0"/>
          </a:p>
        </p:txBody>
      </p:sp>
      <p:sp>
        <p:nvSpPr>
          <p:cNvPr id="3" name="Content Placeholder 2"/>
          <p:cNvSpPr>
            <a:spLocks noGrp="1"/>
          </p:cNvSpPr>
          <p:nvPr>
            <p:ph idx="1"/>
          </p:nvPr>
        </p:nvSpPr>
        <p:spPr/>
        <p:txBody>
          <a:bodyPr/>
          <a:lstStyle/>
          <a:p>
            <a:r>
              <a:rPr lang="en-US" dirty="0" smtClean="0"/>
              <a:t>Do your share and add a little extra</a:t>
            </a:r>
          </a:p>
          <a:p>
            <a:pPr lvl="1"/>
            <a:r>
              <a:rPr lang="en-US" dirty="0"/>
              <a:t>sets an </a:t>
            </a:r>
            <a:r>
              <a:rPr lang="en-US" dirty="0" smtClean="0"/>
              <a:t>example</a:t>
            </a:r>
          </a:p>
          <a:p>
            <a:pPr lvl="1"/>
            <a:r>
              <a:rPr lang="en-US" dirty="0" smtClean="0"/>
              <a:t>communicates you are willing to do your part</a:t>
            </a:r>
          </a:p>
          <a:p>
            <a:pPr lvl="1"/>
            <a:r>
              <a:rPr lang="en-US" dirty="0"/>
              <a:t>elevates the group</a:t>
            </a:r>
          </a:p>
          <a:p>
            <a:pPr lvl="1"/>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2763930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Inclusive</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Include all group members in activities, discussions and decision making</a:t>
            </a:r>
          </a:p>
          <a:p>
            <a:pPr lvl="1"/>
            <a:r>
              <a:rPr lang="en-US" dirty="0"/>
              <a:t>f</a:t>
            </a:r>
            <a:r>
              <a:rPr lang="en-US" dirty="0" smtClean="0"/>
              <a:t>eeling left out is hard to get over</a:t>
            </a:r>
          </a:p>
          <a:p>
            <a:pPr lvl="1"/>
            <a:r>
              <a:rPr lang="en-US" dirty="0" smtClean="0"/>
              <a:t>if a critical decision is time sensitive, provide a reasonable deadline for participation</a:t>
            </a:r>
          </a:p>
          <a:p>
            <a:endParaRPr lang="en-US" dirty="0" smtClean="0"/>
          </a:p>
          <a:p>
            <a:r>
              <a:rPr lang="en-US" dirty="0" smtClean="0"/>
              <a:t>Give everyone a chance to speak</a:t>
            </a:r>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1766922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Turns</a:t>
            </a:r>
            <a:endParaRPr lang="en-US" dirty="0"/>
          </a:p>
        </p:txBody>
      </p:sp>
      <p:sp>
        <p:nvSpPr>
          <p:cNvPr id="3" name="Content Placeholder 2"/>
          <p:cNvSpPr>
            <a:spLocks noGrp="1"/>
          </p:cNvSpPr>
          <p:nvPr>
            <p:ph idx="1"/>
          </p:nvPr>
        </p:nvSpPr>
        <p:spPr/>
        <p:txBody>
          <a:bodyPr/>
          <a:lstStyle/>
          <a:p>
            <a:r>
              <a:rPr lang="en-US" dirty="0" smtClean="0"/>
              <a:t>Don’t be the leader all the time</a:t>
            </a:r>
          </a:p>
          <a:p>
            <a:r>
              <a:rPr lang="en-US" dirty="0" smtClean="0"/>
              <a:t>Don’t be the follower all the time</a:t>
            </a:r>
          </a:p>
          <a:p>
            <a:r>
              <a:rPr lang="en-US" dirty="0" smtClean="0"/>
              <a:t>Don’t be the organizer all the time</a:t>
            </a:r>
          </a:p>
          <a:p>
            <a:r>
              <a:rPr lang="en-US" dirty="0" smtClean="0"/>
              <a:t>Don’t be the note taker all the time</a:t>
            </a:r>
          </a:p>
          <a:p>
            <a:r>
              <a:rPr lang="en-US" dirty="0" smtClean="0"/>
              <a:t>Don’t always dominate the discussion</a:t>
            </a:r>
          </a:p>
          <a:p>
            <a:endParaRPr lang="en-US" dirty="0"/>
          </a:p>
          <a:p>
            <a:r>
              <a:rPr lang="en-US" dirty="0" smtClean="0"/>
              <a:t>Take turns doing these and other things</a:t>
            </a:r>
          </a:p>
          <a:p>
            <a:pPr lvl="1"/>
            <a:r>
              <a:rPr lang="en-US" dirty="0" smtClean="0"/>
              <a:t>create an atmosphere of shared responsibility</a:t>
            </a:r>
            <a:endParaRPr lang="en-US" dirty="0"/>
          </a:p>
          <a:p>
            <a:endParaRPr lang="en-US" dirty="0" smtClean="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195671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or team?</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Most treat the terms equally</a:t>
            </a:r>
          </a:p>
          <a:p>
            <a:r>
              <a:rPr lang="en-US" dirty="0" smtClean="0"/>
              <a:t>Some make a distinction</a:t>
            </a:r>
          </a:p>
          <a:p>
            <a:pPr lvl="1"/>
            <a:r>
              <a:rPr lang="en-US" dirty="0" smtClean="0"/>
              <a:t>Group = people work more independently</a:t>
            </a:r>
          </a:p>
          <a:p>
            <a:pPr lvl="2"/>
            <a:r>
              <a:rPr lang="en-US" dirty="0" smtClean="0"/>
              <a:t>Low (module) cohesion is bad in software design</a:t>
            </a:r>
          </a:p>
          <a:p>
            <a:pPr lvl="1"/>
            <a:r>
              <a:rPr lang="en-US" dirty="0" smtClean="0"/>
              <a:t>Team = people work more cohesively</a:t>
            </a:r>
          </a:p>
          <a:p>
            <a:pPr lvl="2"/>
            <a:r>
              <a:rPr lang="en-US" dirty="0" smtClean="0"/>
              <a:t>High (module) cohesion is good</a:t>
            </a:r>
          </a:p>
          <a:p>
            <a:pPr lvl="2"/>
            <a:endParaRPr lang="en-US" dirty="0"/>
          </a:p>
          <a:p>
            <a:r>
              <a:rPr lang="en-US" dirty="0" smtClean="0"/>
              <a:t>XP advocates </a:t>
            </a:r>
            <a:r>
              <a:rPr lang="en-US" dirty="0" smtClean="0">
                <a:solidFill>
                  <a:schemeClr val="tx2"/>
                </a:solidFill>
              </a:rPr>
              <a:t>WHOLE TEAM</a:t>
            </a:r>
            <a:r>
              <a:rPr lang="en-US" dirty="0" smtClean="0"/>
              <a:t> (customer and developers sit and work together)</a:t>
            </a:r>
          </a:p>
          <a:p>
            <a:pPr lvl="1"/>
            <a:r>
              <a:rPr lang="en-US" dirty="0" smtClean="0"/>
              <a:t>Not always possible in courses such as cs427</a:t>
            </a:r>
            <a:endParaRPr lang="en-US" dirty="0"/>
          </a:p>
        </p:txBody>
      </p:sp>
    </p:spTree>
    <p:extLst>
      <p:ext uri="{BB962C8B-B14F-4D97-AF65-F5344CB8AC3E}">
        <p14:creationId xmlns:p14="http://schemas.microsoft.com/office/powerpoint/2010/main" val="2963828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Constructive Dialog</a:t>
            </a:r>
            <a:endParaRPr lang="en-US" dirty="0"/>
          </a:p>
        </p:txBody>
      </p:sp>
      <p:sp>
        <p:nvSpPr>
          <p:cNvPr id="3" name="Content Placeholder 2"/>
          <p:cNvSpPr>
            <a:spLocks noGrp="1"/>
          </p:cNvSpPr>
          <p:nvPr>
            <p:ph idx="1"/>
          </p:nvPr>
        </p:nvSpPr>
        <p:spPr/>
        <p:txBody>
          <a:bodyPr/>
          <a:lstStyle/>
          <a:p>
            <a:r>
              <a:rPr lang="en-US" dirty="0" smtClean="0"/>
              <a:t>Be </a:t>
            </a:r>
            <a:r>
              <a:rPr lang="en-US" dirty="0"/>
              <a:t>critical of the idea, NOT the person</a:t>
            </a:r>
          </a:p>
          <a:p>
            <a:pPr lvl="1"/>
            <a:r>
              <a:rPr lang="en-US" dirty="0" smtClean="0"/>
              <a:t>avoid </a:t>
            </a:r>
            <a:r>
              <a:rPr lang="en-US" dirty="0"/>
              <a:t>personal </a:t>
            </a:r>
            <a:r>
              <a:rPr lang="en-US" dirty="0" smtClean="0"/>
              <a:t>criticism at all costs</a:t>
            </a:r>
            <a:endParaRPr lang="en-US" dirty="0"/>
          </a:p>
          <a:p>
            <a:pPr lvl="1"/>
            <a:endParaRPr lang="en-US" dirty="0" smtClean="0"/>
          </a:p>
          <a:p>
            <a:r>
              <a:rPr lang="en-US" dirty="0" smtClean="0"/>
              <a:t>Listen to the ideas proposed by others</a:t>
            </a:r>
          </a:p>
          <a:p>
            <a:pPr lvl="1"/>
            <a:r>
              <a:rPr lang="en-US" dirty="0" smtClean="0"/>
              <a:t>extend it, add to it, shape it to make it better</a:t>
            </a:r>
          </a:p>
          <a:p>
            <a:pPr lvl="1"/>
            <a:endParaRPr lang="en-US" dirty="0" smtClean="0"/>
          </a:p>
          <a:p>
            <a:r>
              <a:rPr lang="en-US" dirty="0" smtClean="0"/>
              <a:t>Discuss the ‘good’ of an idea first, then be critical of it if appropriate </a:t>
            </a:r>
          </a:p>
          <a:p>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4206367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Evidence</a:t>
            </a:r>
            <a:endParaRPr lang="en-US" dirty="0"/>
          </a:p>
        </p:txBody>
      </p:sp>
      <p:sp>
        <p:nvSpPr>
          <p:cNvPr id="3" name="Content Placeholder 2"/>
          <p:cNvSpPr>
            <a:spLocks noGrp="1"/>
          </p:cNvSpPr>
          <p:nvPr>
            <p:ph idx="1"/>
          </p:nvPr>
        </p:nvSpPr>
        <p:spPr/>
        <p:txBody>
          <a:bodyPr>
            <a:normAutofit lnSpcReduction="10000"/>
          </a:bodyPr>
          <a:lstStyle/>
          <a:p>
            <a:r>
              <a:rPr lang="en-US" dirty="0"/>
              <a:t>Disagreements rooted </a:t>
            </a:r>
            <a:r>
              <a:rPr lang="en-US" dirty="0" smtClean="0"/>
              <a:t>solely in </a:t>
            </a:r>
            <a:r>
              <a:rPr lang="en-US" dirty="0"/>
              <a:t>personal preference are hard to overcome</a:t>
            </a:r>
          </a:p>
          <a:p>
            <a:pPr lvl="1"/>
            <a:r>
              <a:rPr lang="en-US" dirty="0" smtClean="0"/>
              <a:t>“I don’t like it” is hard to argue against</a:t>
            </a:r>
          </a:p>
          <a:p>
            <a:pPr lvl="1"/>
            <a:endParaRPr lang="en-US" dirty="0" smtClean="0"/>
          </a:p>
          <a:p>
            <a:r>
              <a:rPr lang="en-US" dirty="0" smtClean="0"/>
              <a:t>When expressing disagreement, it helps to justify it with evidence</a:t>
            </a:r>
          </a:p>
          <a:p>
            <a:pPr lvl="1"/>
            <a:r>
              <a:rPr lang="en-US" dirty="0" smtClean="0"/>
              <a:t>code/test examples, grading rubrics, known principles, communication with teaching staff, etc.</a:t>
            </a:r>
          </a:p>
          <a:p>
            <a:pPr lvl="1"/>
            <a:r>
              <a:rPr lang="en-US" dirty="0"/>
              <a:t>a</a:t>
            </a:r>
            <a:r>
              <a:rPr lang="en-US" dirty="0" smtClean="0"/>
              <a:t>t least articulate what it is that you don’t like</a:t>
            </a:r>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217336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Timely</a:t>
            </a:r>
            <a:endParaRPr lang="en-US" dirty="0"/>
          </a:p>
        </p:txBody>
      </p:sp>
      <p:sp>
        <p:nvSpPr>
          <p:cNvPr id="3" name="Content Placeholder 2"/>
          <p:cNvSpPr>
            <a:spLocks noGrp="1"/>
          </p:cNvSpPr>
          <p:nvPr>
            <p:ph idx="1"/>
          </p:nvPr>
        </p:nvSpPr>
        <p:spPr/>
        <p:txBody>
          <a:bodyPr/>
          <a:lstStyle/>
          <a:p>
            <a:r>
              <a:rPr lang="en-US" dirty="0" smtClean="0"/>
              <a:t>Show up promptly for meetings and get your work done on time</a:t>
            </a:r>
          </a:p>
          <a:p>
            <a:pPr lvl="1"/>
            <a:r>
              <a:rPr lang="en-US" dirty="0" smtClean="0"/>
              <a:t>if not, you have wasted their time, which makes them mad</a:t>
            </a:r>
          </a:p>
          <a:p>
            <a:pPr lvl="1"/>
            <a:r>
              <a:rPr lang="en-US" dirty="0"/>
              <a:t>first thing group members notice</a:t>
            </a:r>
          </a:p>
          <a:p>
            <a:pPr lvl="1"/>
            <a:endParaRPr lang="en-US" dirty="0"/>
          </a:p>
          <a:p>
            <a:r>
              <a:rPr lang="en-US" dirty="0"/>
              <a:t>R</a:t>
            </a:r>
            <a:r>
              <a:rPr lang="en-US" dirty="0" smtClean="0"/>
              <a:t>emember the group depends on you</a:t>
            </a:r>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473698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Stay focused on the task</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Make your time count</a:t>
            </a:r>
          </a:p>
          <a:p>
            <a:r>
              <a:rPr lang="en-US" dirty="0" smtClean="0"/>
              <a:t>Come to meetings </a:t>
            </a:r>
            <a:r>
              <a:rPr lang="en-US" dirty="0" smtClean="0"/>
              <a:t>prepared</a:t>
            </a:r>
          </a:p>
          <a:p>
            <a:r>
              <a:rPr lang="en-US" dirty="0" smtClean="0"/>
              <a:t>Remind each other of the goal</a:t>
            </a:r>
          </a:p>
          <a:p>
            <a:r>
              <a:rPr lang="en-US" dirty="0" smtClean="0"/>
              <a:t>Take </a:t>
            </a:r>
            <a:r>
              <a:rPr lang="en-US" dirty="0" smtClean="0"/>
              <a:t>breaks</a:t>
            </a:r>
          </a:p>
          <a:p>
            <a:endParaRPr lang="en-US" dirty="0" smtClean="0"/>
          </a:p>
          <a:p>
            <a:r>
              <a:rPr lang="en-US" dirty="0" smtClean="0"/>
              <a:t>Schedule larger chunks of time for group work, even if the work is independent</a:t>
            </a:r>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1171044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Improve the mood of the group</a:t>
            </a:r>
            <a:endParaRPr lang="en-US" dirty="0"/>
          </a:p>
        </p:txBody>
      </p:sp>
      <p:sp>
        <p:nvSpPr>
          <p:cNvPr id="3" name="Content Placeholder 2"/>
          <p:cNvSpPr>
            <a:spLocks noGrp="1"/>
          </p:cNvSpPr>
          <p:nvPr>
            <p:ph idx="1"/>
          </p:nvPr>
        </p:nvSpPr>
        <p:spPr/>
        <p:txBody>
          <a:bodyPr/>
          <a:lstStyle/>
          <a:p>
            <a:r>
              <a:rPr lang="en-US" dirty="0" smtClean="0"/>
              <a:t>Say something positive right away</a:t>
            </a:r>
          </a:p>
          <a:p>
            <a:r>
              <a:rPr lang="en-US" dirty="0" smtClean="0"/>
              <a:t>Be agreeable</a:t>
            </a:r>
          </a:p>
          <a:p>
            <a:r>
              <a:rPr lang="en-US" dirty="0" smtClean="0"/>
              <a:t>Speak up</a:t>
            </a:r>
          </a:p>
          <a:p>
            <a:r>
              <a:rPr lang="en-US" dirty="0" smtClean="0"/>
              <a:t>Offer to bring something to make the meeting enjoyable (food, drinks, etc.)</a:t>
            </a:r>
          </a:p>
          <a:p>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3302386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when to move on</a:t>
            </a:r>
            <a:endParaRPr lang="en-US" dirty="0"/>
          </a:p>
        </p:txBody>
      </p:sp>
      <p:sp>
        <p:nvSpPr>
          <p:cNvPr id="3" name="Content Placeholder 2"/>
          <p:cNvSpPr>
            <a:spLocks noGrp="1"/>
          </p:cNvSpPr>
          <p:nvPr>
            <p:ph idx="1"/>
          </p:nvPr>
        </p:nvSpPr>
        <p:spPr/>
        <p:txBody>
          <a:bodyPr/>
          <a:lstStyle/>
          <a:p>
            <a:r>
              <a:rPr lang="en-US" dirty="0" smtClean="0"/>
              <a:t>Sometimes you cannot agree</a:t>
            </a:r>
          </a:p>
          <a:p>
            <a:endParaRPr lang="en-US" dirty="0" smtClean="0"/>
          </a:p>
          <a:p>
            <a:r>
              <a:rPr lang="en-US" dirty="0" smtClean="0"/>
              <a:t>Take a break, agree to disagree, and move on if its not critical</a:t>
            </a:r>
          </a:p>
          <a:p>
            <a:endParaRPr lang="en-US" dirty="0"/>
          </a:p>
          <a:p>
            <a:r>
              <a:rPr lang="en-US" dirty="0" smtClean="0"/>
              <a:t>Don’t hold a grudge</a:t>
            </a:r>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1022751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Cast Blame</a:t>
            </a:r>
            <a:endParaRPr lang="en-US" dirty="0"/>
          </a:p>
        </p:txBody>
      </p:sp>
      <p:sp>
        <p:nvSpPr>
          <p:cNvPr id="3" name="Content Placeholder 2"/>
          <p:cNvSpPr>
            <a:spLocks noGrp="1"/>
          </p:cNvSpPr>
          <p:nvPr>
            <p:ph idx="1"/>
          </p:nvPr>
        </p:nvSpPr>
        <p:spPr/>
        <p:txBody>
          <a:bodyPr/>
          <a:lstStyle/>
          <a:p>
            <a:r>
              <a:rPr lang="en-US" sz="2800" dirty="0" smtClean="0"/>
              <a:t>Ask how you have contributed to the problem</a:t>
            </a:r>
          </a:p>
          <a:p>
            <a:r>
              <a:rPr lang="en-US" sz="2800" dirty="0" smtClean="0"/>
              <a:t>Suggest ideas to fix it, don’t just complain</a:t>
            </a:r>
          </a:p>
          <a:p>
            <a:r>
              <a:rPr lang="en-US" sz="2800" dirty="0" smtClean="0"/>
              <a:t>Understand the other viewpoint</a:t>
            </a:r>
          </a:p>
          <a:p>
            <a:r>
              <a:rPr lang="en-US" sz="2800" dirty="0" smtClean="0"/>
              <a:t>Compromise and meet in the middle</a:t>
            </a:r>
          </a:p>
          <a:p>
            <a:r>
              <a:rPr lang="en-US" sz="2800" dirty="0" smtClean="0"/>
              <a:t>Never use e-mail to express conflict</a:t>
            </a:r>
          </a:p>
          <a:p>
            <a:endParaRPr lang="en-US" sz="2800" dirty="0"/>
          </a:p>
          <a:p>
            <a:r>
              <a:rPr lang="en-US" sz="2800" dirty="0" smtClean="0"/>
              <a:t>Remember that the best ideas are often seeded through disagreement and debate </a:t>
            </a:r>
            <a:endParaRPr lang="en-US" sz="2800"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2498831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Process</a:t>
            </a:r>
            <a:endParaRPr lang="en-US" dirty="0"/>
          </a:p>
        </p:txBody>
      </p:sp>
      <p:sp>
        <p:nvSpPr>
          <p:cNvPr id="3" name="Content Placeholder 2"/>
          <p:cNvSpPr>
            <a:spLocks noGrp="1"/>
          </p:cNvSpPr>
          <p:nvPr>
            <p:ph idx="1"/>
          </p:nvPr>
        </p:nvSpPr>
        <p:spPr/>
        <p:txBody>
          <a:bodyPr>
            <a:normAutofit/>
          </a:bodyPr>
          <a:lstStyle/>
          <a:p>
            <a:r>
              <a:rPr lang="en-US" dirty="0" smtClean="0"/>
              <a:t>Who is doing what and by when</a:t>
            </a:r>
          </a:p>
          <a:p>
            <a:endParaRPr lang="en-US" dirty="0" smtClean="0"/>
          </a:p>
          <a:p>
            <a:r>
              <a:rPr lang="en-US" dirty="0" smtClean="0"/>
              <a:t>Agree upon the workflow</a:t>
            </a:r>
          </a:p>
          <a:p>
            <a:pPr lvl="1"/>
            <a:r>
              <a:rPr lang="en-US" dirty="0"/>
              <a:t>o</a:t>
            </a:r>
            <a:r>
              <a:rPr lang="en-US" dirty="0" smtClean="0"/>
              <a:t>ne person take the lead for drafting the deliverable, others revise the draft? Or all write different sections?</a:t>
            </a:r>
          </a:p>
          <a:p>
            <a:pPr lvl="2"/>
            <a:r>
              <a:rPr lang="en-US" dirty="0" smtClean="0"/>
              <a:t>do it well in advance, no broken builds in demos!</a:t>
            </a:r>
            <a:endParaRPr lang="en-US" dirty="0"/>
          </a:p>
          <a:p>
            <a:endParaRPr lang="en-US" dirty="0" smtClean="0"/>
          </a:p>
          <a:p>
            <a:r>
              <a:rPr lang="en-US" dirty="0" smtClean="0"/>
              <a:t>Take turns</a:t>
            </a:r>
            <a:endParaRPr lang="en-US" dirty="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503841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Can Help</a:t>
            </a:r>
            <a:endParaRPr lang="en-US" dirty="0"/>
          </a:p>
        </p:txBody>
      </p:sp>
      <p:sp>
        <p:nvSpPr>
          <p:cNvPr id="3" name="Content Placeholder 2"/>
          <p:cNvSpPr>
            <a:spLocks noGrp="1"/>
          </p:cNvSpPr>
          <p:nvPr>
            <p:ph idx="1"/>
          </p:nvPr>
        </p:nvSpPr>
        <p:spPr/>
        <p:txBody>
          <a:bodyPr/>
          <a:lstStyle/>
          <a:p>
            <a:r>
              <a:rPr lang="en-US" dirty="0" smtClean="0"/>
              <a:t>Tools can help with:</a:t>
            </a:r>
          </a:p>
          <a:p>
            <a:pPr lvl="1"/>
            <a:r>
              <a:rPr lang="en-US" dirty="0" smtClean="0"/>
              <a:t>organizing, allocating, and tracking the work</a:t>
            </a:r>
          </a:p>
          <a:p>
            <a:pPr lvl="1"/>
            <a:r>
              <a:rPr lang="en-US" dirty="0" smtClean="0"/>
              <a:t>tracking </a:t>
            </a:r>
            <a:r>
              <a:rPr lang="en-US" dirty="0"/>
              <a:t>discussions, </a:t>
            </a:r>
            <a:r>
              <a:rPr lang="en-US" dirty="0" smtClean="0"/>
              <a:t>issues, </a:t>
            </a:r>
            <a:r>
              <a:rPr lang="en-US" dirty="0"/>
              <a:t>and </a:t>
            </a:r>
            <a:r>
              <a:rPr lang="en-US" dirty="0" smtClean="0"/>
              <a:t>decisions</a:t>
            </a:r>
          </a:p>
          <a:p>
            <a:pPr lvl="1"/>
            <a:r>
              <a:rPr lang="en-US" dirty="0"/>
              <a:t>versioning code and documents</a:t>
            </a:r>
            <a:endParaRPr lang="en-US" dirty="0" smtClean="0"/>
          </a:p>
          <a:p>
            <a:pPr lvl="1"/>
            <a:r>
              <a:rPr lang="en-US" dirty="0" smtClean="0"/>
              <a:t>collaborative programming and editing</a:t>
            </a:r>
            <a:endParaRPr lang="en-US" dirty="0"/>
          </a:p>
          <a:p>
            <a:pPr lvl="3"/>
            <a:endParaRPr lang="en-US" dirty="0" smtClean="0"/>
          </a:p>
          <a:p>
            <a:r>
              <a:rPr lang="en-US" dirty="0"/>
              <a:t>Tools are just </a:t>
            </a:r>
            <a:r>
              <a:rPr lang="en-US" dirty="0" smtClean="0"/>
              <a:t>tools</a:t>
            </a:r>
          </a:p>
          <a:p>
            <a:pPr lvl="1"/>
            <a:r>
              <a:rPr lang="en-US" dirty="0"/>
              <a:t>k</a:t>
            </a:r>
            <a:r>
              <a:rPr lang="en-US" dirty="0" smtClean="0"/>
              <a:t>eep it simple for the course</a:t>
            </a:r>
          </a:p>
          <a:p>
            <a:pPr lvl="1"/>
            <a:r>
              <a:rPr lang="en-US" dirty="0"/>
              <a:t>s</a:t>
            </a:r>
            <a:r>
              <a:rPr lang="en-US" dirty="0" smtClean="0"/>
              <a:t>ome recommendations (all free)</a:t>
            </a:r>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3217760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Shared Space</a:t>
            </a:r>
            <a:endParaRPr lang="en-US" dirty="0"/>
          </a:p>
        </p:txBody>
      </p:sp>
      <p:sp>
        <p:nvSpPr>
          <p:cNvPr id="3" name="Content Placeholder 2"/>
          <p:cNvSpPr>
            <a:spLocks noGrp="1"/>
          </p:cNvSpPr>
          <p:nvPr>
            <p:ph idx="1"/>
          </p:nvPr>
        </p:nvSpPr>
        <p:spPr>
          <a:xfrm>
            <a:off x="152400" y="1600200"/>
            <a:ext cx="8839200" cy="4949825"/>
          </a:xfrm>
        </p:spPr>
        <p:txBody>
          <a:bodyPr>
            <a:normAutofit/>
          </a:bodyPr>
          <a:lstStyle/>
          <a:p>
            <a:r>
              <a:rPr lang="en-US" dirty="0"/>
              <a:t>P</a:t>
            </a:r>
            <a:r>
              <a:rPr lang="en-US" dirty="0" smtClean="0"/>
              <a:t>ut your materials in one place so everyone can find and access them</a:t>
            </a:r>
          </a:p>
          <a:p>
            <a:pPr lvl="1"/>
            <a:r>
              <a:rPr lang="en-US" dirty="0" smtClean="0"/>
              <a:t>CITES Wiki</a:t>
            </a:r>
            <a:endParaRPr lang="en-US" sz="2000" dirty="0"/>
          </a:p>
          <a:p>
            <a:pPr lvl="1"/>
            <a:r>
              <a:rPr lang="en-US" dirty="0" err="1" smtClean="0"/>
              <a:t>Gitlab</a:t>
            </a:r>
            <a:r>
              <a:rPr lang="en-US" dirty="0" smtClean="0"/>
              <a:t> repo (follow required name convention!)</a:t>
            </a:r>
            <a:endParaRPr lang="en-US" dirty="0" smtClean="0"/>
          </a:p>
          <a:p>
            <a:pPr lvl="1"/>
            <a:r>
              <a:rPr lang="en-US" dirty="0" smtClean="0"/>
              <a:t>Can </a:t>
            </a:r>
            <a:r>
              <a:rPr lang="en-US" dirty="0" smtClean="0"/>
              <a:t>use others IF ALL MEMBERS </a:t>
            </a:r>
            <a:r>
              <a:rPr lang="en-US" dirty="0" smtClean="0"/>
              <a:t>agree (but instructors will only check the </a:t>
            </a:r>
            <a:r>
              <a:rPr lang="en-US" dirty="0" err="1" smtClean="0"/>
              <a:t>gitlab</a:t>
            </a:r>
            <a:r>
              <a:rPr lang="en-US" dirty="0" smtClean="0"/>
              <a:t> repo and wiki)</a:t>
            </a:r>
            <a:endParaRPr lang="en-US" dirty="0" smtClean="0"/>
          </a:p>
          <a:p>
            <a:pPr lvl="2"/>
            <a:r>
              <a:rPr lang="en-US" dirty="0" smtClean="0"/>
              <a:t>Google </a:t>
            </a:r>
            <a:r>
              <a:rPr lang="en-US" dirty="0"/>
              <a:t>Drive/</a:t>
            </a:r>
            <a:r>
              <a:rPr lang="en-US" dirty="0" smtClean="0"/>
              <a:t>Docs</a:t>
            </a:r>
          </a:p>
          <a:p>
            <a:pPr lvl="2"/>
            <a:r>
              <a:rPr lang="en-US" dirty="0" smtClean="0"/>
              <a:t>Box/Dropbox/FTP</a:t>
            </a:r>
          </a:p>
          <a:p>
            <a:pPr lvl="2"/>
            <a:r>
              <a:rPr lang="en-US" dirty="0" smtClean="0"/>
              <a:t>GitHub even (but need to sync to </a:t>
            </a:r>
            <a:r>
              <a:rPr lang="en-US" dirty="0" err="1" smtClean="0"/>
              <a:t>gitlab</a:t>
            </a:r>
            <a:r>
              <a:rPr lang="en-US" dirty="0" smtClean="0"/>
              <a:t>)</a:t>
            </a:r>
            <a:endParaRPr lang="en-US" dirty="0" smtClean="0"/>
          </a:p>
          <a:p>
            <a:pPr lvl="2"/>
            <a:r>
              <a:rPr lang="en-US" dirty="0" smtClean="0"/>
              <a:t>…</a:t>
            </a:r>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264072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18655" y="24245"/>
            <a:ext cx="8534400" cy="1143000"/>
          </a:xfrm>
        </p:spPr>
        <p:txBody>
          <a:bodyPr>
            <a:normAutofit fontScale="90000"/>
          </a:bodyPr>
          <a:lstStyle/>
          <a:p>
            <a:r>
              <a:rPr lang="en-US" altLang="en-US" dirty="0" smtClean="0">
                <a:ea typeface="ＭＳ Ｐゴシック" panose="020B0600070205080204" pitchFamily="34" charset="-128"/>
              </a:rPr>
              <a:t>Team Project: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Accepting and fulfilling a role</a:t>
            </a:r>
          </a:p>
        </p:txBody>
      </p:sp>
      <p:sp>
        <p:nvSpPr>
          <p:cNvPr id="4099" name="Rectangle 3"/>
          <p:cNvSpPr>
            <a:spLocks noGrp="1" noChangeArrowheads="1"/>
          </p:cNvSpPr>
          <p:nvPr>
            <p:ph type="body" idx="1"/>
          </p:nvPr>
        </p:nvSpPr>
        <p:spPr>
          <a:xfrm>
            <a:off x="280554" y="1362940"/>
            <a:ext cx="8711045" cy="5026025"/>
          </a:xfrm>
        </p:spPr>
        <p:txBody>
          <a:bodyPr>
            <a:normAutofit fontScale="70000" lnSpcReduction="20000"/>
          </a:bodyPr>
          <a:lstStyle/>
          <a:p>
            <a:pPr marL="0" indent="0" algn="ctr">
              <a:buNone/>
            </a:pPr>
            <a:r>
              <a:rPr lang="en-US" altLang="en-US" sz="4600" i="1" dirty="0" smtClean="0">
                <a:ea typeface="ＭＳ Ｐゴシック" panose="020B0600070205080204" pitchFamily="34" charset="-128"/>
              </a:rPr>
              <a:t>Why define roles?</a:t>
            </a:r>
          </a:p>
          <a:p>
            <a:pPr marL="463550" indent="-457200"/>
            <a:r>
              <a:rPr lang="en-US" altLang="en-US" sz="3400" dirty="0" smtClean="0">
                <a:ea typeface="ＭＳ Ｐゴシック" panose="020B0600070205080204" pitchFamily="34" charset="-128"/>
              </a:rPr>
              <a:t>Most projects include activities other than software development. e.g.,</a:t>
            </a:r>
          </a:p>
          <a:p>
            <a:pPr marL="857250" lvl="1" indent="-457200"/>
            <a:r>
              <a:rPr lang="en-US" altLang="en-US" sz="3400" dirty="0" smtClean="0">
                <a:ea typeface="ＭＳ Ｐゴシック" panose="020B0600070205080204" pitchFamily="34" charset="-128"/>
              </a:rPr>
              <a:t>Documenting requirements</a:t>
            </a:r>
          </a:p>
          <a:p>
            <a:pPr marL="857250" lvl="1" indent="-457200"/>
            <a:r>
              <a:rPr lang="en-US" altLang="en-US" sz="3400" dirty="0" smtClean="0">
                <a:ea typeface="ＭＳ Ｐゴシック" panose="020B0600070205080204" pitchFamily="34" charset="-128"/>
              </a:rPr>
              <a:t>Documenting test plans</a:t>
            </a:r>
          </a:p>
          <a:p>
            <a:pPr marL="857250" lvl="1" indent="-457200"/>
            <a:r>
              <a:rPr lang="en-US" altLang="en-US" sz="3400" dirty="0" smtClean="0">
                <a:ea typeface="ＭＳ Ｐゴシック" panose="020B0600070205080204" pitchFamily="34" charset="-128"/>
              </a:rPr>
              <a:t>Documenting designs</a:t>
            </a:r>
          </a:p>
          <a:p>
            <a:pPr marL="463550" indent="-457200"/>
            <a:r>
              <a:rPr lang="en-US" altLang="en-US" sz="3400" dirty="0" smtClean="0">
                <a:ea typeface="ＭＳ Ｐゴシック" panose="020B0600070205080204" pitchFamily="34" charset="-128"/>
              </a:rPr>
              <a:t>If no one takes these responsibilities, they’ll never get done</a:t>
            </a:r>
          </a:p>
          <a:p>
            <a:pPr marL="463550" indent="-457200"/>
            <a:endParaRPr lang="en-US" altLang="en-US" sz="3400" dirty="0" smtClean="0">
              <a:ea typeface="ＭＳ Ｐゴシック" panose="020B0600070205080204" pitchFamily="34" charset="-128"/>
            </a:endParaRPr>
          </a:p>
          <a:p>
            <a:pPr marL="463550" indent="-457200"/>
            <a:r>
              <a:rPr lang="en-US" altLang="en-US" sz="3400" dirty="0" smtClean="0">
                <a:ea typeface="ＭＳ Ｐゴシック" panose="020B0600070205080204" pitchFamily="34" charset="-128"/>
              </a:rPr>
              <a:t>It is important to distribute responsibilities</a:t>
            </a:r>
          </a:p>
          <a:p>
            <a:pPr marL="863600" lvl="1" indent="-457200"/>
            <a:r>
              <a:rPr lang="en-US" altLang="en-US" sz="3000" dirty="0" smtClean="0">
                <a:ea typeface="ＭＳ Ｐゴシック" panose="020B0600070205080204" pitchFamily="34" charset="-128"/>
              </a:rPr>
              <a:t>But XP also requires </a:t>
            </a:r>
            <a:r>
              <a:rPr lang="en-US" altLang="en-US" sz="3000" dirty="0" smtClean="0">
                <a:solidFill>
                  <a:schemeClr val="tx2"/>
                </a:solidFill>
                <a:ea typeface="ＭＳ Ｐゴシック" panose="020B0600070205080204" pitchFamily="34" charset="-128"/>
              </a:rPr>
              <a:t>COLLECTIVE (CODE) OWNERSHIP</a:t>
            </a:r>
          </a:p>
          <a:p>
            <a:pPr marL="463550" indent="-457200"/>
            <a:endParaRPr lang="en-US" altLang="en-US" sz="3400" dirty="0" smtClean="0">
              <a:ea typeface="ＭＳ Ｐゴシック" panose="020B0600070205080204" pitchFamily="34" charset="-128"/>
            </a:endParaRPr>
          </a:p>
          <a:p>
            <a:pPr marL="463550" indent="-457200"/>
            <a:r>
              <a:rPr lang="en-US" altLang="en-US" sz="3400" dirty="0" smtClean="0">
                <a:ea typeface="ＭＳ Ｐゴシック" panose="020B0600070205080204" pitchFamily="34" charset="-128"/>
              </a:rPr>
              <a:t>Note:  EVERYONE is a development engineer </a:t>
            </a:r>
            <a:r>
              <a:rPr lang="en-US" altLang="en-US" sz="3400" u="sng" dirty="0" smtClean="0">
                <a:ea typeface="ＭＳ Ｐゴシック" panose="020B0600070205080204" pitchFamily="34" charset="-128"/>
              </a:rPr>
              <a:t>PLUS</a:t>
            </a:r>
            <a:r>
              <a:rPr lang="en-US" altLang="en-US" sz="3400" dirty="0" smtClean="0">
                <a:ea typeface="ＭＳ Ｐゴシック" panose="020B0600070205080204" pitchFamily="34" charset="-128"/>
              </a:rPr>
              <a:t> a role via iterations</a:t>
            </a:r>
          </a:p>
        </p:txBody>
      </p:sp>
      <p:sp>
        <p:nvSpPr>
          <p:cNvPr id="4100" name="TextBox 3"/>
          <p:cNvSpPr txBox="1">
            <a:spLocks noChangeArrowheads="1"/>
          </p:cNvSpPr>
          <p:nvPr/>
        </p:nvSpPr>
        <p:spPr bwMode="auto">
          <a:xfrm>
            <a:off x="228600" y="6550025"/>
            <a:ext cx="2057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900" b="0" dirty="0"/>
              <a:t>©L. Williams</a:t>
            </a:r>
          </a:p>
        </p:txBody>
      </p:sp>
    </p:spTree>
    <p:extLst>
      <p:ext uri="{BB962C8B-B14F-4D97-AF65-F5344CB8AC3E}">
        <p14:creationId xmlns:p14="http://schemas.microsoft.com/office/powerpoint/2010/main" val="3175380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Communications</a:t>
            </a:r>
            <a:endParaRPr lang="en-US" dirty="0"/>
          </a:p>
        </p:txBody>
      </p:sp>
      <p:sp>
        <p:nvSpPr>
          <p:cNvPr id="3" name="Content Placeholder 2"/>
          <p:cNvSpPr>
            <a:spLocks noGrp="1"/>
          </p:cNvSpPr>
          <p:nvPr>
            <p:ph idx="1"/>
          </p:nvPr>
        </p:nvSpPr>
        <p:spPr/>
        <p:txBody>
          <a:bodyPr/>
          <a:lstStyle/>
          <a:p>
            <a:r>
              <a:rPr lang="en-US" dirty="0" smtClean="0"/>
              <a:t>Skype (</a:t>
            </a:r>
            <a:r>
              <a:rPr lang="en-US" dirty="0" smtClean="0">
                <a:hlinkClick r:id="rId3"/>
              </a:rPr>
              <a:t>http://www.skype.com</a:t>
            </a:r>
            <a:r>
              <a:rPr lang="en-US" dirty="0" smtClean="0"/>
              <a:t>)</a:t>
            </a:r>
          </a:p>
          <a:p>
            <a:endParaRPr lang="en-US" dirty="0" smtClean="0"/>
          </a:p>
          <a:p>
            <a:r>
              <a:rPr lang="en-US" dirty="0" smtClean="0"/>
              <a:t>Google Hangouts </a:t>
            </a:r>
          </a:p>
          <a:p>
            <a:pPr lvl="1"/>
            <a:r>
              <a:rPr lang="en-US" dirty="0" smtClean="0">
                <a:hlinkClick r:id="rId4"/>
              </a:rPr>
              <a:t>http://plus.google.com/hangouts</a:t>
            </a:r>
            <a:endParaRPr lang="en-US" dirty="0" smtClean="0"/>
          </a:p>
          <a:p>
            <a:pPr lvl="1"/>
            <a:endParaRPr lang="en-US" dirty="0"/>
          </a:p>
          <a:p>
            <a:r>
              <a:rPr lang="en-US" dirty="0" smtClean="0"/>
              <a:t>Several teams have online students</a:t>
            </a:r>
          </a:p>
          <a:p>
            <a:pPr lvl="1"/>
            <a:r>
              <a:rPr lang="en-US" dirty="0" smtClean="0"/>
              <a:t>Some on-campus may travel</a:t>
            </a:r>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972427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Formation</a:t>
            </a:r>
            <a:endParaRPr lang="en-US" dirty="0"/>
          </a:p>
        </p:txBody>
      </p:sp>
      <p:sp>
        <p:nvSpPr>
          <p:cNvPr id="3" name="Content Placeholder 2"/>
          <p:cNvSpPr>
            <a:spLocks noGrp="1"/>
          </p:cNvSpPr>
          <p:nvPr>
            <p:ph sz="half" idx="1"/>
          </p:nvPr>
        </p:nvSpPr>
        <p:spPr/>
        <p:txBody>
          <a:bodyPr/>
          <a:lstStyle/>
          <a:p>
            <a:pPr marL="0" indent="0">
              <a:buNone/>
            </a:pPr>
            <a:endParaRPr lang="en-US" dirty="0" smtClean="0"/>
          </a:p>
          <a:p>
            <a:pPr marL="0" indent="0">
              <a:buNone/>
            </a:pPr>
            <a:r>
              <a:rPr lang="en-US" dirty="0" smtClean="0"/>
              <a:t>Composition of your group affects process and outcomes and learning of team skills</a:t>
            </a:r>
          </a:p>
          <a:p>
            <a:endParaRPr lang="en-US" dirty="0"/>
          </a:p>
        </p:txBody>
      </p:sp>
      <p:sp>
        <p:nvSpPr>
          <p:cNvPr id="4" name="Rectangle 3"/>
          <p:cNvSpPr/>
          <p:nvPr/>
        </p:nvSpPr>
        <p:spPr>
          <a:xfrm>
            <a:off x="4800600" y="2209800"/>
            <a:ext cx="4343400" cy="646331"/>
          </a:xfrm>
          <a:prstGeom prst="rect">
            <a:avLst/>
          </a:prstGeom>
        </p:spPr>
        <p:txBody>
          <a:bodyPr wrap="square">
            <a:spAutoFit/>
          </a:bodyPr>
          <a:lstStyle/>
          <a:p>
            <a:r>
              <a:rPr lang="en-US" sz="1200" dirty="0"/>
              <a:t>Bacon, D.R., Stewart, K.A. and Stewart-Belle, S. Exploring Predictors of Student Team </a:t>
            </a:r>
            <a:r>
              <a:rPr lang="en-US" sz="1200" dirty="0" smtClean="0"/>
              <a:t>Project Performance</a:t>
            </a:r>
            <a:r>
              <a:rPr lang="en-US" sz="1200" dirty="0"/>
              <a:t>. </a:t>
            </a:r>
            <a:r>
              <a:rPr lang="en-US" sz="1200" i="1" dirty="0"/>
              <a:t>Journal of Marketing education</a:t>
            </a:r>
            <a:r>
              <a:rPr lang="en-US" sz="1200" dirty="0"/>
              <a:t>, 20 (1): 63-71.</a:t>
            </a:r>
          </a:p>
        </p:txBody>
      </p:sp>
      <p:sp>
        <p:nvSpPr>
          <p:cNvPr id="5" name="Rectangle 4"/>
          <p:cNvSpPr/>
          <p:nvPr/>
        </p:nvSpPr>
        <p:spPr>
          <a:xfrm>
            <a:off x="4800600" y="3128089"/>
            <a:ext cx="4343400" cy="830997"/>
          </a:xfrm>
          <a:prstGeom prst="rect">
            <a:avLst/>
          </a:prstGeom>
        </p:spPr>
        <p:txBody>
          <a:bodyPr wrap="square">
            <a:spAutoFit/>
          </a:bodyPr>
          <a:lstStyle/>
          <a:p>
            <a:r>
              <a:rPr lang="en-US" sz="1200" dirty="0" err="1" smtClean="0"/>
              <a:t>Brickell</a:t>
            </a:r>
            <a:r>
              <a:rPr lang="en-US" sz="1200" dirty="0"/>
              <a:t>, J.L., Porter, D.B., Reynolds, M.F. and Cosgrove, R.D. Assigning Students to Groups for </a:t>
            </a:r>
            <a:r>
              <a:rPr lang="en-US" sz="1200" dirty="0" smtClean="0"/>
              <a:t>Engineering </a:t>
            </a:r>
            <a:r>
              <a:rPr lang="en-US" sz="1200" dirty="0"/>
              <a:t>Design Projects: A Comparison of Five Methods. </a:t>
            </a:r>
            <a:r>
              <a:rPr lang="en-US" sz="1200" i="1" dirty="0" smtClean="0"/>
              <a:t>Journal of Engineering Education</a:t>
            </a:r>
            <a:r>
              <a:rPr lang="en-US" sz="1200" dirty="0" smtClean="0"/>
              <a:t>, July</a:t>
            </a:r>
            <a:r>
              <a:rPr lang="en-US" sz="1200" dirty="0"/>
              <a:t>: 259-262.</a:t>
            </a:r>
          </a:p>
        </p:txBody>
      </p:sp>
      <p:sp>
        <p:nvSpPr>
          <p:cNvPr id="6" name="Rectangle 5"/>
          <p:cNvSpPr/>
          <p:nvPr/>
        </p:nvSpPr>
        <p:spPr>
          <a:xfrm>
            <a:off x="4800600" y="4231044"/>
            <a:ext cx="4343400" cy="830997"/>
          </a:xfrm>
          <a:prstGeom prst="rect">
            <a:avLst/>
          </a:prstGeom>
        </p:spPr>
        <p:txBody>
          <a:bodyPr wrap="square">
            <a:spAutoFit/>
          </a:bodyPr>
          <a:lstStyle/>
          <a:p>
            <a:r>
              <a:rPr lang="en-US" sz="1200" dirty="0" err="1" smtClean="0"/>
              <a:t>Hunkeler</a:t>
            </a:r>
            <a:r>
              <a:rPr lang="en-US" sz="1200" dirty="0"/>
              <a:t>, D. and Sharp, J.E. Assigning Functional Groups: The Influence of Group Size, Academic </a:t>
            </a:r>
            <a:r>
              <a:rPr lang="en-US" sz="1200" dirty="0" smtClean="0"/>
              <a:t>Record</a:t>
            </a:r>
            <a:r>
              <a:rPr lang="en-US" sz="1200" dirty="0"/>
              <a:t>, Practical Experience, and Learning Style. </a:t>
            </a:r>
            <a:r>
              <a:rPr lang="en-US" sz="1200" i="1" dirty="0"/>
              <a:t>Journal of Engineering Education</a:t>
            </a:r>
            <a:r>
              <a:rPr lang="en-US" sz="1200" dirty="0"/>
              <a:t>, 86 (4): </a:t>
            </a:r>
            <a:r>
              <a:rPr lang="en-US" sz="1200" dirty="0" smtClean="0"/>
              <a:t>321-332</a:t>
            </a:r>
            <a:r>
              <a:rPr lang="en-US" sz="1200" dirty="0"/>
              <a:t>.</a:t>
            </a:r>
          </a:p>
        </p:txBody>
      </p:sp>
      <p:sp>
        <p:nvSpPr>
          <p:cNvPr id="7" name="Rectangle 6"/>
          <p:cNvSpPr/>
          <p:nvPr/>
        </p:nvSpPr>
        <p:spPr>
          <a:xfrm>
            <a:off x="4800600" y="5334000"/>
            <a:ext cx="4343400" cy="646331"/>
          </a:xfrm>
          <a:prstGeom prst="rect">
            <a:avLst/>
          </a:prstGeom>
        </p:spPr>
        <p:txBody>
          <a:bodyPr wrap="square">
            <a:spAutoFit/>
          </a:bodyPr>
          <a:lstStyle/>
          <a:p>
            <a:r>
              <a:rPr lang="en-US" sz="1200" dirty="0"/>
              <a:t>Oakley, B., Felder, R.M., Brent, R. and </a:t>
            </a:r>
            <a:r>
              <a:rPr lang="en-US" sz="1200" dirty="0" err="1"/>
              <a:t>Elhajj</a:t>
            </a:r>
            <a:r>
              <a:rPr lang="en-US" sz="1200" dirty="0"/>
              <a:t>, I. Turning Student Groups into Effective </a:t>
            </a:r>
            <a:r>
              <a:rPr lang="en-US" sz="1200" dirty="0" smtClean="0"/>
              <a:t>Teams. </a:t>
            </a:r>
            <a:r>
              <a:rPr lang="en-US" sz="1200" i="1" dirty="0" smtClean="0"/>
              <a:t>Journal </a:t>
            </a:r>
            <a:r>
              <a:rPr lang="en-US" sz="1200" i="1" dirty="0"/>
              <a:t>of student centered learning</a:t>
            </a:r>
            <a:r>
              <a:rPr lang="en-US" sz="1200" dirty="0"/>
              <a:t>, 2 (1): 9-34.</a:t>
            </a:r>
          </a:p>
        </p:txBody>
      </p:sp>
      <p:sp>
        <p:nvSpPr>
          <p:cNvPr id="8" name="TextBox 7"/>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3418988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p:txBody>
          <a:bodyPr>
            <a:normAutofit fontScale="92500"/>
          </a:bodyPr>
          <a:lstStyle/>
          <a:p>
            <a:r>
              <a:rPr lang="en-US" dirty="0" smtClean="0"/>
              <a:t>Let </a:t>
            </a:r>
            <a:r>
              <a:rPr lang="en-US" dirty="0"/>
              <a:t>students </a:t>
            </a:r>
            <a:r>
              <a:rPr lang="en-US" dirty="0" smtClean="0"/>
              <a:t>self-organize</a:t>
            </a:r>
            <a:endParaRPr lang="en-US" dirty="0"/>
          </a:p>
          <a:p>
            <a:pPr lvl="1"/>
            <a:r>
              <a:rPr lang="en-US" dirty="0" smtClean="0"/>
              <a:t>select </a:t>
            </a:r>
            <a:r>
              <a:rPr lang="en-US" dirty="0"/>
              <a:t>friends or those who sit near them</a:t>
            </a:r>
          </a:p>
          <a:p>
            <a:pPr lvl="1"/>
            <a:r>
              <a:rPr lang="en-US" dirty="0"/>
              <a:t>m</a:t>
            </a:r>
            <a:r>
              <a:rPr lang="en-US" dirty="0" smtClean="0"/>
              <a:t>ay reduce conflict, </a:t>
            </a:r>
            <a:r>
              <a:rPr lang="en-US" dirty="0"/>
              <a:t>but group </a:t>
            </a:r>
            <a:r>
              <a:rPr lang="en-US" dirty="0" smtClean="0"/>
              <a:t>may lack useful skills, not ‘real-world’, </a:t>
            </a:r>
            <a:r>
              <a:rPr lang="en-US" dirty="0"/>
              <a:t>and creates left </a:t>
            </a:r>
            <a:r>
              <a:rPr lang="en-US" dirty="0" smtClean="0"/>
              <a:t>overs</a:t>
            </a:r>
            <a:endParaRPr lang="en-US" dirty="0"/>
          </a:p>
          <a:p>
            <a:r>
              <a:rPr lang="en-US" dirty="0"/>
              <a:t>Assigned by the instructor</a:t>
            </a:r>
          </a:p>
          <a:p>
            <a:pPr lvl="1"/>
            <a:r>
              <a:rPr lang="en-US" dirty="0"/>
              <a:t>m</a:t>
            </a:r>
            <a:r>
              <a:rPr lang="en-US" dirty="0" smtClean="0"/>
              <a:t>ay use ineffective criteria, difficult to optimize by hand, does not scale, may be perceived as unfair</a:t>
            </a:r>
          </a:p>
          <a:p>
            <a:r>
              <a:rPr lang="en-US" dirty="0" smtClean="0"/>
              <a:t>Problem is being spotlighted in CS</a:t>
            </a:r>
          </a:p>
          <a:p>
            <a:pPr lvl="1"/>
            <a:r>
              <a:rPr lang="en-US" dirty="0"/>
              <a:t>d</a:t>
            </a:r>
            <a:r>
              <a:rPr lang="en-US" dirty="0" smtClean="0"/>
              <a:t>ue to scale and inconsistency</a:t>
            </a:r>
            <a:endParaRPr lang="en-US" dirty="0"/>
          </a:p>
          <a:p>
            <a:pPr lvl="1"/>
            <a:endParaRPr lang="en-US" dirty="0" smtClean="0"/>
          </a:p>
          <a:p>
            <a:pPr lvl="1"/>
            <a:endParaRPr lang="en-US" dirty="0"/>
          </a:p>
          <a:p>
            <a:pPr lvl="1"/>
            <a:endParaRPr lang="en-US" dirty="0" smtClean="0"/>
          </a:p>
          <a:p>
            <a:endParaRPr lang="en-US" dirty="0" smtClean="0"/>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2130136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CATME</a:t>
            </a:r>
            <a:endParaRPr lang="en-US" dirty="0"/>
          </a:p>
        </p:txBody>
      </p:sp>
      <p:sp>
        <p:nvSpPr>
          <p:cNvPr id="3" name="Content Placeholder 2"/>
          <p:cNvSpPr>
            <a:spLocks noGrp="1"/>
          </p:cNvSpPr>
          <p:nvPr>
            <p:ph idx="1"/>
          </p:nvPr>
        </p:nvSpPr>
        <p:spPr/>
        <p:txBody>
          <a:bodyPr/>
          <a:lstStyle/>
          <a:p>
            <a:r>
              <a:rPr lang="en-US" altLang="zh-CN" dirty="0" smtClean="0"/>
              <a:t>Organizes teams by optimizing criteria</a:t>
            </a:r>
          </a:p>
          <a:p>
            <a:pPr lvl="1"/>
            <a:r>
              <a:rPr lang="en-US" altLang="zh-CN" dirty="0" smtClean="0"/>
              <a:t>leadership </a:t>
            </a:r>
            <a:r>
              <a:rPr lang="en-US" altLang="zh-CN" dirty="0"/>
              <a:t>style, schedule, </a:t>
            </a:r>
            <a:r>
              <a:rPr lang="en-US" altLang="zh-CN" dirty="0" smtClean="0"/>
              <a:t>skills</a:t>
            </a:r>
            <a:r>
              <a:rPr lang="en-US" altLang="zh-CN" dirty="0"/>
              <a:t>, </a:t>
            </a:r>
            <a:r>
              <a:rPr lang="en-US" altLang="zh-CN" dirty="0" smtClean="0"/>
              <a:t>abilities, etc.</a:t>
            </a:r>
          </a:p>
          <a:p>
            <a:pPr lvl="1"/>
            <a:r>
              <a:rPr lang="en-US" altLang="zh-CN" dirty="0"/>
              <a:t>based on research, but adaptable</a:t>
            </a:r>
          </a:p>
          <a:p>
            <a:pPr lvl="1"/>
            <a:endParaRPr lang="en-US" altLang="zh-CN" dirty="0"/>
          </a:p>
          <a:p>
            <a:pPr lvl="1"/>
            <a:endParaRPr lang="en-US" altLang="zh-CN" dirty="0"/>
          </a:p>
          <a:p>
            <a:endParaRPr lang="en-US" altLang="zh-CN" dirty="0" smtClean="0"/>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676364"/>
            <a:ext cx="3657600" cy="2555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310" t="19539" r="4201" b="2261"/>
          <a:stretch/>
        </p:blipFill>
        <p:spPr bwMode="auto">
          <a:xfrm>
            <a:off x="4648200" y="3693226"/>
            <a:ext cx="3657600" cy="2538360"/>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TextBox 5"/>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25984756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This is Good</a:t>
            </a:r>
            <a:endParaRPr lang="en-US" dirty="0"/>
          </a:p>
        </p:txBody>
      </p:sp>
      <p:sp>
        <p:nvSpPr>
          <p:cNvPr id="3" name="Content Placeholder 2"/>
          <p:cNvSpPr>
            <a:spLocks noGrp="1"/>
          </p:cNvSpPr>
          <p:nvPr>
            <p:ph sz="half" idx="1"/>
          </p:nvPr>
        </p:nvSpPr>
        <p:spPr>
          <a:xfrm>
            <a:off x="457200" y="1600200"/>
            <a:ext cx="5943600" cy="4525963"/>
          </a:xfrm>
        </p:spPr>
        <p:txBody>
          <a:bodyPr/>
          <a:lstStyle/>
          <a:p>
            <a:r>
              <a:rPr lang="en-US" altLang="zh-CN" dirty="0" smtClean="0"/>
              <a:t>Gives best chance of success</a:t>
            </a:r>
          </a:p>
          <a:p>
            <a:r>
              <a:rPr lang="en-US" altLang="zh-CN" dirty="0" smtClean="0"/>
              <a:t>Creates level playing field</a:t>
            </a:r>
          </a:p>
          <a:p>
            <a:r>
              <a:rPr lang="en-US" altLang="zh-CN" dirty="0" smtClean="0"/>
              <a:t>Removes formation struggle</a:t>
            </a:r>
          </a:p>
          <a:p>
            <a:r>
              <a:rPr lang="en-US" altLang="zh-CN" dirty="0" smtClean="0"/>
              <a:t>Helps teams work together</a:t>
            </a:r>
          </a:p>
          <a:p>
            <a:pPr lvl="1"/>
            <a:r>
              <a:rPr lang="en-US" altLang="zh-CN" dirty="0" smtClean="0"/>
              <a:t>compatible schedules</a:t>
            </a:r>
          </a:p>
          <a:p>
            <a:endParaRPr lang="en-US" dirty="0"/>
          </a:p>
        </p:txBody>
      </p:sp>
      <p:pic>
        <p:nvPicPr>
          <p:cNvPr id="2052" name="Picture 4" descr="http://cliparts.co/cliparts/gTe/ooM/gTeooM6p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8975" y="1678375"/>
            <a:ext cx="2436425" cy="2436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6392615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lstStyle/>
          <a:p>
            <a:r>
              <a:rPr lang="en-US" dirty="0" smtClean="0"/>
              <a:t>Group work is the norm</a:t>
            </a:r>
          </a:p>
          <a:p>
            <a:pPr lvl="1"/>
            <a:r>
              <a:rPr lang="en-US" dirty="0"/>
              <a:t>i</a:t>
            </a:r>
            <a:r>
              <a:rPr lang="en-US" dirty="0" smtClean="0"/>
              <a:t>t should improve creativity and outcomes and be enjoyable, but can be challenging</a:t>
            </a:r>
          </a:p>
          <a:p>
            <a:r>
              <a:rPr lang="en-US" dirty="0" smtClean="0"/>
              <a:t>Gave tips for improving group work</a:t>
            </a:r>
          </a:p>
          <a:p>
            <a:pPr lvl="1"/>
            <a:r>
              <a:rPr lang="en-US" dirty="0"/>
              <a:t>r</a:t>
            </a:r>
            <a:r>
              <a:rPr lang="en-US" dirty="0" smtClean="0"/>
              <a:t>efer to them often</a:t>
            </a:r>
          </a:p>
          <a:p>
            <a:r>
              <a:rPr lang="en-US" dirty="0" smtClean="0"/>
              <a:t>If you have a problem, please </a:t>
            </a:r>
            <a:r>
              <a:rPr lang="en-US" dirty="0" smtClean="0">
                <a:solidFill>
                  <a:schemeClr val="tx2"/>
                </a:solidFill>
              </a:rPr>
              <a:t>report early</a:t>
            </a:r>
          </a:p>
          <a:p>
            <a:pPr lvl="1"/>
            <a:r>
              <a:rPr lang="en-US" dirty="0" smtClean="0"/>
              <a:t>postponing to report does not help anyone!</a:t>
            </a:r>
          </a:p>
        </p:txBody>
      </p:sp>
      <p:sp>
        <p:nvSpPr>
          <p:cNvPr id="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dirty="0" smtClean="0"/>
              <a:t>©B. Bailey</a:t>
            </a:r>
            <a:endParaRPr lang="en-US" altLang="en-US" sz="1100" b="0" dirty="0"/>
          </a:p>
        </p:txBody>
      </p:sp>
    </p:spTree>
    <p:extLst>
      <p:ext uri="{BB962C8B-B14F-4D97-AF65-F5344CB8AC3E}">
        <p14:creationId xmlns:p14="http://schemas.microsoft.com/office/powerpoint/2010/main" val="172927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en-US" smtClean="0">
                <a:ea typeface="ＭＳ Ｐゴシック" panose="020B0600070205080204" pitchFamily="34" charset="-128"/>
              </a:rPr>
              <a:t>Roles</a:t>
            </a:r>
            <a:br>
              <a:rPr lang="en-US" altLang="en-US" smtClean="0">
                <a:ea typeface="ＭＳ Ｐゴシック" panose="020B0600070205080204" pitchFamily="34" charset="-128"/>
              </a:rPr>
            </a:br>
            <a:endParaRPr lang="en-US" altLang="en-US" smtClean="0">
              <a:ea typeface="ＭＳ Ｐゴシック" panose="020B0600070205080204" pitchFamily="34" charset="-128"/>
            </a:endParaRPr>
          </a:p>
        </p:txBody>
      </p:sp>
      <p:sp>
        <p:nvSpPr>
          <p:cNvPr id="5123" name="Rectangle 3"/>
          <p:cNvSpPr>
            <a:spLocks noGrp="1" noChangeArrowheads="1"/>
          </p:cNvSpPr>
          <p:nvPr>
            <p:ph type="body" idx="1"/>
          </p:nvPr>
        </p:nvSpPr>
        <p:spPr/>
        <p:txBody>
          <a:bodyPr/>
          <a:lstStyle/>
          <a:p>
            <a:r>
              <a:rPr lang="en-US" altLang="en-US" dirty="0">
                <a:ea typeface="ＭＳ Ｐゴシック" panose="020B0600070205080204" pitchFamily="34" charset="-128"/>
              </a:rPr>
              <a:t>Team/development leader</a:t>
            </a:r>
          </a:p>
          <a:p>
            <a:pPr marL="0" indent="0">
              <a:buNone/>
            </a:pP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Planning leader</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Quality assurance leader</a:t>
            </a:r>
          </a:p>
          <a:p>
            <a:pPr>
              <a:buFont typeface="Wingdings" panose="05000000000000000000" pitchFamily="2" charset="2"/>
              <a:buNone/>
            </a:pPr>
            <a:endParaRPr lang="en-US" altLang="en-US" dirty="0" smtClean="0">
              <a:ea typeface="ＭＳ Ｐゴシック" panose="020B0600070205080204" pitchFamily="34" charset="-128"/>
            </a:endParaRPr>
          </a:p>
        </p:txBody>
      </p:sp>
      <p:sp>
        <p:nvSpPr>
          <p:cNvPr id="5124"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050" b="0" dirty="0"/>
              <a:t>©L. Williams</a:t>
            </a:r>
          </a:p>
        </p:txBody>
      </p:sp>
      <p:sp>
        <p:nvSpPr>
          <p:cNvPr id="2" name="TextBox 1"/>
          <p:cNvSpPr txBox="1"/>
          <p:nvPr/>
        </p:nvSpPr>
        <p:spPr>
          <a:xfrm>
            <a:off x="762000" y="5833122"/>
            <a:ext cx="7848600" cy="646331"/>
          </a:xfrm>
          <a:prstGeom prst="rect">
            <a:avLst/>
          </a:prstGeom>
          <a:noFill/>
        </p:spPr>
        <p:txBody>
          <a:bodyPr wrap="square" rtlCol="0">
            <a:spAutoFit/>
          </a:bodyPr>
          <a:lstStyle/>
          <a:p>
            <a:r>
              <a:rPr lang="en-US" sz="3600" i="1" dirty="0" smtClean="0"/>
              <a:t>Rotate these roles for each iteration!</a:t>
            </a:r>
            <a:endParaRPr lang="en-US" sz="3600" i="1" dirty="0"/>
          </a:p>
        </p:txBody>
      </p:sp>
      <p:sp>
        <p:nvSpPr>
          <p:cNvPr id="3" name="TextBox 2"/>
          <p:cNvSpPr txBox="1"/>
          <p:nvPr/>
        </p:nvSpPr>
        <p:spPr>
          <a:xfrm>
            <a:off x="609600" y="5116219"/>
            <a:ext cx="7543800" cy="646331"/>
          </a:xfrm>
          <a:prstGeom prst="rect">
            <a:avLst/>
          </a:prstGeom>
          <a:noFill/>
        </p:spPr>
        <p:txBody>
          <a:bodyPr wrap="square" rtlCol="0">
            <a:spAutoFit/>
          </a:bodyPr>
          <a:lstStyle/>
          <a:p>
            <a:r>
              <a:rPr lang="en-US" dirty="0" smtClean="0"/>
              <a:t>For detailed responsibilities of these roles, can see </a:t>
            </a:r>
            <a:r>
              <a:rPr lang="en-US" dirty="0"/>
              <a:t>Section 2.3 of </a:t>
            </a:r>
            <a:r>
              <a:rPr lang="en-US" dirty="0">
                <a:hlinkClick r:id="rId3"/>
              </a:rPr>
              <a:t>http://</a:t>
            </a:r>
            <a:r>
              <a:rPr lang="en-US" dirty="0" smtClean="0">
                <a:hlinkClick r:id="rId3"/>
              </a:rPr>
              <a:t>agile.csc.ncsu.edu/SEMaterials/PlanDriven.pdf</a:t>
            </a:r>
            <a:endParaRPr lang="en-US" dirty="0"/>
          </a:p>
        </p:txBody>
      </p:sp>
    </p:spTree>
    <p:extLst>
      <p:ext uri="{BB962C8B-B14F-4D97-AF65-F5344CB8AC3E}">
        <p14:creationId xmlns:p14="http://schemas.microsoft.com/office/powerpoint/2010/main" val="178786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ea typeface="ＭＳ Ｐゴシック" panose="020B0600070205080204" pitchFamily="34" charset="-128"/>
              </a:rPr>
              <a:t>Team Leader’s Goals</a:t>
            </a:r>
          </a:p>
        </p:txBody>
      </p:sp>
      <p:sp>
        <p:nvSpPr>
          <p:cNvPr id="8195" name="Rectangle 3"/>
          <p:cNvSpPr>
            <a:spLocks noGrp="1" noChangeArrowheads="1"/>
          </p:cNvSpPr>
          <p:nvPr>
            <p:ph type="body" idx="1"/>
          </p:nvPr>
        </p:nvSpPr>
        <p:spPr>
          <a:xfrm>
            <a:off x="457200" y="1417638"/>
            <a:ext cx="8229600" cy="4724400"/>
          </a:xfrm>
        </p:spPr>
        <p:txBody>
          <a:bodyPr>
            <a:noAutofit/>
          </a:bodyPr>
          <a:lstStyle/>
          <a:p>
            <a:pPr marL="228600" indent="-228600"/>
            <a:r>
              <a:rPr lang="en-US" altLang="en-US" sz="2400" dirty="0" smtClean="0">
                <a:ea typeface="ＭＳ Ｐゴシック" panose="020B0600070205080204" pitchFamily="34" charset="-128"/>
              </a:rPr>
              <a:t>G1	Build and maintain an effective team</a:t>
            </a:r>
          </a:p>
          <a:p>
            <a:pPr marL="228600" indent="-228600"/>
            <a:endParaRPr lang="en-US" altLang="en-US" sz="2400" dirty="0" smtClean="0">
              <a:ea typeface="ＭＳ Ｐゴシック" panose="020B0600070205080204" pitchFamily="34" charset="-128"/>
            </a:endParaRPr>
          </a:p>
          <a:p>
            <a:pPr marL="228600" indent="-228600"/>
            <a:r>
              <a:rPr lang="en-US" altLang="en-US" sz="2400" dirty="0" smtClean="0">
                <a:ea typeface="ＭＳ Ｐゴシック" panose="020B0600070205080204" pitchFamily="34" charset="-128"/>
              </a:rPr>
              <a:t>G2	Motivate all team members to work aggressively and enthusiastically on the project</a:t>
            </a:r>
          </a:p>
          <a:p>
            <a:pPr marL="228600" indent="-228600"/>
            <a:endParaRPr lang="en-US" altLang="en-US" sz="2400" dirty="0" smtClean="0">
              <a:ea typeface="ＭＳ Ｐゴシック" panose="020B0600070205080204" pitchFamily="34" charset="-128"/>
            </a:endParaRPr>
          </a:p>
          <a:p>
            <a:pPr marL="228600" indent="-228600"/>
            <a:r>
              <a:rPr lang="en-US" altLang="en-US" sz="2400" dirty="0" smtClean="0">
                <a:ea typeface="ＭＳ Ｐゴシック" panose="020B0600070205080204" pitchFamily="34" charset="-128"/>
              </a:rPr>
              <a:t>G3	Resolve team-related issues</a:t>
            </a:r>
          </a:p>
          <a:p>
            <a:pPr marL="228600" indent="-228600"/>
            <a:endParaRPr lang="en-US" altLang="en-US" sz="2400" dirty="0" smtClean="0">
              <a:ea typeface="ＭＳ Ｐゴシック" panose="020B0600070205080204" pitchFamily="34" charset="-128"/>
            </a:endParaRPr>
          </a:p>
          <a:p>
            <a:pPr marL="228600" indent="-228600"/>
            <a:r>
              <a:rPr lang="en-US" altLang="en-US" sz="2400" dirty="0" smtClean="0">
                <a:ea typeface="ＭＳ Ｐゴシック" panose="020B0600070205080204" pitchFamily="34" charset="-128"/>
              </a:rPr>
              <a:t>G4	Keep the instructor/TA fully informed about the team’s progress by communicating with the instructor/TA via Piazza, e-mail, or verbally when required</a:t>
            </a:r>
          </a:p>
          <a:p>
            <a:pPr marL="228600" indent="-228600"/>
            <a:endParaRPr lang="en-US" altLang="en-US" sz="2400" dirty="0" smtClean="0">
              <a:ea typeface="ＭＳ Ｐゴシック" panose="020B0600070205080204" pitchFamily="34" charset="-128"/>
            </a:endParaRPr>
          </a:p>
          <a:p>
            <a:pPr marL="228600" indent="-228600"/>
            <a:r>
              <a:rPr lang="en-US" altLang="en-US" sz="2400" dirty="0" smtClean="0">
                <a:ea typeface="ＭＳ Ｐゴシック" panose="020B0600070205080204" pitchFamily="34" charset="-128"/>
                <a:cs typeface="Times New Roman" panose="02020603050405020304" pitchFamily="18" charset="0"/>
              </a:rPr>
              <a:t>G5	Perform effectively as a team’s meeting facilitator</a:t>
            </a:r>
            <a:r>
              <a:rPr lang="en-US" altLang="en-US" sz="2400" dirty="0" smtClean="0">
                <a:ea typeface="ＭＳ Ｐゴシック" panose="020B0600070205080204" pitchFamily="34" charset="-128"/>
              </a:rPr>
              <a:t> </a:t>
            </a:r>
          </a:p>
        </p:txBody>
      </p:sp>
      <p:sp>
        <p:nvSpPr>
          <p:cNvPr id="8196"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050" b="0" dirty="0"/>
              <a:t>©L. Williams</a:t>
            </a:r>
          </a:p>
        </p:txBody>
      </p:sp>
    </p:spTree>
    <p:extLst>
      <p:ext uri="{BB962C8B-B14F-4D97-AF65-F5344CB8AC3E}">
        <p14:creationId xmlns:p14="http://schemas.microsoft.com/office/powerpoint/2010/main" val="1652897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ltLang="en-US" smtClean="0">
                <a:ea typeface="ＭＳ Ｐゴシック" panose="020B0600070205080204" pitchFamily="34" charset="-128"/>
              </a:rPr>
              <a:t>Team Leader’s Characteristics</a:t>
            </a:r>
          </a:p>
        </p:txBody>
      </p:sp>
      <p:sp>
        <p:nvSpPr>
          <p:cNvPr id="7171" name="Rectangle 3"/>
          <p:cNvSpPr>
            <a:spLocks noGrp="1" noChangeArrowheads="1"/>
          </p:cNvSpPr>
          <p:nvPr>
            <p:ph type="body" idx="1"/>
          </p:nvPr>
        </p:nvSpPr>
        <p:spPr/>
        <p:txBody>
          <a:bodyPr>
            <a:normAutofit fontScale="85000" lnSpcReduction="10000"/>
          </a:bodyPr>
          <a:lstStyle/>
          <a:p>
            <a:r>
              <a:rPr lang="en-US" altLang="en-US" smtClean="0">
                <a:ea typeface="ＭＳ Ｐゴシック" panose="020B0600070205080204" pitchFamily="34" charset="-128"/>
              </a:rPr>
              <a:t>Enjoys being a leader and takes the role naturally</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Is capable of identifying key problems and makes objective decisions</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Does not worry too much about making unpopular decisions from time to time to keep the team going</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Respects other team members and is willing to listen to points of view and to help</a:t>
            </a:r>
          </a:p>
        </p:txBody>
      </p:sp>
      <p:sp>
        <p:nvSpPr>
          <p:cNvPr id="7172" name="TextBox 3"/>
          <p:cNvSpPr txBox="1">
            <a:spLocks noChangeArrowheads="1"/>
          </p:cNvSpPr>
          <p:nvPr/>
        </p:nvSpPr>
        <p:spPr bwMode="auto">
          <a:xfrm>
            <a:off x="228600" y="6550025"/>
            <a:ext cx="2057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400"/>
              <a:t>©L. Williams</a:t>
            </a:r>
          </a:p>
        </p:txBody>
      </p:sp>
    </p:spTree>
    <p:extLst>
      <p:ext uri="{BB962C8B-B14F-4D97-AF65-F5344CB8AC3E}">
        <p14:creationId xmlns:p14="http://schemas.microsoft.com/office/powerpoint/2010/main" val="1758597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ea typeface="ＭＳ Ｐゴシック" panose="020B0600070205080204" pitchFamily="34" charset="-128"/>
              </a:rPr>
              <a:t>Development Leader</a:t>
            </a:r>
          </a:p>
        </p:txBody>
      </p:sp>
      <p:sp>
        <p:nvSpPr>
          <p:cNvPr id="15363" name="Rectangle 3"/>
          <p:cNvSpPr>
            <a:spLocks noGrp="1" noChangeArrowheads="1"/>
          </p:cNvSpPr>
          <p:nvPr>
            <p:ph type="body" idx="1"/>
          </p:nvPr>
        </p:nvSpPr>
        <p:spPr>
          <a:xfrm>
            <a:off x="533400" y="1676400"/>
            <a:ext cx="8077200" cy="4333875"/>
          </a:xfrm>
        </p:spPr>
        <p:txBody>
          <a:bodyPr/>
          <a:lstStyle/>
          <a:p>
            <a:r>
              <a:rPr lang="en-US" altLang="en-US" dirty="0" smtClean="0">
                <a:ea typeface="ＭＳ Ｐゴシック" panose="020B0600070205080204" pitchFamily="34" charset="-128"/>
              </a:rPr>
              <a:t>Main goal</a:t>
            </a:r>
          </a:p>
          <a:p>
            <a:pPr lvl="1"/>
            <a:r>
              <a:rPr lang="en-US" altLang="en-US" sz="2400" dirty="0" smtClean="0">
                <a:ea typeface="ＭＳ Ｐゴシック" panose="020B0600070205080204" pitchFamily="34" charset="-128"/>
              </a:rPr>
              <a:t>To lead the team through the system definition and design processes</a:t>
            </a:r>
          </a:p>
          <a:p>
            <a:pPr lvl="1"/>
            <a:endParaRPr lang="en-US" altLang="en-US" sz="2400" dirty="0" smtClean="0">
              <a:ea typeface="ＭＳ Ｐゴシック" panose="020B0600070205080204" pitchFamily="34" charset="-128"/>
            </a:endParaRPr>
          </a:p>
          <a:p>
            <a:pPr lvl="1"/>
            <a:r>
              <a:rPr lang="en-US" altLang="en-US" sz="2400" dirty="0" smtClean="0">
                <a:ea typeface="ＭＳ Ｐゴシック" panose="020B0600070205080204" pitchFamily="34" charset="-128"/>
              </a:rPr>
              <a:t>To guide the team through the testing definition process</a:t>
            </a:r>
          </a:p>
        </p:txBody>
      </p:sp>
      <p:sp>
        <p:nvSpPr>
          <p:cNvPr id="15364" name="TextBox 3"/>
          <p:cNvSpPr txBox="1">
            <a:spLocks noChangeArrowheads="1"/>
          </p:cNvSpPr>
          <p:nvPr/>
        </p:nvSpPr>
        <p:spPr bwMode="auto">
          <a:xfrm>
            <a:off x="228600" y="6550025"/>
            <a:ext cx="2057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000" b="0" dirty="0"/>
              <a:t>©L. Williams</a:t>
            </a:r>
          </a:p>
        </p:txBody>
      </p:sp>
      <p:sp>
        <p:nvSpPr>
          <p:cNvPr id="2" name="TextBox 1"/>
          <p:cNvSpPr txBox="1"/>
          <p:nvPr/>
        </p:nvSpPr>
        <p:spPr>
          <a:xfrm>
            <a:off x="685800" y="5029965"/>
            <a:ext cx="8001000" cy="954107"/>
          </a:xfrm>
          <a:prstGeom prst="rect">
            <a:avLst/>
          </a:prstGeom>
          <a:noFill/>
        </p:spPr>
        <p:txBody>
          <a:bodyPr wrap="square" rtlCol="0">
            <a:spAutoFit/>
          </a:bodyPr>
          <a:lstStyle/>
          <a:p>
            <a:r>
              <a:rPr lang="en-US" sz="2800" i="1" dirty="0" smtClean="0"/>
              <a:t>In your cs427 team project, team leader and development leader often will be a single student.</a:t>
            </a:r>
            <a:endParaRPr lang="en-US" sz="2800" i="1" dirty="0"/>
          </a:p>
        </p:txBody>
      </p:sp>
    </p:spTree>
    <p:extLst>
      <p:ext uri="{BB962C8B-B14F-4D97-AF65-F5344CB8AC3E}">
        <p14:creationId xmlns:p14="http://schemas.microsoft.com/office/powerpoint/2010/main" val="2647392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200" smtClean="0">
                <a:ea typeface="ＭＳ Ｐゴシック" panose="020B0600070205080204" pitchFamily="34" charset="-128"/>
              </a:rPr>
              <a:t>Development Leader’s Characteristics</a:t>
            </a:r>
          </a:p>
        </p:txBody>
      </p:sp>
      <p:sp>
        <p:nvSpPr>
          <p:cNvPr id="16387" name="Rectangle 3"/>
          <p:cNvSpPr>
            <a:spLocks noGrp="1" noChangeArrowheads="1"/>
          </p:cNvSpPr>
          <p:nvPr>
            <p:ph type="body" idx="1"/>
          </p:nvPr>
        </p:nvSpPr>
        <p:spPr>
          <a:xfrm>
            <a:off x="381000" y="1417638"/>
            <a:ext cx="8229600" cy="4724400"/>
          </a:xfrm>
        </p:spPr>
        <p:txBody>
          <a:bodyPr>
            <a:noAutofit/>
          </a:bodyPr>
          <a:lstStyle/>
          <a:p>
            <a:pPr>
              <a:lnSpc>
                <a:spcPct val="120000"/>
              </a:lnSpc>
            </a:pPr>
            <a:r>
              <a:rPr lang="en-US" altLang="en-US" sz="2800" dirty="0" smtClean="0">
                <a:ea typeface="ＭＳ Ｐゴシック" panose="020B0600070205080204" pitchFamily="34" charset="-128"/>
              </a:rPr>
              <a:t>You enjoy building artifacts</a:t>
            </a:r>
          </a:p>
          <a:p>
            <a:pPr>
              <a:lnSpc>
                <a:spcPct val="120000"/>
              </a:lnSpc>
            </a:pPr>
            <a:r>
              <a:rPr lang="en-US" altLang="en-US" sz="2800" dirty="0" smtClean="0">
                <a:ea typeface="ＭＳ Ｐゴシック" panose="020B0600070205080204" pitchFamily="34" charset="-128"/>
              </a:rPr>
              <a:t>You wish to be a software engineer and want to gain experience leading software developments</a:t>
            </a:r>
          </a:p>
          <a:p>
            <a:pPr>
              <a:lnSpc>
                <a:spcPct val="120000"/>
              </a:lnSpc>
            </a:pPr>
            <a:r>
              <a:rPr lang="en-US" altLang="en-US" sz="2800" dirty="0" smtClean="0">
                <a:ea typeface="ＭＳ Ｐゴシック" panose="020B0600070205080204" pitchFamily="34" charset="-128"/>
              </a:rPr>
              <a:t>You are a competent designer and feel you could guide this system’s development</a:t>
            </a:r>
          </a:p>
          <a:p>
            <a:pPr>
              <a:lnSpc>
                <a:spcPct val="120000"/>
              </a:lnSpc>
            </a:pPr>
            <a:r>
              <a:rPr lang="en-US" altLang="en-US" sz="2800" dirty="0" smtClean="0">
                <a:ea typeface="ＭＳ Ｐゴシック" panose="020B0600070205080204" pitchFamily="34" charset="-128"/>
              </a:rPr>
              <a:t>You are familiar with design methodologies</a:t>
            </a:r>
          </a:p>
          <a:p>
            <a:pPr>
              <a:lnSpc>
                <a:spcPct val="120000"/>
              </a:lnSpc>
            </a:pPr>
            <a:r>
              <a:rPr lang="en-US" altLang="en-US" sz="2800" dirty="0" smtClean="0">
                <a:ea typeface="ＭＳ Ｐゴシック" panose="020B0600070205080204" pitchFamily="34" charset="-128"/>
              </a:rPr>
              <a:t>You are willing to listen to other’s design ideas and can objectively and logically compare them against yours</a:t>
            </a:r>
          </a:p>
        </p:txBody>
      </p:sp>
      <p:sp>
        <p:nvSpPr>
          <p:cNvPr id="16388" name="TextBox 3"/>
          <p:cNvSpPr txBox="1">
            <a:spLocks noChangeArrowheads="1"/>
          </p:cNvSpPr>
          <p:nvPr/>
        </p:nvSpPr>
        <p:spPr bwMode="auto">
          <a:xfrm>
            <a:off x="228600" y="6550025"/>
            <a:ext cx="205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ea typeface="ＭＳ Ｐゴシック" panose="020B0600070205080204" pitchFamily="34" charset="-128"/>
              </a:defRPr>
            </a:lvl1pPr>
            <a:lvl2pPr marL="742950" indent="-285750">
              <a:defRPr sz="1600" b="1">
                <a:solidFill>
                  <a:schemeClr val="tx1"/>
                </a:solidFill>
                <a:latin typeface="Arial" panose="020B0604020202020204" pitchFamily="34" charset="0"/>
                <a:ea typeface="ＭＳ Ｐゴシック" panose="020B0600070205080204" pitchFamily="34" charset="-128"/>
              </a:defRPr>
            </a:lvl2pPr>
            <a:lvl3pPr marL="1143000" indent="-228600">
              <a:defRPr sz="1600" b="1">
                <a:solidFill>
                  <a:schemeClr val="tx1"/>
                </a:solidFill>
                <a:latin typeface="Arial" panose="020B0604020202020204" pitchFamily="34" charset="0"/>
                <a:ea typeface="ＭＳ Ｐゴシック" panose="020B0600070205080204" pitchFamily="34" charset="-128"/>
              </a:defRPr>
            </a:lvl3pPr>
            <a:lvl4pPr marL="1600200" indent="-228600">
              <a:defRPr sz="1600" b="1">
                <a:solidFill>
                  <a:schemeClr val="tx1"/>
                </a:solidFill>
                <a:latin typeface="Arial" panose="020B0604020202020204" pitchFamily="34" charset="0"/>
                <a:ea typeface="ＭＳ Ｐゴシック" panose="020B0600070205080204" pitchFamily="34" charset="-128"/>
              </a:defRPr>
            </a:lvl4pPr>
            <a:lvl5pPr marL="2057400" indent="-228600">
              <a:defRPr sz="16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ＭＳ Ｐゴシック" panose="020B0600070205080204" pitchFamily="34" charset="-128"/>
              </a:defRPr>
            </a:lvl9pPr>
          </a:lstStyle>
          <a:p>
            <a:r>
              <a:rPr lang="en-US" altLang="en-US" sz="1100" b="0"/>
              <a:t>©L. Williams</a:t>
            </a:r>
          </a:p>
        </p:txBody>
      </p:sp>
    </p:spTree>
    <p:extLst>
      <p:ext uri="{BB962C8B-B14F-4D97-AF65-F5344CB8AC3E}">
        <p14:creationId xmlns:p14="http://schemas.microsoft.com/office/powerpoint/2010/main" val="771212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2945</Words>
  <Application>Microsoft Office PowerPoint</Application>
  <PresentationFormat>On-screen Show (4:3)</PresentationFormat>
  <Paragraphs>407</Paragraphs>
  <Slides>45</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ＭＳ Ｐゴシック</vt:lpstr>
      <vt:lpstr>黑体</vt:lpstr>
      <vt:lpstr>Arial</vt:lpstr>
      <vt:lpstr>Calibri</vt:lpstr>
      <vt:lpstr>Gill Sans MT</vt:lpstr>
      <vt:lpstr>Times New Roman</vt:lpstr>
      <vt:lpstr>Wingdings</vt:lpstr>
      <vt:lpstr>Office Theme</vt:lpstr>
      <vt:lpstr>CS427: Software Engineering I</vt:lpstr>
      <vt:lpstr>Today’s goals</vt:lpstr>
      <vt:lpstr>Group or team?</vt:lpstr>
      <vt:lpstr>Team Project:  Accepting and fulfilling a role</vt:lpstr>
      <vt:lpstr>Roles </vt:lpstr>
      <vt:lpstr>Team Leader’s Goals</vt:lpstr>
      <vt:lpstr>Team Leader’s Characteristics</vt:lpstr>
      <vt:lpstr>Development Leader</vt:lpstr>
      <vt:lpstr>Development Leader’s Characteristics</vt:lpstr>
      <vt:lpstr>Planning Leader</vt:lpstr>
      <vt:lpstr>Planning Leader’s Characteristics</vt:lpstr>
      <vt:lpstr>Quality Assurance Leader</vt:lpstr>
      <vt:lpstr>Quality Assurance Leader’s Characteristics</vt:lpstr>
      <vt:lpstr>Group Observations</vt:lpstr>
      <vt:lpstr>Reflect on Group Work</vt:lpstr>
      <vt:lpstr>Benefits of Group Work</vt:lpstr>
      <vt:lpstr>Stages of Group Development*</vt:lpstr>
      <vt:lpstr>Forming</vt:lpstr>
      <vt:lpstr>Storming</vt:lpstr>
      <vt:lpstr>Norming</vt:lpstr>
      <vt:lpstr>Performing</vt:lpstr>
      <vt:lpstr>Adjourning</vt:lpstr>
      <vt:lpstr>Effective Teams</vt:lpstr>
      <vt:lpstr>Communication and Work Styles*</vt:lpstr>
      <vt:lpstr>Awkwardness and Conflict</vt:lpstr>
      <vt:lpstr>Tips for Group Work</vt:lpstr>
      <vt:lpstr>Work Hard</vt:lpstr>
      <vt:lpstr>Be Inclusive</vt:lpstr>
      <vt:lpstr>Take Turns</vt:lpstr>
      <vt:lpstr>Have Constructive Dialog</vt:lpstr>
      <vt:lpstr>Use Evidence</vt:lpstr>
      <vt:lpstr>Be Timely</vt:lpstr>
      <vt:lpstr>Stay focused on the task</vt:lpstr>
      <vt:lpstr>Improve the mood of the group</vt:lpstr>
      <vt:lpstr>Know when to move on</vt:lpstr>
      <vt:lpstr>Don’t Cast Blame</vt:lpstr>
      <vt:lpstr>Define the Process</vt:lpstr>
      <vt:lpstr>Tools Can Help</vt:lpstr>
      <vt:lpstr>Create a Shared Space</vt:lpstr>
      <vt:lpstr>Remote Communications</vt:lpstr>
      <vt:lpstr>Group Formation</vt:lpstr>
      <vt:lpstr>Approaches</vt:lpstr>
      <vt:lpstr>CATME</vt:lpstr>
      <vt:lpstr>Why This is Good</vt:lpstr>
      <vt:lpstr>In 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marinov</dc:creator>
  <cp:lastModifiedBy>Rosu, Grigore</cp:lastModifiedBy>
  <cp:revision>207</cp:revision>
  <dcterms:created xsi:type="dcterms:W3CDTF">2006-08-16T00:00:00Z</dcterms:created>
  <dcterms:modified xsi:type="dcterms:W3CDTF">2016-10-13T16:07:21Z</dcterms:modified>
</cp:coreProperties>
</file>