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537" r:id="rId3"/>
    <p:sldId id="538" r:id="rId4"/>
    <p:sldId id="539" r:id="rId5"/>
    <p:sldId id="540" r:id="rId6"/>
    <p:sldId id="541" r:id="rId7"/>
    <p:sldId id="542" r:id="rId8"/>
    <p:sldId id="543" r:id="rId9"/>
    <p:sldId id="544" r:id="rId10"/>
    <p:sldId id="545" r:id="rId11"/>
    <p:sldId id="546" r:id="rId12"/>
    <p:sldId id="519" r:id="rId13"/>
    <p:sldId id="520" r:id="rId14"/>
    <p:sldId id="521" r:id="rId15"/>
    <p:sldId id="536" r:id="rId16"/>
    <p:sldId id="522" r:id="rId17"/>
    <p:sldId id="523" r:id="rId18"/>
    <p:sldId id="524" r:id="rId19"/>
    <p:sldId id="525" r:id="rId20"/>
    <p:sldId id="526" r:id="rId21"/>
    <p:sldId id="527" r:id="rId22"/>
    <p:sldId id="528" r:id="rId23"/>
    <p:sldId id="529" r:id="rId24"/>
    <p:sldId id="530" r:id="rId25"/>
    <p:sldId id="532" r:id="rId26"/>
    <p:sldId id="533" r:id="rId27"/>
    <p:sldId id="534" r:id="rId28"/>
    <p:sldId id="54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128" autoAdjust="0"/>
  </p:normalViewPr>
  <p:slideViewPr>
    <p:cSldViewPr>
      <p:cViewPr varScale="1">
        <p:scale>
          <a:sx n="92" d="100"/>
          <a:sy n="92" d="100"/>
        </p:scale>
        <p:origin x="264" y="84"/>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741EE1-C517-41D6-B5F8-08C90135A1F3}" type="datetimeFigureOut">
              <a:rPr lang="en-US" smtClean="0"/>
              <a:t>10/18/2016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451DA7-3D4E-4876-B5BD-947C6A99C8AB}" type="slidenum">
              <a:rPr lang="en-US" smtClean="0"/>
              <a:t>‹#›</a:t>
            </a:fld>
            <a:endParaRPr lang="en-US"/>
          </a:p>
        </p:txBody>
      </p:sp>
    </p:spTree>
    <p:extLst>
      <p:ext uri="{BB962C8B-B14F-4D97-AF65-F5344CB8AC3E}">
        <p14:creationId xmlns:p14="http://schemas.microsoft.com/office/powerpoint/2010/main" val="827202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14CA0-8C2C-4A52-8277-C3FC09BA6781}" type="datetimeFigureOut">
              <a:rPr lang="en-US" smtClean="0"/>
              <a:t>10/18/2016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444A7-DDF2-4993-BB58-05E3F1CB0C98}" type="slidenum">
              <a:rPr lang="en-US" smtClean="0"/>
              <a:t>‹#›</a:t>
            </a:fld>
            <a:endParaRPr lang="en-US"/>
          </a:p>
        </p:txBody>
      </p:sp>
    </p:spTree>
    <p:extLst>
      <p:ext uri="{BB962C8B-B14F-4D97-AF65-F5344CB8AC3E}">
        <p14:creationId xmlns:p14="http://schemas.microsoft.com/office/powerpoint/2010/main" val="2893746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A17048ED-B27F-427C-A291-4F85E649B32A}" type="slidenum">
              <a:rPr lang="en-US" altLang="en-US" sz="1100" b="0"/>
              <a:pPr/>
              <a:t>3</a:t>
            </a:fld>
            <a:endParaRPr lang="en-US" altLang="en-US" sz="11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2356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967D4BCF-99D4-44A9-AD42-3BE1DF268DE2}" type="slidenum">
              <a:rPr lang="en-US" altLang="en-US" sz="1100" b="0"/>
              <a:pPr/>
              <a:t>12</a:t>
            </a:fld>
            <a:endParaRPr lang="en-US" altLang="en-US" sz="1100" b="0"/>
          </a:p>
        </p:txBody>
      </p:sp>
    </p:spTree>
    <p:extLst>
      <p:ext uri="{BB962C8B-B14F-4D97-AF65-F5344CB8AC3E}">
        <p14:creationId xmlns:p14="http://schemas.microsoft.com/office/powerpoint/2010/main" val="2904498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E4F860FF-9972-4BA7-99E5-578543617B9D}" type="slidenum">
              <a:rPr lang="en-US" altLang="en-US" sz="1100" b="0"/>
              <a:pPr/>
              <a:t>13</a:t>
            </a:fld>
            <a:endParaRPr lang="en-US" altLang="en-US" sz="1100" b="0"/>
          </a:p>
        </p:txBody>
      </p:sp>
    </p:spTree>
    <p:extLst>
      <p:ext uri="{BB962C8B-B14F-4D97-AF65-F5344CB8AC3E}">
        <p14:creationId xmlns:p14="http://schemas.microsoft.com/office/powerpoint/2010/main" val="3616877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2C4BC10-904B-4408-A7BF-AA1E61A4A5A6}" type="slidenum">
              <a:rPr lang="en-US" altLang="en-US" sz="1100" b="0"/>
              <a:pPr/>
              <a:t>14</a:t>
            </a:fld>
            <a:endParaRPr lang="en-US" altLang="en-US" sz="1100" b="0"/>
          </a:p>
        </p:txBody>
      </p:sp>
    </p:spTree>
    <p:extLst>
      <p:ext uri="{BB962C8B-B14F-4D97-AF65-F5344CB8AC3E}">
        <p14:creationId xmlns:p14="http://schemas.microsoft.com/office/powerpoint/2010/main" val="7318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AABECA9F-2891-44C9-9480-CF3F1B07E4A6}" type="slidenum">
              <a:rPr lang="en-US" altLang="en-US" sz="1100" b="0"/>
              <a:pPr/>
              <a:t>15</a:t>
            </a:fld>
            <a:endParaRPr lang="en-US" altLang="en-US" sz="1100" b="0"/>
          </a:p>
        </p:txBody>
      </p:sp>
    </p:spTree>
    <p:extLst>
      <p:ext uri="{BB962C8B-B14F-4D97-AF65-F5344CB8AC3E}">
        <p14:creationId xmlns:p14="http://schemas.microsoft.com/office/powerpoint/2010/main" val="2011262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D21FD436-7DF9-440D-8732-059675BB9755}" type="slidenum">
              <a:rPr lang="en-US" altLang="en-US" sz="1100" b="0"/>
              <a:pPr/>
              <a:t>16</a:t>
            </a:fld>
            <a:endParaRPr lang="en-US" altLang="en-US" sz="1100" b="0"/>
          </a:p>
        </p:txBody>
      </p:sp>
    </p:spTree>
    <p:extLst>
      <p:ext uri="{BB962C8B-B14F-4D97-AF65-F5344CB8AC3E}">
        <p14:creationId xmlns:p14="http://schemas.microsoft.com/office/powerpoint/2010/main" val="519199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7F5BD349-3398-406E-8B1C-7EB897233B24}" type="slidenum">
              <a:rPr lang="en-US" altLang="en-US" sz="1100" b="0"/>
              <a:pPr/>
              <a:t>17</a:t>
            </a:fld>
            <a:endParaRPr lang="en-US" altLang="en-US" sz="1100" b="0"/>
          </a:p>
        </p:txBody>
      </p:sp>
      <p:sp>
        <p:nvSpPr>
          <p:cNvPr id="27651" name="Rectangle 2"/>
          <p:cNvSpPr>
            <a:spLocks noGrp="1" noRot="1" noChangeAspect="1" noChangeArrowheads="1" noTextEdit="1"/>
          </p:cNvSpPr>
          <p:nvPr>
            <p:ph type="sldImg"/>
          </p:nvPr>
        </p:nvSpPr>
        <p:spPr>
          <a:xfrm>
            <a:off x="969963" y="731838"/>
            <a:ext cx="5164137" cy="38735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72592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BE015A96-CB8F-4FE4-B96B-02697CF854BD}" type="slidenum">
              <a:rPr lang="en-US" altLang="en-US" sz="1100" b="0"/>
              <a:pPr/>
              <a:t>18</a:t>
            </a:fld>
            <a:endParaRPr lang="en-US" altLang="en-US" sz="1100" b="0"/>
          </a:p>
        </p:txBody>
      </p:sp>
      <p:sp>
        <p:nvSpPr>
          <p:cNvPr id="28675" name="Rectangle 2"/>
          <p:cNvSpPr>
            <a:spLocks noGrp="1" noRot="1" noChangeAspect="1" noChangeArrowheads="1" noTextEdit="1"/>
          </p:cNvSpPr>
          <p:nvPr>
            <p:ph type="sldImg"/>
          </p:nvPr>
        </p:nvSpPr>
        <p:spPr>
          <a:xfrm>
            <a:off x="969963" y="731838"/>
            <a:ext cx="5164137" cy="387350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76278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C6F1856A-6CE2-4F9C-AF51-F68525B8E94C}" type="slidenum">
              <a:rPr lang="en-US" altLang="en-US" sz="1100" b="0"/>
              <a:pPr/>
              <a:t>19</a:t>
            </a:fld>
            <a:endParaRPr lang="en-US" altLang="en-US" sz="1100" b="0"/>
          </a:p>
        </p:txBody>
      </p:sp>
      <p:sp>
        <p:nvSpPr>
          <p:cNvPr id="29699" name="Rectangle 2"/>
          <p:cNvSpPr>
            <a:spLocks noGrp="1" noRot="1" noChangeAspect="1" noChangeArrowheads="1" noTextEdit="1"/>
          </p:cNvSpPr>
          <p:nvPr>
            <p:ph type="sldImg"/>
          </p:nvPr>
        </p:nvSpPr>
        <p:spPr>
          <a:xfrm>
            <a:off x="969963" y="731838"/>
            <a:ext cx="5164137" cy="38735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85276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DCEE508-2D42-4AE6-A186-DF896E78058B}" type="slidenum">
              <a:rPr lang="en-US" altLang="en-US" sz="1100" b="0"/>
              <a:pPr/>
              <a:t>20</a:t>
            </a:fld>
            <a:endParaRPr lang="en-US" altLang="en-US" sz="1100" b="0"/>
          </a:p>
        </p:txBody>
      </p:sp>
      <p:sp>
        <p:nvSpPr>
          <p:cNvPr id="30723" name="Rectangle 2"/>
          <p:cNvSpPr>
            <a:spLocks noGrp="1" noRot="1" noChangeAspect="1" noChangeArrowheads="1" noTextEdit="1"/>
          </p:cNvSpPr>
          <p:nvPr>
            <p:ph type="sldImg"/>
          </p:nvPr>
        </p:nvSpPr>
        <p:spPr>
          <a:xfrm>
            <a:off x="969963" y="731838"/>
            <a:ext cx="5164137" cy="38735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42294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373E628D-2852-4F10-9000-7A1BCCC16957}" type="slidenum">
              <a:rPr lang="en-US" altLang="en-US" sz="1100" b="0"/>
              <a:pPr/>
              <a:t>21</a:t>
            </a:fld>
            <a:endParaRPr lang="en-US" altLang="en-US" sz="1100" b="0"/>
          </a:p>
        </p:txBody>
      </p:sp>
      <p:sp>
        <p:nvSpPr>
          <p:cNvPr id="31747" name="Rectangle 2"/>
          <p:cNvSpPr>
            <a:spLocks noGrp="1" noRot="1" noChangeAspect="1" noChangeArrowheads="1" noTextEdit="1"/>
          </p:cNvSpPr>
          <p:nvPr>
            <p:ph type="sldImg"/>
          </p:nvPr>
        </p:nvSpPr>
        <p:spPr>
          <a:xfrm>
            <a:off x="969963" y="731838"/>
            <a:ext cx="5164137" cy="38735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4399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8D59EF25-9223-477C-82E5-AE6ADC21144D}" type="slidenum">
              <a:rPr lang="en-US" altLang="en-US" sz="1100" b="0"/>
              <a:pPr/>
              <a:t>4</a:t>
            </a:fld>
            <a:endParaRPr lang="en-US" altLang="en-US" sz="1100" b="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25102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8C51BF3-0A00-47C8-AC95-A9FDE10F370F}" type="slidenum">
              <a:rPr lang="en-US" altLang="en-US" sz="1100" b="0"/>
              <a:pPr/>
              <a:t>22</a:t>
            </a:fld>
            <a:endParaRPr lang="en-US" altLang="en-US" sz="1100" b="0"/>
          </a:p>
        </p:txBody>
      </p:sp>
      <p:sp>
        <p:nvSpPr>
          <p:cNvPr id="32771" name="Rectangle 2"/>
          <p:cNvSpPr>
            <a:spLocks noGrp="1" noRot="1" noChangeAspect="1" noChangeArrowheads="1" noTextEdit="1"/>
          </p:cNvSpPr>
          <p:nvPr>
            <p:ph type="sldImg"/>
          </p:nvPr>
        </p:nvSpPr>
        <p:spPr>
          <a:xfrm>
            <a:off x="969963" y="731838"/>
            <a:ext cx="5164137" cy="38735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93278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C3139ED6-A18F-4C1C-8F12-C0C2465B9A47}" type="slidenum">
              <a:rPr lang="en-US" altLang="en-US" sz="1100" b="0"/>
              <a:pPr/>
              <a:t>23</a:t>
            </a:fld>
            <a:endParaRPr lang="en-US" altLang="en-US" sz="1100" b="0"/>
          </a:p>
        </p:txBody>
      </p:sp>
      <p:sp>
        <p:nvSpPr>
          <p:cNvPr id="33795" name="Rectangle 2"/>
          <p:cNvSpPr>
            <a:spLocks noGrp="1" noRot="1" noChangeAspect="1" noChangeArrowheads="1" noTextEdit="1"/>
          </p:cNvSpPr>
          <p:nvPr>
            <p:ph type="sldImg"/>
          </p:nvPr>
        </p:nvSpPr>
        <p:spPr>
          <a:xfrm>
            <a:off x="969963" y="731838"/>
            <a:ext cx="5164137" cy="387350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10874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CE4FAD77-1195-40A7-A413-FD1356B4EDE5}" type="slidenum">
              <a:rPr lang="en-US" altLang="en-US" sz="1100" b="0"/>
              <a:pPr/>
              <a:t>24</a:t>
            </a:fld>
            <a:endParaRPr lang="en-US" altLang="en-US" sz="1100" b="0"/>
          </a:p>
        </p:txBody>
      </p:sp>
      <p:sp>
        <p:nvSpPr>
          <p:cNvPr id="34819" name="Rectangle 2"/>
          <p:cNvSpPr>
            <a:spLocks noGrp="1" noRot="1" noChangeAspect="1" noChangeArrowheads="1" noTextEdit="1"/>
          </p:cNvSpPr>
          <p:nvPr>
            <p:ph type="sldImg"/>
          </p:nvPr>
        </p:nvSpPr>
        <p:spPr>
          <a:xfrm>
            <a:off x="969963" y="731838"/>
            <a:ext cx="5164137" cy="38735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81022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6BA428FD-654E-4FD2-87C3-282F06A7736C}" type="slidenum">
              <a:rPr lang="en-US" altLang="en-US" sz="1100" b="0"/>
              <a:pPr/>
              <a:t>25</a:t>
            </a:fld>
            <a:endParaRPr lang="en-US" altLang="en-US" sz="1100" b="0"/>
          </a:p>
        </p:txBody>
      </p:sp>
    </p:spTree>
    <p:extLst>
      <p:ext uri="{BB962C8B-B14F-4D97-AF65-F5344CB8AC3E}">
        <p14:creationId xmlns:p14="http://schemas.microsoft.com/office/powerpoint/2010/main" val="2772926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F69B4375-BAF7-4E86-9127-D81813925087}" type="slidenum">
              <a:rPr lang="en-US" altLang="en-US" sz="1100" b="0"/>
              <a:pPr/>
              <a:t>26</a:t>
            </a:fld>
            <a:endParaRPr lang="en-US" altLang="en-US" sz="1100" b="0"/>
          </a:p>
        </p:txBody>
      </p:sp>
    </p:spTree>
    <p:extLst>
      <p:ext uri="{BB962C8B-B14F-4D97-AF65-F5344CB8AC3E}">
        <p14:creationId xmlns:p14="http://schemas.microsoft.com/office/powerpoint/2010/main" val="4009619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50C892FE-8451-42BC-A2B7-7B7564681480}" type="slidenum">
              <a:rPr lang="en-US" altLang="en-US" sz="1100" b="0"/>
              <a:pPr/>
              <a:t>27</a:t>
            </a:fld>
            <a:endParaRPr lang="en-US" altLang="en-US" sz="1100" b="0"/>
          </a:p>
        </p:txBody>
      </p:sp>
    </p:spTree>
    <p:extLst>
      <p:ext uri="{BB962C8B-B14F-4D97-AF65-F5344CB8AC3E}">
        <p14:creationId xmlns:p14="http://schemas.microsoft.com/office/powerpoint/2010/main" val="35933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A1404466-833E-4C43-B0F1-C7397BC3BF2C}" type="slidenum">
              <a:rPr lang="en-US" altLang="en-US" sz="1100" b="0"/>
              <a:pPr/>
              <a:t>5</a:t>
            </a:fld>
            <a:endParaRPr lang="en-US" altLang="en-US" sz="1100" b="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5869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146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25860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69284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0271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11181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panose="020B0604020202020204" pitchFamily="34" charset="0"/>
              </a:defRPr>
            </a:lvl1pPr>
            <a:lvl2pPr marL="742950" indent="-285750" defTabSz="973138">
              <a:defRPr sz="1400" b="1">
                <a:solidFill>
                  <a:schemeClr val="tx1"/>
                </a:solidFill>
                <a:latin typeface="Arial" panose="020B0604020202020204" pitchFamily="34" charset="0"/>
              </a:defRPr>
            </a:lvl2pPr>
            <a:lvl3pPr marL="1143000" indent="-228600" defTabSz="973138">
              <a:defRPr sz="1400" b="1">
                <a:solidFill>
                  <a:schemeClr val="tx1"/>
                </a:solidFill>
                <a:latin typeface="Arial" panose="020B0604020202020204" pitchFamily="34" charset="0"/>
              </a:defRPr>
            </a:lvl3pPr>
            <a:lvl4pPr marL="1600200" indent="-228600" defTabSz="973138">
              <a:defRPr sz="1400" b="1">
                <a:solidFill>
                  <a:schemeClr val="tx1"/>
                </a:solidFill>
                <a:latin typeface="Arial" panose="020B0604020202020204" pitchFamily="34" charset="0"/>
              </a:defRPr>
            </a:lvl4pPr>
            <a:lvl5pPr marL="2057400" indent="-228600" defTabSz="973138">
              <a:defRPr sz="1400" b="1">
                <a:solidFill>
                  <a:schemeClr val="tx1"/>
                </a:solidFill>
                <a:latin typeface="Arial" panose="020B0604020202020204" pitchFamily="34" charset="0"/>
              </a:defRPr>
            </a:lvl5pPr>
            <a:lvl6pPr marL="2514600" indent="-228600" defTabSz="973138" eaLnBrk="0" fontAlgn="base" hangingPunct="0">
              <a:spcBef>
                <a:spcPct val="0"/>
              </a:spcBef>
              <a:spcAft>
                <a:spcPct val="0"/>
              </a:spcAft>
              <a:defRPr sz="1400" b="1">
                <a:solidFill>
                  <a:schemeClr val="tx1"/>
                </a:solidFill>
                <a:latin typeface="Arial" panose="020B0604020202020204" pitchFamily="34" charset="0"/>
              </a:defRPr>
            </a:lvl6pPr>
            <a:lvl7pPr marL="2971800" indent="-228600" defTabSz="973138" eaLnBrk="0" fontAlgn="base" hangingPunct="0">
              <a:spcBef>
                <a:spcPct val="0"/>
              </a:spcBef>
              <a:spcAft>
                <a:spcPct val="0"/>
              </a:spcAft>
              <a:defRPr sz="1400" b="1">
                <a:solidFill>
                  <a:schemeClr val="tx1"/>
                </a:solidFill>
                <a:latin typeface="Arial" panose="020B0604020202020204" pitchFamily="34" charset="0"/>
              </a:defRPr>
            </a:lvl7pPr>
            <a:lvl8pPr marL="3429000" indent="-228600" defTabSz="973138" eaLnBrk="0" fontAlgn="base" hangingPunct="0">
              <a:spcBef>
                <a:spcPct val="0"/>
              </a:spcBef>
              <a:spcAft>
                <a:spcPct val="0"/>
              </a:spcAft>
              <a:defRPr sz="1400" b="1">
                <a:solidFill>
                  <a:schemeClr val="tx1"/>
                </a:solidFill>
                <a:latin typeface="Arial" panose="020B0604020202020204" pitchFamily="34" charset="0"/>
              </a:defRPr>
            </a:lvl8pPr>
            <a:lvl9pPr marL="3886200" indent="-228600" defTabSz="973138" eaLnBrk="0" fontAlgn="base" hangingPunct="0">
              <a:spcBef>
                <a:spcPct val="0"/>
              </a:spcBef>
              <a:spcAft>
                <a:spcPct val="0"/>
              </a:spcAft>
              <a:defRPr sz="1400" b="1">
                <a:solidFill>
                  <a:schemeClr val="tx1"/>
                </a:solidFill>
                <a:latin typeface="Arial" panose="020B0604020202020204" pitchFamily="34" charset="0"/>
              </a:defRPr>
            </a:lvl9pPr>
          </a:lstStyle>
          <a:p>
            <a:fld id="{1A1E15BD-0C9E-4CEE-AE80-2463E9088BA3}" type="slidenum">
              <a:rPr lang="en-US" altLang="en-US" sz="1100" b="0"/>
              <a:pPr/>
              <a:t>11</a:t>
            </a:fld>
            <a:endParaRPr lang="en-US" altLang="en-US" sz="1100" b="0"/>
          </a:p>
        </p:txBody>
      </p:sp>
    </p:spTree>
    <p:extLst>
      <p:ext uri="{BB962C8B-B14F-4D97-AF65-F5344CB8AC3E}">
        <p14:creationId xmlns:p14="http://schemas.microsoft.com/office/powerpoint/2010/main" val="49123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85925"/>
            <a:ext cx="3962400" cy="2090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29063"/>
            <a:ext cx="3962400" cy="20907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a:xfrm>
            <a:off x="0" y="6553200"/>
            <a:ext cx="2819400" cy="303213"/>
          </a:xfrm>
          <a:prstGeom prst="rect">
            <a:avLst/>
          </a:prstGeom>
        </p:spPr>
        <p:txBody>
          <a:bodyPr/>
          <a:lstStyle>
            <a:lvl1pPr>
              <a:defRPr/>
            </a:lvl1pPr>
          </a:lstStyle>
          <a:p>
            <a:pPr>
              <a:defRPr/>
            </a:pPr>
            <a:r>
              <a:rPr lang="en-US"/>
              <a:t>CSC591V</a:t>
            </a:r>
          </a:p>
        </p:txBody>
      </p:sp>
      <p:sp>
        <p:nvSpPr>
          <p:cNvPr id="7" name="Rectangle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8" name="Rectangle 4"/>
          <p:cNvSpPr>
            <a:spLocks noGrp="1" noChangeArrowheads="1"/>
          </p:cNvSpPr>
          <p:nvPr>
            <p:ph type="sldNum" sz="quarter" idx="12"/>
          </p:nvPr>
        </p:nvSpPr>
        <p:spPr/>
        <p:txBody>
          <a:bodyPr/>
          <a:lstStyle>
            <a:lvl1pPr>
              <a:defRPr/>
            </a:lvl1pPr>
          </a:lstStyle>
          <a:p>
            <a:r>
              <a:rPr lang="en-US" altLang="en-US"/>
              <a:t>L13 - </a:t>
            </a:r>
            <a:fld id="{86E230B6-8582-421D-96D6-021EB997FEFE}" type="slidenum">
              <a:rPr lang="en-US" altLang="en-US"/>
              <a:pPr/>
              <a:t>‹#›</a:t>
            </a:fld>
            <a:endParaRPr lang="en-US" altLang="en-US"/>
          </a:p>
        </p:txBody>
      </p:sp>
    </p:spTree>
    <p:extLst>
      <p:ext uri="{BB962C8B-B14F-4D97-AF65-F5344CB8AC3E}">
        <p14:creationId xmlns:p14="http://schemas.microsoft.com/office/powerpoint/2010/main" val="1457509942"/>
      </p:ext>
    </p:extLst>
  </p:cSld>
  <p:clrMapOvr>
    <a:masterClrMapping/>
  </p:clrMapOvr>
  <p:transition>
    <p:cover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146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85925"/>
            <a:ext cx="3962400" cy="4333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xfrm>
            <a:off x="0" y="6553200"/>
            <a:ext cx="2819400" cy="303213"/>
          </a:xfrm>
          <a:prstGeom prst="rect">
            <a:avLst/>
          </a:prstGeom>
        </p:spPr>
        <p:txBody>
          <a:bodyPr/>
          <a:lstStyle>
            <a:lvl1pPr>
              <a:defRPr/>
            </a:lvl1pPr>
          </a:lstStyle>
          <a:p>
            <a:pPr>
              <a:defRPr/>
            </a:pPr>
            <a:r>
              <a:rPr lang="en-US"/>
              <a:t>CSC591V</a:t>
            </a:r>
          </a:p>
        </p:txBody>
      </p:sp>
      <p:sp>
        <p:nvSpPr>
          <p:cNvPr id="6" name="Rectangle 3"/>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p>
        </p:txBody>
      </p:sp>
      <p:sp>
        <p:nvSpPr>
          <p:cNvPr id="7" name="Rectangle 4"/>
          <p:cNvSpPr>
            <a:spLocks noGrp="1" noChangeArrowheads="1"/>
          </p:cNvSpPr>
          <p:nvPr>
            <p:ph type="sldNum" sz="quarter" idx="12"/>
          </p:nvPr>
        </p:nvSpPr>
        <p:spPr/>
        <p:txBody>
          <a:bodyPr/>
          <a:lstStyle>
            <a:lvl1pPr>
              <a:defRPr/>
            </a:lvl1pPr>
          </a:lstStyle>
          <a:p>
            <a:r>
              <a:rPr lang="en-US" altLang="en-US"/>
              <a:t>L13 - </a:t>
            </a:r>
            <a:fld id="{E163B942-07C0-4531-8889-7512B4867595}" type="slidenum">
              <a:rPr lang="en-US" altLang="en-US"/>
              <a:pPr/>
              <a:t>‹#›</a:t>
            </a:fld>
            <a:endParaRPr lang="en-US" altLang="en-US"/>
          </a:p>
        </p:txBody>
      </p:sp>
    </p:spTree>
    <p:extLst>
      <p:ext uri="{BB962C8B-B14F-4D97-AF65-F5344CB8AC3E}">
        <p14:creationId xmlns:p14="http://schemas.microsoft.com/office/powerpoint/2010/main" val="3094243933"/>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tx2"/>
            </a:solidFill>
          </a:ln>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r>
              <a:rPr lang="en-US" dirty="0" smtClean="0"/>
              <a:t>1-</a:t>
            </a:r>
            <a:fld id="{B6F15528-21DE-4FAA-801E-634DDDAF4B2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12700">
            <a:solidFill>
              <a:schemeClr val="tx2"/>
            </a:solidFill>
          </a:ln>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724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smtClean="0"/>
              <a:t>1-</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2"/>
        </a:buClr>
        <a:buSzPct val="150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SzPct val="13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png"/><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4.png"/><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4.png"/><Relationship Id="rId4" Type="http://schemas.openxmlformats.org/officeDocument/2006/relationships/oleObject" Target="../embeddings/oleObject1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4.png"/><Relationship Id="rId4"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CS427:</a:t>
            </a:r>
            <a:br>
              <a:rPr lang="en-US" dirty="0" smtClean="0"/>
            </a:br>
            <a:r>
              <a:rPr lang="en-US" dirty="0" smtClean="0"/>
              <a:t>Software Engineering I</a:t>
            </a:r>
            <a:endParaRPr lang="en-US" dirty="0"/>
          </a:p>
        </p:txBody>
      </p:sp>
      <p:sp>
        <p:nvSpPr>
          <p:cNvPr id="3" name="Subtitle 2"/>
          <p:cNvSpPr>
            <a:spLocks noGrp="1"/>
          </p:cNvSpPr>
          <p:nvPr>
            <p:ph type="subTitle" idx="1"/>
          </p:nvPr>
        </p:nvSpPr>
        <p:spPr/>
        <p:txBody>
          <a:bodyPr/>
          <a:lstStyle/>
          <a:p>
            <a:r>
              <a:rPr lang="en-US" dirty="0" smtClean="0"/>
              <a:t>Requirements Engineering</a:t>
            </a:r>
            <a:br>
              <a:rPr lang="en-US" dirty="0" smtClean="0"/>
            </a:br>
            <a:r>
              <a:rPr lang="en-US" dirty="0" smtClean="0"/>
              <a:t>and Risk Management</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4911690"/>
            <a:ext cx="2428009" cy="194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00837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152400"/>
            <a:ext cx="8229600" cy="1143000"/>
          </a:xfrm>
          <a:noFill/>
        </p:spPr>
        <p:txBody>
          <a:bodyPr lIns="92407" tIns="45420" rIns="92407" bIns="45420" anchor="ctr">
            <a:normAutofit fontScale="90000"/>
          </a:bodyPr>
          <a:lstStyle/>
          <a:p>
            <a:r>
              <a:rPr lang="en-US" altLang="en-US" smtClean="0"/>
              <a:t>Requirements Validation Criteria (continued)</a:t>
            </a:r>
          </a:p>
        </p:txBody>
      </p:sp>
      <p:sp>
        <p:nvSpPr>
          <p:cNvPr id="10243" name="Rectangle 3"/>
          <p:cNvSpPr>
            <a:spLocks noGrp="1" noChangeArrowheads="1"/>
          </p:cNvSpPr>
          <p:nvPr>
            <p:ph type="body" idx="1"/>
          </p:nvPr>
        </p:nvSpPr>
        <p:spPr>
          <a:xfrm>
            <a:off x="228600" y="1342591"/>
            <a:ext cx="8686800" cy="5217825"/>
          </a:xfrm>
          <a:noFill/>
        </p:spPr>
        <p:txBody>
          <a:bodyPr lIns="92407" tIns="45420" rIns="92407" bIns="45420">
            <a:normAutofit fontScale="55000" lnSpcReduction="20000"/>
          </a:bodyPr>
          <a:lstStyle/>
          <a:p>
            <a:pPr>
              <a:lnSpc>
                <a:spcPct val="120000"/>
              </a:lnSpc>
            </a:pPr>
            <a:r>
              <a:rPr lang="en-US" altLang="en-US" sz="4400" dirty="0" smtClean="0"/>
              <a:t>Shall (==</a:t>
            </a:r>
            <a:r>
              <a:rPr lang="en-US" altLang="en-US" sz="4400" i="1" dirty="0" smtClean="0"/>
              <a:t> is required to</a:t>
            </a:r>
            <a:r>
              <a:rPr lang="en-US" altLang="en-US" sz="4400" dirty="0" smtClean="0"/>
              <a:t>): used to indicate mandatory requirements strictly to be followed in order to conform to the standard and from which no deviation is permitted</a:t>
            </a:r>
            <a:r>
              <a:rPr lang="en-US" altLang="en-US" sz="4400" i="1" dirty="0" smtClean="0"/>
              <a:t>: </a:t>
            </a:r>
            <a:r>
              <a:rPr lang="en-US" altLang="en-US" sz="3600" dirty="0" smtClean="0">
                <a:solidFill>
                  <a:srgbClr val="FF0000"/>
                </a:solidFill>
              </a:rPr>
              <a:t>must or will is obsolete</a:t>
            </a:r>
          </a:p>
          <a:p>
            <a:pPr>
              <a:lnSpc>
                <a:spcPct val="120000"/>
              </a:lnSpc>
            </a:pPr>
            <a:r>
              <a:rPr lang="en-US" altLang="en-US" sz="4400" dirty="0" smtClean="0"/>
              <a:t>Should (== </a:t>
            </a:r>
            <a:r>
              <a:rPr lang="en-US" altLang="en-US" sz="4400" i="1" dirty="0" smtClean="0"/>
              <a:t>is recommended that)</a:t>
            </a:r>
            <a:r>
              <a:rPr lang="en-US" altLang="en-US" sz="4400" dirty="0" smtClean="0"/>
              <a:t>: used to indicate</a:t>
            </a:r>
          </a:p>
          <a:p>
            <a:pPr lvl="1">
              <a:lnSpc>
                <a:spcPct val="120000"/>
              </a:lnSpc>
            </a:pPr>
            <a:r>
              <a:rPr lang="en-US" altLang="en-US" sz="3300" dirty="0" smtClean="0"/>
              <a:t>among several possibilities one is recommended as particularly suitable, without mentioning or excluding others</a:t>
            </a:r>
          </a:p>
          <a:p>
            <a:pPr lvl="1">
              <a:lnSpc>
                <a:spcPct val="120000"/>
              </a:lnSpc>
            </a:pPr>
            <a:r>
              <a:rPr lang="en-US" altLang="en-US" sz="3300" dirty="0" smtClean="0"/>
              <a:t>or that a certain course of action is preferred but not necessarily required; </a:t>
            </a:r>
          </a:p>
          <a:p>
            <a:pPr lvl="1">
              <a:lnSpc>
                <a:spcPct val="120000"/>
              </a:lnSpc>
            </a:pPr>
            <a:r>
              <a:rPr lang="en-US" altLang="en-US" sz="3300" dirty="0" smtClean="0"/>
              <a:t>or that (in the negative form) a certain course of action is deprecated but not prohibited</a:t>
            </a:r>
          </a:p>
          <a:p>
            <a:pPr>
              <a:lnSpc>
                <a:spcPct val="120000"/>
              </a:lnSpc>
            </a:pPr>
            <a:r>
              <a:rPr lang="en-US" altLang="en-US" sz="4400" dirty="0" smtClean="0"/>
              <a:t>May (== </a:t>
            </a:r>
            <a:r>
              <a:rPr lang="en-US" altLang="en-US" sz="4400" i="1" dirty="0" smtClean="0"/>
              <a:t>is permitted to</a:t>
            </a:r>
            <a:r>
              <a:rPr lang="en-US" altLang="en-US" sz="4400" dirty="0" smtClean="0"/>
              <a:t>): used to indicate a course of action permissible within the limits of the standard</a:t>
            </a:r>
          </a:p>
          <a:p>
            <a:pPr>
              <a:lnSpc>
                <a:spcPct val="120000"/>
              </a:lnSpc>
            </a:pPr>
            <a:r>
              <a:rPr lang="en-US" altLang="en-US" sz="4400" dirty="0" smtClean="0"/>
              <a:t>Can </a:t>
            </a:r>
            <a:r>
              <a:rPr lang="en-US" altLang="en-US" sz="4400" i="1" dirty="0" smtClean="0"/>
              <a:t>(== is able to</a:t>
            </a:r>
            <a:r>
              <a:rPr lang="en-US" altLang="en-US" sz="4400" dirty="0" smtClean="0"/>
              <a:t>): used for statements of possibility and capability, whether material, physical, or causal</a:t>
            </a:r>
          </a:p>
          <a:p>
            <a:pPr lvl="2">
              <a:lnSpc>
                <a:spcPct val="80000"/>
              </a:lnSpc>
            </a:pPr>
            <a:endParaRPr lang="en-US" altLang="en-US" sz="1400" dirty="0" smtClean="0"/>
          </a:p>
        </p:txBody>
      </p:sp>
      <p:sp>
        <p:nvSpPr>
          <p:cNvPr id="10244" name="TextBox 4"/>
          <p:cNvSpPr txBox="1">
            <a:spLocks noChangeArrowheads="1"/>
          </p:cNvSpPr>
          <p:nvPr/>
        </p:nvSpPr>
        <p:spPr bwMode="auto">
          <a:xfrm>
            <a:off x="1981200" y="655002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http://standards.ieee.org/guides/style/section5.html</a:t>
            </a:r>
          </a:p>
        </p:txBody>
      </p:sp>
    </p:spTree>
    <p:extLst>
      <p:ext uri="{BB962C8B-B14F-4D97-AF65-F5344CB8AC3E}">
        <p14:creationId xmlns:p14="http://schemas.microsoft.com/office/powerpoint/2010/main" val="19022106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altLang="en-US" smtClean="0"/>
              <a:t>Types of Requirements Statements</a:t>
            </a:r>
          </a:p>
        </p:txBody>
      </p:sp>
      <p:sp>
        <p:nvSpPr>
          <p:cNvPr id="11267" name="Content Placeholder 2"/>
          <p:cNvSpPr>
            <a:spLocks noGrp="1"/>
          </p:cNvSpPr>
          <p:nvPr>
            <p:ph idx="1"/>
          </p:nvPr>
        </p:nvSpPr>
        <p:spPr/>
        <p:txBody>
          <a:bodyPr>
            <a:normAutofit lnSpcReduction="10000"/>
          </a:bodyPr>
          <a:lstStyle/>
          <a:p>
            <a:r>
              <a:rPr lang="en-US" altLang="en-US" dirty="0" smtClean="0"/>
              <a:t>Traditional</a:t>
            </a:r>
          </a:p>
          <a:p>
            <a:pPr lvl="1"/>
            <a:r>
              <a:rPr lang="en-US" altLang="en-US" sz="2400" dirty="0" smtClean="0"/>
              <a:t>“The system shall”</a:t>
            </a:r>
          </a:p>
          <a:p>
            <a:r>
              <a:rPr lang="en-US" altLang="en-US" dirty="0" smtClean="0"/>
              <a:t>Use cases (cs428 next semester)</a:t>
            </a:r>
          </a:p>
          <a:p>
            <a:r>
              <a:rPr lang="en-US" altLang="en-US" dirty="0" smtClean="0"/>
              <a:t>User story (cs427), in practice may have acceptance test to supply the detail</a:t>
            </a:r>
          </a:p>
          <a:p>
            <a:pPr lvl="1"/>
            <a:r>
              <a:rPr lang="en-US" altLang="en-US" dirty="0" smtClean="0"/>
              <a:t>Agile requirements</a:t>
            </a:r>
          </a:p>
          <a:p>
            <a:pPr lvl="1"/>
            <a:endParaRPr lang="en-US" altLang="en-US" dirty="0"/>
          </a:p>
          <a:p>
            <a:r>
              <a:rPr lang="en-US" altLang="en-US" dirty="0" smtClean="0"/>
              <a:t>Your project: need user stories for about </a:t>
            </a:r>
            <a:r>
              <a:rPr lang="en-US" altLang="en-US" dirty="0" smtClean="0"/>
              <a:t>180-200 </a:t>
            </a:r>
            <a:r>
              <a:rPr lang="en-US" altLang="en-US" dirty="0" smtClean="0"/>
              <a:t>hours of work</a:t>
            </a:r>
          </a:p>
        </p:txBody>
      </p:sp>
      <p:sp>
        <p:nvSpPr>
          <p:cNvPr id="11268"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3745341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Risk</a:t>
            </a:r>
          </a:p>
        </p:txBody>
      </p:sp>
      <p:sp>
        <p:nvSpPr>
          <p:cNvPr id="13315" name="Content Placeholder 2"/>
          <p:cNvSpPr>
            <a:spLocks noGrp="1"/>
          </p:cNvSpPr>
          <p:nvPr>
            <p:ph idx="1"/>
          </p:nvPr>
        </p:nvSpPr>
        <p:spPr>
          <a:xfrm>
            <a:off x="457200" y="1676400"/>
            <a:ext cx="8406245" cy="4724400"/>
          </a:xfrm>
        </p:spPr>
        <p:txBody>
          <a:bodyPr>
            <a:normAutofit fontScale="92500" lnSpcReduction="10000"/>
          </a:bodyPr>
          <a:lstStyle/>
          <a:p>
            <a:r>
              <a:rPr lang="en-US" altLang="en-US" sz="2800" i="1" u="sng" dirty="0" smtClean="0"/>
              <a:t>Risk </a:t>
            </a:r>
            <a:r>
              <a:rPr lang="en-US" altLang="en-US" sz="2800" dirty="0" smtClean="0"/>
              <a:t>is </a:t>
            </a:r>
            <a:r>
              <a:rPr lang="en-US" altLang="en-US" sz="2800" u="sng" dirty="0" smtClean="0">
                <a:solidFill>
                  <a:srgbClr val="C00000"/>
                </a:solidFill>
              </a:rPr>
              <a:t>potential future</a:t>
            </a:r>
            <a:r>
              <a:rPr lang="en-US" altLang="en-US" sz="2800" dirty="0" smtClean="0">
                <a:solidFill>
                  <a:srgbClr val="C00000"/>
                </a:solidFill>
              </a:rPr>
              <a:t> </a:t>
            </a:r>
            <a:r>
              <a:rPr lang="en-US" altLang="en-US" sz="2800" u="sng" dirty="0" smtClean="0">
                <a:solidFill>
                  <a:srgbClr val="FF0000"/>
                </a:solidFill>
              </a:rPr>
              <a:t>harm</a:t>
            </a:r>
            <a:r>
              <a:rPr lang="en-US" altLang="en-US" sz="2800" dirty="0" smtClean="0"/>
              <a:t> that may arise from some present action</a:t>
            </a:r>
          </a:p>
          <a:p>
            <a:pPr eaLnBrk="1" hangingPunct="1">
              <a:spcBef>
                <a:spcPct val="55000"/>
              </a:spcBef>
            </a:pPr>
            <a:r>
              <a:rPr lang="en-US" altLang="en-US" sz="2800" dirty="0" smtClean="0"/>
              <a:t>There is a harm to a project when it keeps a major participant in the software process from becoming a winner.</a:t>
            </a:r>
          </a:p>
          <a:p>
            <a:pPr eaLnBrk="1" hangingPunct="1">
              <a:spcBef>
                <a:spcPct val="55000"/>
              </a:spcBef>
            </a:pPr>
            <a:r>
              <a:rPr lang="en-US" altLang="en-US" sz="2800" dirty="0" smtClean="0"/>
              <a:t>Major participants </a:t>
            </a:r>
            <a:r>
              <a:rPr lang="en-US" altLang="en-US" sz="2800" smtClean="0"/>
              <a:t>(</a:t>
            </a:r>
            <a:r>
              <a:rPr lang="en-US" altLang="en-US" sz="2800" smtClean="0"/>
              <a:t>stakeholders</a:t>
            </a:r>
            <a:r>
              <a:rPr lang="en-US" altLang="en-US" sz="2800" dirty="0" smtClean="0"/>
              <a:t>) and some of their major “harms":</a:t>
            </a:r>
          </a:p>
          <a:p>
            <a:pPr lvl="1" eaLnBrk="1" hangingPunct="1"/>
            <a:r>
              <a:rPr lang="en-US" altLang="en-US" sz="2400" dirty="0" smtClean="0"/>
              <a:t>customer, developer (budget overruns, schedule slips),</a:t>
            </a:r>
          </a:p>
          <a:p>
            <a:pPr lvl="1" eaLnBrk="1" hangingPunct="1"/>
            <a:r>
              <a:rPr lang="en-US" altLang="en-US" sz="2400" dirty="0" smtClean="0"/>
              <a:t>user (wrong functionality, unsatisfactory interfaces, performance, reliability, safety),</a:t>
            </a:r>
          </a:p>
          <a:p>
            <a:pPr lvl="1" eaLnBrk="1" hangingPunct="1"/>
            <a:r>
              <a:rPr lang="en-US" altLang="en-US" sz="2400" dirty="0" smtClean="0"/>
              <a:t>maintainer (poor quality software).</a:t>
            </a:r>
            <a:endParaRPr lang="en-US" altLang="en-US" sz="3200" dirty="0" smtClean="0"/>
          </a:p>
        </p:txBody>
      </p:sp>
    </p:spTree>
    <p:extLst>
      <p:ext uri="{BB962C8B-B14F-4D97-AF65-F5344CB8AC3E}">
        <p14:creationId xmlns:p14="http://schemas.microsoft.com/office/powerpoint/2010/main" val="989411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Risk Management</a:t>
            </a:r>
          </a:p>
        </p:txBody>
      </p:sp>
      <p:sp>
        <p:nvSpPr>
          <p:cNvPr id="14339" name="Content Placeholder 2"/>
          <p:cNvSpPr>
            <a:spLocks noGrp="1"/>
          </p:cNvSpPr>
          <p:nvPr>
            <p:ph idx="1"/>
          </p:nvPr>
        </p:nvSpPr>
        <p:spPr>
          <a:xfrm>
            <a:off x="304800" y="1600200"/>
            <a:ext cx="8610600" cy="4724400"/>
          </a:xfrm>
        </p:spPr>
        <p:txBody>
          <a:bodyPr/>
          <a:lstStyle/>
          <a:p>
            <a:r>
              <a:rPr lang="en-US" altLang="en-US" sz="2800" i="1" u="sng" dirty="0" smtClean="0"/>
              <a:t>Risk management</a:t>
            </a:r>
            <a:r>
              <a:rPr lang="en-US" altLang="en-US" sz="2800" u="sng" dirty="0" smtClean="0"/>
              <a:t> </a:t>
            </a:r>
            <a:r>
              <a:rPr lang="en-US" altLang="en-US" sz="2800" dirty="0" smtClean="0"/>
              <a:t>is a </a:t>
            </a:r>
            <a:r>
              <a:rPr lang="en-US" altLang="en-US" sz="2800" i="1" dirty="0" smtClean="0"/>
              <a:t>series of steps whose objectives are to </a:t>
            </a:r>
            <a:r>
              <a:rPr lang="en-US" altLang="en-US" sz="2800" i="1" u="sng" dirty="0" smtClean="0"/>
              <a:t>identify</a:t>
            </a:r>
            <a:r>
              <a:rPr lang="en-US" altLang="en-US" sz="2800" i="1" dirty="0" smtClean="0"/>
              <a:t>, </a:t>
            </a:r>
            <a:r>
              <a:rPr lang="en-US" altLang="en-US" sz="2800" i="1" u="sng" dirty="0" smtClean="0"/>
              <a:t>address</a:t>
            </a:r>
            <a:r>
              <a:rPr lang="en-US" altLang="en-US" sz="2800" i="1" dirty="0" smtClean="0"/>
              <a:t>, and </a:t>
            </a:r>
            <a:r>
              <a:rPr lang="en-US" altLang="en-US" sz="2800" i="1" u="sng" dirty="0" smtClean="0"/>
              <a:t>eliminate</a:t>
            </a:r>
            <a:r>
              <a:rPr lang="en-US" altLang="en-US" sz="2800" i="1" dirty="0" smtClean="0"/>
              <a:t> software risk items </a:t>
            </a:r>
            <a:r>
              <a:rPr lang="en-US" altLang="en-US" sz="2800" i="1" dirty="0" smtClean="0">
                <a:solidFill>
                  <a:srgbClr val="C00000"/>
                </a:solidFill>
              </a:rPr>
              <a:t>before</a:t>
            </a:r>
            <a:r>
              <a:rPr lang="en-US" altLang="en-US" sz="2800" i="1" dirty="0" smtClean="0"/>
              <a:t> they become either threats to successful software operation or a major source of expensive rework</a:t>
            </a:r>
            <a:r>
              <a:rPr lang="en-US" altLang="en-US" sz="2800" dirty="0" smtClean="0"/>
              <a:t>.</a:t>
            </a:r>
          </a:p>
          <a:p>
            <a:pPr lvl="1"/>
            <a:r>
              <a:rPr lang="en-US" altLang="en-US" sz="2400" i="1" u="sng" dirty="0" smtClean="0"/>
              <a:t>Reactive </a:t>
            </a:r>
            <a:r>
              <a:rPr lang="en-US" altLang="en-US" sz="2400" dirty="0" smtClean="0"/>
              <a:t>teams: fly into action to correct the problem rapidly in a crisis-driven, fire-fighting mode.</a:t>
            </a:r>
          </a:p>
          <a:p>
            <a:pPr lvl="1"/>
            <a:r>
              <a:rPr lang="en-US" altLang="en-US" sz="2400" i="1" u="sng" dirty="0" smtClean="0"/>
              <a:t>Proactive</a:t>
            </a:r>
            <a:r>
              <a:rPr lang="en-US" altLang="en-US" sz="2400" dirty="0" smtClean="0"/>
              <a:t> teams: begin thinking about risks even before technical work is initiated. </a:t>
            </a:r>
          </a:p>
          <a:p>
            <a:pPr lvl="1"/>
            <a:r>
              <a:rPr lang="en-US" altLang="en-US" sz="2400" dirty="0" smtClean="0"/>
              <a:t>Be proactive!</a:t>
            </a:r>
          </a:p>
        </p:txBody>
      </p:sp>
      <p:sp>
        <p:nvSpPr>
          <p:cNvPr id="14340" name="Date Placeholder 3"/>
          <p:cNvSpPr>
            <a:spLocks noGrp="1"/>
          </p:cNvSpPr>
          <p:nvPr>
            <p:ph type="dt" sz="quarter" idx="4294967295"/>
          </p:nvPr>
        </p:nvSpPr>
        <p:spPr>
          <a:xfrm>
            <a:off x="7086600" y="6553200"/>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700" b="0" dirty="0" smtClean="0"/>
              <a:t>© Laurie Williams</a:t>
            </a:r>
          </a:p>
        </p:txBody>
      </p:sp>
    </p:spTree>
    <p:extLst>
      <p:ext uri="{BB962C8B-B14F-4D97-AF65-F5344CB8AC3E}">
        <p14:creationId xmlns:p14="http://schemas.microsoft.com/office/powerpoint/2010/main" val="76517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t>Risk Management Cycle</a:t>
            </a:r>
          </a:p>
        </p:txBody>
      </p:sp>
      <p:sp>
        <p:nvSpPr>
          <p:cNvPr id="15363"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nvGrpSpPr>
          <p:cNvPr id="15364" name="Group 1"/>
          <p:cNvGrpSpPr>
            <a:grpSpLocks noChangeAspect="1"/>
          </p:cNvGrpSpPr>
          <p:nvPr/>
        </p:nvGrpSpPr>
        <p:grpSpPr bwMode="auto">
          <a:xfrm>
            <a:off x="228600" y="1531937"/>
            <a:ext cx="8597900" cy="4800600"/>
            <a:chOff x="2523" y="3563"/>
            <a:chExt cx="7253" cy="4166"/>
          </a:xfrm>
        </p:grpSpPr>
        <p:sp>
          <p:nvSpPr>
            <p:cNvPr id="15368" name="AutoShape 15"/>
            <p:cNvSpPr>
              <a:spLocks noChangeAspect="1" noChangeArrowheads="1" noTextEdit="1"/>
            </p:cNvSpPr>
            <p:nvPr/>
          </p:nvSpPr>
          <p:spPr bwMode="auto">
            <a:xfrm>
              <a:off x="2523" y="3563"/>
              <a:ext cx="7253" cy="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369" name="AutoShape 14"/>
            <p:cNvSpPr>
              <a:spLocks noChangeArrowheads="1"/>
            </p:cNvSpPr>
            <p:nvPr/>
          </p:nvSpPr>
          <p:spPr bwMode="auto">
            <a:xfrm>
              <a:off x="3273" y="3872"/>
              <a:ext cx="2100" cy="1851"/>
            </a:xfrm>
            <a:custGeom>
              <a:avLst/>
              <a:gdLst>
                <a:gd name="T0" fmla="*/ 1 w 21600"/>
                <a:gd name="T1" fmla="*/ 0 h 21600"/>
                <a:gd name="T2" fmla="*/ 1 w 21600"/>
                <a:gd name="T3" fmla="*/ 1 h 21600"/>
                <a:gd name="T4" fmla="*/ 0 w 21600"/>
                <a:gd name="T5" fmla="*/ 1 h 21600"/>
                <a:gd name="T6" fmla="*/ 2 w 21600"/>
                <a:gd name="T7" fmla="*/ 0 h 21600"/>
                <a:gd name="T8" fmla="*/ 17694720 60000 65536"/>
                <a:gd name="T9" fmla="*/ 5898240 60000 65536"/>
                <a:gd name="T10" fmla="*/ 5898240 60000 65536"/>
                <a:gd name="T11" fmla="*/ 0 60000 65536"/>
                <a:gd name="T12" fmla="*/ 12425 w 21600"/>
                <a:gd name="T13" fmla="*/ 2917 h 21600"/>
                <a:gd name="T14" fmla="*/ 18226 w 21600"/>
                <a:gd name="T15" fmla="*/ 924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99"/>
            </a:solidFill>
            <a:ln w="9525">
              <a:solidFill>
                <a:srgbClr val="000000"/>
              </a:solidFill>
              <a:miter lim="800000"/>
              <a:headEnd/>
              <a:tailEnd/>
            </a:ln>
          </p:spPr>
          <p:txBody>
            <a:bodyPr/>
            <a:lstStyle/>
            <a:p>
              <a:endParaRPr lang="en-US"/>
            </a:p>
          </p:txBody>
        </p:sp>
        <p:sp>
          <p:nvSpPr>
            <p:cNvPr id="15370" name="AutoShape 13"/>
            <p:cNvSpPr>
              <a:spLocks noChangeArrowheads="1"/>
            </p:cNvSpPr>
            <p:nvPr/>
          </p:nvSpPr>
          <p:spPr bwMode="auto">
            <a:xfrm rot="5400000">
              <a:off x="7853" y="4100"/>
              <a:ext cx="1543" cy="1703"/>
            </a:xfrm>
            <a:custGeom>
              <a:avLst/>
              <a:gdLst>
                <a:gd name="T0" fmla="*/ 0 w 21600"/>
                <a:gd name="T1" fmla="*/ 0 h 21600"/>
                <a:gd name="T2" fmla="*/ 0 w 21600"/>
                <a:gd name="T3" fmla="*/ 0 h 21600"/>
                <a:gd name="T4" fmla="*/ 0 w 21600"/>
                <a:gd name="T5" fmla="*/ 1 h 21600"/>
                <a:gd name="T6" fmla="*/ 1 w 21600"/>
                <a:gd name="T7" fmla="*/ 0 h 21600"/>
                <a:gd name="T8" fmla="*/ 17694720 60000 65536"/>
                <a:gd name="T9" fmla="*/ 5898240 60000 65536"/>
                <a:gd name="T10" fmla="*/ 5898240 60000 65536"/>
                <a:gd name="T11" fmla="*/ 0 60000 65536"/>
                <a:gd name="T12" fmla="*/ 12431 w 21600"/>
                <a:gd name="T13" fmla="*/ 2917 h 21600"/>
                <a:gd name="T14" fmla="*/ 18226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C99"/>
            </a:solidFill>
            <a:ln w="9525">
              <a:solidFill>
                <a:srgbClr val="000000"/>
              </a:solidFill>
              <a:miter lim="800000"/>
              <a:headEnd/>
              <a:tailEnd/>
            </a:ln>
          </p:spPr>
          <p:txBody>
            <a:bodyPr/>
            <a:lstStyle/>
            <a:p>
              <a:endParaRPr lang="en-US"/>
            </a:p>
          </p:txBody>
        </p:sp>
        <p:sp>
          <p:nvSpPr>
            <p:cNvPr id="15371" name="AutoShape 12"/>
            <p:cNvSpPr>
              <a:spLocks noChangeArrowheads="1"/>
            </p:cNvSpPr>
            <p:nvPr/>
          </p:nvSpPr>
          <p:spPr bwMode="auto">
            <a:xfrm rot="-5400000">
              <a:off x="3399" y="5447"/>
              <a:ext cx="1697" cy="2250"/>
            </a:xfrm>
            <a:custGeom>
              <a:avLst/>
              <a:gdLst>
                <a:gd name="T0" fmla="*/ 1 w 21600"/>
                <a:gd name="T1" fmla="*/ 0 h 21600"/>
                <a:gd name="T2" fmla="*/ 1 w 21600"/>
                <a:gd name="T3" fmla="*/ 1 h 21600"/>
                <a:gd name="T4" fmla="*/ 0 w 21600"/>
                <a:gd name="T5" fmla="*/ 2 h 21600"/>
                <a:gd name="T6" fmla="*/ 1 w 21600"/>
                <a:gd name="T7" fmla="*/ 1 h 21600"/>
                <a:gd name="T8" fmla="*/ 17694720 60000 65536"/>
                <a:gd name="T9" fmla="*/ 5898240 60000 65536"/>
                <a:gd name="T10" fmla="*/ 5898240 60000 65536"/>
                <a:gd name="T11" fmla="*/ 0 60000 65536"/>
                <a:gd name="T12" fmla="*/ 12423 w 21600"/>
                <a:gd name="T13" fmla="*/ 2909 h 21600"/>
                <a:gd name="T14" fmla="*/ 18227 w 21600"/>
                <a:gd name="T15" fmla="*/ 924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99"/>
            </a:solidFill>
            <a:ln w="9525">
              <a:solidFill>
                <a:srgbClr val="000000"/>
              </a:solidFill>
              <a:miter lim="800000"/>
              <a:headEnd/>
              <a:tailEnd/>
            </a:ln>
          </p:spPr>
          <p:txBody>
            <a:bodyPr/>
            <a:lstStyle/>
            <a:p>
              <a:endParaRPr lang="en-US"/>
            </a:p>
          </p:txBody>
        </p:sp>
        <p:sp>
          <p:nvSpPr>
            <p:cNvPr id="15372" name="AutoShape 11"/>
            <p:cNvSpPr>
              <a:spLocks noChangeArrowheads="1"/>
            </p:cNvSpPr>
            <p:nvPr/>
          </p:nvSpPr>
          <p:spPr bwMode="auto">
            <a:xfrm flipH="1" flipV="1">
              <a:off x="7773" y="5723"/>
              <a:ext cx="1519" cy="1942"/>
            </a:xfrm>
            <a:custGeom>
              <a:avLst/>
              <a:gdLst>
                <a:gd name="T0" fmla="*/ 0 w 21600"/>
                <a:gd name="T1" fmla="*/ 0 h 21600"/>
                <a:gd name="T2" fmla="*/ 0 w 21600"/>
                <a:gd name="T3" fmla="*/ 1 h 21600"/>
                <a:gd name="T4" fmla="*/ 0 w 21600"/>
                <a:gd name="T5" fmla="*/ 1 h 21600"/>
                <a:gd name="T6" fmla="*/ 1 w 21600"/>
                <a:gd name="T7" fmla="*/ 0 h 21600"/>
                <a:gd name="T8" fmla="*/ 17694720 60000 65536"/>
                <a:gd name="T9" fmla="*/ 5898240 60000 65536"/>
                <a:gd name="T10" fmla="*/ 5898240 60000 65536"/>
                <a:gd name="T11" fmla="*/ 0 60000 65536"/>
                <a:gd name="T12" fmla="*/ 12428 w 21600"/>
                <a:gd name="T13" fmla="*/ 2914 h 21600"/>
                <a:gd name="T14" fmla="*/ 18230 w 21600"/>
                <a:gd name="T15" fmla="*/ 924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CC99"/>
            </a:solidFill>
            <a:ln w="9525">
              <a:solidFill>
                <a:srgbClr val="000000"/>
              </a:solidFill>
              <a:miter lim="800000"/>
              <a:headEnd/>
              <a:tailEnd/>
            </a:ln>
          </p:spPr>
          <p:txBody>
            <a:bodyPr/>
            <a:lstStyle/>
            <a:p>
              <a:endParaRPr lang="en-US"/>
            </a:p>
          </p:txBody>
        </p:sp>
        <p:sp>
          <p:nvSpPr>
            <p:cNvPr id="15373" name="AutoShape 10"/>
            <p:cNvSpPr>
              <a:spLocks noChangeArrowheads="1"/>
            </p:cNvSpPr>
            <p:nvPr/>
          </p:nvSpPr>
          <p:spPr bwMode="auto">
            <a:xfrm>
              <a:off x="5373" y="3872"/>
              <a:ext cx="2331" cy="1117"/>
            </a:xfrm>
            <a:prstGeom prst="rightArrow">
              <a:avLst>
                <a:gd name="adj1" fmla="val 50000"/>
                <a:gd name="adj2" fmla="val 52171"/>
              </a:avLst>
            </a:prstGeom>
            <a:solidFill>
              <a:srgbClr val="FFCC99"/>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5374" name="AutoShape 9"/>
            <p:cNvSpPr>
              <a:spLocks noChangeArrowheads="1"/>
            </p:cNvSpPr>
            <p:nvPr/>
          </p:nvSpPr>
          <p:spPr bwMode="auto">
            <a:xfrm>
              <a:off x="5523" y="6649"/>
              <a:ext cx="2181" cy="964"/>
            </a:xfrm>
            <a:prstGeom prst="leftArrow">
              <a:avLst>
                <a:gd name="adj1" fmla="val 50000"/>
                <a:gd name="adj2" fmla="val 56561"/>
              </a:avLst>
            </a:prstGeom>
            <a:solidFill>
              <a:srgbClr val="FFFF99"/>
            </a:solidFill>
            <a:ln w="9525">
              <a:solidFill>
                <a:srgbClr val="000000"/>
              </a:solidFill>
              <a:miter lim="800000"/>
              <a:headEnd/>
              <a:tailEnd/>
            </a:ln>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5375" name="Text Box 8"/>
            <p:cNvSpPr txBox="1">
              <a:spLocks noChangeArrowheads="1"/>
            </p:cNvSpPr>
            <p:nvPr/>
          </p:nvSpPr>
          <p:spPr bwMode="auto">
            <a:xfrm>
              <a:off x="5523" y="4180"/>
              <a:ext cx="1500"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zh-CN" sz="2000">
                  <a:latin typeface="Times New Roman" panose="02020603050405020304" pitchFamily="18" charset="0"/>
                  <a:ea typeface="SimSun" panose="02010600030101010101" pitchFamily="2" charset="-122"/>
                  <a:cs typeface="Times New Roman" panose="02020603050405020304" pitchFamily="18" charset="0"/>
                </a:rPr>
                <a:t>Identify</a:t>
              </a:r>
              <a:endParaRPr lang="en-US" altLang="zh-CN" sz="2000">
                <a:ea typeface="SimSun" panose="02010600030101010101" pitchFamily="2" charset="-122"/>
                <a:cs typeface="Times New Roman" panose="02020603050405020304" pitchFamily="18" charset="0"/>
              </a:endParaRPr>
            </a:p>
          </p:txBody>
        </p:sp>
        <p:sp>
          <p:nvSpPr>
            <p:cNvPr id="15376" name="Text Box 7"/>
            <p:cNvSpPr txBox="1">
              <a:spLocks noChangeArrowheads="1"/>
            </p:cNvSpPr>
            <p:nvPr/>
          </p:nvSpPr>
          <p:spPr bwMode="auto">
            <a:xfrm>
              <a:off x="7923" y="4180"/>
              <a:ext cx="135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zh-CN" sz="2000">
                  <a:latin typeface="Times New Roman" panose="02020603050405020304" pitchFamily="18" charset="0"/>
                  <a:ea typeface="SimSun" panose="02010600030101010101" pitchFamily="2" charset="-122"/>
                  <a:cs typeface="Times New Roman" panose="02020603050405020304" pitchFamily="18" charset="0"/>
                </a:rPr>
                <a:t>Analyze</a:t>
              </a:r>
              <a:endParaRPr lang="en-US" altLang="zh-CN" sz="2000">
                <a:ea typeface="SimSun" panose="02010600030101010101" pitchFamily="2" charset="-122"/>
                <a:cs typeface="Times New Roman" panose="02020603050405020304" pitchFamily="18" charset="0"/>
              </a:endParaRPr>
            </a:p>
          </p:txBody>
        </p:sp>
        <p:sp>
          <p:nvSpPr>
            <p:cNvPr id="15377" name="WordArt 6"/>
            <p:cNvSpPr>
              <a:spLocks noChangeArrowheads="1" noChangeShapeType="1" noTextEdit="1"/>
            </p:cNvSpPr>
            <p:nvPr/>
          </p:nvSpPr>
          <p:spPr bwMode="auto">
            <a:xfrm>
              <a:off x="4623" y="5415"/>
              <a:ext cx="3512" cy="668"/>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a:tailEnd/>
                  </a:ln>
                  <a:solidFill>
                    <a:srgbClr val="FFFF00"/>
                  </a:solidFill>
                  <a:latin typeface="Arial Black" panose="020B0A04020102020204" pitchFamily="34" charset="0"/>
                </a:rPr>
                <a:t>Communicate</a:t>
              </a:r>
            </a:p>
          </p:txBody>
        </p:sp>
        <p:sp>
          <p:nvSpPr>
            <p:cNvPr id="15378" name="Text Box 5"/>
            <p:cNvSpPr txBox="1">
              <a:spLocks noChangeArrowheads="1"/>
            </p:cNvSpPr>
            <p:nvPr/>
          </p:nvSpPr>
          <p:spPr bwMode="auto">
            <a:xfrm>
              <a:off x="7986" y="6869"/>
              <a:ext cx="120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zh-CN" sz="2000">
                  <a:latin typeface="Times New Roman" panose="02020603050405020304" pitchFamily="18" charset="0"/>
                  <a:ea typeface="SimSun" panose="02010600030101010101" pitchFamily="2" charset="-122"/>
                  <a:cs typeface="Times New Roman" panose="02020603050405020304" pitchFamily="18" charset="0"/>
                </a:rPr>
                <a:t>Prioritize</a:t>
              </a:r>
              <a:endParaRPr lang="en-US" altLang="zh-CN" sz="2000">
                <a:ea typeface="SimSun" panose="02010600030101010101" pitchFamily="2" charset="-122"/>
                <a:cs typeface="Times New Roman" panose="02020603050405020304" pitchFamily="18" charset="0"/>
              </a:endParaRPr>
            </a:p>
          </p:txBody>
        </p:sp>
        <p:sp>
          <p:nvSpPr>
            <p:cNvPr id="15379" name="Text Box 4"/>
            <p:cNvSpPr txBox="1">
              <a:spLocks noChangeArrowheads="1"/>
            </p:cNvSpPr>
            <p:nvPr/>
          </p:nvSpPr>
          <p:spPr bwMode="auto">
            <a:xfrm>
              <a:off x="6123" y="6958"/>
              <a:ext cx="165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zh-CN" sz="2000">
                  <a:latin typeface="Times New Roman" panose="02020603050405020304" pitchFamily="18" charset="0"/>
                  <a:ea typeface="SimSun" panose="02010600030101010101" pitchFamily="2" charset="-122"/>
                  <a:cs typeface="Times New Roman" panose="02020603050405020304" pitchFamily="18" charset="0"/>
                </a:rPr>
                <a:t>Plan</a:t>
              </a:r>
              <a:endParaRPr lang="en-US" altLang="zh-CN" sz="2000">
                <a:ea typeface="SimSun" panose="02010600030101010101" pitchFamily="2" charset="-122"/>
                <a:cs typeface="Times New Roman" panose="02020603050405020304" pitchFamily="18" charset="0"/>
              </a:endParaRPr>
            </a:p>
          </p:txBody>
        </p:sp>
        <p:sp>
          <p:nvSpPr>
            <p:cNvPr id="15380" name="Text Box 3"/>
            <p:cNvSpPr txBox="1">
              <a:spLocks noChangeArrowheads="1"/>
            </p:cNvSpPr>
            <p:nvPr/>
          </p:nvSpPr>
          <p:spPr bwMode="auto">
            <a:xfrm>
              <a:off x="3723" y="6958"/>
              <a:ext cx="1650"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zh-CN" sz="2000">
                  <a:latin typeface="Times New Roman" panose="02020603050405020304" pitchFamily="18" charset="0"/>
                  <a:ea typeface="SimSun" panose="02010600030101010101" pitchFamily="2" charset="-122"/>
                  <a:cs typeface="Times New Roman" panose="02020603050405020304" pitchFamily="18" charset="0"/>
                </a:rPr>
                <a:t>Mitigate</a:t>
              </a:r>
              <a:endParaRPr lang="en-US" altLang="zh-CN" sz="2000">
                <a:ea typeface="SimSun" panose="02010600030101010101" pitchFamily="2" charset="-122"/>
                <a:cs typeface="Times New Roman" panose="02020603050405020304" pitchFamily="18" charset="0"/>
              </a:endParaRPr>
            </a:p>
          </p:txBody>
        </p:sp>
        <p:sp>
          <p:nvSpPr>
            <p:cNvPr id="15381" name="Text Box 2"/>
            <p:cNvSpPr txBox="1">
              <a:spLocks noChangeArrowheads="1"/>
            </p:cNvSpPr>
            <p:nvPr/>
          </p:nvSpPr>
          <p:spPr bwMode="auto">
            <a:xfrm>
              <a:off x="3873" y="4180"/>
              <a:ext cx="1350"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zh-CN" sz="2000">
                  <a:latin typeface="Times New Roman" panose="02020603050405020304" pitchFamily="18" charset="0"/>
                  <a:ea typeface="SimSun" panose="02010600030101010101" pitchFamily="2" charset="-122"/>
                  <a:cs typeface="Times New Roman" panose="02020603050405020304" pitchFamily="18" charset="0"/>
                </a:rPr>
                <a:t>Monitor</a:t>
              </a:r>
              <a:endParaRPr lang="en-US" altLang="zh-CN" sz="2000">
                <a:ea typeface="SimSun" panose="02010600030101010101" pitchFamily="2" charset="-122"/>
                <a:cs typeface="Times New Roman" panose="02020603050405020304" pitchFamily="18" charset="0"/>
              </a:endParaRPr>
            </a:p>
          </p:txBody>
        </p:sp>
      </p:grpSp>
      <p:sp>
        <p:nvSpPr>
          <p:cNvPr id="15365" name="Date Placeholder 3"/>
          <p:cNvSpPr>
            <a:spLocks noGrp="1"/>
          </p:cNvSpPr>
          <p:nvPr>
            <p:ph type="dt" sz="quarter" idx="4294967295"/>
          </p:nvPr>
        </p:nvSpPr>
        <p:spPr>
          <a:xfrm>
            <a:off x="7086600" y="6553200"/>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b="0" dirty="0" smtClean="0"/>
              <a:t>© Laurie Williams</a:t>
            </a:r>
          </a:p>
        </p:txBody>
      </p:sp>
      <p:sp>
        <p:nvSpPr>
          <p:cNvPr id="15366" name="TextBox 19"/>
          <p:cNvSpPr txBox="1">
            <a:spLocks noChangeArrowheads="1"/>
          </p:cNvSpPr>
          <p:nvPr/>
        </p:nvSpPr>
        <p:spPr bwMode="auto">
          <a:xfrm>
            <a:off x="6248400" y="1517825"/>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 typeface="Arial" panose="020B0604020202020204" pitchFamily="34" charset="0"/>
              <a:buChar char="•"/>
            </a:pPr>
            <a:r>
              <a:rPr lang="en-US" altLang="en-US" sz="2400" dirty="0"/>
              <a:t> Risk Assessment</a:t>
            </a:r>
          </a:p>
          <a:p>
            <a:pPr>
              <a:buFont typeface="Arial" panose="020B0604020202020204" pitchFamily="34" charset="0"/>
              <a:buChar char="•"/>
            </a:pPr>
            <a:endParaRPr lang="en-US" altLang="en-US" dirty="0"/>
          </a:p>
        </p:txBody>
      </p:sp>
      <p:sp>
        <p:nvSpPr>
          <p:cNvPr id="15367" name="TextBox 20"/>
          <p:cNvSpPr txBox="1">
            <a:spLocks noChangeArrowheads="1"/>
          </p:cNvSpPr>
          <p:nvPr/>
        </p:nvSpPr>
        <p:spPr bwMode="auto">
          <a:xfrm>
            <a:off x="381000" y="6103937"/>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 typeface="Arial" panose="020B0604020202020204" pitchFamily="34" charset="0"/>
              <a:buChar char="•"/>
            </a:pPr>
            <a:r>
              <a:rPr lang="en-US" altLang="en-US" sz="2400"/>
              <a:t> Risk Control</a:t>
            </a:r>
          </a:p>
          <a:p>
            <a:pPr>
              <a:buFont typeface="Arial" panose="020B0604020202020204" pitchFamily="34" charset="0"/>
              <a:buChar char="•"/>
            </a:pPr>
            <a:endParaRPr lang="en-US" altLang="en-US"/>
          </a:p>
        </p:txBody>
      </p:sp>
    </p:spTree>
    <p:extLst>
      <p:ext uri="{BB962C8B-B14F-4D97-AF65-F5344CB8AC3E}">
        <p14:creationId xmlns:p14="http://schemas.microsoft.com/office/powerpoint/2010/main" val="107410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altLang="en-US" dirty="0" smtClean="0"/>
              <a:t>What are risks in your term project?</a:t>
            </a:r>
          </a:p>
        </p:txBody>
      </p:sp>
      <p:sp>
        <p:nvSpPr>
          <p:cNvPr id="17411" name="Rectangle 3"/>
          <p:cNvSpPr>
            <a:spLocks noGrp="1" noChangeArrowheads="1"/>
          </p:cNvSpPr>
          <p:nvPr>
            <p:ph type="body" idx="1"/>
          </p:nvPr>
        </p:nvSpPr>
        <p:spPr>
          <a:xfrm>
            <a:off x="460664" y="1676400"/>
            <a:ext cx="8077200" cy="4724400"/>
          </a:xfrm>
        </p:spPr>
        <p:txBody>
          <a:bodyPr>
            <a:normAutofit lnSpcReduction="10000"/>
          </a:bodyPr>
          <a:lstStyle/>
          <a:p>
            <a:pPr eaLnBrk="1" hangingPunct="1"/>
            <a:r>
              <a:rPr lang="en-US" altLang="en-US" dirty="0" smtClean="0"/>
              <a:t>Form a pair or 3-student group</a:t>
            </a:r>
          </a:p>
          <a:p>
            <a:pPr eaLnBrk="1" hangingPunct="1"/>
            <a:endParaRPr lang="en-US" altLang="en-US" dirty="0" smtClean="0"/>
          </a:p>
          <a:p>
            <a:pPr eaLnBrk="1" hangingPunct="1"/>
            <a:r>
              <a:rPr lang="en-US" altLang="en-US" dirty="0" smtClean="0"/>
              <a:t>List 3 risks in the ongoing course project</a:t>
            </a:r>
            <a:endParaRPr lang="en-US" altLang="en-US" sz="2000" dirty="0" smtClean="0"/>
          </a:p>
          <a:p>
            <a:r>
              <a:rPr lang="en-US" altLang="en-US" dirty="0" smtClean="0"/>
              <a:t>Brainstorm mitigation strategies for these risks</a:t>
            </a:r>
          </a:p>
          <a:p>
            <a:r>
              <a:rPr lang="en-US" altLang="en-US" dirty="0" smtClean="0"/>
              <a:t>Write down:</a:t>
            </a:r>
            <a:endParaRPr lang="en-US" altLang="en-US" sz="1800" dirty="0" smtClean="0"/>
          </a:p>
          <a:p>
            <a:pPr lvl="1"/>
            <a:r>
              <a:rPr lang="en-US" altLang="en-US" sz="2400" dirty="0" smtClean="0"/>
              <a:t>A description of the risk</a:t>
            </a:r>
            <a:endParaRPr lang="en-US" altLang="en-US" sz="2000" dirty="0" smtClean="0"/>
          </a:p>
          <a:p>
            <a:pPr lvl="1"/>
            <a:r>
              <a:rPr lang="en-US" altLang="en-US" sz="2400" dirty="0" smtClean="0"/>
              <a:t>Probability of occurrence</a:t>
            </a:r>
            <a:endParaRPr lang="en-US" altLang="en-US" sz="1800" dirty="0" smtClean="0"/>
          </a:p>
          <a:p>
            <a:pPr lvl="1"/>
            <a:r>
              <a:rPr lang="en-US" altLang="en-US" sz="2400" dirty="0" smtClean="0"/>
              <a:t>Impact of the loss if it does occur </a:t>
            </a:r>
            <a:endParaRPr lang="en-US" altLang="en-US" sz="1800" dirty="0" smtClean="0"/>
          </a:p>
          <a:p>
            <a:pPr lvl="1"/>
            <a:r>
              <a:rPr lang="en-US" altLang="en-US" sz="2400" dirty="0" smtClean="0"/>
              <a:t>Your mitigation strategy/strategies</a:t>
            </a:r>
            <a:endParaRPr lang="en-US" altLang="en-US" sz="2000" dirty="0" smtClean="0"/>
          </a:p>
        </p:txBody>
      </p:sp>
    </p:spTree>
    <p:extLst>
      <p:ext uri="{BB962C8B-B14F-4D97-AF65-F5344CB8AC3E}">
        <p14:creationId xmlns:p14="http://schemas.microsoft.com/office/powerpoint/2010/main" val="1597648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2900" y="152400"/>
            <a:ext cx="8229600" cy="1143000"/>
          </a:xfrm>
        </p:spPr>
        <p:txBody>
          <a:bodyPr/>
          <a:lstStyle/>
          <a:p>
            <a:r>
              <a:rPr lang="en-US" altLang="en-US" dirty="0" smtClean="0"/>
              <a:t>Risk Identification</a:t>
            </a:r>
          </a:p>
        </p:txBody>
      </p:sp>
      <p:graphicFrame>
        <p:nvGraphicFramePr>
          <p:cNvPr id="6" name="Table 5"/>
          <p:cNvGraphicFramePr>
            <a:graphicFrameLocks noGrp="1"/>
          </p:cNvGraphicFramePr>
          <p:nvPr>
            <p:extLst>
              <p:ext uri="{D42A27DB-BD31-4B8C-83A1-F6EECF244321}">
                <p14:modId xmlns:p14="http://schemas.microsoft.com/office/powerpoint/2010/main" val="3456756757"/>
              </p:ext>
            </p:extLst>
          </p:nvPr>
        </p:nvGraphicFramePr>
        <p:xfrm>
          <a:off x="990600" y="1524000"/>
          <a:ext cx="7010400" cy="5257800"/>
        </p:xfrm>
        <a:graphic>
          <a:graphicData uri="http://schemas.openxmlformats.org/drawingml/2006/table">
            <a:tbl>
              <a:tblPr/>
              <a:tblGrid>
                <a:gridCol w="2703311"/>
                <a:gridCol w="4307089"/>
              </a:tblGrid>
              <a:tr h="219075">
                <a:tc>
                  <a:txBody>
                    <a:bodyPr/>
                    <a:lstStyle/>
                    <a:p>
                      <a:pPr marL="0" marR="0">
                        <a:spcBef>
                          <a:spcPts val="0"/>
                        </a:spcBef>
                        <a:spcAft>
                          <a:spcPts val="0"/>
                        </a:spcAft>
                      </a:pPr>
                      <a:r>
                        <a:rPr lang="en-US" sz="1400" b="1" dirty="0">
                          <a:latin typeface="Times New Roman"/>
                          <a:ea typeface="SimSun"/>
                          <a:cs typeface="Times New Roman"/>
                        </a:rPr>
                        <a:t>Risk Item</a:t>
                      </a:r>
                    </a:p>
                  </a:txBody>
                  <a:tcPr marL="63500" marR="63500" marT="0" marB="0">
                    <a:lnL w="12700" cap="flat" cmpd="sng" algn="ctr">
                      <a:solidFill>
                        <a:srgbClr val="008000"/>
                      </a:solidFill>
                      <a:prstDash val="solid"/>
                      <a:round/>
                      <a:headEnd type="none" w="med" len="med"/>
                      <a:tailEnd type="none" w="med" len="med"/>
                    </a:lnL>
                    <a:lnR>
                      <a:noFill/>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solidFill>
                      <a:srgbClr val="C0C0C0"/>
                    </a:solidFill>
                  </a:tcPr>
                </a:tc>
                <a:tc>
                  <a:txBody>
                    <a:bodyPr/>
                    <a:lstStyle/>
                    <a:p>
                      <a:pPr marL="0" marR="0">
                        <a:spcBef>
                          <a:spcPts val="0"/>
                        </a:spcBef>
                        <a:spcAft>
                          <a:spcPts val="0"/>
                        </a:spcAft>
                      </a:pPr>
                      <a:r>
                        <a:rPr lang="en-US" sz="1400" b="1">
                          <a:latin typeface="Times New Roman"/>
                          <a:ea typeface="SimSun"/>
                          <a:cs typeface="Times New Roman"/>
                        </a:rPr>
                        <a:t>Risk Management Technique</a:t>
                      </a:r>
                    </a:p>
                  </a:txBody>
                  <a:tcPr marL="63500" marR="63500" marT="0" marB="0">
                    <a:lnL>
                      <a:noFill/>
                    </a:lnL>
                    <a:lnR w="1270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9050" cap="flat" cmpd="sng" algn="ctr">
                      <a:solidFill>
                        <a:srgbClr val="008000"/>
                      </a:solidFill>
                      <a:prstDash val="solid"/>
                      <a:round/>
                      <a:headEnd type="none" w="med" len="med"/>
                      <a:tailEnd type="none" w="med" len="med"/>
                    </a:lnB>
                    <a:solidFill>
                      <a:srgbClr val="C0C0C0"/>
                    </a:solidFill>
                  </a:tcPr>
                </a:tc>
              </a:tr>
              <a:tr h="657225">
                <a:tc>
                  <a:txBody>
                    <a:bodyPr/>
                    <a:lstStyle/>
                    <a:p>
                      <a:pPr marL="0" marR="0">
                        <a:spcBef>
                          <a:spcPts val="0"/>
                        </a:spcBef>
                        <a:spcAft>
                          <a:spcPts val="0"/>
                        </a:spcAft>
                      </a:pPr>
                      <a:r>
                        <a:rPr lang="en-US" sz="1400" b="1">
                          <a:latin typeface="Times New Roman"/>
                          <a:ea typeface="SimSun"/>
                          <a:cs typeface="Times New Roman"/>
                        </a:rPr>
                        <a:t>Overriding other people’s work, not having the latest versions of code</a:t>
                      </a:r>
                    </a:p>
                  </a:txBody>
                  <a:tcPr marL="63500" marR="63500" marT="0" marB="0">
                    <a:lnL w="12700" cap="flat" cmpd="sng" algn="ctr">
                      <a:solidFill>
                        <a:srgbClr val="008000"/>
                      </a:solidFill>
                      <a:prstDash val="solid"/>
                      <a:round/>
                      <a:headEnd type="none" w="med" len="med"/>
                      <a:tailEnd type="none" w="med" len="med"/>
                    </a:lnL>
                    <a:lnR>
                      <a:noFill/>
                    </a:lnR>
                    <a:lnT w="1905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400" b="1">
                          <a:latin typeface="Times New Roman"/>
                          <a:ea typeface="SimSun"/>
                          <a:cs typeface="Times New Roman"/>
                        </a:rPr>
                        <a:t>Use a configuration management tool effectively.</a:t>
                      </a:r>
                    </a:p>
                  </a:txBody>
                  <a:tcPr marL="63500" marR="63500" marT="0" marB="0">
                    <a:lnL>
                      <a:noFill/>
                    </a:lnL>
                    <a:lnR w="12700" cap="flat" cmpd="sng" algn="ctr">
                      <a:solidFill>
                        <a:srgbClr val="008000"/>
                      </a:solidFill>
                      <a:prstDash val="solid"/>
                      <a:round/>
                      <a:headEnd type="none" w="med" len="med"/>
                      <a:tailEnd type="none" w="med" len="med"/>
                    </a:lnR>
                    <a:lnT w="1905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r>
              <a:tr h="438150">
                <a:tc>
                  <a:txBody>
                    <a:bodyPr/>
                    <a:lstStyle/>
                    <a:p>
                      <a:pPr marL="0" marR="0">
                        <a:spcBef>
                          <a:spcPts val="0"/>
                        </a:spcBef>
                        <a:spcAft>
                          <a:spcPts val="0"/>
                        </a:spcAft>
                      </a:pPr>
                      <a:r>
                        <a:rPr lang="en-US" sz="1400" b="1">
                          <a:latin typeface="Times New Roman"/>
                          <a:ea typeface="SimSun"/>
                          <a:cs typeface="Times New Roman"/>
                        </a:rPr>
                        <a:t>Lack of exposure to and/or experience with technologies</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c>
                  <a:txBody>
                    <a:bodyPr/>
                    <a:lstStyle/>
                    <a:p>
                      <a:pPr marL="0" marR="0">
                        <a:spcBef>
                          <a:spcPts val="0"/>
                        </a:spcBef>
                        <a:spcAft>
                          <a:spcPts val="0"/>
                        </a:spcAft>
                      </a:pPr>
                      <a:r>
                        <a:rPr lang="en-US" sz="1400" b="1">
                          <a:latin typeface="Times New Roman"/>
                          <a:ea typeface="SimSun"/>
                          <a:cs typeface="Times New Roman"/>
                        </a:rPr>
                        <a:t>Take time to learn tools and technologies, seek help from teaching staff.</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r>
              <a:tr h="657225">
                <a:tc>
                  <a:txBody>
                    <a:bodyPr/>
                    <a:lstStyle/>
                    <a:p>
                      <a:pPr marL="0" marR="0">
                        <a:spcBef>
                          <a:spcPts val="0"/>
                        </a:spcBef>
                        <a:spcAft>
                          <a:spcPts val="0"/>
                        </a:spcAft>
                      </a:pPr>
                      <a:r>
                        <a:rPr lang="en-US" sz="1400" b="1">
                          <a:latin typeface="Times New Roman"/>
                          <a:ea typeface="SimSun"/>
                          <a:cs typeface="Times New Roman"/>
                        </a:rPr>
                        <a:t>Being overwhelmed by work in other classes </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400" b="1">
                          <a:latin typeface="Times New Roman"/>
                          <a:ea typeface="SimSun"/>
                          <a:cs typeface="Times New Roman"/>
                        </a:rPr>
                        <a:t>Have a project management plan with deadlines and ownership, update the project management plan frequently.</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r>
              <a:tr h="657225">
                <a:tc>
                  <a:txBody>
                    <a:bodyPr/>
                    <a:lstStyle/>
                    <a:p>
                      <a:pPr marL="0" marR="0">
                        <a:spcBef>
                          <a:spcPts val="0"/>
                        </a:spcBef>
                        <a:spcAft>
                          <a:spcPts val="0"/>
                        </a:spcAft>
                      </a:pPr>
                      <a:r>
                        <a:rPr lang="en-US" sz="1400" b="1" dirty="0">
                          <a:latin typeface="Times New Roman"/>
                          <a:ea typeface="SimSun"/>
                          <a:cs typeface="Times New Roman"/>
                        </a:rPr>
                        <a:t>Common meeting times</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c>
                  <a:txBody>
                    <a:bodyPr/>
                    <a:lstStyle/>
                    <a:p>
                      <a:pPr marL="0" marR="0">
                        <a:spcBef>
                          <a:spcPts val="0"/>
                        </a:spcBef>
                        <a:spcAft>
                          <a:spcPts val="0"/>
                        </a:spcAft>
                      </a:pPr>
                      <a:r>
                        <a:rPr lang="en-US" sz="1400" b="1">
                          <a:latin typeface="Times New Roman"/>
                          <a:ea typeface="SimSun"/>
                          <a:cs typeface="Times New Roman"/>
                        </a:rPr>
                        <a:t>In the beginning of the project, determine all possible common times to meet based on class schedules and other commitments.</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r>
              <a:tr h="219075">
                <a:tc>
                  <a:txBody>
                    <a:bodyPr/>
                    <a:lstStyle/>
                    <a:p>
                      <a:pPr marL="0" marR="0">
                        <a:spcBef>
                          <a:spcPts val="0"/>
                        </a:spcBef>
                        <a:spcAft>
                          <a:spcPts val="0"/>
                        </a:spcAft>
                      </a:pPr>
                      <a:r>
                        <a:rPr lang="en-US" sz="1400" b="1">
                          <a:latin typeface="Times New Roman"/>
                          <a:ea typeface="SimSun"/>
                          <a:cs typeface="Times New Roman"/>
                        </a:rPr>
                        <a:t>Requirements understanding</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400" b="1">
                          <a:latin typeface="Times New Roman"/>
                          <a:ea typeface="SimSun"/>
                          <a:cs typeface="Times New Roman"/>
                        </a:rPr>
                        <a:t>Meet with, e-mail, or phone customer.</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r>
              <a:tr h="438150">
                <a:tc>
                  <a:txBody>
                    <a:bodyPr/>
                    <a:lstStyle/>
                    <a:p>
                      <a:pPr marL="0" marR="0">
                        <a:spcBef>
                          <a:spcPts val="0"/>
                        </a:spcBef>
                        <a:spcAft>
                          <a:spcPts val="0"/>
                        </a:spcAft>
                      </a:pPr>
                      <a:r>
                        <a:rPr lang="en-US" sz="1400" b="1">
                          <a:latin typeface="Times New Roman"/>
                          <a:ea typeface="SimSun"/>
                          <a:cs typeface="Times New Roman"/>
                        </a:rPr>
                        <a:t>Lack of communication </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c>
                  <a:txBody>
                    <a:bodyPr/>
                    <a:lstStyle/>
                    <a:p>
                      <a:pPr marL="0" marR="0">
                        <a:spcBef>
                          <a:spcPts val="0"/>
                        </a:spcBef>
                        <a:spcAft>
                          <a:spcPts val="0"/>
                        </a:spcAft>
                      </a:pPr>
                      <a:r>
                        <a:rPr lang="en-US" sz="1400" b="1">
                          <a:latin typeface="Times New Roman"/>
                          <a:ea typeface="SimSun"/>
                          <a:cs typeface="Times New Roman"/>
                        </a:rPr>
                        <a:t>Set up a group Web page, group e-mail accounts, trade instant messaging IDs, meet regularly.</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r>
              <a:tr h="438150">
                <a:tc>
                  <a:txBody>
                    <a:bodyPr/>
                    <a:lstStyle/>
                    <a:p>
                      <a:pPr marL="0" marR="0">
                        <a:spcBef>
                          <a:spcPts val="0"/>
                        </a:spcBef>
                        <a:spcAft>
                          <a:spcPts val="0"/>
                        </a:spcAft>
                      </a:pPr>
                      <a:r>
                        <a:rPr lang="en-US" sz="1400" b="1">
                          <a:latin typeface="Times New Roman"/>
                          <a:ea typeface="SimSun"/>
                          <a:cs typeface="Times New Roman"/>
                        </a:rPr>
                        <a:t>Project organization</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400" b="1">
                          <a:latin typeface="Times New Roman"/>
                          <a:ea typeface="SimSun"/>
                          <a:cs typeface="Times New Roman"/>
                        </a:rPr>
                        <a:t>Assign each team member a role, break down work in project management plan.</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r>
              <a:tr h="657225">
                <a:tc>
                  <a:txBody>
                    <a:bodyPr/>
                    <a:lstStyle/>
                    <a:p>
                      <a:pPr marL="0" marR="0">
                        <a:spcBef>
                          <a:spcPts val="0"/>
                        </a:spcBef>
                        <a:spcAft>
                          <a:spcPts val="0"/>
                        </a:spcAft>
                      </a:pPr>
                      <a:r>
                        <a:rPr lang="en-US" sz="1400" b="1">
                          <a:latin typeface="Times New Roman"/>
                          <a:ea typeface="SimSun"/>
                          <a:cs typeface="Times New Roman"/>
                        </a:rPr>
                        <a:t>Loss of a team member</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c>
                  <a:txBody>
                    <a:bodyPr/>
                    <a:lstStyle/>
                    <a:p>
                      <a:pPr marL="0" marR="0">
                        <a:spcBef>
                          <a:spcPts val="0"/>
                        </a:spcBef>
                        <a:spcAft>
                          <a:spcPts val="0"/>
                        </a:spcAft>
                      </a:pPr>
                      <a:r>
                        <a:rPr lang="en-US" sz="1400" b="1">
                          <a:latin typeface="Times New Roman"/>
                          <a:ea typeface="SimSun"/>
                          <a:cs typeface="Times New Roman"/>
                        </a:rPr>
                        <a:t>Assure files are uploaded and integrated consistently, use knowledge management strategies such as pair programming to understand each other’s work.</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5">
                      <a:fgClr>
                        <a:srgbClr val="FFFF00"/>
                      </a:fgClr>
                      <a:bgClr>
                        <a:srgbClr val="FFFFDD"/>
                      </a:bgClr>
                    </a:pattFill>
                  </a:tcPr>
                </a:tc>
              </a:tr>
              <a:tr h="219075">
                <a:tc>
                  <a:txBody>
                    <a:bodyPr/>
                    <a:lstStyle/>
                    <a:p>
                      <a:pPr marL="0" marR="0">
                        <a:spcBef>
                          <a:spcPts val="0"/>
                        </a:spcBef>
                        <a:spcAft>
                          <a:spcPts val="0"/>
                        </a:spcAft>
                      </a:pPr>
                      <a:r>
                        <a:rPr lang="en-US" sz="1400" b="1">
                          <a:latin typeface="Times New Roman"/>
                          <a:ea typeface="SimSun"/>
                          <a:cs typeface="Times New Roman"/>
                        </a:rPr>
                        <a:t>Difficulty integrating work</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c>
                  <a:txBody>
                    <a:bodyPr/>
                    <a:lstStyle/>
                    <a:p>
                      <a:pPr marL="0" marR="0">
                        <a:spcBef>
                          <a:spcPts val="0"/>
                        </a:spcBef>
                        <a:spcAft>
                          <a:spcPts val="0"/>
                        </a:spcAft>
                      </a:pPr>
                      <a:r>
                        <a:rPr lang="en-US" sz="1400" b="1">
                          <a:latin typeface="Times New Roman"/>
                          <a:ea typeface="SimSun"/>
                          <a:cs typeface="Times New Roman"/>
                        </a:rPr>
                        <a:t>Increase communication, integrate often.</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000000"/>
                      </a:fgClr>
                      <a:bgClr>
                        <a:srgbClr val="CCCCCC"/>
                      </a:bgClr>
                    </a:pattFill>
                  </a:tcPr>
                </a:tc>
              </a:tr>
              <a:tr h="657225">
                <a:tc>
                  <a:txBody>
                    <a:bodyPr/>
                    <a:lstStyle/>
                    <a:p>
                      <a:pPr marL="0" marR="0">
                        <a:spcBef>
                          <a:spcPts val="0"/>
                        </a:spcBef>
                        <a:spcAft>
                          <a:spcPts val="0"/>
                        </a:spcAft>
                      </a:pPr>
                      <a:r>
                        <a:rPr lang="en-US" sz="1400" b="1" dirty="0">
                          <a:latin typeface="Times New Roman"/>
                          <a:ea typeface="SimSun"/>
                          <a:cs typeface="Times New Roman"/>
                        </a:rPr>
                        <a:t>Planning taking up too much time, not enough time to work on product</a:t>
                      </a:r>
                    </a:p>
                  </a:txBody>
                  <a:tcPr marL="63500" marR="63500" marT="0" marB="0">
                    <a:lnL w="12700" cap="flat" cmpd="sng" algn="ctr">
                      <a:solidFill>
                        <a:srgbClr val="008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8000"/>
                      </a:solidFill>
                      <a:prstDash val="solid"/>
                      <a:round/>
                      <a:headEnd type="none" w="med" len="med"/>
                      <a:tailEnd type="none" w="med" len="med"/>
                    </a:lnB>
                    <a:pattFill prst="pct25">
                      <a:fgClr>
                        <a:srgbClr val="FFFF00"/>
                      </a:fgClr>
                      <a:bgClr>
                        <a:srgbClr val="FFFFDD"/>
                      </a:bgClr>
                    </a:pattFill>
                  </a:tcPr>
                </a:tc>
                <a:tc>
                  <a:txBody>
                    <a:bodyPr/>
                    <a:lstStyle/>
                    <a:p>
                      <a:pPr marL="0" marR="0">
                        <a:spcBef>
                          <a:spcPts val="0"/>
                        </a:spcBef>
                        <a:spcAft>
                          <a:spcPts val="0"/>
                        </a:spcAft>
                      </a:pPr>
                      <a:r>
                        <a:rPr lang="en-US" sz="1400" b="1" dirty="0">
                          <a:latin typeface="Times New Roman"/>
                          <a:ea typeface="SimSun"/>
                          <a:cs typeface="Times New Roman"/>
                        </a:rPr>
                        <a:t>Don’t get more detailed than necessary with the planning.</a:t>
                      </a:r>
                    </a:p>
                  </a:txBody>
                  <a:tcPr marL="63500" marR="63500" marT="0" marB="0">
                    <a:lnL>
                      <a:noFill/>
                    </a:lnL>
                    <a:lnR w="12700" cap="flat" cmpd="sng" algn="ctr">
                      <a:solidFill>
                        <a:srgbClr val="008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8000"/>
                      </a:solidFill>
                      <a:prstDash val="solid"/>
                      <a:round/>
                      <a:headEnd type="none" w="med" len="med"/>
                      <a:tailEnd type="none" w="med" len="med"/>
                    </a:lnB>
                    <a:pattFill prst="pct25">
                      <a:fgClr>
                        <a:srgbClr val="FFFF00"/>
                      </a:fgClr>
                      <a:bgClr>
                        <a:srgbClr val="FFFFDD"/>
                      </a:bgClr>
                    </a:pattFill>
                  </a:tcPr>
                </a:tc>
              </a:tr>
            </a:tbl>
          </a:graphicData>
        </a:graphic>
      </p:graphicFrame>
      <p:sp>
        <p:nvSpPr>
          <p:cNvPr id="16424"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6425" name="Date Placeholder 3"/>
          <p:cNvSpPr>
            <a:spLocks noGrp="1"/>
          </p:cNvSpPr>
          <p:nvPr>
            <p:ph type="dt" sz="quarter" idx="10"/>
          </p:nvPr>
        </p:nvSpPr>
        <p:spPr>
          <a:xfrm>
            <a:off x="7620000" y="6553200"/>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800" b="0" smtClean="0"/>
              <a:t>© Laurie Williams</a:t>
            </a:r>
          </a:p>
        </p:txBody>
      </p:sp>
    </p:spTree>
    <p:extLst>
      <p:ext uri="{BB962C8B-B14F-4D97-AF65-F5344CB8AC3E}">
        <p14:creationId xmlns:p14="http://schemas.microsoft.com/office/powerpoint/2010/main" val="2513860190"/>
      </p:ext>
    </p:extLst>
  </p:cSld>
  <p:clrMapOvr>
    <a:masterClrMapping/>
  </p:clrMapOvr>
  <p:transition>
    <p:cover dir="l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228600" y="151823"/>
            <a:ext cx="8229600" cy="1143000"/>
          </a:xfrm>
        </p:spPr>
        <p:txBody>
          <a:bodyPr/>
          <a:lstStyle/>
          <a:p>
            <a:pPr algn="l"/>
            <a:r>
              <a:rPr lang="en-US" altLang="en-US" dirty="0" smtClean="0"/>
              <a:t> Risk Analysis</a:t>
            </a:r>
          </a:p>
        </p:txBody>
      </p:sp>
      <p:sp>
        <p:nvSpPr>
          <p:cNvPr id="1029" name="Rectangle 3"/>
          <p:cNvSpPr>
            <a:spLocks noGrp="1" noChangeArrowheads="1"/>
          </p:cNvSpPr>
          <p:nvPr>
            <p:ph type="body" sz="half" idx="1"/>
          </p:nvPr>
        </p:nvSpPr>
        <p:spPr>
          <a:xfrm>
            <a:off x="381000" y="1676400"/>
            <a:ext cx="6019800" cy="4333875"/>
          </a:xfrm>
        </p:spPr>
        <p:txBody>
          <a:bodyPr/>
          <a:lstStyle/>
          <a:p>
            <a:r>
              <a:rPr lang="en-US" altLang="en-US" sz="2000" dirty="0" smtClean="0"/>
              <a:t>Assess probability of loss</a:t>
            </a:r>
          </a:p>
          <a:p>
            <a:pPr lvl="1"/>
            <a:r>
              <a:rPr lang="en-US" altLang="zh-CN" sz="2000" dirty="0" smtClean="0">
                <a:ea typeface="SimSun" panose="02010600030101010101" pitchFamily="2" charset="-122"/>
              </a:rPr>
              <a:t>Numeric or categorical (e.g. very improbable=10, improbable=40, probable=75, or frequent=90)  </a:t>
            </a:r>
            <a:endParaRPr lang="en-US" altLang="en-US" sz="2000" dirty="0" smtClean="0"/>
          </a:p>
          <a:p>
            <a:r>
              <a:rPr lang="en-US" altLang="en-US" sz="2000" dirty="0" smtClean="0"/>
              <a:t>Assess impact of loss</a:t>
            </a:r>
          </a:p>
          <a:p>
            <a:pPr lvl="1"/>
            <a:r>
              <a:rPr lang="en-US" altLang="zh-CN" sz="2000" dirty="0" smtClean="0">
                <a:ea typeface="SimSun" panose="02010600030101010101" pitchFamily="2" charset="-122"/>
              </a:rPr>
              <a:t>Numeric or categorical (e.g. negligible=1, marginal=2, critical=3, or catastrophic=4)</a:t>
            </a:r>
            <a:endParaRPr lang="en-US" altLang="en-US" sz="2000" dirty="0" smtClean="0"/>
          </a:p>
          <a:p>
            <a:pPr lvl="1"/>
            <a:endParaRPr lang="en-US" altLang="en-US" sz="2000" dirty="0" smtClean="0"/>
          </a:p>
        </p:txBody>
      </p:sp>
      <p:graphicFrame>
        <p:nvGraphicFramePr>
          <p:cNvPr id="1026" name="Object 4"/>
          <p:cNvGraphicFramePr>
            <a:graphicFrameLocks noGrp="1" noChangeAspect="1"/>
          </p:cNvGraphicFramePr>
          <p:nvPr>
            <p:ph sz="quarter" idx="2"/>
            <p:extLst>
              <p:ext uri="{D42A27DB-BD31-4B8C-83A1-F6EECF244321}">
                <p14:modId xmlns:p14="http://schemas.microsoft.com/office/powerpoint/2010/main" val="531651909"/>
              </p:ext>
            </p:extLst>
          </p:nvPr>
        </p:nvGraphicFramePr>
        <p:xfrm>
          <a:off x="6461125" y="-10391"/>
          <a:ext cx="2682875" cy="1466850"/>
        </p:xfrm>
        <a:graphic>
          <a:graphicData uri="http://schemas.openxmlformats.org/presentationml/2006/ole">
            <mc:AlternateContent xmlns:mc="http://schemas.openxmlformats.org/markup-compatibility/2006">
              <mc:Choice xmlns:v="urn:schemas-microsoft-com:vml" Requires="v">
                <p:oleObj spid="_x0000_s2140"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25" y="-10391"/>
                        <a:ext cx="26828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noGrp="1" noChangeAspect="1"/>
          </p:cNvGraphicFramePr>
          <p:nvPr>
            <p:ph sz="quarter" idx="3"/>
            <p:extLst>
              <p:ext uri="{D42A27DB-BD31-4B8C-83A1-F6EECF244321}">
                <p14:modId xmlns:p14="http://schemas.microsoft.com/office/powerpoint/2010/main" val="1794842440"/>
              </p:ext>
            </p:extLst>
          </p:nvPr>
        </p:nvGraphicFramePr>
        <p:xfrm>
          <a:off x="68263" y="4648200"/>
          <a:ext cx="9075737" cy="1774825"/>
        </p:xfrm>
        <a:graphic>
          <a:graphicData uri="http://schemas.openxmlformats.org/presentationml/2006/ole">
            <mc:AlternateContent xmlns:mc="http://schemas.openxmlformats.org/markup-compatibility/2006">
              <mc:Choice xmlns:v="urn:schemas-microsoft-com:vml" Requires="v">
                <p:oleObj spid="_x0000_s2141" name="Bitmap Image" r:id="rId6" imgW="6866667" imgH="1343212" progId="Paint.Picture">
                  <p:embed/>
                </p:oleObj>
              </mc:Choice>
              <mc:Fallback>
                <p:oleObj name="Bitmap Image" r:id="rId6" imgW="6866667" imgH="1343212"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63" y="4648200"/>
                        <a:ext cx="9075737" cy="177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Date Placeholder 3"/>
          <p:cNvSpPr>
            <a:spLocks noGrp="1"/>
          </p:cNvSpPr>
          <p:nvPr>
            <p:ph type="dt" sz="quarter" idx="10"/>
          </p:nvPr>
        </p:nvSpPr>
        <p:spPr>
          <a:xfrm>
            <a:off x="7086600" y="6553200"/>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b="0" dirty="0" smtClean="0"/>
              <a:t>© Laurie Williams</a:t>
            </a:r>
          </a:p>
        </p:txBody>
      </p:sp>
    </p:spTree>
    <p:extLst>
      <p:ext uri="{BB962C8B-B14F-4D97-AF65-F5344CB8AC3E}">
        <p14:creationId xmlns:p14="http://schemas.microsoft.com/office/powerpoint/2010/main" val="2505761972"/>
      </p:ext>
    </p:extLst>
  </p:cSld>
  <p:clrMapOvr>
    <a:masterClrMapping/>
  </p:clrMapOvr>
  <p:transition>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Date Placeholder 3"/>
          <p:cNvSpPr>
            <a:spLocks noGrp="1"/>
          </p:cNvSpPr>
          <p:nvPr>
            <p:ph type="dt" sz="quarter" idx="10"/>
          </p:nvPr>
        </p:nvSpPr>
        <p:spPr>
          <a:xfrm>
            <a:off x="7734300" y="6580909"/>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800" b="0" dirty="0" smtClean="0"/>
              <a:t>© Laurie Williams</a:t>
            </a:r>
          </a:p>
        </p:txBody>
      </p:sp>
      <p:sp>
        <p:nvSpPr>
          <p:cNvPr id="2053" name="Rectangle 2"/>
          <p:cNvSpPr>
            <a:spLocks noGrp="1" noChangeArrowheads="1"/>
          </p:cNvSpPr>
          <p:nvPr>
            <p:ph type="title"/>
          </p:nvPr>
        </p:nvSpPr>
        <p:spPr>
          <a:xfrm>
            <a:off x="76200" y="117331"/>
            <a:ext cx="8229600" cy="1143000"/>
          </a:xfrm>
        </p:spPr>
        <p:txBody>
          <a:bodyPr/>
          <a:lstStyle/>
          <a:p>
            <a:pPr algn="l"/>
            <a:r>
              <a:rPr lang="en-US" altLang="en-US" dirty="0" smtClean="0"/>
              <a:t> Risk Prioritization</a:t>
            </a:r>
          </a:p>
        </p:txBody>
      </p:sp>
      <p:sp>
        <p:nvSpPr>
          <p:cNvPr id="2054" name="Rectangle 3"/>
          <p:cNvSpPr>
            <a:spLocks noGrp="1" noChangeArrowheads="1"/>
          </p:cNvSpPr>
          <p:nvPr>
            <p:ph type="body" sz="half" idx="1"/>
          </p:nvPr>
        </p:nvSpPr>
        <p:spPr>
          <a:xfrm>
            <a:off x="266700" y="1463187"/>
            <a:ext cx="8420100" cy="1676400"/>
          </a:xfrm>
        </p:spPr>
        <p:txBody>
          <a:bodyPr/>
          <a:lstStyle/>
          <a:p>
            <a:r>
              <a:rPr lang="en-US" altLang="zh-CN" sz="2000" i="1" dirty="0" smtClean="0">
                <a:ea typeface="SimSun" panose="02010600030101010101" pitchFamily="2" charset="-122"/>
              </a:rPr>
              <a:t>Risk Exposure (RE) = P </a:t>
            </a:r>
            <a:r>
              <a:rPr lang="en-US" altLang="zh-CN" sz="2000" dirty="0" smtClean="0">
                <a:ea typeface="SimSun" panose="02010600030101010101" pitchFamily="2" charset="-122"/>
                <a:sym typeface="Symbol" panose="05050102010706020507" pitchFamily="18" charset="2"/>
              </a:rPr>
              <a:t></a:t>
            </a:r>
            <a:r>
              <a:rPr lang="en-US" altLang="zh-CN" sz="2000" i="1" dirty="0" smtClean="0">
                <a:ea typeface="SimSun" panose="02010600030101010101" pitchFamily="2" charset="-122"/>
              </a:rPr>
              <a:t> C</a:t>
            </a:r>
          </a:p>
          <a:p>
            <a:pPr lvl="1"/>
            <a:r>
              <a:rPr lang="en-US" altLang="zh-CN" sz="2000" i="1" dirty="0" smtClean="0">
                <a:ea typeface="SimSun" panose="02010600030101010101" pitchFamily="2" charset="-122"/>
              </a:rPr>
              <a:t>P</a:t>
            </a:r>
            <a:r>
              <a:rPr lang="en-US" altLang="zh-CN" sz="2000" dirty="0" smtClean="0">
                <a:ea typeface="SimSun" panose="02010600030101010101" pitchFamily="2" charset="-122"/>
              </a:rPr>
              <a:t> = probability of occurrence for a risk</a:t>
            </a:r>
          </a:p>
          <a:p>
            <a:pPr lvl="1"/>
            <a:r>
              <a:rPr lang="en-US" altLang="zh-CN" sz="2000" i="1" dirty="0" smtClean="0">
                <a:ea typeface="SimSun" panose="02010600030101010101" pitchFamily="2" charset="-122"/>
              </a:rPr>
              <a:t>C</a:t>
            </a:r>
            <a:r>
              <a:rPr lang="en-US" altLang="zh-CN" sz="2000" dirty="0" smtClean="0">
                <a:ea typeface="SimSun" panose="02010600030101010101" pitchFamily="2" charset="-122"/>
              </a:rPr>
              <a:t> is the impact of the loss to the product should the risk occur </a:t>
            </a:r>
          </a:p>
          <a:p>
            <a:r>
              <a:rPr lang="en-US" altLang="zh-CN" sz="2000" dirty="0" smtClean="0">
                <a:ea typeface="SimSun" panose="02010600030101010101" pitchFamily="2" charset="-122"/>
              </a:rPr>
              <a:t>Planning (next step) for those risks that are “above the line.”  </a:t>
            </a:r>
            <a:endParaRPr lang="en-US" altLang="en-US" sz="2000" dirty="0" smtClean="0"/>
          </a:p>
        </p:txBody>
      </p:sp>
      <p:graphicFrame>
        <p:nvGraphicFramePr>
          <p:cNvPr id="2050" name="Object 4"/>
          <p:cNvGraphicFramePr>
            <a:graphicFrameLocks noGrp="1" noChangeAspect="1"/>
          </p:cNvGraphicFramePr>
          <p:nvPr>
            <p:ph sz="quarter" idx="2"/>
          </p:nvPr>
        </p:nvGraphicFramePr>
        <p:xfrm>
          <a:off x="6019800" y="228600"/>
          <a:ext cx="2903538" cy="1585913"/>
        </p:xfrm>
        <a:graphic>
          <a:graphicData uri="http://schemas.openxmlformats.org/presentationml/2006/ole">
            <mc:AlternateContent xmlns:mc="http://schemas.openxmlformats.org/markup-compatibility/2006">
              <mc:Choice xmlns:v="urn:schemas-microsoft-com:vml" Requires="v">
                <p:oleObj spid="_x0000_s3164"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28600"/>
                        <a:ext cx="2903538"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Grp="1" noChangeAspect="1"/>
          </p:cNvGraphicFramePr>
          <p:nvPr>
            <p:ph sz="quarter" idx="3"/>
            <p:extLst>
              <p:ext uri="{D42A27DB-BD31-4B8C-83A1-F6EECF244321}">
                <p14:modId xmlns:p14="http://schemas.microsoft.com/office/powerpoint/2010/main" val="1754563339"/>
              </p:ext>
            </p:extLst>
          </p:nvPr>
        </p:nvGraphicFramePr>
        <p:xfrm>
          <a:off x="914400" y="3250658"/>
          <a:ext cx="7124700" cy="3635051"/>
        </p:xfrm>
        <a:graphic>
          <a:graphicData uri="http://schemas.openxmlformats.org/presentationml/2006/ole">
            <mc:AlternateContent xmlns:mc="http://schemas.openxmlformats.org/markup-compatibility/2006">
              <mc:Choice xmlns:v="urn:schemas-microsoft-com:vml" Requires="v">
                <p:oleObj spid="_x0000_s3165" name="Bitmap Image" r:id="rId6" imgW="7714286" imgH="3933333" progId="Paint.Picture">
                  <p:embed/>
                </p:oleObj>
              </mc:Choice>
              <mc:Fallback>
                <p:oleObj name="Bitmap Image" r:id="rId6" imgW="7714286" imgH="3933333"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250658"/>
                        <a:ext cx="7124700" cy="363505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7204587"/>
      </p:ext>
    </p:extLst>
  </p:cSld>
  <p:clrMapOvr>
    <a:masterClrMapping/>
  </p:clrMapOvr>
  <p:transition>
    <p:cover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algn="l"/>
            <a:r>
              <a:rPr lang="en-US" altLang="en-US" dirty="0" smtClean="0"/>
              <a:t>Risk Planning - I</a:t>
            </a:r>
          </a:p>
        </p:txBody>
      </p:sp>
      <p:sp>
        <p:nvSpPr>
          <p:cNvPr id="3076" name="Rectangle 3"/>
          <p:cNvSpPr>
            <a:spLocks noGrp="1" noChangeArrowheads="1"/>
          </p:cNvSpPr>
          <p:nvPr>
            <p:ph type="body" sz="half" idx="1"/>
          </p:nvPr>
        </p:nvSpPr>
        <p:spPr>
          <a:xfrm>
            <a:off x="457200" y="1579131"/>
            <a:ext cx="8402782" cy="5259387"/>
          </a:xfrm>
        </p:spPr>
        <p:txBody>
          <a:bodyPr>
            <a:normAutofit fontScale="92500" lnSpcReduction="10000"/>
          </a:bodyPr>
          <a:lstStyle/>
          <a:p>
            <a:pPr>
              <a:lnSpc>
                <a:spcPct val="80000"/>
              </a:lnSpc>
            </a:pPr>
            <a:r>
              <a:rPr lang="en-US" altLang="zh-CN" i="1" dirty="0" smtClean="0">
                <a:solidFill>
                  <a:schemeClr val="accent2"/>
                </a:solidFill>
                <a:ea typeface="SimSun" panose="02010600030101010101" pitchFamily="2" charset="-122"/>
              </a:rPr>
              <a:t>Information buying</a:t>
            </a:r>
            <a:r>
              <a:rPr lang="en-US" altLang="zh-CN" dirty="0" smtClean="0">
                <a:ea typeface="SimSun" panose="02010600030101010101" pitchFamily="2" charset="-122"/>
              </a:rPr>
              <a:t>. Perceived risk can be reduced by obtaining more information through investigation. </a:t>
            </a:r>
          </a:p>
          <a:p>
            <a:pPr lvl="1">
              <a:lnSpc>
                <a:spcPct val="80000"/>
              </a:lnSpc>
            </a:pPr>
            <a:r>
              <a:rPr lang="en-US" altLang="zh-CN" sz="2400" dirty="0" smtClean="0">
                <a:ea typeface="SimSun" panose="02010600030101010101" pitchFamily="2" charset="-122"/>
              </a:rPr>
              <a:t>For example, in a project in which </a:t>
            </a:r>
            <a:r>
              <a:rPr lang="en-US" altLang="zh-CN" sz="2400" u="sng" dirty="0" smtClean="0">
                <a:ea typeface="SimSun" panose="02010600030101010101" pitchFamily="2" charset="-122"/>
              </a:rPr>
              <a:t>the use of a new technology </a:t>
            </a:r>
            <a:r>
              <a:rPr lang="en-US" altLang="zh-CN" sz="2400" dirty="0" smtClean="0">
                <a:ea typeface="SimSun" panose="02010600030101010101" pitchFamily="2" charset="-122"/>
              </a:rPr>
              <a:t>has created risk, the team can invest some money to </a:t>
            </a:r>
            <a:r>
              <a:rPr lang="en-US" altLang="zh-CN" sz="2400" dirty="0" smtClean="0">
                <a:solidFill>
                  <a:srgbClr val="C00000"/>
                </a:solidFill>
                <a:ea typeface="SimSun" panose="02010600030101010101" pitchFamily="2" charset="-122"/>
              </a:rPr>
              <a:t>learn</a:t>
            </a:r>
            <a:r>
              <a:rPr lang="en-US" altLang="zh-CN" sz="2400" dirty="0" smtClean="0">
                <a:ea typeface="SimSun" panose="02010600030101010101" pitchFamily="2" charset="-122"/>
              </a:rPr>
              <a:t> about the </a:t>
            </a:r>
            <a:r>
              <a:rPr lang="en-US" altLang="zh-CN" sz="2400" dirty="0" smtClean="0">
                <a:solidFill>
                  <a:srgbClr val="C00000"/>
                </a:solidFill>
                <a:ea typeface="SimSun" panose="02010600030101010101" pitchFamily="2" charset="-122"/>
              </a:rPr>
              <a:t>technology</a:t>
            </a:r>
            <a:r>
              <a:rPr lang="en-US" altLang="zh-CN" sz="2400" dirty="0" smtClean="0">
                <a:ea typeface="SimSun" panose="02010600030101010101" pitchFamily="2" charset="-122"/>
              </a:rPr>
              <a:t>. </a:t>
            </a:r>
          </a:p>
          <a:p>
            <a:pPr lvl="1">
              <a:lnSpc>
                <a:spcPct val="80000"/>
              </a:lnSpc>
            </a:pPr>
            <a:r>
              <a:rPr lang="en-US" altLang="zh-CN" sz="2400" dirty="0" smtClean="0">
                <a:solidFill>
                  <a:srgbClr val="C00000"/>
                </a:solidFill>
                <a:ea typeface="SimSun" panose="02010600030101010101" pitchFamily="2" charset="-122"/>
              </a:rPr>
              <a:t>Throw-away prototypes</a:t>
            </a:r>
            <a:r>
              <a:rPr lang="en-US" altLang="zh-CN" sz="2400" dirty="0" smtClean="0">
                <a:ea typeface="SimSun" panose="02010600030101010101" pitchFamily="2" charset="-122"/>
              </a:rPr>
              <a:t> can be developed using the new technology to educate some of the staff on the new technology and to assess the fit of the new technology for the product.</a:t>
            </a:r>
            <a:endParaRPr lang="en-US" altLang="zh-CN" sz="2400" i="1" dirty="0" smtClean="0">
              <a:ea typeface="SimSun" panose="02010600030101010101" pitchFamily="2" charset="-122"/>
            </a:endParaRPr>
          </a:p>
          <a:p>
            <a:pPr>
              <a:lnSpc>
                <a:spcPct val="80000"/>
              </a:lnSpc>
            </a:pPr>
            <a:endParaRPr lang="en-US" altLang="zh-CN" i="1" dirty="0" smtClean="0">
              <a:solidFill>
                <a:schemeClr val="accent2"/>
              </a:solidFill>
              <a:ea typeface="SimSun" panose="02010600030101010101" pitchFamily="2" charset="-122"/>
            </a:endParaRPr>
          </a:p>
          <a:p>
            <a:pPr>
              <a:lnSpc>
                <a:spcPct val="80000"/>
              </a:lnSpc>
            </a:pPr>
            <a:r>
              <a:rPr lang="en-US" altLang="zh-CN" i="1" dirty="0" smtClean="0">
                <a:solidFill>
                  <a:schemeClr val="accent2"/>
                </a:solidFill>
                <a:ea typeface="SimSun" panose="02010600030101010101" pitchFamily="2" charset="-122"/>
              </a:rPr>
              <a:t>Contingency plans</a:t>
            </a:r>
            <a:r>
              <a:rPr lang="en-US" altLang="zh-CN" dirty="0" smtClean="0">
                <a:ea typeface="SimSun" panose="02010600030101010101" pitchFamily="2" charset="-122"/>
              </a:rPr>
              <a:t>. A contingency plan is a plan that describes what to do if certain risks materialize. </a:t>
            </a:r>
          </a:p>
          <a:p>
            <a:pPr lvl="1">
              <a:lnSpc>
                <a:spcPct val="80000"/>
              </a:lnSpc>
            </a:pPr>
            <a:r>
              <a:rPr lang="en-US" altLang="zh-CN" sz="2400" dirty="0" smtClean="0">
                <a:ea typeface="SimSun" panose="02010600030101010101" pitchFamily="2" charset="-122"/>
              </a:rPr>
              <a:t>By planning ahead with such a plan, you are prepared and have a strategy in place do deal with the issue.</a:t>
            </a:r>
          </a:p>
        </p:txBody>
      </p:sp>
      <p:graphicFrame>
        <p:nvGraphicFramePr>
          <p:cNvPr id="3074" name="Object 4"/>
          <p:cNvGraphicFramePr>
            <a:graphicFrameLocks noGrp="1" noChangeAspect="1"/>
          </p:cNvGraphicFramePr>
          <p:nvPr>
            <p:ph sz="half" idx="2"/>
          </p:nvPr>
        </p:nvGraphicFramePr>
        <p:xfrm>
          <a:off x="6553200" y="0"/>
          <a:ext cx="2590800" cy="1416050"/>
        </p:xfrm>
        <a:graphic>
          <a:graphicData uri="http://schemas.openxmlformats.org/presentationml/2006/ole">
            <mc:AlternateContent xmlns:mc="http://schemas.openxmlformats.org/markup-compatibility/2006">
              <mc:Choice xmlns:v="urn:schemas-microsoft-com:vml" Requires="v">
                <p:oleObj spid="_x0000_s4143"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0"/>
                        <a:ext cx="25908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Date Placeholder 3"/>
          <p:cNvSpPr>
            <a:spLocks noGrp="1"/>
          </p:cNvSpPr>
          <p:nvPr>
            <p:ph type="dt" sz="quarter" idx="10"/>
          </p:nvPr>
        </p:nvSpPr>
        <p:spPr>
          <a:xfrm>
            <a:off x="7086600" y="6553200"/>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b="0" dirty="0" smtClean="0"/>
              <a:t>© Laurie Williams</a:t>
            </a:r>
          </a:p>
        </p:txBody>
      </p:sp>
    </p:spTree>
    <p:extLst>
      <p:ext uri="{BB962C8B-B14F-4D97-AF65-F5344CB8AC3E}">
        <p14:creationId xmlns:p14="http://schemas.microsoft.com/office/powerpoint/2010/main" val="1436387640"/>
      </p:ext>
    </p:extLst>
  </p:cSld>
  <p:clrMapOvr>
    <a:masterClrMapping/>
  </p:clrMapOvr>
  <p:transition>
    <p:cover dir="l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goals</a:t>
            </a:r>
            <a:endParaRPr lang="en-US" dirty="0"/>
          </a:p>
        </p:txBody>
      </p:sp>
      <p:sp>
        <p:nvSpPr>
          <p:cNvPr id="3" name="Content Placeholder 2"/>
          <p:cNvSpPr>
            <a:spLocks noGrp="1"/>
          </p:cNvSpPr>
          <p:nvPr>
            <p:ph idx="1"/>
          </p:nvPr>
        </p:nvSpPr>
        <p:spPr/>
        <p:txBody>
          <a:bodyPr>
            <a:normAutofit/>
          </a:bodyPr>
          <a:lstStyle/>
          <a:p>
            <a:r>
              <a:rPr lang="en-US" dirty="0" smtClean="0"/>
              <a:t>Requirements Engineering</a:t>
            </a:r>
          </a:p>
          <a:p>
            <a:pPr lvl="1"/>
            <a:r>
              <a:rPr lang="en-US" dirty="0" smtClean="0"/>
              <a:t>Why is </a:t>
            </a:r>
            <a:r>
              <a:rPr lang="en-US" dirty="0" smtClean="0"/>
              <a:t>requirements </a:t>
            </a:r>
            <a:r>
              <a:rPr lang="en-US" dirty="0" smtClean="0"/>
              <a:t>engineering important?</a:t>
            </a:r>
            <a:endParaRPr lang="en-US" dirty="0"/>
          </a:p>
          <a:p>
            <a:pPr lvl="1"/>
            <a:r>
              <a:rPr lang="en-US" dirty="0" smtClean="0"/>
              <a:t>What are </a:t>
            </a:r>
            <a:r>
              <a:rPr lang="en-US" dirty="0" smtClean="0"/>
              <a:t>the types </a:t>
            </a:r>
            <a:r>
              <a:rPr lang="en-US" dirty="0" smtClean="0"/>
              <a:t>of requirements and quality aspects of requirements?</a:t>
            </a:r>
          </a:p>
          <a:p>
            <a:r>
              <a:rPr lang="en-US" dirty="0" smtClean="0"/>
              <a:t>Risk Management</a:t>
            </a:r>
          </a:p>
          <a:p>
            <a:pPr lvl="1"/>
            <a:r>
              <a:rPr lang="en-US" dirty="0" smtClean="0"/>
              <a:t>What </a:t>
            </a:r>
            <a:r>
              <a:rPr lang="en-US" dirty="0"/>
              <a:t>is a risk?</a:t>
            </a:r>
          </a:p>
          <a:p>
            <a:pPr lvl="1"/>
            <a:r>
              <a:rPr lang="en-US" dirty="0"/>
              <a:t>How to conduct risk management?</a:t>
            </a:r>
          </a:p>
          <a:p>
            <a:pPr lvl="1"/>
            <a:r>
              <a:rPr lang="en-US" dirty="0"/>
              <a:t>How to manage risks in your team project</a:t>
            </a:r>
            <a:r>
              <a:rPr lang="en-US" dirty="0" smtClean="0"/>
              <a:t>?</a:t>
            </a:r>
            <a:endParaRPr lang="en-US" dirty="0"/>
          </a:p>
        </p:txBody>
      </p:sp>
    </p:spTree>
    <p:extLst>
      <p:ext uri="{BB962C8B-B14F-4D97-AF65-F5344CB8AC3E}">
        <p14:creationId xmlns:p14="http://schemas.microsoft.com/office/powerpoint/2010/main" val="1884817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algn="l"/>
            <a:r>
              <a:rPr lang="en-US" altLang="en-US" dirty="0" smtClean="0"/>
              <a:t>Risk Planning - II</a:t>
            </a:r>
          </a:p>
        </p:txBody>
      </p:sp>
      <p:sp>
        <p:nvSpPr>
          <p:cNvPr id="4100" name="Rectangle 3"/>
          <p:cNvSpPr>
            <a:spLocks noGrp="1" noChangeArrowheads="1"/>
          </p:cNvSpPr>
          <p:nvPr>
            <p:ph type="body" sz="half" idx="1"/>
          </p:nvPr>
        </p:nvSpPr>
        <p:spPr>
          <a:xfrm>
            <a:off x="457200" y="1600200"/>
            <a:ext cx="8229600" cy="5105400"/>
          </a:xfrm>
        </p:spPr>
        <p:txBody>
          <a:bodyPr/>
          <a:lstStyle/>
          <a:p>
            <a:pPr>
              <a:lnSpc>
                <a:spcPct val="80000"/>
              </a:lnSpc>
            </a:pPr>
            <a:r>
              <a:rPr lang="en-US" altLang="zh-CN" i="1" dirty="0" smtClean="0">
                <a:solidFill>
                  <a:schemeClr val="accent2"/>
                </a:solidFill>
                <a:ea typeface="SimSun" panose="02010600030101010101" pitchFamily="2" charset="-122"/>
              </a:rPr>
              <a:t>Risk reduction</a:t>
            </a:r>
            <a:r>
              <a:rPr lang="en-US" altLang="zh-CN" dirty="0" smtClean="0">
                <a:ea typeface="SimSun" panose="02010600030101010101" pitchFamily="2" charset="-122"/>
              </a:rPr>
              <a:t>. </a:t>
            </a:r>
          </a:p>
          <a:p>
            <a:pPr lvl="1">
              <a:lnSpc>
                <a:spcPct val="80000"/>
              </a:lnSpc>
            </a:pPr>
            <a:r>
              <a:rPr lang="en-US" altLang="zh-CN" sz="2400" dirty="0" smtClean="0">
                <a:ea typeface="SimSun" panose="02010600030101010101" pitchFamily="2" charset="-122"/>
              </a:rPr>
              <a:t>For example, if the team is concerned that </a:t>
            </a:r>
            <a:r>
              <a:rPr lang="en-US" altLang="zh-CN" sz="2400" u="sng" dirty="0" smtClean="0">
                <a:ea typeface="SimSun" panose="02010600030101010101" pitchFamily="2" charset="-122"/>
              </a:rPr>
              <a:t>the use of a new programming language</a:t>
            </a:r>
            <a:r>
              <a:rPr lang="en-US" altLang="zh-CN" sz="2400" dirty="0" smtClean="0">
                <a:ea typeface="SimSun" panose="02010600030101010101" pitchFamily="2" charset="-122"/>
              </a:rPr>
              <a:t> may cause a schedule delay, the </a:t>
            </a:r>
            <a:r>
              <a:rPr lang="en-US" altLang="zh-CN" sz="2400" dirty="0" smtClean="0">
                <a:solidFill>
                  <a:srgbClr val="C00000"/>
                </a:solidFill>
                <a:ea typeface="SimSun" panose="02010600030101010101" pitchFamily="2" charset="-122"/>
              </a:rPr>
              <a:t>budget</a:t>
            </a:r>
            <a:r>
              <a:rPr lang="en-US" altLang="zh-CN" sz="2400" dirty="0" smtClean="0">
                <a:ea typeface="SimSun" panose="02010600030101010101" pitchFamily="2" charset="-122"/>
              </a:rPr>
              <a:t> might contain a line item entitled </a:t>
            </a:r>
            <a:r>
              <a:rPr lang="en-US" altLang="zh-CN" sz="2400" dirty="0" smtClean="0">
                <a:solidFill>
                  <a:srgbClr val="C00000"/>
                </a:solidFill>
                <a:ea typeface="SimSun" panose="02010600030101010101" pitchFamily="2" charset="-122"/>
              </a:rPr>
              <a:t>“potential schedule”</a:t>
            </a:r>
            <a:r>
              <a:rPr lang="en-US" altLang="zh-CN" sz="2400" dirty="0" smtClean="0">
                <a:ea typeface="SimSun" panose="02010600030101010101" pitchFamily="2" charset="-122"/>
              </a:rPr>
              <a:t> to cover a potential schedule slip, reducing financial risk to the organization. </a:t>
            </a:r>
          </a:p>
          <a:p>
            <a:pPr lvl="1">
              <a:lnSpc>
                <a:spcPct val="80000"/>
              </a:lnSpc>
            </a:pPr>
            <a:r>
              <a:rPr lang="en-US" altLang="zh-CN" sz="2400" dirty="0" smtClean="0">
                <a:ea typeface="SimSun" panose="02010600030101010101" pitchFamily="2" charset="-122"/>
              </a:rPr>
              <a:t>Alternately, the team can plan to employ </a:t>
            </a:r>
            <a:r>
              <a:rPr lang="en-US" altLang="zh-CN" sz="2400" dirty="0" smtClean="0">
                <a:solidFill>
                  <a:srgbClr val="C00000"/>
                </a:solidFill>
                <a:ea typeface="SimSun" panose="02010600030101010101" pitchFamily="2" charset="-122"/>
              </a:rPr>
              <a:t>inspections</a:t>
            </a:r>
            <a:r>
              <a:rPr lang="en-US" altLang="zh-CN" sz="2400" dirty="0" smtClean="0">
                <a:ea typeface="SimSun" panose="02010600030101010101" pitchFamily="2" charset="-122"/>
              </a:rPr>
              <a:t> to reduce the risk of quality problems.</a:t>
            </a:r>
            <a:endParaRPr lang="en-US" altLang="zh-CN" sz="3200" i="1" dirty="0" smtClean="0">
              <a:ea typeface="SimSun" panose="02010600030101010101" pitchFamily="2" charset="-122"/>
            </a:endParaRPr>
          </a:p>
          <a:p>
            <a:pPr>
              <a:lnSpc>
                <a:spcPct val="80000"/>
              </a:lnSpc>
            </a:pPr>
            <a:endParaRPr lang="en-US" altLang="zh-CN" i="1" dirty="0" smtClean="0">
              <a:solidFill>
                <a:schemeClr val="accent2"/>
              </a:solidFill>
              <a:ea typeface="SimSun" panose="02010600030101010101" pitchFamily="2" charset="-122"/>
            </a:endParaRPr>
          </a:p>
          <a:p>
            <a:pPr>
              <a:lnSpc>
                <a:spcPct val="80000"/>
              </a:lnSpc>
            </a:pPr>
            <a:r>
              <a:rPr lang="en-US" altLang="zh-CN" i="1" dirty="0" smtClean="0">
                <a:solidFill>
                  <a:schemeClr val="accent2"/>
                </a:solidFill>
                <a:ea typeface="SimSun" panose="02010600030101010101" pitchFamily="2" charset="-122"/>
              </a:rPr>
              <a:t>Risk acceptance</a:t>
            </a:r>
            <a:r>
              <a:rPr lang="en-US" altLang="zh-CN" dirty="0" smtClean="0">
                <a:ea typeface="SimSun" panose="02010600030101010101" pitchFamily="2" charset="-122"/>
              </a:rPr>
              <a:t>.</a:t>
            </a:r>
          </a:p>
          <a:p>
            <a:pPr lvl="1">
              <a:lnSpc>
                <a:spcPct val="80000"/>
              </a:lnSpc>
            </a:pPr>
            <a:r>
              <a:rPr lang="en-US" altLang="zh-CN" sz="2400" dirty="0" smtClean="0">
                <a:ea typeface="SimSun" panose="02010600030101010101" pitchFamily="2" charset="-122"/>
              </a:rPr>
              <a:t>Sometimes the organization consciously chooses to live with the consequences of the risk (Hall, 1998) and the results of the potential loss. In this case, no action is planned.</a:t>
            </a:r>
            <a:endParaRPr lang="en-US" altLang="en-US" dirty="0" smtClean="0"/>
          </a:p>
        </p:txBody>
      </p:sp>
      <p:graphicFrame>
        <p:nvGraphicFramePr>
          <p:cNvPr id="4098" name="Object 4"/>
          <p:cNvGraphicFramePr>
            <a:graphicFrameLocks noGrp="1" noChangeAspect="1"/>
          </p:cNvGraphicFramePr>
          <p:nvPr>
            <p:ph sz="half" idx="2"/>
          </p:nvPr>
        </p:nvGraphicFramePr>
        <p:xfrm>
          <a:off x="6553200" y="0"/>
          <a:ext cx="2590800" cy="1416050"/>
        </p:xfrm>
        <a:graphic>
          <a:graphicData uri="http://schemas.openxmlformats.org/presentationml/2006/ole">
            <mc:AlternateContent xmlns:mc="http://schemas.openxmlformats.org/markup-compatibility/2006">
              <mc:Choice xmlns:v="urn:schemas-microsoft-com:vml" Requires="v">
                <p:oleObj spid="_x0000_s5167"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0"/>
                        <a:ext cx="259080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Date Placeholder 3"/>
          <p:cNvSpPr>
            <a:spLocks noGrp="1"/>
          </p:cNvSpPr>
          <p:nvPr>
            <p:ph type="dt" sz="quarter" idx="10"/>
          </p:nvPr>
        </p:nvSpPr>
        <p:spPr>
          <a:xfrm>
            <a:off x="7086600" y="6553200"/>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b="0" dirty="0" smtClean="0"/>
              <a:t>© Laurie Williams</a:t>
            </a:r>
          </a:p>
        </p:txBody>
      </p:sp>
    </p:spTree>
    <p:extLst>
      <p:ext uri="{BB962C8B-B14F-4D97-AF65-F5344CB8AC3E}">
        <p14:creationId xmlns:p14="http://schemas.microsoft.com/office/powerpoint/2010/main" val="8995888"/>
      </p:ext>
    </p:extLst>
  </p:cSld>
  <p:clrMapOvr>
    <a:masterClrMapping/>
  </p:clrMapOvr>
  <p:transition>
    <p:cover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algn="l"/>
            <a:r>
              <a:rPr lang="en-US" altLang="en-US" dirty="0" smtClean="0"/>
              <a:t> Risk Mitigation</a:t>
            </a:r>
          </a:p>
        </p:txBody>
      </p:sp>
      <p:sp>
        <p:nvSpPr>
          <p:cNvPr id="5124" name="Rectangle 3"/>
          <p:cNvSpPr>
            <a:spLocks noGrp="1" noChangeArrowheads="1"/>
          </p:cNvSpPr>
          <p:nvPr>
            <p:ph type="body" sz="half" idx="1"/>
          </p:nvPr>
        </p:nvSpPr>
        <p:spPr>
          <a:xfrm>
            <a:off x="412173" y="1537855"/>
            <a:ext cx="8610600" cy="4333875"/>
          </a:xfrm>
        </p:spPr>
        <p:txBody>
          <a:bodyPr>
            <a:noAutofit/>
          </a:bodyPr>
          <a:lstStyle/>
          <a:p>
            <a:pPr>
              <a:buFont typeface="Monotype Sorts" pitchFamily="2" charset="2"/>
              <a:buNone/>
            </a:pPr>
            <a:r>
              <a:rPr lang="en-US" altLang="en-US" sz="2000" dirty="0" smtClean="0"/>
              <a:t>Develop strategies </a:t>
            </a:r>
            <a:r>
              <a:rPr lang="en-US" altLang="zh-CN" sz="2000" dirty="0" smtClean="0">
                <a:ea typeface="SimSun" panose="02010600030101010101" pitchFamily="2" charset="-122"/>
              </a:rPr>
              <a:t>to reduce the </a:t>
            </a:r>
            <a:r>
              <a:rPr lang="en-US" altLang="zh-CN" sz="2000" u="sng" dirty="0" smtClean="0">
                <a:ea typeface="SimSun" panose="02010600030101010101" pitchFamily="2" charset="-122"/>
              </a:rPr>
              <a:t>possibility</a:t>
            </a:r>
            <a:r>
              <a:rPr lang="en-US" altLang="zh-CN" sz="2000" dirty="0" smtClean="0">
                <a:ea typeface="SimSun" panose="02010600030101010101" pitchFamily="2" charset="-122"/>
              </a:rPr>
              <a:t> or the </a:t>
            </a:r>
            <a:r>
              <a:rPr lang="en-US" altLang="zh-CN" sz="2000" u="sng" dirty="0" smtClean="0">
                <a:ea typeface="SimSun" panose="02010600030101010101" pitchFamily="2" charset="-122"/>
              </a:rPr>
              <a:t>loss impact </a:t>
            </a:r>
            <a:r>
              <a:rPr lang="en-US" altLang="zh-CN" sz="2000" dirty="0" smtClean="0">
                <a:ea typeface="SimSun" panose="02010600030101010101" pitchFamily="2" charset="-122"/>
              </a:rPr>
              <a:t>of a risk.</a:t>
            </a:r>
          </a:p>
          <a:p>
            <a:pPr>
              <a:buFont typeface="Monotype Sorts" pitchFamily="2" charset="2"/>
              <a:buNone/>
            </a:pPr>
            <a:r>
              <a:rPr lang="en-US" altLang="zh-CN" sz="2000" dirty="0" smtClean="0">
                <a:ea typeface="SimSun" panose="02010600030101010101" pitchFamily="2" charset="-122"/>
              </a:rPr>
              <a:t>Documented in the </a:t>
            </a:r>
            <a:r>
              <a:rPr lang="en-US" altLang="zh-CN" sz="2000" u="sng" dirty="0" smtClean="0">
                <a:ea typeface="SimSun" panose="02010600030101010101" pitchFamily="2" charset="-122"/>
              </a:rPr>
              <a:t>Action</a:t>
            </a:r>
            <a:r>
              <a:rPr lang="en-US" altLang="zh-CN" sz="2000" dirty="0" smtClean="0">
                <a:ea typeface="SimSun" panose="02010600030101010101" pitchFamily="2" charset="-122"/>
              </a:rPr>
              <a:t> column of the Risk Table </a:t>
            </a:r>
          </a:p>
          <a:p>
            <a:r>
              <a:rPr lang="en-US" altLang="zh-CN" sz="2000" dirty="0" smtClean="0">
                <a:solidFill>
                  <a:srgbClr val="FF0000"/>
                </a:solidFill>
                <a:ea typeface="SimSun" panose="02010600030101010101" pitchFamily="2" charset="-122"/>
              </a:rPr>
              <a:t>Risk avoidance</a:t>
            </a:r>
            <a:r>
              <a:rPr lang="en-US" altLang="zh-CN" sz="1600" dirty="0" smtClean="0">
                <a:solidFill>
                  <a:srgbClr val="FF0000"/>
                </a:solidFill>
                <a:ea typeface="SimSun" panose="02010600030101010101" pitchFamily="2" charset="-122"/>
              </a:rPr>
              <a:t>. </a:t>
            </a:r>
          </a:p>
          <a:p>
            <a:pPr lvl="1"/>
            <a:r>
              <a:rPr lang="en-US" altLang="zh-CN" sz="2000" dirty="0" smtClean="0">
                <a:ea typeface="SimSun" panose="02010600030101010101" pitchFamily="2" charset="-122"/>
              </a:rPr>
              <a:t>E.g., a lose-lose strategy: the team can opt to eliminate the risk. Example: opting not to develop a product or a particularly risky feature.</a:t>
            </a:r>
          </a:p>
          <a:p>
            <a:r>
              <a:rPr lang="en-US" altLang="zh-CN" sz="2000" dirty="0" smtClean="0">
                <a:solidFill>
                  <a:srgbClr val="FF0000"/>
                </a:solidFill>
                <a:ea typeface="SimSun" panose="02010600030101010101" pitchFamily="2" charset="-122"/>
              </a:rPr>
              <a:t>Risk protection. </a:t>
            </a:r>
          </a:p>
          <a:p>
            <a:pPr lvl="1"/>
            <a:r>
              <a:rPr lang="en-US" altLang="zh-CN" sz="2000" dirty="0" smtClean="0">
                <a:ea typeface="SimSun" panose="02010600030101010101" pitchFamily="2" charset="-122"/>
              </a:rPr>
              <a:t>E.g., the organization can buy insurance to cover any financial loss should the risk become a reality. </a:t>
            </a:r>
          </a:p>
          <a:p>
            <a:pPr lvl="1"/>
            <a:r>
              <a:rPr lang="en-US" altLang="zh-CN" sz="2000" dirty="0" smtClean="0">
                <a:ea typeface="SimSun" panose="02010600030101010101" pitchFamily="2" charset="-122"/>
              </a:rPr>
              <a:t>E.g., a team can employ fault-tolerance strategies, such as parallel processors, to provide reliability insurance. </a:t>
            </a:r>
          </a:p>
          <a:p>
            <a:pPr lvl="1">
              <a:buFontTx/>
              <a:buNone/>
            </a:pPr>
            <a:endParaRPr lang="en-US" altLang="zh-CN" sz="2000" dirty="0" smtClean="0">
              <a:ea typeface="SimSun" panose="02010600030101010101" pitchFamily="2" charset="-122"/>
            </a:endParaRPr>
          </a:p>
          <a:p>
            <a:pPr lvl="1">
              <a:buFontTx/>
              <a:buNone/>
            </a:pPr>
            <a:r>
              <a:rPr lang="en-US" altLang="zh-CN" sz="2000" i="1" dirty="0" smtClean="0">
                <a:ea typeface="SimSun" panose="02010600030101010101" pitchFamily="2" charset="-122"/>
              </a:rPr>
              <a:t>a lose-lose strategy: everyone gives something up, in the sense that neither side gets what they want, but everyone can live with the decision.</a:t>
            </a:r>
            <a:r>
              <a:rPr lang="en-US" altLang="zh-CN" sz="1600" i="1" dirty="0" smtClean="0">
                <a:ea typeface="SimSun" panose="02010600030101010101" pitchFamily="2" charset="-122"/>
              </a:rPr>
              <a:t> </a:t>
            </a:r>
            <a:endParaRPr lang="en-US" altLang="en-US" sz="1600" i="1" dirty="0" smtClean="0"/>
          </a:p>
        </p:txBody>
      </p:sp>
      <p:graphicFrame>
        <p:nvGraphicFramePr>
          <p:cNvPr id="5122" name="Object 4"/>
          <p:cNvGraphicFramePr>
            <a:graphicFrameLocks noGrp="1" noChangeAspect="1"/>
          </p:cNvGraphicFramePr>
          <p:nvPr>
            <p:ph sz="half" idx="2"/>
          </p:nvPr>
        </p:nvGraphicFramePr>
        <p:xfrm>
          <a:off x="6781800" y="0"/>
          <a:ext cx="2362200" cy="1289050"/>
        </p:xfrm>
        <a:graphic>
          <a:graphicData uri="http://schemas.openxmlformats.org/presentationml/2006/ole">
            <mc:AlternateContent xmlns:mc="http://schemas.openxmlformats.org/markup-compatibility/2006">
              <mc:Choice xmlns:v="urn:schemas-microsoft-com:vml" Requires="v">
                <p:oleObj spid="_x0000_s6191"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0"/>
                        <a:ext cx="23622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Date Placeholder 3"/>
          <p:cNvSpPr>
            <a:spLocks noGrp="1"/>
          </p:cNvSpPr>
          <p:nvPr>
            <p:ph type="dt" sz="quarter" idx="10"/>
          </p:nvPr>
        </p:nvSpPr>
        <p:spPr>
          <a:xfrm>
            <a:off x="7086600" y="6553200"/>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b="0" dirty="0" smtClean="0"/>
              <a:t>© Laurie Williams</a:t>
            </a:r>
          </a:p>
        </p:txBody>
      </p:sp>
    </p:spTree>
    <p:extLst>
      <p:ext uri="{BB962C8B-B14F-4D97-AF65-F5344CB8AC3E}">
        <p14:creationId xmlns:p14="http://schemas.microsoft.com/office/powerpoint/2010/main" val="1153578406"/>
      </p:ext>
    </p:extLst>
  </p:cSld>
  <p:clrMapOvr>
    <a:masterClrMapping/>
  </p:clrMapOvr>
  <p:transition>
    <p:cover dir="l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algn="l"/>
            <a:r>
              <a:rPr lang="en-US" altLang="en-US" dirty="0" smtClean="0"/>
              <a:t> Risk Mitigation</a:t>
            </a:r>
          </a:p>
        </p:txBody>
      </p:sp>
      <p:sp>
        <p:nvSpPr>
          <p:cNvPr id="6148" name="Rectangle 3"/>
          <p:cNvSpPr>
            <a:spLocks noGrp="1" noChangeArrowheads="1"/>
          </p:cNvSpPr>
          <p:nvPr>
            <p:ph type="body" sz="half" idx="1"/>
          </p:nvPr>
        </p:nvSpPr>
        <p:spPr>
          <a:xfrm>
            <a:off x="533400" y="1685925"/>
            <a:ext cx="8610600" cy="4333875"/>
          </a:xfrm>
        </p:spPr>
        <p:txBody>
          <a:bodyPr>
            <a:normAutofit/>
          </a:bodyPr>
          <a:lstStyle/>
          <a:p>
            <a:r>
              <a:rPr lang="en-US" altLang="en-US" sz="2400" dirty="0" smtClean="0"/>
              <a:t>Develop strategies </a:t>
            </a:r>
            <a:r>
              <a:rPr lang="en-US" altLang="zh-CN" sz="2400" dirty="0" smtClean="0">
                <a:ea typeface="SimSun" panose="02010600030101010101" pitchFamily="2" charset="-122"/>
              </a:rPr>
              <a:t>to reduce the possibility or the loss impact of a risk.</a:t>
            </a:r>
          </a:p>
          <a:p>
            <a:r>
              <a:rPr lang="en-US" altLang="zh-CN" sz="2400" dirty="0" smtClean="0">
                <a:ea typeface="SimSun" panose="02010600030101010101" pitchFamily="2" charset="-122"/>
              </a:rPr>
              <a:t>Documented in the </a:t>
            </a:r>
            <a:r>
              <a:rPr lang="en-US" altLang="zh-CN" sz="2400" u="sng" dirty="0" smtClean="0">
                <a:ea typeface="SimSun" panose="02010600030101010101" pitchFamily="2" charset="-122"/>
              </a:rPr>
              <a:t>Action</a:t>
            </a:r>
            <a:r>
              <a:rPr lang="en-US" altLang="zh-CN" sz="2400" dirty="0" smtClean="0">
                <a:ea typeface="SimSun" panose="02010600030101010101" pitchFamily="2" charset="-122"/>
              </a:rPr>
              <a:t> column of the Risk Table </a:t>
            </a:r>
            <a:endParaRPr lang="en-US" altLang="en-US" sz="2400" dirty="0" smtClean="0"/>
          </a:p>
        </p:txBody>
      </p:sp>
      <p:graphicFrame>
        <p:nvGraphicFramePr>
          <p:cNvPr id="6146" name="Object 4"/>
          <p:cNvGraphicFramePr>
            <a:graphicFrameLocks noGrp="1" noChangeAspect="1"/>
          </p:cNvGraphicFramePr>
          <p:nvPr>
            <p:ph sz="half" idx="2"/>
          </p:nvPr>
        </p:nvGraphicFramePr>
        <p:xfrm>
          <a:off x="6781800" y="0"/>
          <a:ext cx="2362200" cy="1289050"/>
        </p:xfrm>
        <a:graphic>
          <a:graphicData uri="http://schemas.openxmlformats.org/presentationml/2006/ole">
            <mc:AlternateContent xmlns:mc="http://schemas.openxmlformats.org/markup-compatibility/2006">
              <mc:Choice xmlns:v="urn:schemas-microsoft-com:vml" Requires="v">
                <p:oleObj spid="_x0000_s7215"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0"/>
                        <a:ext cx="23622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Date Placeholder 3"/>
          <p:cNvSpPr>
            <a:spLocks noGrp="1"/>
          </p:cNvSpPr>
          <p:nvPr>
            <p:ph type="dt" sz="quarter" idx="10"/>
          </p:nvPr>
        </p:nvSpPr>
        <p:spPr>
          <a:xfrm>
            <a:off x="7637318" y="6580909"/>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700" b="0" smtClean="0"/>
              <a:t>© Laurie Williams</a:t>
            </a:r>
          </a:p>
        </p:txBody>
      </p:sp>
      <p:pic>
        <p:nvPicPr>
          <p:cNvPr id="615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048000"/>
            <a:ext cx="746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902546"/>
      </p:ext>
    </p:extLst>
  </p:cSld>
  <p:clrMapOvr>
    <a:masterClrMapping/>
  </p:clrMapOvr>
  <p:transition>
    <p:cover dir="l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algn="l"/>
            <a:r>
              <a:rPr lang="en-US" altLang="en-US" dirty="0" smtClean="0"/>
              <a:t> Risk Monitoring</a:t>
            </a:r>
          </a:p>
        </p:txBody>
      </p:sp>
      <p:sp>
        <p:nvSpPr>
          <p:cNvPr id="7172" name="Rectangle 3"/>
          <p:cNvSpPr>
            <a:spLocks noGrp="1" noChangeArrowheads="1"/>
          </p:cNvSpPr>
          <p:nvPr>
            <p:ph type="body" sz="half" idx="1"/>
          </p:nvPr>
        </p:nvSpPr>
        <p:spPr>
          <a:xfrm>
            <a:off x="533400" y="1685925"/>
            <a:ext cx="7543800" cy="4333875"/>
          </a:xfrm>
        </p:spPr>
        <p:txBody>
          <a:bodyPr>
            <a:normAutofit/>
          </a:bodyPr>
          <a:lstStyle/>
          <a:p>
            <a:r>
              <a:rPr lang="en-US" altLang="en-US" sz="2800" dirty="0" smtClean="0"/>
              <a:t>Monitor progress and “Top 10”</a:t>
            </a:r>
            <a:br>
              <a:rPr lang="en-US" altLang="en-US" sz="2800" dirty="0" smtClean="0"/>
            </a:br>
            <a:endParaRPr lang="en-US" altLang="en-US" sz="2800" dirty="0" smtClean="0"/>
          </a:p>
          <a:p>
            <a:r>
              <a:rPr lang="en-US" altLang="en-US" sz="2800" dirty="0" smtClean="0"/>
              <a:t>Reevaluate Risk Exposure</a:t>
            </a:r>
            <a:br>
              <a:rPr lang="en-US" altLang="en-US" sz="2800" dirty="0" smtClean="0"/>
            </a:br>
            <a:endParaRPr lang="en-US" altLang="en-US" sz="2800" dirty="0" smtClean="0"/>
          </a:p>
          <a:p>
            <a:r>
              <a:rPr lang="en-US" altLang="en-US" sz="2800" dirty="0" smtClean="0"/>
              <a:t>Re-draw the line</a:t>
            </a:r>
          </a:p>
        </p:txBody>
      </p:sp>
      <p:graphicFrame>
        <p:nvGraphicFramePr>
          <p:cNvPr id="7170" name="Object 4"/>
          <p:cNvGraphicFramePr>
            <a:graphicFrameLocks noGrp="1" noChangeAspect="1"/>
          </p:cNvGraphicFramePr>
          <p:nvPr>
            <p:ph sz="half" idx="2"/>
          </p:nvPr>
        </p:nvGraphicFramePr>
        <p:xfrm>
          <a:off x="6705600" y="0"/>
          <a:ext cx="2438400" cy="1331913"/>
        </p:xfrm>
        <a:graphic>
          <a:graphicData uri="http://schemas.openxmlformats.org/presentationml/2006/ole">
            <mc:AlternateContent xmlns:mc="http://schemas.openxmlformats.org/markup-compatibility/2006">
              <mc:Choice xmlns:v="urn:schemas-microsoft-com:vml" Requires="v">
                <p:oleObj spid="_x0000_s8239"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0"/>
                        <a:ext cx="24384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Date Placeholder 3"/>
          <p:cNvSpPr>
            <a:spLocks noGrp="1"/>
          </p:cNvSpPr>
          <p:nvPr>
            <p:ph type="dt" sz="quarter" idx="10"/>
          </p:nvPr>
        </p:nvSpPr>
        <p:spPr>
          <a:xfrm>
            <a:off x="7086600" y="6553200"/>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dirty="0" smtClean="0"/>
              <a:t>© Laurie Williams</a:t>
            </a:r>
          </a:p>
        </p:txBody>
      </p:sp>
    </p:spTree>
    <p:extLst>
      <p:ext uri="{BB962C8B-B14F-4D97-AF65-F5344CB8AC3E}">
        <p14:creationId xmlns:p14="http://schemas.microsoft.com/office/powerpoint/2010/main" val="2528329555"/>
      </p:ext>
    </p:extLst>
  </p:cSld>
  <p:clrMapOvr>
    <a:masterClrMapping/>
  </p:clrMapOvr>
  <p:transition>
    <p:cover dir="l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smtClean="0"/>
              <a:t>Risk Management Cycle</a:t>
            </a:r>
          </a:p>
        </p:txBody>
      </p:sp>
      <p:sp>
        <p:nvSpPr>
          <p:cNvPr id="8196" name="Text Box 3"/>
          <p:cNvSpPr txBox="1">
            <a:spLocks noChangeArrowheads="1"/>
          </p:cNvSpPr>
          <p:nvPr/>
        </p:nvSpPr>
        <p:spPr bwMode="auto">
          <a:xfrm>
            <a:off x="2743200" y="62484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spcBef>
                <a:spcPct val="50000"/>
              </a:spcBef>
            </a:pPr>
            <a:r>
              <a:rPr lang="en-US" altLang="en-US" sz="2400" i="1" dirty="0">
                <a:solidFill>
                  <a:srgbClr val="0066CC"/>
                </a:solidFill>
              </a:rPr>
              <a:t>Be proactive, not reactive.</a:t>
            </a:r>
          </a:p>
        </p:txBody>
      </p:sp>
      <p:graphicFrame>
        <p:nvGraphicFramePr>
          <p:cNvPr id="8194" name="Object 4"/>
          <p:cNvGraphicFramePr>
            <a:graphicFrameLocks noGrp="1" noChangeAspect="1"/>
          </p:cNvGraphicFramePr>
          <p:nvPr>
            <p:ph idx="1"/>
            <p:extLst>
              <p:ext uri="{D42A27DB-BD31-4B8C-83A1-F6EECF244321}">
                <p14:modId xmlns:p14="http://schemas.microsoft.com/office/powerpoint/2010/main" val="53200768"/>
              </p:ext>
            </p:extLst>
          </p:nvPr>
        </p:nvGraphicFramePr>
        <p:xfrm>
          <a:off x="381000" y="1785143"/>
          <a:ext cx="8382000" cy="4581525"/>
        </p:xfrm>
        <a:graphic>
          <a:graphicData uri="http://schemas.openxmlformats.org/presentationml/2006/ole">
            <mc:AlternateContent xmlns:mc="http://schemas.openxmlformats.org/markup-compatibility/2006">
              <mc:Choice xmlns:v="urn:schemas-microsoft-com:vml" Requires="v">
                <p:oleObj spid="_x0000_s9263" name="Bitmap Image" r:id="rId4" imgW="6257143" imgH="3419952" progId="Paint.Picture">
                  <p:embed/>
                </p:oleObj>
              </mc:Choice>
              <mc:Fallback>
                <p:oleObj name="Bitmap Image" r:id="rId4" imgW="6257143" imgH="3419952"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785143"/>
                        <a:ext cx="83820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Date Placeholder 3"/>
          <p:cNvSpPr>
            <a:spLocks noGrp="1"/>
          </p:cNvSpPr>
          <p:nvPr>
            <p:ph type="dt" sz="quarter" idx="4294967295"/>
          </p:nvPr>
        </p:nvSpPr>
        <p:spPr>
          <a:xfrm>
            <a:off x="7086600" y="6553200"/>
            <a:ext cx="19050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b="0" smtClean="0"/>
              <a:t>© Laurie Williams</a:t>
            </a:r>
          </a:p>
        </p:txBody>
      </p:sp>
      <p:sp>
        <p:nvSpPr>
          <p:cNvPr id="8198" name="TextBox 5"/>
          <p:cNvSpPr txBox="1">
            <a:spLocks noChangeArrowheads="1"/>
          </p:cNvSpPr>
          <p:nvPr/>
        </p:nvSpPr>
        <p:spPr bwMode="auto">
          <a:xfrm>
            <a:off x="6102927" y="1598611"/>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 typeface="Arial" panose="020B0604020202020204" pitchFamily="34" charset="0"/>
              <a:buChar char="•"/>
            </a:pPr>
            <a:r>
              <a:rPr lang="en-US" altLang="en-US" sz="2400" dirty="0"/>
              <a:t> Risk Assessment</a:t>
            </a:r>
          </a:p>
          <a:p>
            <a:pPr>
              <a:buFont typeface="Arial" panose="020B0604020202020204" pitchFamily="34" charset="0"/>
              <a:buChar char="•"/>
            </a:pPr>
            <a:endParaRPr lang="en-US" altLang="en-US" dirty="0"/>
          </a:p>
        </p:txBody>
      </p:sp>
      <p:sp>
        <p:nvSpPr>
          <p:cNvPr id="8199" name="TextBox 6"/>
          <p:cNvSpPr txBox="1">
            <a:spLocks noChangeArrowheads="1"/>
          </p:cNvSpPr>
          <p:nvPr/>
        </p:nvSpPr>
        <p:spPr bwMode="auto">
          <a:xfrm>
            <a:off x="173182" y="6027737"/>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buFont typeface="Arial" panose="020B0604020202020204" pitchFamily="34" charset="0"/>
              <a:buChar char="•"/>
            </a:pPr>
            <a:r>
              <a:rPr lang="en-US" altLang="en-US" sz="2400" dirty="0"/>
              <a:t> Risk Control</a:t>
            </a:r>
          </a:p>
          <a:p>
            <a:pPr>
              <a:buFont typeface="Arial" panose="020B0604020202020204" pitchFamily="34" charset="0"/>
              <a:buChar char="•"/>
            </a:pPr>
            <a:endParaRPr lang="en-US" altLang="en-US" dirty="0"/>
          </a:p>
        </p:txBody>
      </p:sp>
    </p:spTree>
    <p:extLst>
      <p:ext uri="{BB962C8B-B14F-4D97-AF65-F5344CB8AC3E}">
        <p14:creationId xmlns:p14="http://schemas.microsoft.com/office/powerpoint/2010/main" val="72600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What is the risk?</a:t>
            </a:r>
          </a:p>
        </p:txBody>
      </p:sp>
      <p:sp>
        <p:nvSpPr>
          <p:cNvPr id="18435" name="Rectangle 3"/>
          <p:cNvSpPr>
            <a:spLocks noGrp="1" noChangeArrowheads="1"/>
          </p:cNvSpPr>
          <p:nvPr>
            <p:ph type="body" idx="1"/>
          </p:nvPr>
        </p:nvSpPr>
        <p:spPr>
          <a:xfrm>
            <a:off x="190500" y="1371600"/>
            <a:ext cx="8763000" cy="5334000"/>
          </a:xfrm>
        </p:spPr>
        <p:txBody>
          <a:bodyPr>
            <a:normAutofit fontScale="85000" lnSpcReduction="20000"/>
          </a:bodyPr>
          <a:lstStyle/>
          <a:p>
            <a:pPr eaLnBrk="1" hangingPunct="1">
              <a:lnSpc>
                <a:spcPct val="120000"/>
              </a:lnSpc>
            </a:pPr>
            <a:r>
              <a:rPr lang="en-US" altLang="en-US" dirty="0" smtClean="0">
                <a:latin typeface="Helvetica-Bold" charset="0"/>
              </a:rPr>
              <a:t>A</a:t>
            </a:r>
            <a:r>
              <a:rPr lang="en-US" altLang="en-US" dirty="0" smtClean="0">
                <a:latin typeface="Helvetica" panose="020B0604020202020204" pitchFamily="34" charset="0"/>
              </a:rPr>
              <a:t> company has introduced object-oriented (OO) technology into its organization by selecting a well-defined project "X" with hard schedule constraints to pilot the use of the technology. Although many ”X" project personnel were familiar with the OO concept, it had not been part of their development process, and they have had very little experience and training in the technology's application. It is taking project personnel longer than expected to climb the learning curve. Some personnel are concerned, for example, that the modules implemented to date might be too inefficient to satisfy project "X" performance requirements. </a:t>
            </a:r>
            <a:r>
              <a:rPr lang="en-US" altLang="en-US" sz="1800" i="1" dirty="0" smtClean="0">
                <a:latin typeface="Helvetica" panose="020B0604020202020204" pitchFamily="34" charset="0"/>
              </a:rPr>
              <a:t>[CMU SEI]</a:t>
            </a:r>
          </a:p>
        </p:txBody>
      </p:sp>
      <p:sp>
        <p:nvSpPr>
          <p:cNvPr id="18436" name="Date Placeholder 3"/>
          <p:cNvSpPr>
            <a:spLocks noGrp="1"/>
          </p:cNvSpPr>
          <p:nvPr>
            <p:ph type="dt" sz="quarter" idx="4294967295"/>
          </p:nvPr>
        </p:nvSpPr>
        <p:spPr>
          <a:xfrm>
            <a:off x="6400800" y="6553200"/>
            <a:ext cx="35052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smtClean="0"/>
              <a:t>© A.I. </a:t>
            </a:r>
            <a:r>
              <a:rPr lang="en-US" altLang="en-US" sz="1000" b="0" dirty="0" err="1" smtClean="0"/>
              <a:t>Antón</a:t>
            </a:r>
            <a:r>
              <a:rPr lang="en-US" altLang="en-US" sz="1000" b="0" dirty="0" smtClean="0"/>
              <a:t>, M. </a:t>
            </a:r>
            <a:r>
              <a:rPr lang="en-US" altLang="en-US" sz="1000" b="0" dirty="0" err="1" smtClean="0"/>
              <a:t>Vouk</a:t>
            </a:r>
            <a:r>
              <a:rPr lang="en-US" altLang="en-US" sz="1000" b="0" dirty="0" smtClean="0"/>
              <a:t>, and Xie</a:t>
            </a:r>
          </a:p>
        </p:txBody>
      </p:sp>
    </p:spTree>
    <p:extLst>
      <p:ext uri="{BB962C8B-B14F-4D97-AF65-F5344CB8AC3E}">
        <p14:creationId xmlns:p14="http://schemas.microsoft.com/office/powerpoint/2010/main" val="2710537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Risk Example Case Answer</a:t>
            </a:r>
          </a:p>
        </p:txBody>
      </p:sp>
      <p:sp>
        <p:nvSpPr>
          <p:cNvPr id="19459" name="Rectangle 3"/>
          <p:cNvSpPr>
            <a:spLocks noGrp="1" noChangeArrowheads="1"/>
          </p:cNvSpPr>
          <p:nvPr>
            <p:ph type="body" idx="1"/>
          </p:nvPr>
        </p:nvSpPr>
        <p:spPr>
          <a:xfrm>
            <a:off x="609600" y="1447800"/>
            <a:ext cx="8077200" cy="4724400"/>
          </a:xfrm>
        </p:spPr>
        <p:txBody>
          <a:bodyPr>
            <a:normAutofit fontScale="92500"/>
          </a:bodyPr>
          <a:lstStyle/>
          <a:p>
            <a:pPr eaLnBrk="1" hangingPunct="1">
              <a:lnSpc>
                <a:spcPct val="195000"/>
              </a:lnSpc>
              <a:spcBef>
                <a:spcPct val="65000"/>
              </a:spcBef>
            </a:pPr>
            <a:r>
              <a:rPr lang="en-US" altLang="en-US" smtClean="0">
                <a:latin typeface="Helvetica-Bold" charset="0"/>
              </a:rPr>
              <a:t>The risk is:</a:t>
            </a:r>
            <a:r>
              <a:rPr lang="en-US" altLang="en-US" smtClean="0">
                <a:latin typeface="Helvetica" panose="020B0604020202020204" pitchFamily="34" charset="0"/>
              </a:rPr>
              <a:t> Given the lack of OO technology experience and training, there is a possibility that the product will not meet performance or functionality requirements within the defined schedule. </a:t>
            </a:r>
            <a:r>
              <a:rPr lang="en-US" altLang="en-US" sz="2000" i="1" smtClean="0">
                <a:latin typeface="Helvetica" panose="020B0604020202020204" pitchFamily="34" charset="0"/>
              </a:rPr>
              <a:t>[CMU SEI]</a:t>
            </a:r>
          </a:p>
        </p:txBody>
      </p:sp>
      <p:sp>
        <p:nvSpPr>
          <p:cNvPr id="19460" name="Date Placeholder 3"/>
          <p:cNvSpPr>
            <a:spLocks noGrp="1"/>
          </p:cNvSpPr>
          <p:nvPr>
            <p:ph type="dt" sz="quarter" idx="4294967295"/>
          </p:nvPr>
        </p:nvSpPr>
        <p:spPr>
          <a:xfrm>
            <a:off x="685800" y="6553200"/>
            <a:ext cx="35052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b="0" dirty="0" smtClean="0"/>
              <a:t>© A.I. </a:t>
            </a:r>
            <a:r>
              <a:rPr lang="en-US" altLang="en-US" sz="900" b="0" dirty="0" err="1" smtClean="0"/>
              <a:t>Antón</a:t>
            </a:r>
            <a:r>
              <a:rPr lang="en-US" altLang="en-US" sz="900" b="0" dirty="0" smtClean="0"/>
              <a:t>, M. </a:t>
            </a:r>
            <a:r>
              <a:rPr lang="en-US" altLang="en-US" sz="900" b="0" dirty="0" err="1" smtClean="0"/>
              <a:t>Vouk</a:t>
            </a:r>
            <a:r>
              <a:rPr lang="en-US" altLang="en-US" sz="900" b="0" dirty="0" smtClean="0"/>
              <a:t>, and Xie</a:t>
            </a:r>
          </a:p>
        </p:txBody>
      </p:sp>
    </p:spTree>
    <p:extLst>
      <p:ext uri="{BB962C8B-B14F-4D97-AF65-F5344CB8AC3E}">
        <p14:creationId xmlns:p14="http://schemas.microsoft.com/office/powerpoint/2010/main" val="2784741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Non Risk Example</a:t>
            </a:r>
          </a:p>
        </p:txBody>
      </p:sp>
      <p:sp>
        <p:nvSpPr>
          <p:cNvPr id="20483" name="Rectangle 3"/>
          <p:cNvSpPr>
            <a:spLocks noGrp="1" noChangeArrowheads="1"/>
          </p:cNvSpPr>
          <p:nvPr>
            <p:ph type="body" idx="1"/>
          </p:nvPr>
        </p:nvSpPr>
        <p:spPr>
          <a:xfrm>
            <a:off x="346364" y="1617518"/>
            <a:ext cx="8305800" cy="4953000"/>
          </a:xfrm>
        </p:spPr>
        <p:txBody>
          <a:bodyPr>
            <a:normAutofit fontScale="85000" lnSpcReduction="10000"/>
          </a:bodyPr>
          <a:lstStyle/>
          <a:p>
            <a:pPr eaLnBrk="1" hangingPunct="1">
              <a:lnSpc>
                <a:spcPct val="155000"/>
              </a:lnSpc>
              <a:spcBef>
                <a:spcPct val="85000"/>
              </a:spcBef>
            </a:pPr>
            <a:r>
              <a:rPr lang="en-US" altLang="en-US" dirty="0" smtClean="0">
                <a:latin typeface="Helvetica-Bold" charset="0"/>
              </a:rPr>
              <a:t>A</a:t>
            </a:r>
            <a:r>
              <a:rPr lang="en-US" altLang="en-US" dirty="0" smtClean="0">
                <a:latin typeface="Helvetica" panose="020B0604020202020204" pitchFamily="34" charset="0"/>
              </a:rPr>
              <a:t> company is developing a flight control system. During system integration testing the flight control system becomes unstable because processing of the control function is not quick enough during a specific maneuver sequence.</a:t>
            </a:r>
          </a:p>
          <a:p>
            <a:pPr lvl="1" eaLnBrk="1" hangingPunct="1">
              <a:lnSpc>
                <a:spcPct val="155000"/>
              </a:lnSpc>
              <a:spcBef>
                <a:spcPct val="85000"/>
              </a:spcBef>
            </a:pPr>
            <a:r>
              <a:rPr lang="en-US" altLang="en-US" i="1" dirty="0" smtClean="0">
                <a:latin typeface="Helvetica" panose="020B0604020202020204" pitchFamily="34" charset="0"/>
              </a:rPr>
              <a:t>The instability of the system is not a risk since the event is a certainty - it is a problem.</a:t>
            </a:r>
            <a:r>
              <a:rPr lang="en-US" altLang="en-US" sz="1800" i="1" dirty="0" smtClean="0">
                <a:latin typeface="Helvetica" panose="020B0604020202020204" pitchFamily="34" charset="0"/>
              </a:rPr>
              <a:t> [CMU SEI]</a:t>
            </a:r>
            <a:endParaRPr lang="en-US" altLang="en-US" i="1" dirty="0" smtClean="0">
              <a:latin typeface="Helvetica" panose="020B0604020202020204" pitchFamily="34" charset="0"/>
            </a:endParaRPr>
          </a:p>
        </p:txBody>
      </p:sp>
      <p:sp>
        <p:nvSpPr>
          <p:cNvPr id="20484" name="Date Placeholder 3"/>
          <p:cNvSpPr>
            <a:spLocks noGrp="1"/>
          </p:cNvSpPr>
          <p:nvPr>
            <p:ph type="dt" sz="quarter" idx="4294967295"/>
          </p:nvPr>
        </p:nvSpPr>
        <p:spPr>
          <a:xfrm>
            <a:off x="685800" y="6553200"/>
            <a:ext cx="3505200"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800" b="0" dirty="0" smtClean="0"/>
              <a:t>© A.I. </a:t>
            </a:r>
            <a:r>
              <a:rPr lang="en-US" altLang="en-US" sz="800" b="0" dirty="0" err="1" smtClean="0"/>
              <a:t>Antón</a:t>
            </a:r>
            <a:r>
              <a:rPr lang="en-US" altLang="en-US" sz="800" b="0" dirty="0" smtClean="0"/>
              <a:t>, M. </a:t>
            </a:r>
            <a:r>
              <a:rPr lang="en-US" altLang="en-US" sz="800" b="0" dirty="0" err="1" smtClean="0"/>
              <a:t>Vouk</a:t>
            </a:r>
            <a:r>
              <a:rPr lang="en-US" altLang="en-US" sz="800" b="0" dirty="0" smtClean="0"/>
              <a:t>, and Xie</a:t>
            </a:r>
          </a:p>
        </p:txBody>
      </p:sp>
    </p:spTree>
    <p:extLst>
      <p:ext uri="{BB962C8B-B14F-4D97-AF65-F5344CB8AC3E}">
        <p14:creationId xmlns:p14="http://schemas.microsoft.com/office/powerpoint/2010/main" val="2616458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Requirements engineering is important</a:t>
            </a:r>
          </a:p>
          <a:p>
            <a:pPr lvl="1"/>
            <a:r>
              <a:rPr lang="en-US" dirty="0" smtClean="0"/>
              <a:t>XP has several activities for requirements</a:t>
            </a:r>
          </a:p>
          <a:p>
            <a:pPr lvl="1"/>
            <a:r>
              <a:rPr lang="en-US" dirty="0" smtClean="0"/>
              <a:t>Customer on site – you have no real customer</a:t>
            </a:r>
          </a:p>
          <a:p>
            <a:pPr lvl="2"/>
            <a:r>
              <a:rPr lang="en-US" dirty="0" smtClean="0">
                <a:solidFill>
                  <a:schemeClr val="tx2"/>
                </a:solidFill>
              </a:rPr>
              <a:t>COMMUNICATE</a:t>
            </a:r>
            <a:r>
              <a:rPr lang="en-US" dirty="0" smtClean="0"/>
              <a:t> with your teaching staff person!</a:t>
            </a:r>
          </a:p>
          <a:p>
            <a:r>
              <a:rPr lang="en-US" dirty="0" smtClean="0"/>
              <a:t>Risk management is also important</a:t>
            </a:r>
          </a:p>
          <a:p>
            <a:pPr lvl="1"/>
            <a:r>
              <a:rPr lang="en-US" dirty="0" smtClean="0"/>
              <a:t>Consider risks in your project</a:t>
            </a:r>
          </a:p>
          <a:p>
            <a:pPr lvl="1"/>
            <a:r>
              <a:rPr lang="en-US" dirty="0" smtClean="0"/>
              <a:t>The key is that someone is not contributing</a:t>
            </a:r>
          </a:p>
          <a:p>
            <a:pPr lvl="2"/>
            <a:r>
              <a:rPr lang="en-US" dirty="0" smtClean="0"/>
              <a:t>Again, communicate (with one another), communicate (with TAs/me), communicate…</a:t>
            </a:r>
            <a:endParaRPr lang="en-US" dirty="0"/>
          </a:p>
        </p:txBody>
      </p:sp>
    </p:spTree>
    <p:extLst>
      <p:ext uri="{BB962C8B-B14F-4D97-AF65-F5344CB8AC3E}">
        <p14:creationId xmlns:p14="http://schemas.microsoft.com/office/powerpoint/2010/main" val="60760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xfrm>
            <a:off x="197427" y="6553200"/>
            <a:ext cx="2514600" cy="2127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smtClean="0"/>
              <a:t>© A.I. </a:t>
            </a:r>
            <a:r>
              <a:rPr lang="en-US" altLang="en-US" sz="1000" b="0" dirty="0" err="1" smtClean="0"/>
              <a:t>Antón</a:t>
            </a:r>
            <a:r>
              <a:rPr lang="en-US" altLang="en-US" sz="1000" b="0" dirty="0" smtClean="0"/>
              <a:t> &amp; M. </a:t>
            </a:r>
            <a:r>
              <a:rPr lang="en-US" altLang="en-US" sz="1000" b="0" dirty="0" err="1" smtClean="0"/>
              <a:t>Vouk</a:t>
            </a:r>
            <a:r>
              <a:rPr lang="en-US" altLang="en-US" sz="1000" b="0" dirty="0" smtClean="0"/>
              <a:t>, NCSU</a:t>
            </a:r>
          </a:p>
        </p:txBody>
      </p:sp>
      <p:sp>
        <p:nvSpPr>
          <p:cNvPr id="4099" name="Rectangle 2"/>
          <p:cNvSpPr>
            <a:spLocks noGrp="1" noChangeArrowheads="1"/>
          </p:cNvSpPr>
          <p:nvPr>
            <p:ph type="title"/>
          </p:nvPr>
        </p:nvSpPr>
        <p:spPr/>
        <p:txBody>
          <a:bodyPr/>
          <a:lstStyle/>
          <a:p>
            <a:r>
              <a:rPr lang="en-US" altLang="en-US" sz="3200" dirty="0" smtClean="0"/>
              <a:t>What Causes Software Project Failures</a:t>
            </a:r>
          </a:p>
        </p:txBody>
      </p:sp>
      <p:sp>
        <p:nvSpPr>
          <p:cNvPr id="4100" name="Text Box 3"/>
          <p:cNvSpPr txBox="1">
            <a:spLocks noChangeArrowheads="1"/>
          </p:cNvSpPr>
          <p:nvPr/>
        </p:nvSpPr>
        <p:spPr bwMode="auto">
          <a:xfrm>
            <a:off x="1676400" y="1828800"/>
            <a:ext cx="67056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400" dirty="0">
                <a:latin typeface="Comic Sans MS" panose="030F0702030302020204" pitchFamily="66" charset="0"/>
              </a:rPr>
              <a:t>     </a:t>
            </a:r>
            <a:r>
              <a:rPr lang="en-US" altLang="en-US" sz="1800" u="sng" dirty="0">
                <a:latin typeface="Comic Sans MS" panose="030F0702030302020204" pitchFamily="66" charset="0"/>
              </a:rPr>
              <a:t>WHY PROJECTS FAIL</a:t>
            </a:r>
            <a:r>
              <a:rPr lang="en-US" altLang="en-US" sz="1800" dirty="0">
                <a:latin typeface="Comic Sans MS" panose="030F0702030302020204" pitchFamily="66" charset="0"/>
              </a:rPr>
              <a:t>			 %</a:t>
            </a:r>
          </a:p>
          <a:p>
            <a:r>
              <a:rPr lang="en-US" altLang="en-US" sz="1800" dirty="0">
                <a:latin typeface="Comic Sans MS" panose="030F0702030302020204" pitchFamily="66" charset="0"/>
              </a:rPr>
              <a:t>1. </a:t>
            </a:r>
            <a:r>
              <a:rPr lang="en-US" altLang="en-US" sz="1800" dirty="0" smtClean="0">
                <a:latin typeface="Comic Sans MS" panose="030F0702030302020204" pitchFamily="66" charset="0"/>
              </a:rPr>
              <a:t>Incomplete </a:t>
            </a:r>
            <a:r>
              <a:rPr lang="en-US" altLang="en-US" sz="1800" dirty="0">
                <a:latin typeface="Comic Sans MS" panose="030F0702030302020204" pitchFamily="66" charset="0"/>
              </a:rPr>
              <a:t>Requirements			13.1</a:t>
            </a:r>
          </a:p>
          <a:p>
            <a:r>
              <a:rPr lang="en-US" altLang="en-US" sz="1800" dirty="0">
                <a:latin typeface="Comic Sans MS" panose="030F0702030302020204" pitchFamily="66" charset="0"/>
              </a:rPr>
              <a:t>2. Lack of user involvement			12.4</a:t>
            </a:r>
          </a:p>
          <a:p>
            <a:r>
              <a:rPr lang="en-US" altLang="en-US" sz="1800" dirty="0">
                <a:latin typeface="Comic Sans MS" panose="030F0702030302020204" pitchFamily="66" charset="0"/>
              </a:rPr>
              <a:t>3. Lack of resources				10.6</a:t>
            </a:r>
          </a:p>
          <a:p>
            <a:r>
              <a:rPr lang="en-US" altLang="en-US" sz="1800" dirty="0">
                <a:latin typeface="Comic Sans MS" panose="030F0702030302020204" pitchFamily="66" charset="0"/>
              </a:rPr>
              <a:t>4. Unrealistic Expectations			 9.9</a:t>
            </a:r>
          </a:p>
          <a:p>
            <a:r>
              <a:rPr lang="en-US" altLang="en-US" sz="1800" dirty="0">
                <a:latin typeface="Comic Sans MS" panose="030F0702030302020204" pitchFamily="66" charset="0"/>
              </a:rPr>
              <a:t>5. Lack of executive support			 9.3</a:t>
            </a:r>
          </a:p>
          <a:p>
            <a:r>
              <a:rPr lang="en-US" altLang="en-US" sz="1800" dirty="0">
                <a:latin typeface="Comic Sans MS" panose="030F0702030302020204" pitchFamily="66" charset="0"/>
              </a:rPr>
              <a:t>6. Changing requirements			 8.7</a:t>
            </a:r>
          </a:p>
          <a:p>
            <a:r>
              <a:rPr lang="en-US" altLang="en-US" sz="1800" dirty="0">
                <a:latin typeface="Comic Sans MS" panose="030F0702030302020204" pitchFamily="66" charset="0"/>
              </a:rPr>
              <a:t>7. Lack of planning				 8.1</a:t>
            </a:r>
          </a:p>
          <a:p>
            <a:r>
              <a:rPr lang="en-US" altLang="en-US" sz="1800" dirty="0">
                <a:latin typeface="Comic Sans MS" panose="030F0702030302020204" pitchFamily="66" charset="0"/>
              </a:rPr>
              <a:t>8. Didn’t need it any longer			 7.5</a:t>
            </a:r>
          </a:p>
          <a:p>
            <a:r>
              <a:rPr lang="en-US" altLang="en-US" sz="1800" dirty="0">
                <a:latin typeface="Comic Sans MS" panose="030F0702030302020204" pitchFamily="66" charset="0"/>
              </a:rPr>
              <a:t>9. Lack of IT management			 6.2</a:t>
            </a:r>
          </a:p>
          <a:p>
            <a:r>
              <a:rPr lang="en-US" altLang="en-US" sz="1800" dirty="0">
                <a:latin typeface="Comic Sans MS" panose="030F0702030302020204" pitchFamily="66" charset="0"/>
              </a:rPr>
              <a:t>10. Technology illiteracy			 4.3</a:t>
            </a:r>
          </a:p>
        </p:txBody>
      </p:sp>
      <p:sp>
        <p:nvSpPr>
          <p:cNvPr id="4101" name="Text Box 4"/>
          <p:cNvSpPr txBox="1">
            <a:spLocks noChangeArrowheads="1"/>
          </p:cNvSpPr>
          <p:nvPr/>
        </p:nvSpPr>
        <p:spPr bwMode="auto">
          <a:xfrm>
            <a:off x="2743200" y="5791200"/>
            <a:ext cx="5757863"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latin typeface="Comic Sans MS" panose="030F0702030302020204" pitchFamily="66" charset="0"/>
              </a:rPr>
              <a:t>Jim Johnson, The Standish Group International Project Leadership</a:t>
            </a:r>
          </a:p>
          <a:p>
            <a:r>
              <a:rPr lang="en-US" altLang="en-US">
                <a:latin typeface="Comic Sans MS" panose="030F0702030302020204" pitchFamily="66" charset="0"/>
              </a:rPr>
              <a:t>Conference, May 1995, Chicago</a:t>
            </a:r>
          </a:p>
        </p:txBody>
      </p:sp>
    </p:spTree>
    <p:extLst>
      <p:ext uri="{BB962C8B-B14F-4D97-AF65-F5344CB8AC3E}">
        <p14:creationId xmlns:p14="http://schemas.microsoft.com/office/powerpoint/2010/main" val="76517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2"/>
          <p:cNvSpPr>
            <a:spLocks noGrp="1"/>
          </p:cNvSpPr>
          <p:nvPr>
            <p:ph type="dt" sz="quarter" idx="10"/>
          </p:nvPr>
        </p:nvSpPr>
        <p:spPr>
          <a:xfrm>
            <a:off x="152400" y="6553200"/>
            <a:ext cx="2667000" cy="19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smtClean="0"/>
              <a:t>© A.I. </a:t>
            </a:r>
            <a:r>
              <a:rPr lang="en-US" altLang="en-US" sz="1000" b="0" dirty="0" err="1" smtClean="0"/>
              <a:t>Antón</a:t>
            </a:r>
            <a:r>
              <a:rPr lang="en-US" altLang="en-US" sz="1000" b="0" dirty="0" smtClean="0"/>
              <a:t> &amp; M. </a:t>
            </a:r>
            <a:r>
              <a:rPr lang="en-US" altLang="en-US" sz="1000" b="0" dirty="0" err="1" smtClean="0"/>
              <a:t>Vouk</a:t>
            </a:r>
            <a:r>
              <a:rPr lang="en-US" altLang="en-US" sz="1000" b="0" dirty="0" smtClean="0"/>
              <a:t>, NCSU</a:t>
            </a:r>
          </a:p>
        </p:txBody>
      </p:sp>
      <p:sp>
        <p:nvSpPr>
          <p:cNvPr id="1028" name="Rectangle 2"/>
          <p:cNvSpPr>
            <a:spLocks noGrp="1" noChangeArrowheads="1"/>
          </p:cNvSpPr>
          <p:nvPr>
            <p:ph type="title"/>
          </p:nvPr>
        </p:nvSpPr>
        <p:spPr/>
        <p:txBody>
          <a:bodyPr/>
          <a:lstStyle/>
          <a:p>
            <a:r>
              <a:rPr lang="en-US" altLang="en-US" smtClean="0"/>
              <a:t>Relative Cost to Fix an Error</a:t>
            </a:r>
          </a:p>
        </p:txBody>
      </p:sp>
      <p:graphicFrame>
        <p:nvGraphicFramePr>
          <p:cNvPr id="1026" name="Object 2"/>
          <p:cNvGraphicFramePr>
            <a:graphicFrameLocks noChangeAspect="1"/>
          </p:cNvGraphicFramePr>
          <p:nvPr/>
        </p:nvGraphicFramePr>
        <p:xfrm>
          <a:off x="708025" y="1468438"/>
          <a:ext cx="7727950" cy="3919537"/>
        </p:xfrm>
        <a:graphic>
          <a:graphicData uri="http://schemas.openxmlformats.org/presentationml/2006/ole">
            <mc:AlternateContent xmlns:mc="http://schemas.openxmlformats.org/markup-compatibility/2006">
              <mc:Choice xmlns:v="urn:schemas-microsoft-com:vml" Requires="v">
                <p:oleObj spid="_x0000_s10250" name="Document" r:id="rId4" imgW="7882128" imgH="3998976" progId="Word.Document.8">
                  <p:embed/>
                </p:oleObj>
              </mc:Choice>
              <mc:Fallback>
                <p:oleObj name="Document" r:id="rId4" imgW="7882128" imgH="3998976"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025" y="1468438"/>
                        <a:ext cx="7727950" cy="391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4"/>
          <p:cNvSpPr txBox="1">
            <a:spLocks noChangeArrowheads="1"/>
          </p:cNvSpPr>
          <p:nvPr/>
        </p:nvSpPr>
        <p:spPr bwMode="auto">
          <a:xfrm>
            <a:off x="990600" y="5486400"/>
            <a:ext cx="799335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latin typeface="Comic Sans MS" panose="030F0702030302020204" pitchFamily="66" charset="0"/>
              </a:rPr>
              <a:t>Boehm’s analysis of 63 s/w development projects (IBM, GTE, TRW, etc.) to</a:t>
            </a:r>
          </a:p>
          <a:p>
            <a:r>
              <a:rPr lang="en-US" altLang="en-US" dirty="0">
                <a:latin typeface="Comic Sans MS" panose="030F0702030302020204" pitchFamily="66" charset="0"/>
              </a:rPr>
              <a:t>d</a:t>
            </a:r>
            <a:r>
              <a:rPr lang="en-US" altLang="en-US" dirty="0" smtClean="0">
                <a:latin typeface="Comic Sans MS" panose="030F0702030302020204" pitchFamily="66" charset="0"/>
              </a:rPr>
              <a:t>etermine </a:t>
            </a:r>
            <a:r>
              <a:rPr lang="en-US" altLang="en-US" dirty="0">
                <a:latin typeface="Comic Sans MS" panose="030F0702030302020204" pitchFamily="66" charset="0"/>
              </a:rPr>
              <a:t>ranges in cost for errors created by false assumptions in </a:t>
            </a:r>
            <a:r>
              <a:rPr lang="en-US" altLang="en-US" dirty="0" smtClean="0">
                <a:latin typeface="Comic Sans MS" panose="030F0702030302020204" pitchFamily="66" charset="0"/>
              </a:rPr>
              <a:t>requirements phase</a:t>
            </a:r>
            <a:br>
              <a:rPr lang="en-US" altLang="en-US" dirty="0" smtClean="0">
                <a:latin typeface="Comic Sans MS" panose="030F0702030302020204" pitchFamily="66" charset="0"/>
              </a:rPr>
            </a:br>
            <a:r>
              <a:rPr lang="en-US" altLang="en-US" dirty="0" smtClean="0">
                <a:latin typeface="Comic Sans MS" panose="030F0702030302020204" pitchFamily="66" charset="0"/>
              </a:rPr>
              <a:t>but </a:t>
            </a:r>
            <a:r>
              <a:rPr lang="en-US" altLang="en-US" dirty="0">
                <a:latin typeface="Comic Sans MS" panose="030F0702030302020204" pitchFamily="66" charset="0"/>
              </a:rPr>
              <a:t>not detected till later phases</a:t>
            </a:r>
          </a:p>
        </p:txBody>
      </p:sp>
    </p:spTree>
    <p:extLst>
      <p:ext uri="{BB962C8B-B14F-4D97-AF65-F5344CB8AC3E}">
        <p14:creationId xmlns:p14="http://schemas.microsoft.com/office/powerpoint/2010/main" val="2443751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4294967295"/>
          </p:nvPr>
        </p:nvSpPr>
        <p:spPr>
          <a:xfrm>
            <a:off x="0" y="6553201"/>
            <a:ext cx="2209800" cy="2587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smtClean="0"/>
              <a:t>© A.I. </a:t>
            </a:r>
            <a:r>
              <a:rPr lang="en-US" altLang="en-US" sz="1050" b="0" dirty="0" err="1" smtClean="0"/>
              <a:t>Antón</a:t>
            </a:r>
            <a:r>
              <a:rPr lang="en-US" altLang="en-US" sz="1050" b="0" dirty="0" smtClean="0"/>
              <a:t> &amp; M. </a:t>
            </a:r>
            <a:r>
              <a:rPr lang="en-US" altLang="en-US" sz="1050" b="0" dirty="0" err="1" smtClean="0"/>
              <a:t>Vouk</a:t>
            </a:r>
            <a:r>
              <a:rPr lang="en-US" altLang="en-US" sz="1050" b="0" dirty="0" smtClean="0"/>
              <a:t>, NCSU</a:t>
            </a:r>
          </a:p>
        </p:txBody>
      </p:sp>
      <p:sp>
        <p:nvSpPr>
          <p:cNvPr id="5123" name="Rectangle 2"/>
          <p:cNvSpPr>
            <a:spLocks noGrp="1" noChangeArrowheads="1"/>
          </p:cNvSpPr>
          <p:nvPr>
            <p:ph type="title"/>
          </p:nvPr>
        </p:nvSpPr>
        <p:spPr/>
        <p:txBody>
          <a:bodyPr/>
          <a:lstStyle/>
          <a:p>
            <a:r>
              <a:rPr lang="en-US" altLang="en-US" smtClean="0"/>
              <a:t>Ford Pinto</a:t>
            </a:r>
          </a:p>
        </p:txBody>
      </p:sp>
      <p:sp>
        <p:nvSpPr>
          <p:cNvPr id="5124" name="Rectangle 3"/>
          <p:cNvSpPr>
            <a:spLocks noGrp="1" noChangeArrowheads="1"/>
          </p:cNvSpPr>
          <p:nvPr>
            <p:ph type="body" idx="1"/>
          </p:nvPr>
        </p:nvSpPr>
        <p:spPr>
          <a:xfrm>
            <a:off x="533400" y="1752600"/>
            <a:ext cx="8077200" cy="4724400"/>
          </a:xfrm>
        </p:spPr>
        <p:txBody>
          <a:bodyPr>
            <a:normAutofit lnSpcReduction="10000"/>
          </a:bodyPr>
          <a:lstStyle/>
          <a:p>
            <a:pPr>
              <a:spcBef>
                <a:spcPct val="70000"/>
              </a:spcBef>
            </a:pPr>
            <a:r>
              <a:rPr lang="en-US" altLang="en-US" smtClean="0"/>
              <a:t>Manufactured in the 1970s</a:t>
            </a:r>
          </a:p>
          <a:p>
            <a:pPr>
              <a:spcBef>
                <a:spcPct val="70000"/>
              </a:spcBef>
            </a:pPr>
            <a:r>
              <a:rPr lang="en-US" altLang="en-US" smtClean="0"/>
              <a:t>The position of the fuel tank mounting bolts was a good design based on an assumption:</a:t>
            </a:r>
          </a:p>
          <a:p>
            <a:pPr lvl="1"/>
            <a:r>
              <a:rPr lang="en-US" altLang="en-US" sz="2400" i="1" smtClean="0"/>
              <a:t>There will be no rear impact collisions!</a:t>
            </a:r>
            <a:endParaRPr lang="en-US" altLang="en-US" sz="2400" smtClean="0"/>
          </a:p>
          <a:p>
            <a:pPr>
              <a:spcBef>
                <a:spcPct val="70000"/>
              </a:spcBef>
            </a:pPr>
            <a:r>
              <a:rPr lang="en-US" altLang="en-US" smtClean="0"/>
              <a:t>Assumption proved to be false.</a:t>
            </a:r>
          </a:p>
          <a:p>
            <a:pPr>
              <a:spcBef>
                <a:spcPct val="70000"/>
              </a:spcBef>
            </a:pPr>
            <a:r>
              <a:rPr lang="en-US" altLang="en-US" smtClean="0"/>
              <a:t>Ford spent $100 million in litigation &amp; recall services</a:t>
            </a:r>
          </a:p>
        </p:txBody>
      </p:sp>
      <p:pic>
        <p:nvPicPr>
          <p:cNvPr id="51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7059" y="-17318"/>
            <a:ext cx="29146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866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121227"/>
            <a:ext cx="8229600" cy="1143000"/>
          </a:xfrm>
        </p:spPr>
        <p:txBody>
          <a:bodyPr/>
          <a:lstStyle/>
          <a:p>
            <a:r>
              <a:rPr lang="en-US" altLang="en-US" smtClean="0"/>
              <a:t>Requirements Engineering</a:t>
            </a:r>
          </a:p>
        </p:txBody>
      </p:sp>
      <p:sp>
        <p:nvSpPr>
          <p:cNvPr id="6147" name="Rectangle 3"/>
          <p:cNvSpPr>
            <a:spLocks noGrp="1" noChangeArrowheads="1"/>
          </p:cNvSpPr>
          <p:nvPr>
            <p:ph type="body" idx="1"/>
          </p:nvPr>
        </p:nvSpPr>
        <p:spPr>
          <a:xfrm>
            <a:off x="457200" y="1544926"/>
            <a:ext cx="8229600" cy="4724400"/>
          </a:xfrm>
        </p:spPr>
        <p:txBody>
          <a:bodyPr>
            <a:normAutofit fontScale="85000" lnSpcReduction="10000"/>
          </a:bodyPr>
          <a:lstStyle/>
          <a:p>
            <a:r>
              <a:rPr lang="en-US" altLang="zh-CN" dirty="0" smtClean="0">
                <a:ea typeface="宋体" panose="02010600030101010101" pitchFamily="2" charset="-122"/>
              </a:rPr>
              <a:t>Systematic way of developing requirements through an iterative process</a:t>
            </a:r>
          </a:p>
          <a:p>
            <a:endParaRPr lang="en-US" altLang="zh-CN" u="sng" dirty="0" smtClean="0">
              <a:ea typeface="宋体" panose="02010600030101010101" pitchFamily="2" charset="-122"/>
            </a:endParaRPr>
          </a:p>
          <a:p>
            <a:r>
              <a:rPr lang="en-US" altLang="en-US" dirty="0" smtClean="0"/>
              <a:t>Results in </a:t>
            </a:r>
            <a:r>
              <a:rPr lang="en-US" altLang="en-US" u="sng" dirty="0" smtClean="0"/>
              <a:t>a specification of the system </a:t>
            </a:r>
            <a:r>
              <a:rPr lang="en-US" altLang="en-US" dirty="0" smtClean="0"/>
              <a:t>that stakeholders </a:t>
            </a:r>
            <a:r>
              <a:rPr lang="en-US" altLang="en-US" dirty="0" smtClean="0"/>
              <a:t>understand</a:t>
            </a:r>
            <a:r>
              <a:rPr lang="en-US" altLang="en-US" dirty="0" smtClean="0"/>
              <a:t>	</a:t>
            </a:r>
          </a:p>
          <a:p>
            <a:pPr lvl="1"/>
            <a:r>
              <a:rPr lang="en-US" altLang="en-US" sz="2600" dirty="0"/>
              <a:t>N</a:t>
            </a:r>
            <a:r>
              <a:rPr lang="en-US" altLang="en-US" sz="2600" dirty="0" smtClean="0"/>
              <a:t>atural </a:t>
            </a:r>
            <a:r>
              <a:rPr lang="en-US" altLang="en-US" sz="2600" dirty="0" smtClean="0"/>
              <a:t>language</a:t>
            </a:r>
          </a:p>
          <a:p>
            <a:pPr lvl="1"/>
            <a:r>
              <a:rPr lang="en-US" altLang="en-US" sz="2600" dirty="0" smtClean="0"/>
              <a:t>Potentially easy to understand pictures (UML Diagrams)</a:t>
            </a:r>
          </a:p>
          <a:p>
            <a:endParaRPr lang="en-US" altLang="zh-CN" dirty="0" smtClean="0">
              <a:ea typeface="宋体" panose="02010600030101010101" pitchFamily="2" charset="-122"/>
            </a:endParaRPr>
          </a:p>
          <a:p>
            <a:r>
              <a:rPr lang="en-US" altLang="zh-CN" dirty="0" smtClean="0">
                <a:ea typeface="宋体" panose="02010600030101010101" pitchFamily="2" charset="-122"/>
              </a:rPr>
              <a:t>A </a:t>
            </a:r>
            <a:r>
              <a:rPr lang="en-US" altLang="zh-CN" dirty="0" smtClean="0">
                <a:solidFill>
                  <a:schemeClr val="accent2"/>
                </a:solidFill>
                <a:ea typeface="宋体" panose="02010600030101010101" pitchFamily="2" charset="-122"/>
              </a:rPr>
              <a:t>stakeholder</a:t>
            </a:r>
            <a:r>
              <a:rPr lang="en-US" altLang="zh-CN" dirty="0" smtClean="0">
                <a:ea typeface="宋体" panose="02010600030101010101" pitchFamily="2" charset="-122"/>
              </a:rPr>
              <a:t> is a key representative of the groups who have a vested interest in your system and direct or indirect influence on its requirements</a:t>
            </a:r>
            <a:endParaRPr lang="en-US" altLang="en-US" dirty="0" smtClean="0"/>
          </a:p>
        </p:txBody>
      </p:sp>
      <p:sp>
        <p:nvSpPr>
          <p:cNvPr id="6148"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268546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117336"/>
            <a:ext cx="8229600" cy="914400"/>
          </a:xfrm>
        </p:spPr>
        <p:txBody>
          <a:bodyPr/>
          <a:lstStyle/>
          <a:p>
            <a:r>
              <a:rPr lang="en-US" altLang="en-US" smtClean="0"/>
              <a:t>Types of Requirements</a:t>
            </a:r>
          </a:p>
        </p:txBody>
      </p:sp>
      <p:sp>
        <p:nvSpPr>
          <p:cNvPr id="7171" name="Rectangle 3"/>
          <p:cNvSpPr>
            <a:spLocks noGrp="1" noChangeArrowheads="1"/>
          </p:cNvSpPr>
          <p:nvPr>
            <p:ph type="body" idx="1"/>
          </p:nvPr>
        </p:nvSpPr>
        <p:spPr>
          <a:xfrm>
            <a:off x="152400" y="1181965"/>
            <a:ext cx="8915400" cy="5525806"/>
          </a:xfrm>
        </p:spPr>
        <p:txBody>
          <a:bodyPr>
            <a:noAutofit/>
          </a:bodyPr>
          <a:lstStyle/>
          <a:p>
            <a:r>
              <a:rPr lang="en-US" altLang="en-US" sz="2400" b="0" dirty="0" smtClean="0">
                <a:solidFill>
                  <a:schemeClr val="accent2"/>
                </a:solidFill>
              </a:rPr>
              <a:t>Functional requirements</a:t>
            </a:r>
            <a:r>
              <a:rPr lang="en-US" altLang="en-US" sz="2400" dirty="0" smtClean="0"/>
              <a:t>: </a:t>
            </a:r>
            <a:r>
              <a:rPr lang="en-US" altLang="zh-CN" sz="2400" i="1" dirty="0" smtClean="0">
                <a:ea typeface="宋体" panose="02010600030101010101" pitchFamily="2" charset="-122"/>
              </a:rPr>
              <a:t>requirements that specify a function that a system or system component must be able to perform</a:t>
            </a:r>
            <a:r>
              <a:rPr lang="en-US" altLang="zh-CN" sz="2400" dirty="0" smtClean="0">
                <a:ea typeface="宋体" panose="02010600030101010101" pitchFamily="2" charset="-122"/>
              </a:rPr>
              <a:t> </a:t>
            </a:r>
            <a:r>
              <a:rPr lang="en-US" altLang="en-US" sz="2400" dirty="0" smtClean="0"/>
              <a:t> </a:t>
            </a:r>
          </a:p>
          <a:p>
            <a:pPr lvl="1"/>
            <a:r>
              <a:rPr lang="en-US" altLang="en-US" sz="1800" dirty="0" smtClean="0"/>
              <a:t>The watch </a:t>
            </a:r>
            <a:r>
              <a:rPr lang="en-US" altLang="en-US" sz="1800" u="sng" dirty="0" smtClean="0"/>
              <a:t>shall display</a:t>
            </a:r>
            <a:r>
              <a:rPr lang="en-US" altLang="en-US" sz="1800" dirty="0" smtClean="0"/>
              <a:t> the time.</a:t>
            </a:r>
          </a:p>
          <a:p>
            <a:r>
              <a:rPr lang="en-US" altLang="en-US" sz="2400" b="0" dirty="0" smtClean="0">
                <a:solidFill>
                  <a:schemeClr val="accent2"/>
                </a:solidFill>
              </a:rPr>
              <a:t>Non-functional requirements</a:t>
            </a:r>
            <a:r>
              <a:rPr lang="en-US" altLang="en-US" sz="2400" dirty="0" smtClean="0"/>
              <a:t>: </a:t>
            </a:r>
            <a:r>
              <a:rPr lang="en-US" altLang="zh-CN" sz="2400" dirty="0" smtClean="0">
                <a:ea typeface="宋体" panose="02010600030101010101" pitchFamily="2" charset="-122"/>
              </a:rPr>
              <a:t>not specifically concerned with the functionality of a system but place restrictions on the product being developed</a:t>
            </a:r>
            <a:r>
              <a:rPr lang="en-US" altLang="zh-CN" sz="1400" dirty="0" smtClean="0">
                <a:ea typeface="宋体" panose="02010600030101010101" pitchFamily="2" charset="-122"/>
              </a:rPr>
              <a:t> </a:t>
            </a:r>
          </a:p>
          <a:p>
            <a:pPr lvl="1"/>
            <a:r>
              <a:rPr lang="en-US" altLang="en-US" sz="1800" dirty="0" smtClean="0"/>
              <a:t>User visible aspects of the system not directly related to functional behavior</a:t>
            </a:r>
          </a:p>
          <a:p>
            <a:pPr lvl="1"/>
            <a:r>
              <a:rPr lang="en-US" altLang="en-US" sz="1800" dirty="0" smtClean="0"/>
              <a:t>Usability; reliability; privacy; security; availability; performance </a:t>
            </a:r>
          </a:p>
          <a:p>
            <a:pPr lvl="1"/>
            <a:r>
              <a:rPr lang="en-US" altLang="en-US" sz="1800" dirty="0" smtClean="0"/>
              <a:t>Best to translate non-functional to </a:t>
            </a:r>
            <a:r>
              <a:rPr lang="en-US" altLang="en-US" sz="1800" u="sng" dirty="0" smtClean="0"/>
              <a:t>measurable</a:t>
            </a:r>
            <a:r>
              <a:rPr lang="en-US" altLang="en-US" sz="1800" dirty="0" smtClean="0"/>
              <a:t>.  </a:t>
            </a:r>
          </a:p>
          <a:p>
            <a:pPr lvl="2"/>
            <a:r>
              <a:rPr lang="en-US" altLang="en-US" sz="1800" dirty="0" smtClean="0"/>
              <a:t>The response time must be less than 1 second</a:t>
            </a:r>
            <a:endParaRPr lang="en-US" altLang="en-US" sz="1600" dirty="0" smtClean="0"/>
          </a:p>
          <a:p>
            <a:r>
              <a:rPr lang="en-US" altLang="en-US" sz="2400" b="0" dirty="0" smtClean="0">
                <a:solidFill>
                  <a:schemeClr val="accent2"/>
                </a:solidFill>
              </a:rPr>
              <a:t>Constraints</a:t>
            </a:r>
            <a:r>
              <a:rPr lang="en-US" altLang="en-US" sz="2400" dirty="0" smtClean="0"/>
              <a:t> (“Pseudo requirements”): not user-visible; </a:t>
            </a:r>
            <a:r>
              <a:rPr lang="en-US" altLang="zh-CN" sz="2400" dirty="0" smtClean="0">
                <a:ea typeface="宋体" panose="02010600030101010101" pitchFamily="2" charset="-122"/>
              </a:rPr>
              <a:t>imposed by the client that restricts the implementation of the system or the</a:t>
            </a:r>
            <a:r>
              <a:rPr lang="en-US" altLang="zh-CN" sz="2400" i="1" dirty="0" smtClean="0">
                <a:ea typeface="宋体" panose="02010600030101010101" pitchFamily="2" charset="-122"/>
              </a:rPr>
              <a:t> development process</a:t>
            </a:r>
            <a:endParaRPr lang="en-US" altLang="en-US" sz="1200" dirty="0" smtClean="0"/>
          </a:p>
          <a:p>
            <a:pPr lvl="1"/>
            <a:r>
              <a:rPr lang="en-US" altLang="en-US" sz="2000" dirty="0" smtClean="0"/>
              <a:t>The implementation language must be Java.</a:t>
            </a:r>
          </a:p>
          <a:p>
            <a:pPr lvl="1"/>
            <a:r>
              <a:rPr lang="en-US" altLang="en-US" sz="2000" dirty="0" smtClean="0"/>
              <a:t>Unit tests must be written in JUnit</a:t>
            </a:r>
            <a:r>
              <a:rPr lang="en-US" altLang="en-US" sz="2000" dirty="0"/>
              <a:t>.</a:t>
            </a:r>
            <a:endParaRPr lang="en-US" altLang="en-US" sz="2000" dirty="0" smtClean="0"/>
          </a:p>
        </p:txBody>
      </p:sp>
      <p:sp>
        <p:nvSpPr>
          <p:cNvPr id="7172" name="TextBox 4"/>
          <p:cNvSpPr txBox="1">
            <a:spLocks noChangeArrowheads="1"/>
          </p:cNvSpPr>
          <p:nvPr/>
        </p:nvSpPr>
        <p:spPr bwMode="auto">
          <a:xfrm>
            <a:off x="8305800" y="6611779"/>
            <a:ext cx="13716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b="0" dirty="0"/>
              <a:t>©L. Williams</a:t>
            </a:r>
          </a:p>
        </p:txBody>
      </p:sp>
    </p:spTree>
    <p:extLst>
      <p:ext uri="{BB962C8B-B14F-4D97-AF65-F5344CB8AC3E}">
        <p14:creationId xmlns:p14="http://schemas.microsoft.com/office/powerpoint/2010/main" val="1514935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152400"/>
            <a:ext cx="8229600" cy="1143000"/>
          </a:xfrm>
          <a:noFill/>
        </p:spPr>
        <p:txBody>
          <a:bodyPr lIns="92407" tIns="45420" rIns="92407" bIns="45420" anchor="ctr"/>
          <a:lstStyle/>
          <a:p>
            <a:r>
              <a:rPr lang="en-US" altLang="en-US" smtClean="0"/>
              <a:t>Requirements Validation</a:t>
            </a:r>
          </a:p>
        </p:txBody>
      </p:sp>
      <p:sp>
        <p:nvSpPr>
          <p:cNvPr id="8195" name="Rectangle 3"/>
          <p:cNvSpPr>
            <a:spLocks noGrp="1" noChangeArrowheads="1"/>
          </p:cNvSpPr>
          <p:nvPr>
            <p:ph type="body" idx="1"/>
          </p:nvPr>
        </p:nvSpPr>
        <p:spPr>
          <a:xfrm>
            <a:off x="279400" y="1489796"/>
            <a:ext cx="8255000" cy="4921250"/>
          </a:xfrm>
          <a:noFill/>
        </p:spPr>
        <p:txBody>
          <a:bodyPr lIns="92407" tIns="45420" rIns="92407" bIns="45420">
            <a:normAutofit lnSpcReduction="10000"/>
          </a:bodyPr>
          <a:lstStyle/>
          <a:p>
            <a:r>
              <a:rPr lang="en-US" altLang="en-US" dirty="0" smtClean="0"/>
              <a:t>Critical step in the development process, </a:t>
            </a:r>
          </a:p>
          <a:p>
            <a:pPr lvl="1"/>
            <a:r>
              <a:rPr lang="en-US" altLang="en-US" sz="1800" dirty="0" smtClean="0"/>
              <a:t>Usually after requirements engineering or requirements analysis. Also at delivery</a:t>
            </a:r>
          </a:p>
          <a:p>
            <a:r>
              <a:rPr lang="en-US" altLang="en-US" dirty="0" smtClean="0"/>
              <a:t>Requirements validation criteria:</a:t>
            </a:r>
          </a:p>
          <a:p>
            <a:pPr lvl="1"/>
            <a:r>
              <a:rPr lang="en-US" altLang="en-US" sz="1800" dirty="0" smtClean="0"/>
              <a:t>Correctness: </a:t>
            </a:r>
          </a:p>
          <a:p>
            <a:pPr lvl="2"/>
            <a:r>
              <a:rPr lang="en-US" altLang="en-US" sz="2000" dirty="0" smtClean="0"/>
              <a:t>The requirements represent the client’s </a:t>
            </a:r>
            <a:r>
              <a:rPr lang="en-US" altLang="en-US" sz="2000" dirty="0" smtClean="0"/>
              <a:t>view </a:t>
            </a:r>
            <a:endParaRPr lang="en-US" altLang="en-US" sz="1800" dirty="0" smtClean="0"/>
          </a:p>
          <a:p>
            <a:pPr lvl="1"/>
            <a:r>
              <a:rPr lang="en-US" altLang="en-US" sz="1800" dirty="0" smtClean="0"/>
              <a:t>Completeness: </a:t>
            </a:r>
          </a:p>
          <a:p>
            <a:pPr lvl="2"/>
            <a:r>
              <a:rPr lang="en-US" altLang="en-US" sz="2000" dirty="0" smtClean="0"/>
              <a:t>All possible scenarios through the system are described, including exceptional behavior by the user or the system</a:t>
            </a:r>
            <a:endParaRPr lang="en-US" altLang="en-US" sz="1800" dirty="0" smtClean="0"/>
          </a:p>
          <a:p>
            <a:pPr lvl="1"/>
            <a:r>
              <a:rPr lang="en-US" altLang="en-US" sz="1800" dirty="0" smtClean="0"/>
              <a:t>Consistency:</a:t>
            </a:r>
          </a:p>
          <a:p>
            <a:pPr lvl="2"/>
            <a:r>
              <a:rPr lang="en-US" altLang="en-US" sz="2000" dirty="0" smtClean="0"/>
              <a:t>There are functional or nonfunctional requirements that contradict each other</a:t>
            </a:r>
            <a:endParaRPr lang="en-US" altLang="en-US" sz="1800" dirty="0" smtClean="0"/>
          </a:p>
          <a:p>
            <a:pPr lvl="1"/>
            <a:r>
              <a:rPr lang="en-US" altLang="en-US" sz="1800" dirty="0" smtClean="0"/>
              <a:t>Clarity:</a:t>
            </a:r>
          </a:p>
          <a:p>
            <a:pPr lvl="2"/>
            <a:r>
              <a:rPr lang="en-US" altLang="en-US" sz="1800" dirty="0" smtClean="0"/>
              <a:t>There are no ambiguities in the </a:t>
            </a:r>
            <a:r>
              <a:rPr lang="en-US" altLang="en-US" sz="1800" dirty="0" smtClean="0"/>
              <a:t>requirements</a:t>
            </a:r>
            <a:endParaRPr lang="en-US" altLang="en-US" sz="1800" dirty="0" smtClean="0"/>
          </a:p>
        </p:txBody>
      </p:sp>
      <p:sp>
        <p:nvSpPr>
          <p:cNvPr id="8196"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50" b="0" dirty="0"/>
              <a:t>©L. Williams</a:t>
            </a:r>
          </a:p>
        </p:txBody>
      </p:sp>
    </p:spTree>
    <p:extLst>
      <p:ext uri="{BB962C8B-B14F-4D97-AF65-F5344CB8AC3E}">
        <p14:creationId xmlns:p14="http://schemas.microsoft.com/office/powerpoint/2010/main" val="26087180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04800" y="152400"/>
            <a:ext cx="8229600" cy="1143000"/>
          </a:xfrm>
          <a:noFill/>
        </p:spPr>
        <p:txBody>
          <a:bodyPr lIns="92407" tIns="45420" rIns="92407" bIns="45420" anchor="ctr">
            <a:normAutofit fontScale="90000"/>
          </a:bodyPr>
          <a:lstStyle/>
          <a:p>
            <a:r>
              <a:rPr lang="en-US" altLang="en-US" smtClean="0"/>
              <a:t>Requirements Validation Criteria (continued)</a:t>
            </a:r>
          </a:p>
        </p:txBody>
      </p:sp>
      <p:sp>
        <p:nvSpPr>
          <p:cNvPr id="9219" name="Rectangle 3"/>
          <p:cNvSpPr>
            <a:spLocks noGrp="1" noChangeArrowheads="1"/>
          </p:cNvSpPr>
          <p:nvPr>
            <p:ph type="body" idx="1"/>
          </p:nvPr>
        </p:nvSpPr>
        <p:spPr>
          <a:xfrm>
            <a:off x="381000" y="1676400"/>
            <a:ext cx="8382000" cy="4724400"/>
          </a:xfrm>
          <a:noFill/>
        </p:spPr>
        <p:txBody>
          <a:bodyPr lIns="92407" tIns="45420" rIns="92407" bIns="45420">
            <a:normAutofit lnSpcReduction="10000"/>
          </a:bodyPr>
          <a:lstStyle/>
          <a:p>
            <a:pPr>
              <a:lnSpc>
                <a:spcPct val="80000"/>
              </a:lnSpc>
            </a:pPr>
            <a:r>
              <a:rPr lang="en-US" altLang="en-US" dirty="0" smtClean="0"/>
              <a:t>Feasible: </a:t>
            </a:r>
          </a:p>
          <a:p>
            <a:pPr lvl="1">
              <a:lnSpc>
                <a:spcPct val="80000"/>
              </a:lnSpc>
            </a:pPr>
            <a:r>
              <a:rPr lang="en-US" altLang="en-US" sz="2000" dirty="0" smtClean="0"/>
              <a:t>Requirements can be implemented and delivered</a:t>
            </a:r>
          </a:p>
          <a:p>
            <a:pPr>
              <a:lnSpc>
                <a:spcPct val="80000"/>
              </a:lnSpc>
            </a:pPr>
            <a:r>
              <a:rPr lang="en-US" altLang="en-US" dirty="0" smtClean="0"/>
              <a:t>Traceability:</a:t>
            </a:r>
          </a:p>
          <a:p>
            <a:pPr lvl="1">
              <a:lnSpc>
                <a:spcPct val="80000"/>
              </a:lnSpc>
            </a:pPr>
            <a:r>
              <a:rPr lang="en-US" altLang="en-US" sz="2000" dirty="0" smtClean="0"/>
              <a:t>Each system function can be traced to a corresponding set of functional requirements</a:t>
            </a:r>
          </a:p>
          <a:p>
            <a:pPr>
              <a:lnSpc>
                <a:spcPct val="80000"/>
              </a:lnSpc>
            </a:pPr>
            <a:r>
              <a:rPr lang="en-US" altLang="en-US" dirty="0" smtClean="0"/>
              <a:t>Understandable</a:t>
            </a:r>
          </a:p>
          <a:p>
            <a:pPr>
              <a:lnSpc>
                <a:spcPct val="80000"/>
              </a:lnSpc>
            </a:pPr>
            <a:r>
              <a:rPr lang="en-US" altLang="en-US" dirty="0" smtClean="0"/>
              <a:t>Non-prescriptive</a:t>
            </a:r>
          </a:p>
          <a:p>
            <a:pPr lvl="1">
              <a:lnSpc>
                <a:spcPct val="80000"/>
              </a:lnSpc>
            </a:pPr>
            <a:r>
              <a:rPr lang="en-US" altLang="zh-CN" sz="2000" dirty="0" smtClean="0">
                <a:ea typeface="宋体" panose="02010600030101010101" pitchFamily="2" charset="-122"/>
              </a:rPr>
              <a:t>everything about what the customer wants and </a:t>
            </a:r>
            <a:r>
              <a:rPr lang="en-US" altLang="zh-CN" sz="2000" u="sng" dirty="0" smtClean="0">
                <a:ea typeface="宋体" panose="02010600030101010101" pitchFamily="2" charset="-122"/>
              </a:rPr>
              <a:t>nothing about how</a:t>
            </a:r>
            <a:r>
              <a:rPr lang="en-US" altLang="zh-CN" sz="2000" dirty="0" smtClean="0">
                <a:ea typeface="宋体" panose="02010600030101010101" pitchFamily="2" charset="-122"/>
              </a:rPr>
              <a:t> the programmer(s) will do it. </a:t>
            </a:r>
          </a:p>
          <a:p>
            <a:pPr>
              <a:lnSpc>
                <a:spcPct val="80000"/>
              </a:lnSpc>
            </a:pPr>
            <a:r>
              <a:rPr lang="en-US" altLang="en-US" dirty="0" smtClean="0"/>
              <a:t>Consistent language</a:t>
            </a:r>
          </a:p>
          <a:p>
            <a:pPr lvl="1">
              <a:lnSpc>
                <a:spcPct val="80000"/>
              </a:lnSpc>
            </a:pPr>
            <a:r>
              <a:rPr lang="en-US" altLang="en-US" sz="2000" dirty="0" smtClean="0"/>
              <a:t>Shall, should, may</a:t>
            </a:r>
          </a:p>
          <a:p>
            <a:pPr lvl="1">
              <a:lnSpc>
                <a:spcPct val="80000"/>
              </a:lnSpc>
            </a:pPr>
            <a:r>
              <a:rPr lang="en-US" altLang="en-US" sz="2000" dirty="0" smtClean="0"/>
              <a:t>“the physician” vs. “the doctor”</a:t>
            </a:r>
          </a:p>
          <a:p>
            <a:pPr>
              <a:lnSpc>
                <a:spcPct val="80000"/>
              </a:lnSpc>
            </a:pPr>
            <a:r>
              <a:rPr lang="en-US" altLang="en-US" dirty="0" smtClean="0">
                <a:solidFill>
                  <a:schemeClr val="tx2"/>
                </a:solidFill>
              </a:rPr>
              <a:t>Testable</a:t>
            </a:r>
          </a:p>
          <a:p>
            <a:pPr>
              <a:lnSpc>
                <a:spcPct val="80000"/>
              </a:lnSpc>
            </a:pPr>
            <a:endParaRPr lang="en-US" altLang="en-US" dirty="0" smtClean="0"/>
          </a:p>
          <a:p>
            <a:pPr lvl="2">
              <a:lnSpc>
                <a:spcPct val="80000"/>
              </a:lnSpc>
            </a:pPr>
            <a:endParaRPr lang="en-US" altLang="en-US" sz="1800" dirty="0" smtClean="0"/>
          </a:p>
        </p:txBody>
      </p:sp>
      <p:sp>
        <p:nvSpPr>
          <p:cNvPr id="9220" name="TextBox 3"/>
          <p:cNvSpPr txBox="1">
            <a:spLocks noChangeArrowheads="1"/>
          </p:cNvSpPr>
          <p:nvPr/>
        </p:nvSpPr>
        <p:spPr bwMode="auto">
          <a:xfrm>
            <a:off x="228600" y="6550025"/>
            <a:ext cx="1371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b="0" dirty="0"/>
              <a:t>©L. Williams</a:t>
            </a:r>
          </a:p>
        </p:txBody>
      </p:sp>
    </p:spTree>
    <p:extLst>
      <p:ext uri="{BB962C8B-B14F-4D97-AF65-F5344CB8AC3E}">
        <p14:creationId xmlns:p14="http://schemas.microsoft.com/office/powerpoint/2010/main" val="32154987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Illinois">
      <a:dk1>
        <a:srgbClr val="003C7D"/>
      </a:dk1>
      <a:lt1>
        <a:sysClr val="window" lastClr="FFFFFF"/>
      </a:lt1>
      <a:dk2>
        <a:srgbClr val="F47F24"/>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1975</Words>
  <Application>Microsoft Office PowerPoint</Application>
  <PresentationFormat>On-screen Show (4:3)</PresentationFormat>
  <Paragraphs>251</Paragraphs>
  <Slides>28</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42" baseType="lpstr">
      <vt:lpstr>宋体</vt:lpstr>
      <vt:lpstr>宋体</vt:lpstr>
      <vt:lpstr>Arial</vt:lpstr>
      <vt:lpstr>Arial Black</vt:lpstr>
      <vt:lpstr>Calibri</vt:lpstr>
      <vt:lpstr>Comic Sans MS</vt:lpstr>
      <vt:lpstr>Helvetica</vt:lpstr>
      <vt:lpstr>Helvetica-Bold</vt:lpstr>
      <vt:lpstr>Monotype Sorts</vt:lpstr>
      <vt:lpstr>Symbol</vt:lpstr>
      <vt:lpstr>Times New Roman</vt:lpstr>
      <vt:lpstr>Office Theme</vt:lpstr>
      <vt:lpstr>Document</vt:lpstr>
      <vt:lpstr>Bitmap Image</vt:lpstr>
      <vt:lpstr>CS427: Software Engineering I</vt:lpstr>
      <vt:lpstr>Today’s goals</vt:lpstr>
      <vt:lpstr>What Causes Software Project Failures</vt:lpstr>
      <vt:lpstr>Relative Cost to Fix an Error</vt:lpstr>
      <vt:lpstr>Ford Pinto</vt:lpstr>
      <vt:lpstr>Requirements Engineering</vt:lpstr>
      <vt:lpstr>Types of Requirements</vt:lpstr>
      <vt:lpstr>Requirements Validation</vt:lpstr>
      <vt:lpstr>Requirements Validation Criteria (continued)</vt:lpstr>
      <vt:lpstr>Requirements Validation Criteria (continued)</vt:lpstr>
      <vt:lpstr>Types of Requirements Statements</vt:lpstr>
      <vt:lpstr>Risk</vt:lpstr>
      <vt:lpstr>Risk Management</vt:lpstr>
      <vt:lpstr>Risk Management Cycle</vt:lpstr>
      <vt:lpstr>What are risks in your term project?</vt:lpstr>
      <vt:lpstr>Risk Identification</vt:lpstr>
      <vt:lpstr> Risk Analysis</vt:lpstr>
      <vt:lpstr> Risk Prioritization</vt:lpstr>
      <vt:lpstr>Risk Planning - I</vt:lpstr>
      <vt:lpstr>Risk Planning - II</vt:lpstr>
      <vt:lpstr> Risk Mitigation</vt:lpstr>
      <vt:lpstr> Risk Mitigation</vt:lpstr>
      <vt:lpstr> Risk Monitoring</vt:lpstr>
      <vt:lpstr>Risk Management Cycle</vt:lpstr>
      <vt:lpstr>What is the risk?</vt:lpstr>
      <vt:lpstr>Risk Example Case Answer</vt:lpstr>
      <vt:lpstr>Non Risk Example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marinov</dc:creator>
  <cp:lastModifiedBy>Rosu, Grigore</cp:lastModifiedBy>
  <cp:revision>216</cp:revision>
  <dcterms:created xsi:type="dcterms:W3CDTF">2006-08-16T00:00:00Z</dcterms:created>
  <dcterms:modified xsi:type="dcterms:W3CDTF">2016-10-18T15:10:00Z</dcterms:modified>
</cp:coreProperties>
</file>