
<file path=[Content_Types].xml><?xml version="1.0" encoding="utf-8"?>
<Types xmlns="http://schemas.openxmlformats.org/package/2006/content-types"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86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82" r:id="rId36"/>
    <p:sldId id="383" r:id="rId37"/>
    <p:sldId id="384" r:id="rId38"/>
    <p:sldId id="385" r:id="rId39"/>
    <p:sldId id="38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3128" autoAdjust="0"/>
  </p:normalViewPr>
  <p:slideViewPr>
    <p:cSldViewPr>
      <p:cViewPr varScale="1">
        <p:scale>
          <a:sx n="92" d="100"/>
          <a:sy n="92" d="100"/>
        </p:scale>
        <p:origin x="26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6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41EE1-C517-41D6-B5F8-08C90135A1F3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1DA7-3D4E-4876-B5BD-947C6A99C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02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14CA0-8C2C-4A52-8277-C3FC09BA678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444A7-DDF2-4993-BB58-05E3F1CB0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46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2"/>
            </a:solidFill>
          </a:ln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1-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150000"/>
        <a:buFont typeface="Arial" pitchFamily="34" charset="0"/>
        <a:buChar char="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120000"/>
        <a:buFont typeface="Arial" pitchFamily="34" charset="0"/>
        <a:buChar char="◊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135000"/>
        <a:buFont typeface="Arial" pitchFamily="34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CS427:</a:t>
            </a:r>
            <a:br>
              <a:rPr lang="en-US" dirty="0" smtClean="0"/>
            </a:br>
            <a:r>
              <a:rPr lang="en-US" dirty="0" smtClean="0"/>
              <a:t>Software Engineering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Object-Oriented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 of metrics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Weighted Methods Per Class (WMC)</a:t>
            </a:r>
          </a:p>
          <a:p>
            <a:r>
              <a:rPr lang="en-US" altLang="en-US" dirty="0"/>
              <a:t>Depth of Inheritance Tree (DIT)</a:t>
            </a:r>
          </a:p>
          <a:p>
            <a:r>
              <a:rPr lang="en-US" altLang="en-US" dirty="0"/>
              <a:t>Number of Children (NOC)</a:t>
            </a:r>
          </a:p>
          <a:p>
            <a:r>
              <a:rPr lang="en-US" altLang="en-US" dirty="0"/>
              <a:t>Coupling between Object Classes (CBO)</a:t>
            </a:r>
          </a:p>
          <a:p>
            <a:r>
              <a:rPr lang="en-US" altLang="en-US" dirty="0"/>
              <a:t>Response for a Class (RFC)</a:t>
            </a:r>
          </a:p>
          <a:p>
            <a:r>
              <a:rPr lang="en-US" altLang="en-US" dirty="0"/>
              <a:t>Lack of Cohesion in Methods (LCOM)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609C-2738-4B8A-B681-7555DE6E6674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435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Weighted Methods Per Class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WMC </a:t>
            </a:r>
            <a:r>
              <a:rPr lang="en-US" altLang="en-US" dirty="0"/>
              <a:t>for a class is the sum of the complexities of the methods in the class</a:t>
            </a:r>
          </a:p>
          <a:p>
            <a:r>
              <a:rPr lang="en-US" altLang="en-US" dirty="0"/>
              <a:t>Possible method complexities</a:t>
            </a:r>
          </a:p>
          <a:p>
            <a:pPr lvl="1"/>
            <a:r>
              <a:rPr lang="en-US" altLang="en-US" dirty="0"/>
              <a:t>1 (number of methods)</a:t>
            </a:r>
          </a:p>
          <a:p>
            <a:pPr lvl="1"/>
            <a:r>
              <a:rPr lang="en-US" altLang="en-US" dirty="0"/>
              <a:t>Lines of code</a:t>
            </a:r>
          </a:p>
          <a:p>
            <a:pPr lvl="1"/>
            <a:r>
              <a:rPr lang="en-US" altLang="en-US" dirty="0"/>
              <a:t>Number of method calls</a:t>
            </a:r>
          </a:p>
          <a:p>
            <a:pPr lvl="1"/>
            <a:r>
              <a:rPr lang="en-US" altLang="en-US" dirty="0" err="1"/>
              <a:t>Cyclomatic</a:t>
            </a:r>
            <a:r>
              <a:rPr lang="en-US" altLang="en-US" dirty="0"/>
              <a:t> complexity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2BA2-E0D9-4686-BCAF-E6B8F2D28959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0183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Weighted Methods Per Class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The number of methods and the complexity of methods predict the time and effort required to develop and maintain a class</a:t>
            </a:r>
          </a:p>
          <a:p>
            <a:r>
              <a:rPr lang="en-US" altLang="en-US"/>
              <a:t>The larger the number of methods in a class, the greater the potential impact on children</a:t>
            </a:r>
          </a:p>
          <a:p>
            <a:r>
              <a:rPr lang="en-US" altLang="en-US"/>
              <a:t>Classes with large numbers of methods are more likely to be application specific and less reusable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68033-FD35-473E-9069-DC5D7221F18B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440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A8A4-4096-4719-9FEA-1DA4F43CF82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01000" cy="1143000"/>
          </a:xfrm>
        </p:spPr>
        <p:txBody>
          <a:bodyPr/>
          <a:lstStyle/>
          <a:p>
            <a:r>
              <a:rPr lang="en-US" altLang="en-US"/>
              <a:t>Weighted Methods Per Class</a:t>
            </a:r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 flipH="1">
            <a:off x="2743200" y="3124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90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526133"/>
              </p:ext>
            </p:extLst>
          </p:nvPr>
        </p:nvGraphicFramePr>
        <p:xfrm>
          <a:off x="685800" y="1981200"/>
          <a:ext cx="7772400" cy="3759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Worksheet" r:id="rId3" imgW="4524756" imgH="1714805" progId="Excel.Sheet.8">
                  <p:embed/>
                </p:oleObj>
              </mc:Choice>
              <mc:Fallback>
                <p:oleObj name="Worksheet" r:id="rId3" imgW="4524756" imgH="171480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81200"/>
                        <a:ext cx="7772400" cy="37593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5141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4F4E-AEDC-4852-8EC4-31C6E487F3A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 of Inheritance Tree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Maximum </a:t>
            </a:r>
            <a:r>
              <a:rPr lang="en-US" altLang="en-US" dirty="0"/>
              <a:t>length from a class to the root of the tree</a:t>
            </a:r>
          </a:p>
        </p:txBody>
      </p:sp>
    </p:spTree>
    <p:extLst>
      <p:ext uri="{BB962C8B-B14F-4D97-AF65-F5344CB8AC3E}">
        <p14:creationId xmlns:p14="http://schemas.microsoft.com/office/powerpoint/2010/main" val="2697508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 of Inheritance Tree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deeper a class is in the hierarchy, the more methods it inherits and so it is harder to predict its behavior</a:t>
            </a:r>
          </a:p>
          <a:p>
            <a:r>
              <a:rPr lang="en-US" altLang="en-US"/>
              <a:t>The deeper a class is in the hierarchy, the more methods it reuses </a:t>
            </a:r>
          </a:p>
          <a:p>
            <a:r>
              <a:rPr lang="en-US" altLang="en-US"/>
              <a:t>Deeper trees are more complex</a:t>
            </a:r>
          </a:p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A517-BD8D-4DEE-86EB-43F3A67B8403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538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B90F9-9253-455A-8B0E-B474DFB5173E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 of Inheritance Tree</a:t>
            </a:r>
          </a:p>
        </p:txBody>
      </p:sp>
      <p:graphicFrame>
        <p:nvGraphicFramePr>
          <p:cNvPr id="132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102342"/>
              </p:ext>
            </p:extLst>
          </p:nvPr>
        </p:nvGraphicFramePr>
        <p:xfrm>
          <a:off x="533400" y="2057400"/>
          <a:ext cx="7978775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Worksheet" r:id="rId3" imgW="4286402" imgH="1771802" progId="Excel.Sheet.8">
                  <p:embed/>
                </p:oleObj>
              </mc:Choice>
              <mc:Fallback>
                <p:oleObj name="Worksheet" r:id="rId3" imgW="4286402" imgH="177180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057400"/>
                        <a:ext cx="7978775" cy="329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1122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Number of Children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Number of immediate subclasses</a:t>
            </a:r>
          </a:p>
          <a:p>
            <a:endParaRPr lang="en-US" altLang="en-US"/>
          </a:p>
          <a:p>
            <a:r>
              <a:rPr lang="en-US" altLang="en-US"/>
              <a:t>More children is more reuse</a:t>
            </a:r>
          </a:p>
          <a:p>
            <a:r>
              <a:rPr lang="en-US" altLang="en-US"/>
              <a:t>A class might have a lot of children because of misuse of subclassing</a:t>
            </a:r>
          </a:p>
          <a:p>
            <a:r>
              <a:rPr lang="en-US" altLang="en-US"/>
              <a:t>A class with a large number of children is probably very important and needs a lot of testing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BCA4-6982-4794-B35F-40B341179332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2554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Number of Children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Almost all classes have 0 children</a:t>
            </a:r>
          </a:p>
          <a:p>
            <a:r>
              <a:rPr lang="en-US" altLang="en-US"/>
              <a:t>Only a handful of classes will have more than five children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282FA-C5B9-48D0-AF30-1067927D525C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6030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/>
              <a:t>Coupling Between Object Classes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Number of other classes to which a class is coupled</a:t>
            </a:r>
          </a:p>
          <a:p>
            <a:r>
              <a:rPr lang="en-US" altLang="en-US"/>
              <a:t>Class A is coupled to class B if there is a method in A that invokes a method of B</a:t>
            </a:r>
          </a:p>
          <a:p>
            <a:endParaRPr lang="en-US" altLang="en-US"/>
          </a:p>
          <a:p>
            <a:r>
              <a:rPr lang="en-US" altLang="en-US"/>
              <a:t>Want to be coupled only with abstract classes high in the inheritance hierarchy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CCE8-4616-4650-9958-53CD3C7F6F28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854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do we measure internal quality of OO programs?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24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/>
              <a:t>Coupling Between Object Classes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Coupling makes designs hard to change</a:t>
            </a:r>
          </a:p>
          <a:p>
            <a:r>
              <a:rPr lang="en-US" altLang="en-US"/>
              <a:t>Coupling makes classes hard to reuse</a:t>
            </a:r>
          </a:p>
          <a:p>
            <a:r>
              <a:rPr lang="en-US" altLang="en-US"/>
              <a:t>Coupling is a measure of how hard a class is to test</a:t>
            </a:r>
          </a:p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8C22-C2A5-4F87-A9CB-57AF3AC647B3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4983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/>
              <a:t>Coupling Between Object Classes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C++ project:  median 0, max 84</a:t>
            </a:r>
          </a:p>
          <a:p>
            <a:r>
              <a:rPr lang="en-US" altLang="en-US"/>
              <a:t>Smalltalk project: median 9, max 234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D42F-86ED-4BF6-8B90-509E81DDAB6D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2769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Response for a class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Number of methods in a class or called by a class</a:t>
            </a:r>
          </a:p>
          <a:p>
            <a:r>
              <a:rPr lang="en-US" altLang="en-US"/>
              <a:t>The response set of a class is a set of methods that can potentially be executed in response to a message received by an object of that class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6C0F-DCC1-4A57-97CA-1A9529935757}" type="slidenum">
              <a:rPr lang="en-US" altLang="en-US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3160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Response for a class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If a large number of methods can be invoked in response to a message, testing becomes more complicated</a:t>
            </a:r>
          </a:p>
          <a:p>
            <a:r>
              <a:rPr lang="en-US" altLang="en-US"/>
              <a:t>The more methods that can be invoked from a class, the greater the complexity of the class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6C2E-D688-406C-AE22-F841B9AA6F30}" type="slidenum">
              <a:rPr lang="en-US" altLang="en-US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1980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Response for a class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C++: median 6, max 120</a:t>
            </a:r>
          </a:p>
          <a:p>
            <a:r>
              <a:rPr lang="en-US" altLang="en-US"/>
              <a:t>Smalltalk: median 29, max 422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BE8C-9449-4443-976B-C8D688F3A78D}" type="slidenum">
              <a:rPr lang="en-US" altLang="en-US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1347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Lack of Cohesion in Methods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Number of pairs </a:t>
            </a:r>
            <a:r>
              <a:rPr lang="en-US" altLang="en-US" dirty="0"/>
              <a:t>of methods that don’t share instance variables minus</a:t>
            </a:r>
            <a:br>
              <a:rPr lang="en-US" altLang="en-US" dirty="0"/>
            </a:br>
            <a:r>
              <a:rPr lang="en-US" altLang="en-US" dirty="0" smtClean="0"/>
              <a:t>number </a:t>
            </a:r>
            <a:r>
              <a:rPr lang="en-US" altLang="en-US" dirty="0"/>
              <a:t>of pairs of methods that share instance variables</a:t>
            </a:r>
          </a:p>
          <a:p>
            <a:r>
              <a:rPr lang="en-US" altLang="en-US" dirty="0"/>
              <a:t>Cohesiveness of methods is a sign of encapsulation</a:t>
            </a:r>
          </a:p>
          <a:p>
            <a:r>
              <a:rPr lang="en-US" altLang="en-US" dirty="0"/>
              <a:t>Lack of cohesion implies classes should be split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C19B-FC96-445A-A6B8-CF48C1927A77}" type="slidenum">
              <a:rPr lang="en-US" altLang="en-US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9341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Lack of cohesion of methods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C++: median 0, max 200</a:t>
            </a:r>
          </a:p>
          <a:p>
            <a:r>
              <a:rPr lang="en-US" altLang="en-US"/>
              <a:t>Smalltalk: median 2, max 17</a:t>
            </a:r>
          </a:p>
          <a:p>
            <a:endParaRPr lang="en-US" altLang="en-US"/>
          </a:p>
          <a:p>
            <a:r>
              <a:rPr lang="en-US" altLang="en-US"/>
              <a:t>Smalltalk system had only a few zero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4470-016E-468E-9AE7-6743553B1471}" type="slidenum">
              <a:rPr lang="en-US" altLang="en-US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3057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best?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WMC or list of long methods?</a:t>
            </a:r>
          </a:p>
          <a:p>
            <a:r>
              <a:rPr lang="en-US" altLang="en-US"/>
              <a:t>DIT or list of classes with depth over 6?</a:t>
            </a:r>
          </a:p>
          <a:p>
            <a:r>
              <a:rPr lang="en-US" altLang="en-US"/>
              <a:t>NOC or list of classes with more than 6 children?</a:t>
            </a:r>
          </a:p>
          <a:p>
            <a:r>
              <a:rPr lang="en-US" altLang="en-US"/>
              <a:t>CBO or list of classes with high coupling?</a:t>
            </a:r>
          </a:p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F86F-2549-437E-98CA-D60D8BA41F66}" type="slidenum">
              <a:rPr lang="en-US" altLang="en-US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9759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Questions?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Who looks at these figures?</a:t>
            </a:r>
          </a:p>
          <a:p>
            <a:r>
              <a:rPr lang="en-US" altLang="en-US"/>
              <a:t>What is done with the results?</a:t>
            </a:r>
          </a:p>
          <a:p>
            <a:r>
              <a:rPr lang="en-US" altLang="en-US"/>
              <a:t>How do you get the figures?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0309-32DF-47EE-8AC4-642709AC88E3}" type="slidenum">
              <a:rPr lang="en-US" altLang="en-US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2066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Metrics and Quality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86200"/>
            <a:ext cx="6629400" cy="1752600"/>
          </a:xfrm>
        </p:spPr>
        <p:txBody>
          <a:bodyPr/>
          <a:lstStyle/>
          <a:p>
            <a:r>
              <a:rPr lang="en-US" altLang="en-US" dirty="0"/>
              <a:t>Software measurement is a means to an end, not an end in itself</a:t>
            </a:r>
          </a:p>
          <a:p>
            <a:endParaRPr lang="en-US" alt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2390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720B1ECD-C511-4CC7-87E8-BD3EC5E92A30}" type="slidenum">
              <a:rPr lang="en-US" altLang="en-US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6860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Previously</a:t>
            </a:r>
            <a:r>
              <a:rPr lang="en-US" altLang="en-US" dirty="0" smtClean="0"/>
              <a:t>: Metrics (in General)</a:t>
            </a:r>
            <a:endParaRPr lang="en-US" altLang="en-US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Non-technical: about process</a:t>
            </a:r>
          </a:p>
          <a:p>
            <a:r>
              <a:rPr lang="en-US" altLang="en-US" dirty="0"/>
              <a:t>Technical: about product</a:t>
            </a:r>
          </a:p>
          <a:p>
            <a:pPr lvl="1"/>
            <a:r>
              <a:rPr lang="en-US" altLang="en-US" dirty="0"/>
              <a:t>Size, complexity (</a:t>
            </a:r>
            <a:r>
              <a:rPr lang="en-US" altLang="en-US" dirty="0" err="1"/>
              <a:t>cyclomatic</a:t>
            </a:r>
            <a:r>
              <a:rPr lang="en-US" altLang="en-US" dirty="0"/>
              <a:t>, function points)</a:t>
            </a:r>
          </a:p>
          <a:p>
            <a:r>
              <a:rPr lang="en-US" altLang="en-US" dirty="0"/>
              <a:t>How to use metrics</a:t>
            </a:r>
          </a:p>
          <a:p>
            <a:pPr lvl="1"/>
            <a:r>
              <a:rPr lang="en-US" altLang="en-US" dirty="0"/>
              <a:t>Prioritize </a:t>
            </a:r>
            <a:r>
              <a:rPr lang="en-US" altLang="en-US" dirty="0" smtClean="0"/>
              <a:t>work - </a:t>
            </a:r>
            <a:r>
              <a:rPr lang="en-US" altLang="en-US" dirty="0"/>
              <a:t>compare modules in a</a:t>
            </a:r>
            <a:r>
              <a:rPr lang="en-US" altLang="en-US" dirty="0" smtClean="0"/>
              <a:t> </a:t>
            </a:r>
            <a:r>
              <a:rPr lang="en-US" altLang="en-US" dirty="0"/>
              <a:t>system </a:t>
            </a:r>
            <a:r>
              <a:rPr lang="en-US" altLang="en-US" dirty="0" smtClean="0"/>
              <a:t>version, compare </a:t>
            </a:r>
            <a:r>
              <a:rPr lang="en-US" altLang="en-US" dirty="0"/>
              <a:t>system versions </a:t>
            </a:r>
            <a:r>
              <a:rPr lang="en-US" altLang="en-US" dirty="0" smtClean="0"/>
              <a:t>over </a:t>
            </a:r>
            <a:r>
              <a:rPr lang="en-US" altLang="en-US" dirty="0"/>
              <a:t>time</a:t>
            </a:r>
          </a:p>
          <a:p>
            <a:pPr lvl="1"/>
            <a:r>
              <a:rPr lang="en-US" altLang="en-US" dirty="0"/>
              <a:t>Measure programmer productivity</a:t>
            </a:r>
          </a:p>
          <a:p>
            <a:pPr lvl="1"/>
            <a:r>
              <a:rPr lang="en-US" altLang="en-US" dirty="0" smtClean="0"/>
              <a:t>Make </a:t>
            </a:r>
            <a:r>
              <a:rPr lang="en-US" altLang="en-US" dirty="0"/>
              <a:t>plans based on predicted </a:t>
            </a:r>
            <a:r>
              <a:rPr lang="en-US" altLang="en-US" dirty="0" smtClean="0"/>
              <a:t>effort</a:t>
            </a:r>
            <a:endParaRPr lang="en-US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96BF-566D-4D81-8AC1-6CC42F7319CE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870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Goal of Measurement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What is causing poor quality?</a:t>
            </a:r>
          </a:p>
          <a:p>
            <a:r>
              <a:rPr lang="en-US" altLang="en-US"/>
              <a:t>Where are we spending all our time on software development?</a:t>
            </a:r>
          </a:p>
          <a:p>
            <a:r>
              <a:rPr lang="en-US" altLang="en-US"/>
              <a:t>How accurate are our estimates?</a:t>
            </a:r>
          </a:p>
          <a:p>
            <a:r>
              <a:rPr lang="en-US" altLang="en-US"/>
              <a:t>What is the most cost-effective way to improve our quality?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6400-6740-441C-84A0-9673F3E74558}" type="slidenum">
              <a:rPr lang="en-US" altLang="en-US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4597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Software Quality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Correctness</a:t>
            </a:r>
          </a:p>
          <a:p>
            <a:r>
              <a:rPr lang="en-US" altLang="en-US" sz="3200" dirty="0"/>
              <a:t>Reliability</a:t>
            </a:r>
          </a:p>
          <a:p>
            <a:r>
              <a:rPr lang="en-US" altLang="en-US" sz="3200" dirty="0"/>
              <a:t>Efficiency</a:t>
            </a:r>
          </a:p>
          <a:p>
            <a:r>
              <a:rPr lang="en-US" altLang="en-US" sz="3200" dirty="0"/>
              <a:t>Integrity</a:t>
            </a:r>
          </a:p>
          <a:p>
            <a:r>
              <a:rPr lang="en-US" altLang="en-US" sz="3200" dirty="0"/>
              <a:t>Usability</a:t>
            </a:r>
          </a:p>
          <a:p>
            <a:r>
              <a:rPr lang="en-US" altLang="en-US" sz="3200" dirty="0"/>
              <a:t>Maintainability</a:t>
            </a:r>
          </a:p>
          <a:p>
            <a:endParaRPr lang="en-US" alt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Flexibility</a:t>
            </a:r>
          </a:p>
          <a:p>
            <a:r>
              <a:rPr lang="en-US" altLang="en-US" sz="3200" dirty="0" smtClean="0">
                <a:latin typeface="Arial" charset="0"/>
              </a:rPr>
              <a:t>Testability</a:t>
            </a:r>
          </a:p>
          <a:p>
            <a:r>
              <a:rPr lang="en-US" altLang="en-US" sz="3200" dirty="0" smtClean="0">
                <a:latin typeface="Arial" charset="0"/>
              </a:rPr>
              <a:t>Portability</a:t>
            </a:r>
          </a:p>
          <a:p>
            <a:r>
              <a:rPr lang="en-US" altLang="en-US" sz="3200" dirty="0" smtClean="0">
                <a:latin typeface="Arial" charset="0"/>
              </a:rPr>
              <a:t>Reusability</a:t>
            </a:r>
          </a:p>
          <a:p>
            <a:r>
              <a:rPr lang="en-US" altLang="en-US" sz="3200" dirty="0">
                <a:latin typeface="Arial" charset="0"/>
              </a:rPr>
              <a:t>Interoperability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3ED2D-68BE-4880-B161-6DA738DFFDFE}" type="slidenum">
              <a:rPr lang="en-US" altLang="en-US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2190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FURPS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Functionality</a:t>
            </a:r>
          </a:p>
          <a:p>
            <a:r>
              <a:rPr lang="en-US" altLang="en-US"/>
              <a:t>Usability</a:t>
            </a:r>
          </a:p>
          <a:p>
            <a:r>
              <a:rPr lang="en-US" altLang="en-US"/>
              <a:t>Reliability</a:t>
            </a:r>
          </a:p>
          <a:p>
            <a:r>
              <a:rPr lang="en-US" altLang="en-US"/>
              <a:t>Performance</a:t>
            </a:r>
          </a:p>
          <a:p>
            <a:r>
              <a:rPr lang="en-US" altLang="en-US"/>
              <a:t>Supportability</a:t>
            </a:r>
          </a:p>
          <a:p>
            <a:endParaRPr lang="en-US" altLang="en-US"/>
          </a:p>
          <a:p>
            <a:pPr>
              <a:buFontTx/>
              <a:buNone/>
            </a:pPr>
            <a:r>
              <a:rPr lang="en-US" altLang="en-US"/>
              <a:t>ISO 9126 adds “Portability”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2825-5D98-4ACE-A4FF-DA6EC74713CD}" type="slidenum">
              <a:rPr lang="en-US" altLang="en-US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338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Verification and Validation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Correctness</a:t>
            </a:r>
          </a:p>
          <a:p>
            <a:pPr lvl="1"/>
            <a:r>
              <a:rPr lang="en-US" altLang="en-US"/>
              <a:t>Does the system meet the documented requirements?</a:t>
            </a:r>
          </a:p>
          <a:p>
            <a:r>
              <a:rPr lang="en-US" altLang="en-US"/>
              <a:t>Functionality</a:t>
            </a:r>
          </a:p>
          <a:p>
            <a:pPr lvl="1"/>
            <a:r>
              <a:rPr lang="en-US" altLang="en-US"/>
              <a:t>Does the system meet the actual requirements of the users?</a:t>
            </a:r>
          </a:p>
          <a:p>
            <a:pPr lvl="1"/>
            <a:r>
              <a:rPr lang="en-US" altLang="en-US"/>
              <a:t>Are the written requirements the actual requirements of the users?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E1FC-93DD-4608-8FD8-A23EB7F4414C}" type="slidenum">
              <a:rPr lang="en-US" altLang="en-US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451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Metrics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Metrics for “correctness”</a:t>
            </a:r>
          </a:p>
          <a:p>
            <a:pPr lvl="1"/>
            <a:r>
              <a:rPr lang="en-US" altLang="en-US" dirty="0" smtClean="0"/>
              <a:t>Number of </a:t>
            </a:r>
            <a:r>
              <a:rPr lang="en-US" altLang="en-US" dirty="0"/>
              <a:t>tests for each </a:t>
            </a:r>
            <a:r>
              <a:rPr lang="en-US" altLang="en-US" dirty="0" smtClean="0"/>
              <a:t>requirement</a:t>
            </a:r>
            <a:endParaRPr lang="en-US" altLang="en-US" dirty="0"/>
          </a:p>
          <a:p>
            <a:pPr lvl="1"/>
            <a:r>
              <a:rPr lang="en-US" altLang="en-US" dirty="0" smtClean="0"/>
              <a:t>Number of tests </a:t>
            </a:r>
            <a:r>
              <a:rPr lang="en-US" altLang="en-US" dirty="0"/>
              <a:t>that pass</a:t>
            </a:r>
          </a:p>
          <a:p>
            <a:pPr lvl="1"/>
            <a:r>
              <a:rPr lang="en-US" altLang="en-US" dirty="0" smtClean="0"/>
              <a:t>Number of outstanding </a:t>
            </a:r>
            <a:r>
              <a:rPr lang="en-US" altLang="en-US" dirty="0"/>
              <a:t>bugs</a:t>
            </a:r>
          </a:p>
          <a:p>
            <a:r>
              <a:rPr lang="en-US" altLang="en-US" dirty="0"/>
              <a:t>Metrics for “functionality”</a:t>
            </a:r>
          </a:p>
          <a:p>
            <a:pPr lvl="1"/>
            <a:r>
              <a:rPr lang="en-US" altLang="en-US" dirty="0"/>
              <a:t>Ratings on a survey</a:t>
            </a:r>
          </a:p>
          <a:p>
            <a:pPr lvl="1"/>
            <a:r>
              <a:rPr lang="en-US" altLang="en-US" dirty="0"/>
              <a:t>Average time to complete task on a prototype</a:t>
            </a:r>
          </a:p>
          <a:p>
            <a:pPr lvl="1"/>
            <a:endParaRPr lang="en-US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EE42-AF0C-4B38-858C-A495906B5590}" type="slidenum">
              <a:rPr lang="en-US" altLang="en-US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3236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Metrics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Portability</a:t>
            </a:r>
          </a:p>
          <a:p>
            <a:pPr lvl="1"/>
            <a:r>
              <a:rPr lang="en-US" altLang="en-US"/>
              <a:t>Number of platforms supporting system</a:t>
            </a:r>
          </a:p>
          <a:p>
            <a:pPr lvl="1"/>
            <a:r>
              <a:rPr lang="en-US" altLang="en-US"/>
              <a:t>Number of platform-dependent modules</a:t>
            </a:r>
          </a:p>
          <a:p>
            <a:r>
              <a:rPr lang="en-US" altLang="en-US"/>
              <a:t>Reliability</a:t>
            </a:r>
          </a:p>
          <a:p>
            <a:pPr lvl="1"/>
            <a:r>
              <a:rPr lang="en-US" altLang="en-US"/>
              <a:t>A number of precise technical metrics</a:t>
            </a:r>
          </a:p>
          <a:p>
            <a:r>
              <a:rPr lang="en-US" altLang="en-US"/>
              <a:t>Supportability</a:t>
            </a:r>
          </a:p>
          <a:p>
            <a:pPr lvl="1"/>
            <a:r>
              <a:rPr lang="en-US" altLang="en-US"/>
              <a:t>How easy to install/modify/fix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BE30-FD7A-4492-8FB3-F22D301CB69C}" type="slidenum">
              <a:rPr lang="en-US" altLang="en-US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13645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Improving quality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Where do errors come from?</a:t>
            </a:r>
          </a:p>
          <a:p>
            <a:pPr lvl="1"/>
            <a:r>
              <a:rPr lang="en-US" altLang="en-US"/>
              <a:t>Which module?</a:t>
            </a:r>
          </a:p>
          <a:p>
            <a:pPr lvl="1"/>
            <a:r>
              <a:rPr lang="en-US" altLang="en-US"/>
              <a:t>Which developer?</a:t>
            </a:r>
          </a:p>
          <a:p>
            <a:pPr lvl="1"/>
            <a:r>
              <a:rPr lang="en-US" altLang="en-US"/>
              <a:t>Which practice/language/tool?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94F00-C736-46B5-B26B-0E9CEC28E3DF}" type="slidenum">
              <a:rPr lang="en-US" altLang="en-US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9746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Improving productivity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53400" cy="4724400"/>
          </a:xfrm>
        </p:spPr>
        <p:txBody>
          <a:bodyPr/>
          <a:lstStyle/>
          <a:p>
            <a:r>
              <a:rPr lang="en-US" altLang="en-US" dirty="0"/>
              <a:t>Do we need to spend more/less time testing?</a:t>
            </a:r>
          </a:p>
          <a:p>
            <a:pPr lvl="1"/>
            <a:r>
              <a:rPr lang="en-US" altLang="en-US" dirty="0"/>
              <a:t>More: we are spending a lot of time fixing bugs that customers report</a:t>
            </a:r>
          </a:p>
          <a:p>
            <a:pPr lvl="1"/>
            <a:r>
              <a:rPr lang="en-US" altLang="en-US" dirty="0"/>
              <a:t>Less: we are spending a lot of time testing and only finding trivial bugs that don’t bother customers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504B-A05D-40A9-B16D-C554861AEA85}" type="slidenum">
              <a:rPr lang="en-US" altLang="en-US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177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Quality assurance plan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What are your goals for quality?</a:t>
            </a:r>
          </a:p>
          <a:p>
            <a:pPr lvl="1"/>
            <a:r>
              <a:rPr lang="en-US" altLang="en-US"/>
              <a:t>Define metrics</a:t>
            </a:r>
          </a:p>
          <a:p>
            <a:r>
              <a:rPr lang="en-US" altLang="en-US"/>
              <a:t>How will you tell whether you meet them?</a:t>
            </a:r>
          </a:p>
          <a:p>
            <a:pPr lvl="1"/>
            <a:r>
              <a:rPr lang="en-US" altLang="en-US"/>
              <a:t>Define process for taking measurements</a:t>
            </a:r>
          </a:p>
          <a:p>
            <a:r>
              <a:rPr lang="en-US" altLang="en-US"/>
              <a:t>What will you do if you don’t meet them?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1BFD-4991-4D65-BFFE-41900A7D21C0}" type="slidenum">
              <a:rPr lang="en-US" altLang="en-US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68932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Conclusion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Know why you are measuring</a:t>
            </a:r>
          </a:p>
          <a:p>
            <a:r>
              <a:rPr lang="en-US" altLang="en-US"/>
              <a:t>Productivity – measure cost, results</a:t>
            </a:r>
          </a:p>
          <a:p>
            <a:r>
              <a:rPr lang="en-US" altLang="en-US"/>
              <a:t>Quality – track defects</a:t>
            </a:r>
          </a:p>
          <a:p>
            <a:r>
              <a:rPr lang="en-US" altLang="en-US"/>
              <a:t>Technical metrics are less important, usually delegated to design reviews or when other metrics indicate problems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A04D-11D1-44AA-978E-BAEA8E7E660A}" type="slidenum">
              <a:rPr lang="en-US" altLang="en-US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415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Coupling and cohesion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Coupling - dependences among modules </a:t>
            </a:r>
          </a:p>
          <a:p>
            <a:r>
              <a:rPr lang="en-US" altLang="en-US" dirty="0"/>
              <a:t>Cohesion - dependences within modules</a:t>
            </a:r>
          </a:p>
          <a:p>
            <a:r>
              <a:rPr lang="en-US" altLang="en-US" dirty="0"/>
              <a:t>Dependences</a:t>
            </a:r>
          </a:p>
          <a:p>
            <a:pPr lvl="1"/>
            <a:r>
              <a:rPr lang="en-US" altLang="en-US" dirty="0"/>
              <a:t>Call methods, refer to class, share variable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Coupling - bad</a:t>
            </a:r>
          </a:p>
          <a:p>
            <a:r>
              <a:rPr lang="en-US" altLang="en-US" dirty="0">
                <a:solidFill>
                  <a:srgbClr val="00B050"/>
                </a:solidFill>
              </a:rPr>
              <a:t>Cohesion - good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4BC8-3354-4DDB-9E4C-3EFEFE9B37FB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901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Coupling and cohesion</a:t>
            </a:r>
          </a:p>
        </p:txBody>
      </p:sp>
      <p:sp>
        <p:nvSpPr>
          <p:cNvPr id="155651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4724400"/>
          </a:xfrm>
        </p:spPr>
        <p:txBody>
          <a:bodyPr>
            <a:normAutofit/>
          </a:bodyPr>
          <a:lstStyle/>
          <a:p>
            <a:r>
              <a:rPr lang="en-US" altLang="en-US" dirty="0"/>
              <a:t>Number and complexity of shared variables</a:t>
            </a:r>
          </a:p>
          <a:p>
            <a:pPr lvl="1"/>
            <a:r>
              <a:rPr lang="en-US" altLang="en-US" dirty="0"/>
              <a:t>Functions </a:t>
            </a:r>
            <a:r>
              <a:rPr lang="en-US" altLang="en-US" dirty="0">
                <a:solidFill>
                  <a:srgbClr val="00B050"/>
                </a:solidFill>
              </a:rPr>
              <a:t>in a</a:t>
            </a:r>
            <a:r>
              <a:rPr lang="en-US" altLang="en-US" dirty="0" smtClean="0">
                <a:solidFill>
                  <a:srgbClr val="00B050"/>
                </a:solidFill>
              </a:rPr>
              <a:t> </a:t>
            </a:r>
            <a:r>
              <a:rPr lang="en-US" altLang="en-US" dirty="0">
                <a:solidFill>
                  <a:srgbClr val="00B050"/>
                </a:solidFill>
              </a:rPr>
              <a:t>module should share </a:t>
            </a:r>
            <a:r>
              <a:rPr lang="en-US" altLang="en-US" dirty="0"/>
              <a:t>variables</a:t>
            </a:r>
          </a:p>
          <a:p>
            <a:pPr lvl="1"/>
            <a:r>
              <a:rPr lang="en-US" altLang="en-US" dirty="0"/>
              <a:t>Functions </a:t>
            </a:r>
            <a:r>
              <a:rPr lang="en-US" altLang="en-US" dirty="0">
                <a:solidFill>
                  <a:srgbClr val="FF0000"/>
                </a:solidFill>
              </a:rPr>
              <a:t>in different modules should not</a:t>
            </a:r>
          </a:p>
          <a:p>
            <a:r>
              <a:rPr lang="en-US" altLang="en-US" dirty="0"/>
              <a:t>Number and complexity of parameters</a:t>
            </a:r>
          </a:p>
          <a:p>
            <a:r>
              <a:rPr lang="en-US" altLang="en-US" dirty="0"/>
              <a:t>Number of functions/modules that are called</a:t>
            </a:r>
          </a:p>
          <a:p>
            <a:r>
              <a:rPr lang="en-US" altLang="en-US" dirty="0"/>
              <a:t>Number of functions/modules that call 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47EA-1E7F-4DA7-AC45-BC501C18CFA3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659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8A33-DEE2-4BE5-9ED2-5990843D60F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566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Dhama’s Coupling Metric</a:t>
            </a:r>
          </a:p>
        </p:txBody>
      </p:sp>
      <p:sp>
        <p:nvSpPr>
          <p:cNvPr id="1566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Module coupling = </a:t>
            </a:r>
            <a:r>
              <a:rPr lang="en-US" altLang="en-US" dirty="0" smtClean="0"/>
              <a:t>1 </a:t>
            </a:r>
            <a:r>
              <a:rPr lang="en-US" altLang="en-US" dirty="0"/>
              <a:t>/ </a:t>
            </a:r>
            <a:r>
              <a:rPr lang="en-US" altLang="en-US" dirty="0" smtClean="0"/>
              <a:t>(</a:t>
            </a:r>
            <a:br>
              <a:rPr lang="en-US" altLang="en-US" dirty="0" smtClean="0"/>
            </a:br>
            <a:r>
              <a:rPr lang="en-US" altLang="en-US" dirty="0" smtClean="0"/>
              <a:t>number </a:t>
            </a:r>
            <a:r>
              <a:rPr lang="en-US" altLang="en-US" dirty="0"/>
              <a:t>of input parameters </a:t>
            </a:r>
            <a:r>
              <a:rPr lang="en-US" altLang="en-US" dirty="0" smtClean="0"/>
              <a:t>+</a:t>
            </a:r>
            <a:br>
              <a:rPr lang="en-US" altLang="en-US" dirty="0" smtClean="0"/>
            </a:br>
            <a:r>
              <a:rPr lang="en-US" altLang="en-US" dirty="0" smtClean="0"/>
              <a:t>number </a:t>
            </a:r>
            <a:r>
              <a:rPr lang="en-US" altLang="en-US" dirty="0"/>
              <a:t>of output parameters </a:t>
            </a:r>
            <a:r>
              <a:rPr lang="en-US" altLang="en-US" dirty="0" smtClean="0"/>
              <a:t>+</a:t>
            </a:r>
            <a:br>
              <a:rPr lang="en-US" altLang="en-US" dirty="0" smtClean="0"/>
            </a:br>
            <a:r>
              <a:rPr lang="en-US" altLang="en-US" dirty="0" smtClean="0"/>
              <a:t>number </a:t>
            </a:r>
            <a:r>
              <a:rPr lang="en-US" altLang="en-US" dirty="0"/>
              <a:t>of global variables used </a:t>
            </a:r>
            <a:r>
              <a:rPr lang="en-US" altLang="en-US" dirty="0" smtClean="0"/>
              <a:t>+</a:t>
            </a:r>
            <a:br>
              <a:rPr lang="en-US" altLang="en-US" dirty="0" smtClean="0"/>
            </a:br>
            <a:r>
              <a:rPr lang="en-US" altLang="en-US" dirty="0" smtClean="0"/>
              <a:t>number </a:t>
            </a:r>
            <a:r>
              <a:rPr lang="en-US" altLang="en-US" dirty="0"/>
              <a:t>of modules called </a:t>
            </a:r>
            <a:r>
              <a:rPr lang="en-US" altLang="en-US" dirty="0" smtClean="0"/>
              <a:t>+</a:t>
            </a:r>
            <a:br>
              <a:rPr lang="en-US" altLang="en-US" dirty="0" smtClean="0"/>
            </a:br>
            <a:r>
              <a:rPr lang="en-US" altLang="en-US" dirty="0" smtClean="0"/>
              <a:t>number </a:t>
            </a:r>
            <a:r>
              <a:rPr lang="en-US" altLang="en-US" dirty="0"/>
              <a:t>of modules calling)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 smtClean="0"/>
              <a:t>0.5 </a:t>
            </a:r>
            <a:r>
              <a:rPr lang="en-US" altLang="en-US" dirty="0"/>
              <a:t>is low coupling, </a:t>
            </a:r>
            <a:r>
              <a:rPr lang="en-US" altLang="en-US" dirty="0" smtClean="0"/>
              <a:t>0.001 </a:t>
            </a:r>
            <a:r>
              <a:rPr lang="en-US" altLang="en-US" dirty="0"/>
              <a:t>is high coupling</a:t>
            </a:r>
          </a:p>
        </p:txBody>
      </p:sp>
    </p:spTree>
    <p:extLst>
      <p:ext uri="{BB962C8B-B14F-4D97-AF65-F5344CB8AC3E}">
        <p14:creationId xmlns:p14="http://schemas.microsoft.com/office/powerpoint/2010/main" val="2932545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8D92-6086-4AFF-98DB-0A71A7CA804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57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Martin’s Coupling Metric</a:t>
            </a:r>
          </a:p>
        </p:txBody>
      </p:sp>
      <p:sp>
        <p:nvSpPr>
          <p:cNvPr id="1576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Ca: Afferent coupling: the number of classes outside this module that depend on classes inside this module</a:t>
            </a:r>
          </a:p>
          <a:p>
            <a:r>
              <a:rPr lang="en-US" altLang="en-US"/>
              <a:t>Ce: Efferent coupling: the number of classes inside this module that depend on classes outside this module</a:t>
            </a:r>
          </a:p>
          <a:p>
            <a:r>
              <a:rPr lang="en-US" altLang="en-US"/>
              <a:t>Instability = Ce / (Ca + Ce)</a:t>
            </a:r>
          </a:p>
        </p:txBody>
      </p:sp>
    </p:spTree>
    <p:extLst>
      <p:ext uri="{BB962C8B-B14F-4D97-AF65-F5344CB8AC3E}">
        <p14:creationId xmlns:p14="http://schemas.microsoft.com/office/powerpoint/2010/main" val="64202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3AB-1115-4846-AA6E-E5A66B374A9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Abstractness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Abstractness =</a:t>
            </a:r>
            <a:br>
              <a:rPr lang="en-US" altLang="en-US" dirty="0"/>
            </a:br>
            <a:r>
              <a:rPr lang="en-US" altLang="en-US" dirty="0"/>
              <a:t>  </a:t>
            </a:r>
            <a:r>
              <a:rPr lang="en-US" altLang="en-US" dirty="0" smtClean="0"/>
              <a:t>number of </a:t>
            </a:r>
            <a:r>
              <a:rPr lang="en-US" altLang="en-US" dirty="0"/>
              <a:t>abstract classes in module /</a:t>
            </a:r>
            <a:br>
              <a:rPr lang="en-US" altLang="en-US" dirty="0"/>
            </a:br>
            <a:r>
              <a:rPr lang="en-US" altLang="en-US" dirty="0"/>
              <a:t>  </a:t>
            </a:r>
            <a:r>
              <a:rPr lang="en-US" altLang="en-US" dirty="0" smtClean="0"/>
              <a:t>number of </a:t>
            </a:r>
            <a:r>
              <a:rPr lang="en-US" altLang="en-US" dirty="0"/>
              <a:t>classes in module</a:t>
            </a:r>
          </a:p>
        </p:txBody>
      </p:sp>
      <p:sp>
        <p:nvSpPr>
          <p:cNvPr id="158724" name="Line 4"/>
          <p:cNvSpPr>
            <a:spLocks noChangeShapeType="1"/>
          </p:cNvSpPr>
          <p:nvPr/>
        </p:nvSpPr>
        <p:spPr bwMode="auto">
          <a:xfrm>
            <a:off x="2819400" y="3429000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25" name="Line 5"/>
          <p:cNvSpPr>
            <a:spLocks noChangeShapeType="1"/>
          </p:cNvSpPr>
          <p:nvPr/>
        </p:nvSpPr>
        <p:spPr bwMode="auto">
          <a:xfrm>
            <a:off x="2819400" y="6096000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26" name="Line 6"/>
          <p:cNvSpPr>
            <a:spLocks noChangeShapeType="1"/>
          </p:cNvSpPr>
          <p:nvPr/>
        </p:nvSpPr>
        <p:spPr bwMode="auto">
          <a:xfrm>
            <a:off x="2743200" y="3886200"/>
            <a:ext cx="236220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27" name="Text Box 7"/>
          <p:cNvSpPr txBox="1">
            <a:spLocks noChangeArrowheads="1"/>
          </p:cNvSpPr>
          <p:nvPr/>
        </p:nvSpPr>
        <p:spPr bwMode="auto">
          <a:xfrm>
            <a:off x="974725" y="4537075"/>
            <a:ext cx="174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Abstractness</a:t>
            </a:r>
          </a:p>
        </p:txBody>
      </p:sp>
      <p:sp>
        <p:nvSpPr>
          <p:cNvPr id="158728" name="Text Box 8"/>
          <p:cNvSpPr txBox="1">
            <a:spLocks noChangeArrowheads="1"/>
          </p:cNvSpPr>
          <p:nvPr/>
        </p:nvSpPr>
        <p:spPr bwMode="auto">
          <a:xfrm>
            <a:off x="3717925" y="6061075"/>
            <a:ext cx="1420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Instability</a:t>
            </a:r>
          </a:p>
        </p:txBody>
      </p:sp>
      <p:sp>
        <p:nvSpPr>
          <p:cNvPr id="158729" name="Text Box 9"/>
          <p:cNvSpPr txBox="1">
            <a:spLocks noChangeArrowheads="1"/>
          </p:cNvSpPr>
          <p:nvPr/>
        </p:nvSpPr>
        <p:spPr bwMode="auto">
          <a:xfrm>
            <a:off x="3108325" y="3698875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(0,1)</a:t>
            </a:r>
          </a:p>
        </p:txBody>
      </p:sp>
      <p:sp>
        <p:nvSpPr>
          <p:cNvPr id="158730" name="Text Box 10"/>
          <p:cNvSpPr txBox="1">
            <a:spLocks noChangeArrowheads="1"/>
          </p:cNvSpPr>
          <p:nvPr/>
        </p:nvSpPr>
        <p:spPr bwMode="auto">
          <a:xfrm>
            <a:off x="4784725" y="5375275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(1,0)</a:t>
            </a:r>
          </a:p>
        </p:txBody>
      </p:sp>
    </p:spTree>
    <p:extLst>
      <p:ext uri="{BB962C8B-B14F-4D97-AF65-F5344CB8AC3E}">
        <p14:creationId xmlns:p14="http://schemas.microsoft.com/office/powerpoint/2010/main" val="1728666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Technical OO Metrics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Paper </a:t>
            </a:r>
            <a:r>
              <a:rPr lang="en-US" altLang="en-US" dirty="0" smtClean="0"/>
              <a:t>(</a:t>
            </a:r>
            <a:r>
              <a:rPr lang="en-US" altLang="en-US" dirty="0" smtClean="0"/>
              <a:t>not required</a:t>
            </a:r>
            <a:r>
              <a:rPr lang="en-US" altLang="en-US" dirty="0" smtClean="0"/>
              <a:t> </a:t>
            </a:r>
            <a:r>
              <a:rPr lang="en-US" altLang="en-US" dirty="0" smtClean="0"/>
              <a:t>for </a:t>
            </a:r>
            <a:r>
              <a:rPr lang="en-US" altLang="en-US" dirty="0" smtClean="0"/>
              <a:t>the exam, </a:t>
            </a:r>
            <a:r>
              <a:rPr lang="en-US" altLang="en-US" dirty="0" smtClean="0"/>
              <a:t>but </a:t>
            </a:r>
            <a:r>
              <a:rPr lang="en-US" altLang="en-US" dirty="0" smtClean="0"/>
              <a:t>you can </a:t>
            </a:r>
            <a:r>
              <a:rPr lang="en-US" altLang="en-US" dirty="0" smtClean="0"/>
              <a:t>read </a:t>
            </a:r>
            <a:r>
              <a:rPr lang="en-US" altLang="en-US" dirty="0" smtClean="0"/>
              <a:t>it if you are interested in this topic and the slides are not </a:t>
            </a:r>
            <a:r>
              <a:rPr lang="en-US" altLang="en-US" dirty="0" smtClean="0"/>
              <a:t>sufficient)</a:t>
            </a:r>
            <a:endParaRPr lang="en-US" altLang="en-US" dirty="0"/>
          </a:p>
          <a:p>
            <a:r>
              <a:rPr lang="en-US" altLang="en-US" dirty="0"/>
              <a:t>A Metrics Suite for Object Oriented Design, </a:t>
            </a:r>
            <a:r>
              <a:rPr lang="en-US" altLang="en-US" dirty="0" err="1"/>
              <a:t>Shyam</a:t>
            </a:r>
            <a:r>
              <a:rPr lang="en-US" altLang="en-US" dirty="0"/>
              <a:t> R. </a:t>
            </a:r>
            <a:r>
              <a:rPr lang="en-US" altLang="en-US" dirty="0" err="1"/>
              <a:t>Chidamber</a:t>
            </a:r>
            <a:r>
              <a:rPr lang="en-US" altLang="en-US" dirty="0"/>
              <a:t> and Chris F. </a:t>
            </a:r>
            <a:r>
              <a:rPr lang="en-US" altLang="en-US" dirty="0" err="1"/>
              <a:t>Kemerer</a:t>
            </a:r>
            <a:r>
              <a:rPr lang="en-US" altLang="en-US" dirty="0"/>
              <a:t> IEEE Transactions on Software Engineering, June 1994, </a:t>
            </a:r>
            <a:r>
              <a:rPr lang="en-US" altLang="en-US" dirty="0" err="1"/>
              <a:t>pp</a:t>
            </a:r>
            <a:r>
              <a:rPr lang="en-US" altLang="en-US" dirty="0"/>
              <a:t> 476-493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1F37-A316-4474-BA10-D150F815BF18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8419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llinois">
      <a:dk1>
        <a:srgbClr val="003C7D"/>
      </a:dk1>
      <a:lt1>
        <a:sysClr val="window" lastClr="FFFFFF"/>
      </a:lt1>
      <a:dk2>
        <a:srgbClr val="F47F24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1185</Words>
  <Application>Microsoft Office PowerPoint</Application>
  <PresentationFormat>On-screen Show (4:3)</PresentationFormat>
  <Paragraphs>224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Office Theme</vt:lpstr>
      <vt:lpstr>Worksheet</vt:lpstr>
      <vt:lpstr>CS427: Software Engineering I</vt:lpstr>
      <vt:lpstr>Today’s goals</vt:lpstr>
      <vt:lpstr>Previously: Metrics (in General)</vt:lpstr>
      <vt:lpstr>Coupling and cohesion</vt:lpstr>
      <vt:lpstr>Coupling and cohesion</vt:lpstr>
      <vt:lpstr>Dhama’s Coupling Metric</vt:lpstr>
      <vt:lpstr>Martin’s Coupling Metric</vt:lpstr>
      <vt:lpstr>Abstractness</vt:lpstr>
      <vt:lpstr>Technical OO Metrics</vt:lpstr>
      <vt:lpstr>List of metrics</vt:lpstr>
      <vt:lpstr>Weighted Methods Per Class</vt:lpstr>
      <vt:lpstr>Weighted Methods Per Class</vt:lpstr>
      <vt:lpstr>Weighted Methods Per Class</vt:lpstr>
      <vt:lpstr>Depth of Inheritance Tree</vt:lpstr>
      <vt:lpstr>Depth of Inheritance Tree</vt:lpstr>
      <vt:lpstr>Depth of Inheritance Tree</vt:lpstr>
      <vt:lpstr>Number of Children</vt:lpstr>
      <vt:lpstr>Number of Children</vt:lpstr>
      <vt:lpstr>Coupling Between Object Classes</vt:lpstr>
      <vt:lpstr>Coupling Between Object Classes</vt:lpstr>
      <vt:lpstr>Coupling Between Object Classes</vt:lpstr>
      <vt:lpstr>Response for a class</vt:lpstr>
      <vt:lpstr>Response for a class</vt:lpstr>
      <vt:lpstr>Response for a class</vt:lpstr>
      <vt:lpstr>Lack of Cohesion in Methods</vt:lpstr>
      <vt:lpstr>Lack of cohesion of methods</vt:lpstr>
      <vt:lpstr>What is best?</vt:lpstr>
      <vt:lpstr>Questions?</vt:lpstr>
      <vt:lpstr>Metrics and Quality</vt:lpstr>
      <vt:lpstr>The Goal of Measurement</vt:lpstr>
      <vt:lpstr>Software Quality</vt:lpstr>
      <vt:lpstr>FURPS</vt:lpstr>
      <vt:lpstr>Verification and Validation</vt:lpstr>
      <vt:lpstr>Metrics</vt:lpstr>
      <vt:lpstr>More Metrics</vt:lpstr>
      <vt:lpstr>Improving quality</vt:lpstr>
      <vt:lpstr>Improving productivity</vt:lpstr>
      <vt:lpstr>Quality assurance plan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Rosu, Grigore</dc:creator>
  <cp:lastModifiedBy>Rosu, Grigore</cp:lastModifiedBy>
  <cp:revision>191</cp:revision>
  <dcterms:created xsi:type="dcterms:W3CDTF">2006-08-16T00:00:00Z</dcterms:created>
  <dcterms:modified xsi:type="dcterms:W3CDTF">2016-10-20T14:51:45Z</dcterms:modified>
</cp:coreProperties>
</file>