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06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44" r:id="rId13"/>
    <p:sldId id="420" r:id="rId14"/>
    <p:sldId id="421" r:id="rId15"/>
    <p:sldId id="422" r:id="rId16"/>
    <p:sldId id="423" r:id="rId17"/>
    <p:sldId id="446" r:id="rId18"/>
    <p:sldId id="424" r:id="rId19"/>
    <p:sldId id="447" r:id="rId20"/>
    <p:sldId id="425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4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128" autoAdjust="0"/>
  </p:normalViewPr>
  <p:slideViewPr>
    <p:cSldViewPr>
      <p:cViewPr varScale="1">
        <p:scale>
          <a:sx n="97" d="100"/>
          <a:sy n="97" d="100"/>
        </p:scale>
        <p:origin x="4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CS427:</a:t>
            </a:r>
            <a:br>
              <a:rPr lang="en-US" dirty="0" smtClean="0"/>
            </a:br>
            <a:r>
              <a:rPr lang="en-US" dirty="0" smtClean="0"/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and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Developed by Microsoft</a:t>
            </a:r>
          </a:p>
          <a:p>
            <a:r>
              <a:rPr lang="en-US" altLang="en-US"/>
              <a:t>An </a:t>
            </a:r>
            <a:r>
              <a:rPr lang="en-US" altLang="en-US" i="1"/>
              <a:t>interface</a:t>
            </a:r>
            <a:r>
              <a:rPr lang="en-US" altLang="en-US"/>
              <a:t> is an array of function pointers</a:t>
            </a:r>
          </a:p>
          <a:p>
            <a:r>
              <a:rPr lang="en-US" altLang="en-US"/>
              <a:t>Clients refer to objects by their interfaces</a:t>
            </a:r>
          </a:p>
          <a:p>
            <a:r>
              <a:rPr lang="en-US" altLang="en-US"/>
              <a:t>The first operation of any interface is QueryInterface(I); returns a pointer to the interface named I if the object has one</a:t>
            </a:r>
          </a:p>
        </p:txBody>
      </p:sp>
    </p:spTree>
    <p:extLst>
      <p:ext uri="{BB962C8B-B14F-4D97-AF65-F5344CB8AC3E}">
        <p14:creationId xmlns:p14="http://schemas.microsoft.com/office/powerpoint/2010/main" val="36389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WWW as a component system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One server can reuse services from other servers by embedding links in pages</a:t>
            </a:r>
          </a:p>
          <a:p>
            <a:pPr lvl="1"/>
            <a:r>
              <a:rPr lang="en-US" altLang="en-US" sz="2400" dirty="0" smtClean="0"/>
              <a:t>Google Maps</a:t>
            </a:r>
            <a:endParaRPr lang="en-US" altLang="en-US" sz="2400" dirty="0"/>
          </a:p>
          <a:p>
            <a:pPr lvl="1"/>
            <a:r>
              <a:rPr lang="en-US" altLang="en-US" sz="2400" dirty="0"/>
              <a:t>Amazon</a:t>
            </a:r>
          </a:p>
          <a:p>
            <a:pPr lvl="1"/>
            <a:r>
              <a:rPr lang="en-US" altLang="en-US" sz="2400" dirty="0"/>
              <a:t>PayPal</a:t>
            </a:r>
          </a:p>
          <a:p>
            <a:r>
              <a:rPr lang="en-US" altLang="en-US" sz="2800" dirty="0"/>
              <a:t>XML – data standard – let other servers read data more easily</a:t>
            </a:r>
          </a:p>
          <a:p>
            <a:r>
              <a:rPr lang="en-US" altLang="en-US" sz="2800" dirty="0"/>
              <a:t>SOAP – send commands in </a:t>
            </a:r>
            <a:r>
              <a:rPr lang="en-US" altLang="en-US" sz="2800" dirty="0" smtClean="0"/>
              <a:t>XML</a:t>
            </a:r>
          </a:p>
          <a:p>
            <a:r>
              <a:rPr lang="en-US" altLang="en-US" sz="2800" dirty="0" smtClean="0"/>
              <a:t>JSON – another data standard</a:t>
            </a:r>
            <a:endParaRPr lang="en-US" altLang="en-US" sz="2800" dirty="0"/>
          </a:p>
          <a:p>
            <a:r>
              <a:rPr lang="en-US" altLang="en-US" sz="2800" dirty="0"/>
              <a:t>REST </a:t>
            </a:r>
            <a:r>
              <a:rPr lang="en-US" altLang="en-US" sz="2800" dirty="0" smtClean="0"/>
              <a:t>– URL </a:t>
            </a:r>
            <a:r>
              <a:rPr lang="en-US" altLang="en-US" sz="2800" dirty="0"/>
              <a:t>specifies the command</a:t>
            </a:r>
          </a:p>
        </p:txBody>
      </p:sp>
    </p:spTree>
    <p:extLst>
      <p:ext uri="{BB962C8B-B14F-4D97-AF65-F5344CB8AC3E}">
        <p14:creationId xmlns:p14="http://schemas.microsoft.com/office/powerpoint/2010/main" val="15479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Browser </a:t>
            </a:r>
            <a:r>
              <a:rPr lang="en-US" altLang="en-US" dirty="0"/>
              <a:t>as a component system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Web browsers – </a:t>
            </a:r>
            <a:r>
              <a:rPr lang="en-US" altLang="en-US" dirty="0" smtClean="0"/>
              <a:t>core C/C++, dynamism with </a:t>
            </a:r>
            <a:r>
              <a:rPr lang="en-US" altLang="en-US" dirty="0"/>
              <a:t>JavaScript</a:t>
            </a:r>
          </a:p>
          <a:p>
            <a:r>
              <a:rPr lang="en-US" altLang="en-US" dirty="0"/>
              <a:t>Extensions</a:t>
            </a:r>
          </a:p>
          <a:p>
            <a:pPr lvl="1"/>
            <a:r>
              <a:rPr lang="en-US" altLang="en-US" dirty="0"/>
              <a:t>JavaScript that gets loaded later</a:t>
            </a:r>
          </a:p>
          <a:p>
            <a:pPr lvl="1"/>
            <a:r>
              <a:rPr lang="en-US" altLang="en-US" dirty="0"/>
              <a:t>Monkey patching</a:t>
            </a:r>
          </a:p>
          <a:p>
            <a:pPr lvl="1"/>
            <a:r>
              <a:rPr lang="en-US" altLang="en-US" dirty="0"/>
              <a:t>JavaScript is standardized</a:t>
            </a:r>
          </a:p>
          <a:p>
            <a:pPr lvl="1"/>
            <a:r>
              <a:rPr lang="en-US" altLang="en-US" dirty="0"/>
              <a:t>Each browser defines its own interfaces,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761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381000"/>
            <a:ext cx="8872537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What is component-based design?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Designing an application by breaking it into components</a:t>
            </a:r>
          </a:p>
          <a:p>
            <a:r>
              <a:rPr lang="en-US" altLang="en-US"/>
              <a:t>Designing an application by building it from existing components</a:t>
            </a:r>
          </a:p>
          <a:p>
            <a:r>
              <a:rPr lang="en-US" altLang="en-US"/>
              <a:t>Designing components</a:t>
            </a:r>
          </a:p>
          <a:p>
            <a:r>
              <a:rPr lang="en-US" altLang="en-US"/>
              <a:t>Designing reusable components</a:t>
            </a:r>
          </a:p>
          <a:p>
            <a:r>
              <a:rPr lang="en-US" altLang="en-US"/>
              <a:t>Designing reusable interfaces</a:t>
            </a:r>
          </a:p>
        </p:txBody>
      </p:sp>
    </p:spTree>
    <p:extLst>
      <p:ext uri="{BB962C8B-B14F-4D97-AF65-F5344CB8AC3E}">
        <p14:creationId xmlns:p14="http://schemas.microsoft.com/office/powerpoint/2010/main" val="23321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Implications of component reuse</a:t>
            </a:r>
            <a:endParaRPr lang="en-US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Must change architecture</a:t>
            </a:r>
          </a:p>
          <a:p>
            <a:pPr lvl="1"/>
            <a:r>
              <a:rPr lang="en-US" altLang="en-US"/>
              <a:t>Based on components</a:t>
            </a:r>
          </a:p>
          <a:p>
            <a:r>
              <a:rPr lang="en-US" altLang="en-US"/>
              <a:t>Usually changes specification</a:t>
            </a:r>
          </a:p>
          <a:p>
            <a:pPr lvl="1"/>
            <a:r>
              <a:rPr lang="en-US" altLang="en-US"/>
              <a:t>Eliminate features that are too expensive</a:t>
            </a:r>
          </a:p>
          <a:p>
            <a:r>
              <a:rPr lang="en-US" altLang="en-US"/>
              <a:t>Changes detailed design and implementation</a:t>
            </a:r>
          </a:p>
          <a:p>
            <a:pPr lvl="1"/>
            <a:r>
              <a:rPr lang="en-US" altLang="en-US"/>
              <a:t>Wrapping components and gluing them</a:t>
            </a:r>
          </a:p>
        </p:txBody>
      </p:sp>
    </p:spTree>
    <p:extLst>
      <p:ext uri="{BB962C8B-B14F-4D97-AF65-F5344CB8AC3E}">
        <p14:creationId xmlns:p14="http://schemas.microsoft.com/office/powerpoint/2010/main" val="18280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Reusing components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 component early</a:t>
            </a:r>
          </a:p>
          <a:p>
            <a:pPr lvl="1"/>
            <a:r>
              <a:rPr lang="en-US" altLang="en-US"/>
              <a:t>Use it in early iteration</a:t>
            </a:r>
          </a:p>
          <a:p>
            <a:pPr lvl="1"/>
            <a:r>
              <a:rPr lang="en-US" altLang="en-US"/>
              <a:t>Adjust design to fit component</a:t>
            </a:r>
          </a:p>
          <a:p>
            <a:r>
              <a:rPr lang="en-US" altLang="en-US"/>
              <a:t>Add component late</a:t>
            </a:r>
          </a:p>
          <a:p>
            <a:pPr lvl="1"/>
            <a:r>
              <a:rPr lang="en-US" altLang="en-US"/>
              <a:t>Refactor to replace old code</a:t>
            </a:r>
          </a:p>
          <a:p>
            <a:pPr lvl="1"/>
            <a:r>
              <a:rPr lang="en-US" altLang="en-US"/>
              <a:t>Design set before component</a:t>
            </a:r>
          </a:p>
        </p:txBody>
      </p:sp>
    </p:spTree>
    <p:extLst>
      <p:ext uri="{BB962C8B-B14F-4D97-AF65-F5344CB8AC3E}">
        <p14:creationId xmlns:p14="http://schemas.microsoft.com/office/powerpoint/2010/main" val="19022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architectures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architectures based on components</a:t>
            </a:r>
          </a:p>
          <a:p>
            <a:pPr lvl="1"/>
            <a:r>
              <a:rPr lang="en-US" altLang="en-US" dirty="0" smtClean="0"/>
              <a:t>Active Server Pages (ASP), Microsoft Transaction Server (MTS)</a:t>
            </a:r>
            <a:endParaRPr lang="en-US" altLang="en-US" dirty="0"/>
          </a:p>
          <a:p>
            <a:pPr lvl="1"/>
            <a:r>
              <a:rPr lang="en-US" altLang="en-US" dirty="0"/>
              <a:t>JavaBeans, Servlets</a:t>
            </a:r>
          </a:p>
          <a:p>
            <a:pPr lvl="1"/>
            <a:r>
              <a:rPr lang="en-US" altLang="en-US" dirty="0"/>
              <a:t>Eclipse plugins</a:t>
            </a:r>
          </a:p>
          <a:p>
            <a:pPr lvl="1"/>
            <a:r>
              <a:rPr lang="en-US" altLang="en-US" dirty="0" smtClean="0"/>
              <a:t>Jenkins plugins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79475"/>
            <a:ext cx="8991600" cy="5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495300" y="30162"/>
            <a:ext cx="8305800" cy="849313"/>
          </a:xfrm>
          <a:noFill/>
          <a:ln/>
        </p:spPr>
        <p:txBody>
          <a:bodyPr/>
          <a:lstStyle/>
          <a:p>
            <a:r>
              <a:rPr lang="en-US" altLang="en-US"/>
              <a:t>Don’t worry about the details</a:t>
            </a:r>
          </a:p>
        </p:txBody>
      </p:sp>
    </p:spTree>
    <p:extLst>
      <p:ext uri="{BB962C8B-B14F-4D97-AF65-F5344CB8AC3E}">
        <p14:creationId xmlns:p14="http://schemas.microsoft.com/office/powerpoint/2010/main" val="3883413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Reuse approaches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Components</a:t>
            </a:r>
          </a:p>
          <a:p>
            <a:r>
              <a:rPr lang="en-US" altLang="en-US"/>
              <a:t>Frameworks</a:t>
            </a:r>
          </a:p>
          <a:p>
            <a:r>
              <a:rPr lang="en-US" altLang="en-US"/>
              <a:t>Domain-specific software architectures</a:t>
            </a:r>
          </a:p>
          <a:p>
            <a:r>
              <a:rPr lang="en-US" altLang="en-US"/>
              <a:t>Product-line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5614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Group Discussion</a:t>
            </a:r>
            <a:endParaRPr lang="en-US" alt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Get into 2 or 3 person groups</a:t>
            </a:r>
            <a:r>
              <a:rPr lang="en-US" altLang="en-US" dirty="0"/>
              <a:t> </a:t>
            </a:r>
            <a:r>
              <a:rPr lang="en-US" altLang="en-US" dirty="0" smtClean="0"/>
              <a:t>and discuss your answers for the following questions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 reusable components did you reuse in your past software development (including but not limited to K development)? What are the component forms?</a:t>
            </a:r>
          </a:p>
          <a:p>
            <a:r>
              <a:rPr lang="en-US" altLang="en-US" dirty="0" smtClean="0"/>
              <a:t>What reusable components do you wish/want to develop based on existing code portions (including but not limited to </a:t>
            </a:r>
            <a:r>
              <a:rPr lang="en-US" altLang="en-US" dirty="0" smtClean="0"/>
              <a:t>the K code </a:t>
            </a:r>
            <a:r>
              <a:rPr lang="en-US" altLang="en-US" dirty="0" smtClean="0"/>
              <a:t>base)? </a:t>
            </a:r>
            <a:r>
              <a:rPr lang="en-US" altLang="en-US" dirty="0"/>
              <a:t>What are the component forms?</a:t>
            </a:r>
          </a:p>
        </p:txBody>
      </p:sp>
    </p:spTree>
    <p:extLst>
      <p:ext uri="{BB962C8B-B14F-4D97-AF65-F5344CB8AC3E}">
        <p14:creationId xmlns:p14="http://schemas.microsoft.com/office/powerpoint/2010/main" val="27322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reusable components?</a:t>
            </a:r>
          </a:p>
          <a:p>
            <a:r>
              <a:rPr lang="en-US" dirty="0" smtClean="0"/>
              <a:t>When should we reuse components vs. build our own?</a:t>
            </a:r>
          </a:p>
          <a:p>
            <a:r>
              <a:rPr lang="en-US" dirty="0" smtClean="0"/>
              <a:t>How do we design with component reuse in mind?</a:t>
            </a:r>
          </a:p>
          <a:p>
            <a:pPr lvl="1"/>
            <a:r>
              <a:rPr lang="en-US" dirty="0" smtClean="0"/>
              <a:t>How do we design with/for reuse?</a:t>
            </a:r>
          </a:p>
        </p:txBody>
      </p:sp>
    </p:spTree>
    <p:extLst>
      <p:ext uri="{BB962C8B-B14F-4D97-AF65-F5344CB8AC3E}">
        <p14:creationId xmlns:p14="http://schemas.microsoft.com/office/powerpoint/2010/main" val="20625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Economics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Reuse software when the benefits are greater than the cost</a:t>
            </a:r>
          </a:p>
          <a:p>
            <a:r>
              <a:rPr lang="en-US" altLang="en-US" dirty="0"/>
              <a:t>Reuse software when </a:t>
            </a:r>
          </a:p>
          <a:p>
            <a:pPr lvl="1"/>
            <a:r>
              <a:rPr lang="en-US" altLang="en-US" dirty="0"/>
              <a:t>The cost with reuse &lt; cost without reuse</a:t>
            </a:r>
          </a:p>
          <a:p>
            <a:pPr lvl="1"/>
            <a:r>
              <a:rPr lang="en-US" altLang="en-US" dirty="0"/>
              <a:t>Reuse benefit metric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9050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smtClean="0"/>
              <a:t>   </a:t>
            </a:r>
            <a:r>
              <a:rPr lang="en-US" altLang="en-US" sz="2800" dirty="0" err="1" smtClean="0"/>
              <a:t>CostNoReuse</a:t>
            </a:r>
            <a:r>
              <a:rPr lang="en-US" altLang="en-US" sz="2800" dirty="0" smtClean="0"/>
              <a:t>(S</a:t>
            </a:r>
            <a:r>
              <a:rPr lang="en-US" altLang="en-US" sz="2800" dirty="0" smtClean="0"/>
              <a:t>) - </a:t>
            </a:r>
            <a:r>
              <a:rPr lang="en-US" altLang="en-US" sz="2800" dirty="0" err="1" smtClean="0"/>
              <a:t>CostWithReuse</a:t>
            </a:r>
            <a:r>
              <a:rPr lang="en-US" altLang="en-US" sz="2800" dirty="0" smtClean="0"/>
              <a:t>(S</a:t>
            </a:r>
            <a:r>
              <a:rPr lang="en-US" altLang="en-US" sz="2800" dirty="0"/>
              <a:t>)</a:t>
            </a:r>
          </a:p>
          <a:p>
            <a:pPr>
              <a:buFontTx/>
              <a:buNone/>
            </a:pPr>
            <a:r>
              <a:rPr lang="en-US" altLang="en-US" sz="2800" dirty="0"/>
              <a:t>		 </a:t>
            </a:r>
            <a:r>
              <a:rPr lang="en-US" altLang="en-US" sz="2800" dirty="0" smtClean="0"/>
              <a:t>        </a:t>
            </a:r>
            <a:r>
              <a:rPr lang="en-US" altLang="en-US" sz="2800" dirty="0" err="1" smtClean="0"/>
              <a:t>CostNoReuse</a:t>
            </a:r>
            <a:r>
              <a:rPr lang="en-US" altLang="en-US" sz="2800" dirty="0" smtClean="0"/>
              <a:t>(S</a:t>
            </a:r>
            <a:r>
              <a:rPr lang="en-US" altLang="en-US" sz="2800" dirty="0"/>
              <a:t>)</a:t>
            </a:r>
          </a:p>
          <a:p>
            <a:pPr lvl="1">
              <a:buFontTx/>
              <a:buNone/>
            </a:pPr>
            <a:endParaRPr lang="en-US" altLang="en-US" sz="2400" dirty="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2209800" y="548640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8893" y="522479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 err="1">
                <a:solidFill>
                  <a:srgbClr val="003C7D"/>
                </a:solidFill>
              </a:rPr>
              <a:t>Rb</a:t>
            </a:r>
            <a:r>
              <a:rPr lang="en-US" altLang="en-US" sz="2800" dirty="0">
                <a:solidFill>
                  <a:srgbClr val="003C7D"/>
                </a:solidFill>
              </a:rPr>
              <a:t>(S)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Cost savings</a:t>
            </a:r>
            <a:endParaRPr lang="en-US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/>
              <a:t>Cost savings = </a:t>
            </a:r>
          </a:p>
          <a:p>
            <a:pPr>
              <a:buFontTx/>
              <a:buNone/>
            </a:pPr>
            <a:r>
              <a:rPr lang="en-US" altLang="en-US"/>
              <a:t>	  cost without reuse </a:t>
            </a:r>
          </a:p>
          <a:p>
            <a:pPr>
              <a:buFontTx/>
              <a:buNone/>
            </a:pPr>
            <a:r>
              <a:rPr lang="en-US" altLang="en-US"/>
              <a:t>		- costs associated with reuse </a:t>
            </a:r>
          </a:p>
          <a:p>
            <a:pPr>
              <a:buFontTx/>
              <a:buNone/>
            </a:pPr>
            <a:r>
              <a:rPr lang="en-US" altLang="en-US"/>
              <a:t>		- cost of software as delivered</a:t>
            </a:r>
          </a:p>
        </p:txBody>
      </p:sp>
    </p:spTree>
    <p:extLst>
      <p:ext uri="{BB962C8B-B14F-4D97-AF65-F5344CB8AC3E}">
        <p14:creationId xmlns:p14="http://schemas.microsoft.com/office/powerpoint/2010/main" val="37013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Costs of reuse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Royalties and licenses</a:t>
            </a:r>
          </a:p>
          <a:p>
            <a:r>
              <a:rPr lang="en-US" altLang="en-US"/>
              <a:t>Training</a:t>
            </a:r>
          </a:p>
          <a:p>
            <a:r>
              <a:rPr lang="en-US" altLang="en-US"/>
              <a:t>Support and enhancement of components</a:t>
            </a:r>
          </a:p>
          <a:p>
            <a:r>
              <a:rPr lang="en-US" altLang="en-US"/>
              <a:t>Domain analysis and modeling</a:t>
            </a:r>
          </a:p>
          <a:p>
            <a:r>
              <a:rPr lang="en-US" altLang="en-US"/>
              <a:t>Increased documentation for reuse</a:t>
            </a:r>
          </a:p>
          <a:p>
            <a:r>
              <a:rPr lang="en-US" altLang="en-US"/>
              <a:t>Reuse repository</a:t>
            </a:r>
          </a:p>
        </p:txBody>
      </p:sp>
    </p:spTree>
    <p:extLst>
      <p:ext uri="{BB962C8B-B14F-4D97-AF65-F5344CB8AC3E}">
        <p14:creationId xmlns:p14="http://schemas.microsoft.com/office/powerpoint/2010/main" val="581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Costs of reuse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Reusing free software is not free</a:t>
            </a:r>
          </a:p>
          <a:p>
            <a:r>
              <a:rPr lang="en-US" altLang="en-US"/>
              <a:t>Reusing software has risks</a:t>
            </a:r>
          </a:p>
          <a:p>
            <a:endParaRPr lang="en-US" altLang="en-US"/>
          </a:p>
          <a:p>
            <a:r>
              <a:rPr lang="en-US" altLang="en-US"/>
              <a:t>Reusing software can increase quality, decrease time-to-market</a:t>
            </a:r>
          </a:p>
          <a:p>
            <a:endParaRPr lang="en-US" altLang="en-US"/>
          </a:p>
          <a:p>
            <a:r>
              <a:rPr lang="en-US" altLang="en-US"/>
              <a:t>Are the benefits worth the costs?</a:t>
            </a:r>
          </a:p>
        </p:txBody>
      </p:sp>
    </p:spTree>
    <p:extLst>
      <p:ext uri="{BB962C8B-B14F-4D97-AF65-F5344CB8AC3E}">
        <p14:creationId xmlns:p14="http://schemas.microsoft.com/office/powerpoint/2010/main" val="24149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Summary of economics of reuse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Reusing software has many benefits</a:t>
            </a:r>
          </a:p>
          <a:p>
            <a:r>
              <a:rPr lang="en-US" altLang="en-US"/>
              <a:t>Must watch to make sure the benefits are worth the costs</a:t>
            </a:r>
          </a:p>
          <a:p>
            <a:r>
              <a:rPr lang="en-US" altLang="en-US"/>
              <a:t>Don’t do too much at once</a:t>
            </a:r>
          </a:p>
          <a:p>
            <a:r>
              <a:rPr lang="en-US" altLang="en-US"/>
              <a:t>Have someone responsible</a:t>
            </a:r>
          </a:p>
        </p:txBody>
      </p:sp>
    </p:spTree>
    <p:extLst>
      <p:ext uri="{BB962C8B-B14F-4D97-AF65-F5344CB8AC3E}">
        <p14:creationId xmlns:p14="http://schemas.microsoft.com/office/powerpoint/2010/main" val="40899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Costs of reusable software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Reusable software is more expensive than non-reusable software</a:t>
            </a:r>
          </a:p>
          <a:p>
            <a:r>
              <a:rPr lang="en-US" altLang="en-US"/>
              <a:t>Must reuse it many times to pay off</a:t>
            </a:r>
          </a:p>
          <a:p>
            <a:r>
              <a:rPr lang="en-US" altLang="en-US"/>
              <a:t>COTS sells for small fraction of cost of development</a:t>
            </a:r>
          </a:p>
          <a:p>
            <a:r>
              <a:rPr lang="en-US" altLang="en-US"/>
              <a:t>Can only sell to part of market</a:t>
            </a:r>
          </a:p>
          <a:p>
            <a:r>
              <a:rPr lang="en-US" altLang="en-US"/>
              <a:t>COTS requires a big market</a:t>
            </a:r>
          </a:p>
        </p:txBody>
      </p:sp>
    </p:spTree>
    <p:extLst>
      <p:ext uri="{BB962C8B-B14F-4D97-AF65-F5344CB8AC3E}">
        <p14:creationId xmlns:p14="http://schemas.microsoft.com/office/powerpoint/2010/main" val="21418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 of costs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Make sure the benefits are large before you start to develop reusable software</a:t>
            </a:r>
          </a:p>
          <a:p>
            <a:r>
              <a:rPr lang="en-US" altLang="en-US"/>
              <a:t>Internal reuse is less expensive than developing COTS</a:t>
            </a:r>
          </a:p>
          <a:p>
            <a:r>
              <a:rPr lang="en-US" altLang="en-US"/>
              <a:t>Best to develop for internal use, then internal reuse, then to sell to others</a:t>
            </a:r>
          </a:p>
        </p:txBody>
      </p:sp>
    </p:spTree>
    <p:extLst>
      <p:ext uri="{BB962C8B-B14F-4D97-AF65-F5344CB8AC3E}">
        <p14:creationId xmlns:p14="http://schemas.microsoft.com/office/powerpoint/2010/main" val="29184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reuse vs. COTS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COTS requires marketing</a:t>
            </a:r>
          </a:p>
          <a:p>
            <a:pPr lvl="1"/>
            <a:r>
              <a:rPr lang="en-US" altLang="en-US"/>
              <a:t>To learn what people need</a:t>
            </a:r>
          </a:p>
          <a:p>
            <a:pPr lvl="1"/>
            <a:r>
              <a:rPr lang="en-US" altLang="en-US"/>
              <a:t>To let people know what you have</a:t>
            </a:r>
          </a:p>
          <a:p>
            <a:r>
              <a:rPr lang="en-US" altLang="en-US"/>
              <a:t>COTS requires training program</a:t>
            </a:r>
          </a:p>
          <a:p>
            <a:r>
              <a:rPr lang="en-US" altLang="en-US"/>
              <a:t>COTS requires very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675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Frameworks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Frameworks = Components + </a:t>
            </a:r>
            <a:r>
              <a:rPr lang="en-US" altLang="en-US" dirty="0" smtClean="0"/>
              <a:t>Patterns</a:t>
            </a:r>
          </a:p>
          <a:p>
            <a:pPr lvl="1"/>
            <a:r>
              <a:rPr lang="en-US" altLang="en-US" dirty="0" smtClean="0"/>
              <a:t>Reading on Wiki</a:t>
            </a:r>
            <a:endParaRPr lang="en-US" altLang="en-US" sz="2000" dirty="0" smtClean="0"/>
          </a:p>
          <a:p>
            <a:r>
              <a:rPr lang="en-US" altLang="en-US" dirty="0" smtClean="0"/>
              <a:t>Build reusable pieces of software</a:t>
            </a:r>
          </a:p>
          <a:p>
            <a:r>
              <a:rPr lang="en-US" altLang="en-US" dirty="0"/>
              <a:t>What is the difference between a pattern, a framework, and a component?</a:t>
            </a:r>
          </a:p>
          <a:p>
            <a:r>
              <a:rPr lang="en-US" altLang="en-US" dirty="0"/>
              <a:t>How is a framework different from a library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4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</a:t>
            </a:r>
            <a:r>
              <a:rPr lang="en-US" altLang="en-US" dirty="0">
                <a:solidFill>
                  <a:schemeClr val="tx2"/>
                </a:solidFill>
              </a:rPr>
              <a:t>with</a:t>
            </a:r>
            <a:r>
              <a:rPr lang="en-US" altLang="en-US" dirty="0"/>
              <a:t> </a:t>
            </a:r>
            <a:r>
              <a:rPr lang="en-US" altLang="en-US" dirty="0" smtClean="0"/>
              <a:t>reuse</a:t>
            </a:r>
            <a:endParaRPr lang="en-US" alt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Little reuse</a:t>
            </a:r>
          </a:p>
          <a:p>
            <a:pPr lvl="1"/>
            <a:r>
              <a:rPr lang="en-US" altLang="en-US"/>
              <a:t>Design as normal</a:t>
            </a:r>
          </a:p>
          <a:p>
            <a:pPr lvl="1"/>
            <a:r>
              <a:rPr lang="en-US" altLang="en-US"/>
              <a:t>Check design for pieces that might be reused</a:t>
            </a:r>
          </a:p>
          <a:p>
            <a:r>
              <a:rPr lang="en-US" altLang="en-US"/>
              <a:t>Much reuse</a:t>
            </a:r>
          </a:p>
          <a:p>
            <a:pPr lvl="1"/>
            <a:r>
              <a:rPr lang="en-US" altLang="en-US"/>
              <a:t>Domain analysis</a:t>
            </a:r>
          </a:p>
          <a:p>
            <a:pPr lvl="1"/>
            <a:r>
              <a:rPr lang="en-US" altLang="en-US"/>
              <a:t>Select architecture with components</a:t>
            </a:r>
          </a:p>
          <a:p>
            <a:pPr lvl="1"/>
            <a:r>
              <a:rPr lang="en-US" altLang="en-US"/>
              <a:t>Reuse components designed for architecture</a:t>
            </a:r>
          </a:p>
          <a:p>
            <a:pPr lvl="1"/>
            <a:r>
              <a:rPr lang="en-US" altLang="en-US"/>
              <a:t>Consider rewriting new components to make them reusable</a:t>
            </a:r>
          </a:p>
        </p:txBody>
      </p:sp>
    </p:spTree>
    <p:extLst>
      <p:ext uri="{BB962C8B-B14F-4D97-AF65-F5344CB8AC3E}">
        <p14:creationId xmlns:p14="http://schemas.microsoft.com/office/powerpoint/2010/main" val="20972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Commercial off-the-shelf (COTS)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History</a:t>
            </a:r>
          </a:p>
          <a:p>
            <a:pPr lvl="1"/>
            <a:r>
              <a:rPr lang="en-US" altLang="en-US" dirty="0"/>
              <a:t>60’s: compilers, OS, accounting apps, IBM</a:t>
            </a:r>
          </a:p>
          <a:p>
            <a:pPr lvl="1"/>
            <a:r>
              <a:rPr lang="en-US" altLang="en-US" dirty="0"/>
              <a:t>70’s: numerical libraries, other apps (payroll, manufacturing, etc.)</a:t>
            </a:r>
          </a:p>
          <a:p>
            <a:pPr lvl="1"/>
            <a:r>
              <a:rPr lang="en-US" altLang="en-US" dirty="0"/>
              <a:t>80’s: GUI libraries, Unix, Microsoft</a:t>
            </a:r>
          </a:p>
          <a:p>
            <a:pPr lvl="1"/>
            <a:r>
              <a:rPr lang="en-US" altLang="en-US" dirty="0"/>
              <a:t>90’s: CORBA, COM, VB, Office, Internet, Java, SAP, Oracle, PeopleSoft</a:t>
            </a:r>
          </a:p>
          <a:p>
            <a:pPr lvl="1"/>
            <a:r>
              <a:rPr lang="en-US" altLang="en-US" dirty="0" smtClean="0"/>
              <a:t>2000’s: </a:t>
            </a:r>
            <a:r>
              <a:rPr lang="en-US" altLang="en-US" dirty="0"/>
              <a:t>XML, EJB, SOAP, .NET, Ajax, </a:t>
            </a:r>
            <a:r>
              <a:rPr lang="en-US" altLang="en-US" dirty="0" smtClean="0"/>
              <a:t>SOA</a:t>
            </a:r>
          </a:p>
          <a:p>
            <a:pPr lvl="1"/>
            <a:r>
              <a:rPr lang="en-US" altLang="en-US" dirty="0" smtClean="0"/>
              <a:t>2010’s: </a:t>
            </a:r>
            <a:r>
              <a:rPr lang="en-US" altLang="en-US" dirty="0" err="1" smtClean="0"/>
              <a:t>SaaS</a:t>
            </a:r>
            <a:r>
              <a:rPr lang="en-US" altLang="en-US" dirty="0" smtClean="0"/>
              <a:t> (Software as a Service)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32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Many technologies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Software as a service / service-oriented</a:t>
            </a:r>
          </a:p>
          <a:p>
            <a:r>
              <a:rPr lang="en-US" altLang="en-US" smtClean="0"/>
              <a:t>Domain specific languages</a:t>
            </a:r>
          </a:p>
          <a:p>
            <a:r>
              <a:rPr lang="en-US" altLang="en-US" smtClean="0"/>
              <a:t>Object-oriented frameworks</a:t>
            </a:r>
          </a:p>
          <a:p>
            <a:r>
              <a:rPr lang="en-US" altLang="en-US" smtClean="0"/>
              <a:t>Components</a:t>
            </a:r>
          </a:p>
          <a:p>
            <a:r>
              <a:rPr lang="en-US" altLang="en-US" smtClean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36135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</a:t>
            </a:r>
            <a:r>
              <a:rPr lang="en-US" altLang="en-US" dirty="0">
                <a:solidFill>
                  <a:schemeClr val="tx2"/>
                </a:solidFill>
              </a:rPr>
              <a:t>for</a:t>
            </a:r>
            <a:r>
              <a:rPr lang="en-US" altLang="en-US" dirty="0"/>
              <a:t> </a:t>
            </a:r>
            <a:r>
              <a:rPr lang="en-US" altLang="en-US" dirty="0" smtClean="0"/>
              <a:t>reuse</a:t>
            </a:r>
            <a:endParaRPr lang="en-US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Software that isn’t tested doesn’t work</a:t>
            </a:r>
          </a:p>
          <a:p>
            <a:r>
              <a:rPr lang="en-US" altLang="en-US"/>
              <a:t>Software that hasn’t been reused isn’t reusable</a:t>
            </a:r>
          </a:p>
          <a:p>
            <a:endParaRPr lang="en-US" altLang="en-US"/>
          </a:p>
          <a:p>
            <a:r>
              <a:rPr lang="en-US" altLang="en-US"/>
              <a:t>Reusable software is developed by iteration</a:t>
            </a:r>
          </a:p>
        </p:txBody>
      </p:sp>
    </p:spTree>
    <p:extLst>
      <p:ext uri="{BB962C8B-B14F-4D97-AF65-F5344CB8AC3E}">
        <p14:creationId xmlns:p14="http://schemas.microsoft.com/office/powerpoint/2010/main" val="18671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analysis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Look at the entire problem domain</a:t>
            </a:r>
          </a:p>
          <a:p>
            <a:r>
              <a:rPr lang="en-US" altLang="en-US"/>
              <a:t>Read text books</a:t>
            </a:r>
          </a:p>
          <a:p>
            <a:r>
              <a:rPr lang="en-US" altLang="en-US"/>
              <a:t>Collect and categorize problems</a:t>
            </a:r>
          </a:p>
          <a:p>
            <a:r>
              <a:rPr lang="en-US" altLang="en-US"/>
              <a:t>Make a model for everything in the domain</a:t>
            </a:r>
          </a:p>
        </p:txBody>
      </p:sp>
    </p:spTree>
    <p:extLst>
      <p:ext uri="{BB962C8B-B14F-4D97-AF65-F5344CB8AC3E}">
        <p14:creationId xmlns:p14="http://schemas.microsoft.com/office/powerpoint/2010/main" val="17776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engineering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Build software that helps to build applications in the problem domain</a:t>
            </a:r>
          </a:p>
          <a:p>
            <a:pPr lvl="1"/>
            <a:r>
              <a:rPr lang="en-US" altLang="en-US"/>
              <a:t>Class libraries (frameworks)</a:t>
            </a:r>
          </a:p>
          <a:p>
            <a:pPr lvl="1"/>
            <a:r>
              <a:rPr lang="en-US" altLang="en-US"/>
              <a:t>Little languages</a:t>
            </a:r>
          </a:p>
          <a:p>
            <a:pPr lvl="1"/>
            <a:r>
              <a:rPr lang="en-US" altLang="en-US"/>
              <a:t>Table driven applications</a:t>
            </a:r>
          </a:p>
          <a:p>
            <a:pPr lvl="1"/>
            <a:r>
              <a:rPr lang="en-US" altLang="en-US"/>
              <a:t>Specialized modeling tools </a:t>
            </a:r>
          </a:p>
        </p:txBody>
      </p:sp>
    </p:spTree>
    <p:extLst>
      <p:ext uri="{BB962C8B-B14F-4D97-AF65-F5344CB8AC3E}">
        <p14:creationId xmlns:p14="http://schemas.microsoft.com/office/powerpoint/2010/main" val="39833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applications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Applications are a test for components</a:t>
            </a:r>
          </a:p>
          <a:p>
            <a:r>
              <a:rPr lang="en-US" altLang="en-US"/>
              <a:t>Will show weaknesses</a:t>
            </a:r>
          </a:p>
          <a:p>
            <a:r>
              <a:rPr lang="en-US" altLang="en-US"/>
              <a:t>Fixing weaknesses requires changing the components</a:t>
            </a:r>
          </a:p>
          <a:p>
            <a:r>
              <a:rPr lang="en-US" altLang="en-US"/>
              <a:t>Changing components breaks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871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Iterative approach to making reusable software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Develop version for one customer, making software simple, modular, and easy to change</a:t>
            </a:r>
          </a:p>
          <a:p>
            <a:r>
              <a:rPr lang="en-US" altLang="en-US" dirty="0"/>
              <a:t>Develop version for another customer, refactoring to keep software simple.  Make the first customer use the same version</a:t>
            </a:r>
          </a:p>
          <a:p>
            <a:r>
              <a:rPr lang="en-US" altLang="en-US" dirty="0"/>
              <a:t>Develop version for </a:t>
            </a:r>
            <a:r>
              <a:rPr lang="en-US" altLang="en-US" dirty="0" smtClean="0"/>
              <a:t>yet another </a:t>
            </a:r>
            <a:r>
              <a:rPr lang="en-US" altLang="en-US" dirty="0"/>
              <a:t>customer, ...</a:t>
            </a:r>
          </a:p>
        </p:txBody>
      </p:sp>
    </p:spTree>
    <p:extLst>
      <p:ext uri="{BB962C8B-B14F-4D97-AF65-F5344CB8AC3E}">
        <p14:creationId xmlns:p14="http://schemas.microsoft.com/office/powerpoint/2010/main" val="14864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Rule of Three</a:t>
            </a:r>
            <a:endParaRPr lang="en-US" alt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Eventually (customer 4, 5, maybe 6) you will need little customization for the next customer</a:t>
            </a:r>
          </a:p>
          <a:p>
            <a:r>
              <a:rPr lang="en-US" altLang="en-US"/>
              <a:t>Your software is now reusable</a:t>
            </a:r>
          </a:p>
          <a:p>
            <a:r>
              <a:rPr lang="en-US" altLang="en-US"/>
              <a:t>Further reuse will result in more changes, but not many</a:t>
            </a:r>
          </a:p>
        </p:txBody>
      </p:sp>
    </p:spTree>
    <p:extLst>
      <p:ext uri="{BB962C8B-B14F-4D97-AF65-F5344CB8AC3E}">
        <p14:creationId xmlns:p14="http://schemas.microsoft.com/office/powerpoint/2010/main" val="10408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Benefits of iterative approach</a:t>
            </a:r>
            <a:endParaRPr lang="en-US" alt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Cost is spread out, income comes in quickly</a:t>
            </a:r>
          </a:p>
          <a:p>
            <a:r>
              <a:rPr lang="en-US" altLang="en-US"/>
              <a:t>Teaches you the domain, prevents costly mistakes</a:t>
            </a:r>
          </a:p>
          <a:p>
            <a:r>
              <a:rPr lang="en-US" altLang="en-US"/>
              <a:t>Must know how to refactor</a:t>
            </a:r>
          </a:p>
          <a:p>
            <a:r>
              <a:rPr lang="en-US" altLang="en-US"/>
              <a:t>Can be traumatic for the first customer</a:t>
            </a:r>
          </a:p>
          <a:p>
            <a:pPr lvl="1"/>
            <a:r>
              <a:rPr lang="en-US" altLang="en-US"/>
              <a:t>Lots of changes</a:t>
            </a:r>
          </a:p>
          <a:p>
            <a:pPr lvl="1"/>
            <a:r>
              <a:rPr lang="en-US" altLang="en-US"/>
              <a:t>Give special attention to first customer</a:t>
            </a:r>
          </a:p>
        </p:txBody>
      </p:sp>
    </p:spTree>
    <p:extLst>
      <p:ext uri="{BB962C8B-B14F-4D97-AF65-F5344CB8AC3E}">
        <p14:creationId xmlns:p14="http://schemas.microsoft.com/office/powerpoint/2010/main" val="34947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Reusable software is expensive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Must be implemented several times</a:t>
            </a:r>
          </a:p>
          <a:p>
            <a:r>
              <a:rPr lang="en-US" altLang="en-US"/>
              <a:t>Requires better documentation</a:t>
            </a:r>
          </a:p>
          <a:p>
            <a:r>
              <a:rPr lang="en-US" altLang="en-US"/>
              <a:t>Often requires training programs</a:t>
            </a:r>
          </a:p>
          <a:p>
            <a:endParaRPr lang="en-US" altLang="en-US"/>
          </a:p>
          <a:p>
            <a:r>
              <a:rPr lang="en-US" altLang="en-US"/>
              <a:t>Only try to develop reusable software if you are going to use it many times</a:t>
            </a:r>
          </a:p>
        </p:txBody>
      </p:sp>
    </p:spTree>
    <p:extLst>
      <p:ext uri="{BB962C8B-B14F-4D97-AF65-F5344CB8AC3E}">
        <p14:creationId xmlns:p14="http://schemas.microsoft.com/office/powerpoint/2010/main" val="39854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COTS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applications need </a:t>
            </a:r>
          </a:p>
          <a:p>
            <a:pPr lvl="1"/>
            <a:r>
              <a:rPr lang="en-US" altLang="en-US"/>
              <a:t>Standard OS</a:t>
            </a:r>
          </a:p>
          <a:p>
            <a:pPr lvl="1"/>
            <a:r>
              <a:rPr lang="en-US" altLang="en-US"/>
              <a:t>Standard way of customizing them</a:t>
            </a:r>
          </a:p>
          <a:p>
            <a:pPr lvl="1"/>
            <a:r>
              <a:rPr lang="en-US" altLang="en-US"/>
              <a:t>Standard way of connecting them to other software</a:t>
            </a:r>
          </a:p>
        </p:txBody>
      </p:sp>
    </p:spTree>
    <p:extLst>
      <p:ext uri="{BB962C8B-B14F-4D97-AF65-F5344CB8AC3E}">
        <p14:creationId xmlns:p14="http://schemas.microsoft.com/office/powerpoint/2010/main" val="39958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Customizing COTS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Programming languages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COBOL, FORTRAN, C, VB, Java…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Scripting languages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sh</a:t>
            </a:r>
            <a:r>
              <a:rPr lang="en-US" altLang="en-US" dirty="0"/>
              <a:t>, VB, </a:t>
            </a:r>
            <a:r>
              <a:rPr lang="en-US" altLang="en-US" dirty="0" err="1"/>
              <a:t>perl</a:t>
            </a:r>
            <a:r>
              <a:rPr lang="en-US" altLang="en-US" dirty="0"/>
              <a:t>, </a:t>
            </a:r>
            <a:r>
              <a:rPr lang="en-US" altLang="en-US" dirty="0" err="1"/>
              <a:t>Lua</a:t>
            </a:r>
            <a:r>
              <a:rPr lang="en-US" altLang="en-US" dirty="0"/>
              <a:t>, Python, Ruby…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APIs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DLL, CORBA, COM, SOAP…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 formats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Unix streams, RDBMS, </a:t>
            </a:r>
            <a:r>
              <a:rPr lang="en-US" altLang="en-US" dirty="0" smtClean="0"/>
              <a:t>XML, JSON…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0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standards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Need a large user base</a:t>
            </a:r>
          </a:p>
          <a:p>
            <a:pPr lvl="1"/>
            <a:r>
              <a:rPr lang="en-US" altLang="en-US" dirty="0"/>
              <a:t>To make it likely that </a:t>
            </a:r>
            <a:r>
              <a:rPr lang="en-US" altLang="en-US" dirty="0" smtClean="0"/>
              <a:t>the component </a:t>
            </a:r>
            <a:r>
              <a:rPr lang="en-US" altLang="en-US" dirty="0"/>
              <a:t>that you need has been developed</a:t>
            </a:r>
          </a:p>
          <a:p>
            <a:pPr lvl="1"/>
            <a:r>
              <a:rPr lang="en-US" altLang="en-US" dirty="0"/>
              <a:t>To give enough potential customers for a component that you are developing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65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Standards for interfacing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Unix: All components have the same interface, stream of ASCII characters</a:t>
            </a: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dirty="0"/>
              <a:t>Ada, Smalltalk, Java: Use some programming language to define custom data types and use it to write components and clients that use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32295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Standards for interfacing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Older standards</a:t>
            </a:r>
          </a:p>
          <a:p>
            <a:pPr lvl="1"/>
            <a:r>
              <a:rPr lang="en-US" altLang="en-US" dirty="0" smtClean="0"/>
              <a:t>CORBA</a:t>
            </a:r>
            <a:r>
              <a:rPr lang="en-US" altLang="en-US" dirty="0"/>
              <a:t>: Use IDL (interface description language) to define the interface of component. Generate code from IDL</a:t>
            </a:r>
          </a:p>
          <a:p>
            <a:pPr lvl="1"/>
            <a:r>
              <a:rPr lang="en-US" altLang="en-US" dirty="0"/>
              <a:t>COM: Component has many interfaces.  There is a binary standard for interfaces. DCOM is </a:t>
            </a:r>
            <a:r>
              <a:rPr lang="en-US" altLang="en-US" dirty="0" smtClean="0"/>
              <a:t>distributed</a:t>
            </a:r>
            <a:endParaRPr lang="en-US" altLang="en-US" dirty="0"/>
          </a:p>
          <a:p>
            <a:r>
              <a:rPr lang="en-US" altLang="en-US" dirty="0"/>
              <a:t>.</a:t>
            </a:r>
            <a:r>
              <a:rPr lang="en-US" altLang="en-US" dirty="0" smtClean="0"/>
              <a:t>NET/JVM: </a:t>
            </a:r>
            <a:r>
              <a:rPr lang="en-US" altLang="en-US" dirty="0"/>
              <a:t>Standard run-time allows languages to interoperate</a:t>
            </a:r>
          </a:p>
        </p:txBody>
      </p:sp>
    </p:spTree>
    <p:extLst>
      <p:ext uri="{BB962C8B-B14F-4D97-AF65-F5344CB8AC3E}">
        <p14:creationId xmlns:p14="http://schemas.microsoft.com/office/powerpoint/2010/main" val="27988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CORBA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Developed by OMG (www.omg.org)</a:t>
            </a:r>
          </a:p>
          <a:p>
            <a:pPr>
              <a:lnSpc>
                <a:spcPct val="90000"/>
              </a:lnSpc>
            </a:pPr>
            <a:r>
              <a:rPr lang="en-US" altLang="en-US"/>
              <a:t>Language independent, object-oriented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Define interface with IDL</a:t>
            </a:r>
          </a:p>
          <a:p>
            <a:pPr>
              <a:lnSpc>
                <a:spcPct val="90000"/>
              </a:lnSpc>
            </a:pPr>
            <a:r>
              <a:rPr lang="en-US" altLang="en-US"/>
              <a:t>Generate proxies for clients, skeleton for servers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Components on different machines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Complete standard includes many standard interfaces</a:t>
            </a:r>
          </a:p>
        </p:txBody>
      </p:sp>
    </p:spTree>
    <p:extLst>
      <p:ext uri="{BB962C8B-B14F-4D97-AF65-F5344CB8AC3E}">
        <p14:creationId xmlns:p14="http://schemas.microsoft.com/office/powerpoint/2010/main" val="30106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1245</Words>
  <Application>Microsoft Office PowerPoint</Application>
  <PresentationFormat>On-screen Show (4:3)</PresentationFormat>
  <Paragraphs>217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CS427: Software Engineering I</vt:lpstr>
      <vt:lpstr>Today’s goal</vt:lpstr>
      <vt:lpstr>Commercial off-the-shelf (COTS)</vt:lpstr>
      <vt:lpstr>COTS</vt:lpstr>
      <vt:lpstr>Customizing COTS</vt:lpstr>
      <vt:lpstr>Importance of standards</vt:lpstr>
      <vt:lpstr>Standards for interfacing</vt:lpstr>
      <vt:lpstr>Standards for interfacing</vt:lpstr>
      <vt:lpstr>CORBA</vt:lpstr>
      <vt:lpstr>COM</vt:lpstr>
      <vt:lpstr>WWW as a component system</vt:lpstr>
      <vt:lpstr>Browser as a component system</vt:lpstr>
      <vt:lpstr>What is component-based design?</vt:lpstr>
      <vt:lpstr>Implications of component reuse</vt:lpstr>
      <vt:lpstr>Reusing components</vt:lpstr>
      <vt:lpstr>Component architectures</vt:lpstr>
      <vt:lpstr>Don’t worry about the details</vt:lpstr>
      <vt:lpstr>Reuse approaches</vt:lpstr>
      <vt:lpstr>Group Discussion</vt:lpstr>
      <vt:lpstr>Economics</vt:lpstr>
      <vt:lpstr>Cost savings</vt:lpstr>
      <vt:lpstr>Costs of reuse</vt:lpstr>
      <vt:lpstr>Costs of reuse</vt:lpstr>
      <vt:lpstr>Summary of economics of reuse</vt:lpstr>
      <vt:lpstr>Costs of reusable software</vt:lpstr>
      <vt:lpstr>Results of costs</vt:lpstr>
      <vt:lpstr>Internal reuse vs. COTS</vt:lpstr>
      <vt:lpstr>Frameworks</vt:lpstr>
      <vt:lpstr>Design with reuse</vt:lpstr>
      <vt:lpstr>Many technologies</vt:lpstr>
      <vt:lpstr>Design for reuse</vt:lpstr>
      <vt:lpstr>Domain analysis</vt:lpstr>
      <vt:lpstr>Domain engineering</vt:lpstr>
      <vt:lpstr>Build applications</vt:lpstr>
      <vt:lpstr>Iterative approach to making reusable software</vt:lpstr>
      <vt:lpstr>The Rule of Three</vt:lpstr>
      <vt:lpstr>Benefits of iterative approach</vt:lpstr>
      <vt:lpstr>Reusable software is expensive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marinov</dc:creator>
  <cp:lastModifiedBy>Rosu, Grigore</cp:lastModifiedBy>
  <cp:revision>295</cp:revision>
  <dcterms:created xsi:type="dcterms:W3CDTF">2006-08-16T00:00:00Z</dcterms:created>
  <dcterms:modified xsi:type="dcterms:W3CDTF">2016-11-03T14:40:40Z</dcterms:modified>
</cp:coreProperties>
</file>